
<file path=[Content_Types].xml><?xml version="1.0" encoding="utf-8"?>
<Types xmlns="http://schemas.openxmlformats.org/package/2006/content-types">
  <Override PartName="/ppt/slides/slide14.xml" ContentType="application/vnd.openxmlformats-officedocument.presentationml.slide+xml"/>
  <Override PartName="/ppt/slideLayouts/slideLayout8.xml" ContentType="application/vnd.openxmlformats-officedocument.presentationml.slideLayout+xml"/>
  <Override PartName="/ppt/slides/slide52.xml" ContentType="application/vnd.openxmlformats-officedocument.presentationml.slide+xml"/>
  <Override PartName="/ppt/slides/slide49.xml" ContentType="application/vnd.openxmlformats-officedocument.presentationml.slide+xml"/>
  <Override PartName="/ppt/slides/slide68.xml" ContentType="application/vnd.openxmlformats-officedocument.presentationml.slide+xml"/>
  <Override PartName="/ppt/slides/slide33.xml" ContentType="application/vnd.openxmlformats-officedocument.presentationml.slide+xml"/>
  <Default Extension="bin" ContentType="application/vnd.openxmlformats-officedocument.presentationml.printerSettings"/>
  <Override PartName="/ppt/notesSlides/notesSlide30.xml" ContentType="application/vnd.openxmlformats-officedocument.presentationml.notesSlide+xml"/>
  <Override PartName="/ppt/notesSlides/notesSlide13.xml" ContentType="application/vnd.openxmlformats-officedocument.presentationml.notesSlide+xml"/>
  <Override PartName="/ppt/notesSlides/notesSlide29.xml" ContentType="application/vnd.openxmlformats-officedocument.presentationml.notesSlide+xml"/>
  <Override PartName="/ppt/notesSlides/notesSlide2.xml" ContentType="application/vnd.openxmlformats-officedocument.presentationml.notesSlide+xml"/>
  <Override PartName="/ppt/slides/slide18.xml" ContentType="application/vnd.openxmlformats-officedocument.presentationml.slide+xml"/>
  <Override PartName="/ppt/slides/slide37.xml" ContentType="application/vnd.openxmlformats-officedocument.presentationml.slide+xml"/>
  <Override PartName="/ppt/slides/slide56.xml" ContentType="application/vnd.openxmlformats-officedocument.presentationml.slide+xml"/>
  <Override PartName="/ppt/notesSlides/notesSlide48.xml" ContentType="application/vnd.openxmlformats-officedocument.presentationml.notesSlide+xml"/>
  <Override PartName="/ppt/slides/slide3.xml" ContentType="application/vnd.openxmlformats-officedocument.presentationml.slide+xml"/>
  <Override PartName="/ppt/slideLayouts/slideLayout1.xml" ContentType="application/vnd.openxmlformats-officedocument.presentationml.slideLayout+xml"/>
  <Override PartName="/ppt/notesSlides/notesSlide34.xml" ContentType="application/vnd.openxmlformats-officedocument.presentationml.notesSlide+xml"/>
  <Override PartName="/ppt/slides/slide23.xml" ContentType="application/vnd.openxmlformats-officedocument.presentationml.slide+xml"/>
  <Override PartName="/ppt/slides/slide42.xml" ContentType="application/vnd.openxmlformats-officedocument.presentationml.slide+xml"/>
  <Override PartName="/ppt/slides/slide61.xml" ContentType="application/vnd.openxmlformats-officedocument.presentationml.slide+xml"/>
  <Override PartName="/ppt/theme/theme1.xml" ContentType="application/vnd.openxmlformats-officedocument.theme+xml"/>
  <Override PartName="/ppt/notesSlides/notesSlide53.xml" ContentType="application/vnd.openxmlformats-officedocument.presentationml.notesSlide+xml"/>
  <Override PartName="/ppt/slideLayouts/slideLayout10.xml" ContentType="application/vnd.openxmlformats-officedocument.presentationml.slideLayout+xml"/>
  <Override PartName="/ppt/notesSlides/notesSlide17.xml" ContentType="application/vnd.openxmlformats-officedocument.presentationml.notesSlide+xml"/>
  <Override PartName="/ppt/notesSlides/notesSlide36.xml" ContentType="application/vnd.openxmlformats-officedocument.presentationml.notesSlide+xml"/>
  <Override PartName="/ppt/notesSlides/notesSlide6.xml" ContentType="application/vnd.openxmlformats-officedocument.presentationml.notesSlide+xml"/>
  <Override PartName="/ppt/notesSlides/notesSlide22.xml" ContentType="application/vnd.openxmlformats-officedocument.presentationml.notesSlide+xml"/>
  <Override PartName="/ppt/slides/slide7.xml" ContentType="application/vnd.openxmlformats-officedocument.presentationml.slide+xml"/>
  <Override PartName="/ppt/slideLayouts/slideLayout5.xml" ContentType="application/vnd.openxmlformats-officedocument.presentationml.slideLayout+xml"/>
  <Override PartName="/ppt/slides/slide30.xml" ContentType="application/vnd.openxmlformats-officedocument.presentationml.slide+xml"/>
  <Override PartName="/ppt/slides/slide27.xml" ContentType="application/vnd.openxmlformats-officedocument.presentationml.slide+xml"/>
  <Override PartName="/ppt/slides/slide11.xml" ContentType="application/vnd.openxmlformats-officedocument.presentationml.slide+xml"/>
  <Override PartName="/ppt/slides/slide65.xml" ContentType="application/vnd.openxmlformats-officedocument.presentationml.slide+xml"/>
  <Override PartName="/ppt/slides/slide46.xml" ContentType="application/vnd.openxmlformats-officedocument.presentationml.slide+xml"/>
  <Override PartName="/ppt/notesSlides/notesSlide41.xml" ContentType="application/vnd.openxmlformats-officedocument.presentationml.notesSlide+xml"/>
  <Override PartName="/ppt/notesSlides/notesSlide8.xml" ContentType="application/vnd.openxmlformats-officedocument.presentationml.notesSlide+xml"/>
  <Default Extension="gif" ContentType="image/gif"/>
  <Override PartName="/ppt/notesSlides/notesSlide26.xml" ContentType="application/vnd.openxmlformats-officedocument.presentationml.notesSlide+xml"/>
  <Override PartName="/ppt/notesSlides/notesSlide45.xml" ContentType="application/vnd.openxmlformats-officedocument.presentationml.notesSlide+xml"/>
  <Override PartName="/ppt/slideLayouts/slideLayout9.xml" ContentType="application/vnd.openxmlformats-officedocument.presentationml.slideLayout+xml"/>
  <Override PartName="/ppt/slides/slide34.xml" ContentType="application/vnd.openxmlformats-officedocument.presentationml.slide+xml"/>
  <Override PartName="/ppt/slides/slide53.xml" ContentType="application/vnd.openxmlformats-officedocument.presentationml.slide+xml"/>
  <Override PartName="/ppt/slides/slide15.xml" ContentType="application/vnd.openxmlformats-officedocument.presentationml.slide+xml"/>
  <Override PartName="/ppt/slides/slide69.xml" ContentType="application/vnd.openxmlformats-officedocument.presentationml.slide+xml"/>
  <Override PartName="/ppt/notesSlides/notesSlide31.xml" ContentType="application/vnd.openxmlformats-officedocument.presentationml.notesSlide+xml"/>
  <Override PartName="/ppt/notesSlides/notesSlide50.xml" ContentType="application/vnd.openxmlformats-officedocument.presentationml.notesSlide+xml"/>
  <Override PartName="/ppt/slides/slide20.xml" ContentType="application/vnd.openxmlformats-officedocument.presentationml.slide+xml"/>
  <Override PartName="/ppt/presProps.xml" ContentType="application/vnd.openxmlformats-officedocument.presentationml.presProps+xml"/>
  <Override PartName="/ppt/notesSlides/notesSlide14.xml" ContentType="application/vnd.openxmlformats-officedocument.presentationml.notesSlide+xml"/>
  <Override PartName="/ppt/notesSlides/notesSlide3.xml" ContentType="application/vnd.openxmlformats-officedocument.presentationml.notesSlide+xml"/>
  <Override PartName="/ppt/slides/slide19.xml" ContentType="application/vnd.openxmlformats-officedocument.presentationml.slide+xml"/>
  <Override PartName="/ppt/slides/slide38.xml" ContentType="application/vnd.openxmlformats-officedocument.presentationml.slide+xml"/>
  <Override PartName="/ppt/slides/slide57.xml" ContentType="application/vnd.openxmlformats-officedocument.presentationml.slide+xml"/>
  <Override PartName="/ppt/notesSlides/notesSlide49.xml" ContentType="application/vnd.openxmlformats-officedocument.presentationml.notesSlide+xml"/>
  <Override PartName="/ppt/slides/slide4.xml" ContentType="application/vnd.openxmlformats-officedocument.presentationml.slide+xml"/>
  <Override PartName="/ppt/slideLayouts/slideLayout2.xml" ContentType="application/vnd.openxmlformats-officedocument.presentationml.slideLayout+xml"/>
  <Override PartName="/ppt/notesSlides/notesSlide35.xml" ContentType="application/vnd.openxmlformats-officedocument.presentationml.notesSlide+xml"/>
  <Override PartName="/ppt/slides/slide24.xml" ContentType="application/vnd.openxmlformats-officedocument.presentationml.slide+xml"/>
  <Override PartName="/ppt/slides/slide43.xml" ContentType="application/vnd.openxmlformats-officedocument.presentationml.slide+xml"/>
  <Override PartName="/ppt/slides/slide62.xml" ContentType="application/vnd.openxmlformats-officedocument.presentationml.slide+xml"/>
  <Override PartName="/ppt/theme/theme2.xml" ContentType="application/vnd.openxmlformats-officedocument.theme+xml"/>
  <Override PartName="/ppt/notesSlides/notesSlide54.xml" ContentType="application/vnd.openxmlformats-officedocument.presentationml.notesSlide+xml"/>
  <Override PartName="/ppt/notesSlides/notesSlide18.xml" ContentType="application/vnd.openxmlformats-officedocument.presentationml.notesSlide+xml"/>
  <Override PartName="/ppt/notesSlides/notesSlide37.xml" ContentType="application/vnd.openxmlformats-officedocument.presentationml.notesSlide+xml"/>
  <Override PartName="/docProps/core.xml" ContentType="application/vnd.openxmlformats-package.core-properties+xml"/>
  <Override PartName="/ppt/notesSlides/notesSlide7.xml" ContentType="application/vnd.openxmlformats-officedocument.presentationml.notesSlide+xml"/>
  <Default Extension="jpeg" ContentType="image/jpeg"/>
  <Override PartName="/ppt/notesSlides/notesSlide23.xml" ContentType="application/vnd.openxmlformats-officedocument.presentationml.notesSlide+xml"/>
  <Override PartName="/ppt/slides/slide8.xml" ContentType="application/vnd.openxmlformats-officedocument.presentationml.slide+xml"/>
  <Override PartName="/ppt/slides/slide12.xml" ContentType="application/vnd.openxmlformats-officedocument.presentationml.slide+xml"/>
  <Override PartName="/ppt/slideLayouts/slideLayout6.xml" ContentType="application/vnd.openxmlformats-officedocument.presentationml.slideLayout+xml"/>
  <Override PartName="/ppt/slides/slide28.xml" ContentType="application/vnd.openxmlformats-officedocument.presentationml.slide+xml"/>
  <Override PartName="/ppt/slides/slide50.xml" ContentType="application/vnd.openxmlformats-officedocument.presentationml.slide+xml"/>
  <Override PartName="/ppt/slides/slide66.xml" ContentType="application/vnd.openxmlformats-officedocument.presentationml.slide+xml"/>
  <Override PartName="/ppt/slides/slide47.xml" ContentType="application/vnd.openxmlformats-officedocument.presentationml.slide+xml"/>
  <Override PartName="/ppt/slides/slide31.xml" ContentType="application/vnd.openxmlformats-officedocument.presentationml.slide+xml"/>
  <Override PartName="/ppt/notesSlides/notesSlide9.xml" ContentType="application/vnd.openxmlformats-officedocument.presentationml.notesSlide+xml"/>
  <Override PartName="/ppt/notesSlides/notesSlide42.xml" ContentType="application/vnd.openxmlformats-officedocument.presentationml.notesSlide+xml"/>
  <Default Extension="wdp" ContentType="image/vnd.ms-photo"/>
  <Override PartName="/ppt/notesSlides/notesSlide11.xml" ContentType="application/vnd.openxmlformats-officedocument.presentationml.notesSlide+xml"/>
  <Default Extension="rels" ContentType="application/vnd.openxmlformats-package.relationships+xml"/>
  <Override PartName="/ppt/notesSlides/notesSlide27.xml" ContentType="application/vnd.openxmlformats-officedocument.presentationml.notesSlide+xml"/>
  <Override PartName="/ppt/notesSlides/notesSlide46.xml" ContentType="application/vnd.openxmlformats-officedocument.presentationml.notesSlide+xml"/>
  <Override PartName="/ppt/slides/slide16.xml" ContentType="application/vnd.openxmlformats-officedocument.presentationml.slide+xml"/>
  <Override PartName="/ppt/slides/slide35.xml" ContentType="application/vnd.openxmlformats-officedocument.presentationml.slide+xml"/>
  <Override PartName="/ppt/slides/slide54.xml" ContentType="application/vnd.openxmlformats-officedocument.presentationml.slide+xml"/>
  <Override PartName="/ppt/slides/slide1.xml" ContentType="application/vnd.openxmlformats-officedocument.presentationml.slide+xml"/>
  <Override PartName="/ppt/notesSlides/notesSlide32.xml" ContentType="application/vnd.openxmlformats-officedocument.presentationml.notesSlide+xml"/>
  <Override PartName="/ppt/notesSlides/notesSlide51.xml" ContentType="application/vnd.openxmlformats-officedocument.presentationml.notesSlide+xml"/>
  <Override PartName="/ppt/slides/slide21.xml" ContentType="application/vnd.openxmlformats-officedocument.presentationml.slide+xml"/>
  <Override PartName="/ppt/slides/slide40.xml" ContentType="application/vnd.openxmlformats-officedocument.presentationml.slide+xml"/>
  <Override PartName="/ppt/notesSlides/notesSlide15.xml" ContentType="application/vnd.openxmlformats-officedocument.presentationml.notesSlide+xml"/>
  <Override PartName="/ppt/notesSlides/notesSlide4.xml" ContentType="application/vnd.openxmlformats-officedocument.presentationml.notesSlide+xml"/>
  <Override PartName="/ppt/slides/slide39.xml" ContentType="application/vnd.openxmlformats-officedocument.presentationml.slide+xml"/>
  <Override PartName="/ppt/slides/slide58.xml" ContentType="application/vnd.openxmlformats-officedocument.presentationml.slide+xml"/>
  <Override PartName="/ppt/notesSlides/notesSlide20.xml" ContentType="application/vnd.openxmlformats-officedocument.presentationml.notesSlide+xml"/>
  <Override PartName="/ppt/slides/slide5.xml" ContentType="application/vnd.openxmlformats-officedocument.presentationml.slide+xml"/>
  <Override PartName="/ppt/slideMasters/slideMaster1.xml" ContentType="application/vnd.openxmlformats-officedocument.presentationml.slideMaster+xml"/>
  <Override PartName="/ppt/slideLayouts/slideLayout3.xml" ContentType="application/vnd.openxmlformats-officedocument.presentationml.slideLayout+xml"/>
  <Override PartName="/ppt/slides/slide25.xml" ContentType="application/vnd.openxmlformats-officedocument.presentationml.slide+xml"/>
  <Override PartName="/ppt/slides/slide44.xml" ContentType="application/vnd.openxmlformats-officedocument.presentationml.slide+xml"/>
  <Override PartName="/ppt/theme/theme3.xml" ContentType="application/vnd.openxmlformats-officedocument.theme+xml"/>
  <Override PartName="/ppt/slides/slide63.xml" ContentType="application/vnd.openxmlformats-officedocument.presentationml.slide+xml"/>
  <Override PartName="/ppt/notesSlides/notesSlide55.xml" ContentType="application/vnd.openxmlformats-officedocument.presentationml.notesSlide+xml"/>
  <Override PartName="/ppt/notesSlides/notesSlide19.xml" ContentType="application/vnd.openxmlformats-officedocument.presentationml.notesSlide+xml"/>
  <Override PartName="/ppt/notesSlides/notesSlide38.xml" ContentType="application/vnd.openxmlformats-officedocument.presentationml.notesSlide+xml"/>
  <Override PartName="/ppt/notesSlides/notesSlide24.xml" ContentType="application/vnd.openxmlformats-officedocument.presentationml.notesSlide+xml"/>
  <Override PartName="/ppt/slides/slide9.xml" ContentType="application/vnd.openxmlformats-officedocument.presentationml.slide+xml"/>
  <Override PartName="/ppt/slides/slide13.xml" ContentType="application/vnd.openxmlformats-officedocument.presentationml.slide+xml"/>
  <Default Extension="xml" ContentType="application/xml"/>
  <Override PartName="/ppt/tableStyles.xml" ContentType="application/vnd.openxmlformats-officedocument.presentationml.tableStyles+xml"/>
  <Override PartName="/ppt/slides/slide51.xml" ContentType="application/vnd.openxmlformats-officedocument.presentationml.slide+xml"/>
  <Override PartName="/ppt/slides/slide67.xml" ContentType="application/vnd.openxmlformats-officedocument.presentationml.slide+xml"/>
  <Override PartName="/ppt/slides/slide48.xml" ContentType="application/vnd.openxmlformats-officedocument.presentationml.slide+xml"/>
  <Override PartName="/ppt/notesSlides/notesSlide10.xml" ContentType="application/vnd.openxmlformats-officedocument.presentationml.notesSlide+xml"/>
  <Override PartName="/ppt/slideLayouts/slideLayout7.xml" ContentType="application/vnd.openxmlformats-officedocument.presentationml.slideLayout+xml"/>
  <Override PartName="/ppt/viewProps.xml" ContentType="application/vnd.openxmlformats-officedocument.presentationml.viewProps+xml"/>
  <Override PartName="/ppt/slides/slide32.xml" ContentType="application/vnd.openxmlformats-officedocument.presentationml.slide+xml"/>
  <Override PartName="/ppt/slides/slide29.xml" ContentType="application/vnd.openxmlformats-officedocument.presentationml.slide+xml"/>
  <Override PartName="/ppt/notesSlides/notesSlide43.xml" ContentType="application/vnd.openxmlformats-officedocument.presentationml.notesSlide+xml"/>
  <Override PartName="/docProps/app.xml" ContentType="application/vnd.openxmlformats-officedocument.extended-properties+xml"/>
  <Override PartName="/ppt/notesMasters/notesMaster1.xml" ContentType="application/vnd.openxmlformats-officedocument.presentationml.notesMaster+xml"/>
  <Override PartName="/ppt/notesSlides/notesSlide12.xml" ContentType="application/vnd.openxmlformats-officedocument.presentationml.notesSlide+xml"/>
  <Override PartName="/ppt/notesSlides/notesSlide28.xml" ContentType="application/vnd.openxmlformats-officedocument.presentationml.notesSlide+xml"/>
  <Override PartName="/ppt/notesSlides/notesSlide1.xml" ContentType="application/vnd.openxmlformats-officedocument.presentationml.notesSlide+xml"/>
  <Override PartName="/ppt/slides/slide17.xml" ContentType="application/vnd.openxmlformats-officedocument.presentationml.slide+xml"/>
  <Override PartName="/ppt/slides/slide36.xml" ContentType="application/vnd.openxmlformats-officedocument.presentationml.slide+xml"/>
  <Override PartName="/ppt/slides/slide55.xml" ContentType="application/vnd.openxmlformats-officedocument.presentationml.slide+xml"/>
  <Override PartName="/ppt/presentation.xml" ContentType="application/vnd.openxmlformats-officedocument.presentationml.presentation.main+xml"/>
  <Override PartName="/ppt/slides/slide2.xml" ContentType="application/vnd.openxmlformats-officedocument.presentationml.slide+xml"/>
  <Override PartName="/ppt/notesSlides/notesSlide33.xml" ContentType="application/vnd.openxmlformats-officedocument.presentationml.notesSlide+xml"/>
  <Override PartName="/ppt/notesSlides/notesSlide47.xml" ContentType="application/vnd.openxmlformats-officedocument.presentationml.notesSlide+xml"/>
  <Override PartName="/ppt/slides/slide22.xml" ContentType="application/vnd.openxmlformats-officedocument.presentationml.slide+xml"/>
  <Override PartName="/ppt/slides/slide41.xml" ContentType="application/vnd.openxmlformats-officedocument.presentationml.slide+xml"/>
  <Override PartName="/ppt/slides/slide60.xml" ContentType="application/vnd.openxmlformats-officedocument.presentationml.slide+xml"/>
  <Override PartName="/ppt/notesSlides/notesSlide52.xml" ContentType="application/vnd.openxmlformats-officedocument.presentationml.notesSlide+xml"/>
  <Override PartName="/ppt/notesSlides/notesSlide16.xml" ContentType="application/vnd.openxmlformats-officedocument.presentationml.notesSlide+xml"/>
  <Override PartName="/ppt/notesSlides/notesSlide5.xml" ContentType="application/vnd.openxmlformats-officedocument.presentationml.notesSlide+xml"/>
  <Override PartName="/ppt/slides/slide59.xml" ContentType="application/vnd.openxmlformats-officedocument.presentationml.slide+xml"/>
  <Override PartName="/ppt/notesSlides/notesSlide21.xml" ContentType="application/vnd.openxmlformats-officedocument.presentationml.notesSlide+xml"/>
  <Override PartName="/ppt/slides/slide6.xml" ContentType="application/vnd.openxmlformats-officedocument.presentationml.slide+xml"/>
  <Override PartName="/ppt/slideMasters/slideMaster2.xml" ContentType="application/vnd.openxmlformats-officedocument.presentationml.slideMaster+xml"/>
  <Override PartName="/ppt/slideLayouts/slideLayout4.xml" ContentType="application/vnd.openxmlformats-officedocument.presentationml.slideLayout+xml"/>
  <Override PartName="/ppt/slides/slide26.xml" ContentType="application/vnd.openxmlformats-officedocument.presentationml.slide+xml"/>
  <Override PartName="/ppt/slides/slide45.xml" ContentType="application/vnd.openxmlformats-officedocument.presentationml.slide+xml"/>
  <Override PartName="/ppt/slides/slide10.xml" ContentType="application/vnd.openxmlformats-officedocument.presentationml.slide+xml"/>
  <Override PartName="/ppt/slides/slide64.xml" ContentType="application/vnd.openxmlformats-officedocument.presentationml.slide+xml"/>
  <Override PartName="/ppt/notesSlides/notesSlide40.xml" ContentType="application/vnd.openxmlformats-officedocument.presentationml.notesSlide+xml"/>
  <Override PartName="/ppt/notesSlides/notesSlide39.xml" ContentType="application/vnd.openxmlformats-officedocument.presentationml.notesSlide+xml"/>
  <Default Extension="png" ContentType="image/png"/>
  <Override PartName="/ppt/notesSlides/notesSlide25.xml" ContentType="application/vnd.openxmlformats-officedocument.presentationml.notesSlide+xml"/>
  <Override PartName="/ppt/notesSlides/notesSlide44.xml" ContentType="application/vnd.openxmlformats-officedocument.presentationml.notesSlide+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saveSubsetFonts="1" autoCompressPictures="0">
  <p:sldMasterIdLst>
    <p:sldMasterId id="2147483648" r:id="rId1"/>
    <p:sldMasterId id="2147483656" r:id="rId2"/>
  </p:sldMasterIdLst>
  <p:notesMasterIdLst>
    <p:notesMasterId r:id="rId72"/>
  </p:notesMasterIdLst>
  <p:sldIdLst>
    <p:sldId id="256" r:id="rId3"/>
    <p:sldId id="476" r:id="rId4"/>
    <p:sldId id="450" r:id="rId5"/>
    <p:sldId id="470" r:id="rId6"/>
    <p:sldId id="479" r:id="rId7"/>
    <p:sldId id="364" r:id="rId8"/>
    <p:sldId id="366" r:id="rId9"/>
    <p:sldId id="365" r:id="rId10"/>
    <p:sldId id="451" r:id="rId11"/>
    <p:sldId id="342" r:id="rId12"/>
    <p:sldId id="440" r:id="rId13"/>
    <p:sldId id="357" r:id="rId14"/>
    <p:sldId id="480" r:id="rId15"/>
    <p:sldId id="378" r:id="rId16"/>
    <p:sldId id="481" r:id="rId17"/>
    <p:sldId id="379" r:id="rId18"/>
    <p:sldId id="452" r:id="rId19"/>
    <p:sldId id="453" r:id="rId20"/>
    <p:sldId id="454" r:id="rId21"/>
    <p:sldId id="348" r:id="rId22"/>
    <p:sldId id="346" r:id="rId23"/>
    <p:sldId id="382" r:id="rId24"/>
    <p:sldId id="392" r:id="rId25"/>
    <p:sldId id="456" r:id="rId26"/>
    <p:sldId id="371" r:id="rId27"/>
    <p:sldId id="373" r:id="rId28"/>
    <p:sldId id="395" r:id="rId29"/>
    <p:sldId id="323" r:id="rId30"/>
    <p:sldId id="398" r:id="rId31"/>
    <p:sldId id="407" r:id="rId32"/>
    <p:sldId id="409" r:id="rId33"/>
    <p:sldId id="457" r:id="rId34"/>
    <p:sldId id="482" r:id="rId35"/>
    <p:sldId id="458" r:id="rId36"/>
    <p:sldId id="483" r:id="rId37"/>
    <p:sldId id="403" r:id="rId38"/>
    <p:sldId id="331" r:id="rId39"/>
    <p:sldId id="461" r:id="rId40"/>
    <p:sldId id="411" r:id="rId41"/>
    <p:sldId id="459" r:id="rId42"/>
    <p:sldId id="484" r:id="rId43"/>
    <p:sldId id="296" r:id="rId44"/>
    <p:sldId id="460" r:id="rId45"/>
    <p:sldId id="437" r:id="rId46"/>
    <p:sldId id="421" r:id="rId47"/>
    <p:sldId id="446" r:id="rId48"/>
    <p:sldId id="462" r:id="rId49"/>
    <p:sldId id="485" r:id="rId50"/>
    <p:sldId id="384" r:id="rId51"/>
    <p:sldId id="478" r:id="rId52"/>
    <p:sldId id="431" r:id="rId53"/>
    <p:sldId id="463" r:id="rId54"/>
    <p:sldId id="486" r:id="rId55"/>
    <p:sldId id="424" r:id="rId56"/>
    <p:sldId id="464" r:id="rId57"/>
    <p:sldId id="467" r:id="rId58"/>
    <p:sldId id="487" r:id="rId59"/>
    <p:sldId id="466" r:id="rId60"/>
    <p:sldId id="488" r:id="rId61"/>
    <p:sldId id="474" r:id="rId62"/>
    <p:sldId id="472" r:id="rId63"/>
    <p:sldId id="489" r:id="rId64"/>
    <p:sldId id="490" r:id="rId65"/>
    <p:sldId id="469" r:id="rId66"/>
    <p:sldId id="491" r:id="rId67"/>
    <p:sldId id="493" r:id="rId68"/>
    <p:sldId id="492" r:id="rId69"/>
    <p:sldId id="432" r:id="rId70"/>
    <p:sldId id="360" r:id="rId7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lrMru>
    <a:srgbClr val="FF8E0A"/>
    <a:srgbClr val="ECCE01"/>
    <a:srgbClr val="FF9F00"/>
    <a:srgbClr val="DE7B00"/>
    <a:srgbClr val="980D43"/>
    <a:srgbClr val="95013B"/>
    <a:srgbClr val="9B023E"/>
    <a:srgbClr val="A50343"/>
    <a:srgbClr val="91004C"/>
    <a:srgbClr val="AF005B"/>
  </p:clrMru>
  <p:extLst>
    <p:ext uri="{E76CE94A-603C-4142-B9EB-6D1370010A27}">
      <p14:discardImageEditData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0"/>
    </p:ext>
    <p:ext uri="{D31A062A-798A-4329-ABDD-BBA856620510}">
      <p14:defaultImageDpi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lastView="sldSorterView">
  <p:normalViewPr>
    <p:restoredLeft sz="15620"/>
    <p:restoredTop sz="76442" autoAdjust="0"/>
  </p:normalViewPr>
  <p:slideViewPr>
    <p:cSldViewPr snapToGrid="0">
      <p:cViewPr>
        <p:scale>
          <a:sx n="96" d="100"/>
          <a:sy n="96" d="100"/>
        </p:scale>
        <p:origin x="-704" y="192"/>
      </p:cViewPr>
      <p:guideLst>
        <p:guide orient="horz" pos="2160"/>
        <p:guide pos="185"/>
        <p:guide pos="5577"/>
      </p:guideLst>
    </p:cSldViewPr>
  </p:slideViewPr>
  <p:notesTextViewPr>
    <p:cViewPr>
      <p:scale>
        <a:sx n="100" d="100"/>
        <a:sy n="100" d="100"/>
      </p:scale>
      <p:origin x="0" y="0"/>
    </p:cViewPr>
  </p:notesTextViewPr>
  <p:sorterViewPr>
    <p:cViewPr>
      <p:scale>
        <a:sx n="100" d="100"/>
        <a:sy n="100" d="100"/>
      </p:scale>
      <p:origin x="0" y="14512"/>
    </p:cViewPr>
  </p:sorter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4" Type="http://schemas.openxmlformats.org/officeDocument/2006/relationships/slide" Target="slides/slide12.xml"/><Relationship Id="rId15" Type="http://schemas.openxmlformats.org/officeDocument/2006/relationships/slide" Target="slides/slide13.xml"/><Relationship Id="rId16" Type="http://schemas.openxmlformats.org/officeDocument/2006/relationships/slide" Target="slides/slide14.xml"/><Relationship Id="rId17" Type="http://schemas.openxmlformats.org/officeDocument/2006/relationships/slide" Target="slides/slide15.xml"/><Relationship Id="rId18" Type="http://schemas.openxmlformats.org/officeDocument/2006/relationships/slide" Target="slides/slide16.xml"/><Relationship Id="rId19" Type="http://schemas.openxmlformats.org/officeDocument/2006/relationships/slide" Target="slides/slide17.xml"/><Relationship Id="rId63" Type="http://schemas.openxmlformats.org/officeDocument/2006/relationships/slide" Target="slides/slide61.xml"/><Relationship Id="rId64" Type="http://schemas.openxmlformats.org/officeDocument/2006/relationships/slide" Target="slides/slide62.xml"/><Relationship Id="rId65" Type="http://schemas.openxmlformats.org/officeDocument/2006/relationships/slide" Target="slides/slide63.xml"/><Relationship Id="rId66" Type="http://schemas.openxmlformats.org/officeDocument/2006/relationships/slide" Target="slides/slide64.xml"/><Relationship Id="rId67" Type="http://schemas.openxmlformats.org/officeDocument/2006/relationships/slide" Target="slides/slide65.xml"/><Relationship Id="rId68" Type="http://schemas.openxmlformats.org/officeDocument/2006/relationships/slide" Target="slides/slide66.xml"/><Relationship Id="rId69" Type="http://schemas.openxmlformats.org/officeDocument/2006/relationships/slide" Target="slides/slide67.xml"/><Relationship Id="rId50" Type="http://schemas.openxmlformats.org/officeDocument/2006/relationships/slide" Target="slides/slide48.xml"/><Relationship Id="rId51" Type="http://schemas.openxmlformats.org/officeDocument/2006/relationships/slide" Target="slides/slide49.xml"/><Relationship Id="rId52" Type="http://schemas.openxmlformats.org/officeDocument/2006/relationships/slide" Target="slides/slide50.xml"/><Relationship Id="rId53" Type="http://schemas.openxmlformats.org/officeDocument/2006/relationships/slide" Target="slides/slide51.xml"/><Relationship Id="rId54" Type="http://schemas.openxmlformats.org/officeDocument/2006/relationships/slide" Target="slides/slide52.xml"/><Relationship Id="rId55" Type="http://schemas.openxmlformats.org/officeDocument/2006/relationships/slide" Target="slides/slide53.xml"/><Relationship Id="rId56" Type="http://schemas.openxmlformats.org/officeDocument/2006/relationships/slide" Target="slides/slide54.xml"/><Relationship Id="rId57" Type="http://schemas.openxmlformats.org/officeDocument/2006/relationships/slide" Target="slides/slide55.xml"/><Relationship Id="rId58" Type="http://schemas.openxmlformats.org/officeDocument/2006/relationships/slide" Target="slides/slide56.xml"/><Relationship Id="rId59" Type="http://schemas.openxmlformats.org/officeDocument/2006/relationships/slide" Target="slides/slide57.xml"/><Relationship Id="rId40" Type="http://schemas.openxmlformats.org/officeDocument/2006/relationships/slide" Target="slides/slide38.xml"/><Relationship Id="rId41" Type="http://schemas.openxmlformats.org/officeDocument/2006/relationships/slide" Target="slides/slide39.xml"/><Relationship Id="rId42" Type="http://schemas.openxmlformats.org/officeDocument/2006/relationships/slide" Target="slides/slide40.xml"/><Relationship Id="rId43" Type="http://schemas.openxmlformats.org/officeDocument/2006/relationships/slide" Target="slides/slide41.xml"/><Relationship Id="rId44" Type="http://schemas.openxmlformats.org/officeDocument/2006/relationships/slide" Target="slides/slide42.xml"/><Relationship Id="rId45" Type="http://schemas.openxmlformats.org/officeDocument/2006/relationships/slide" Target="slides/slide43.xml"/><Relationship Id="rId46" Type="http://schemas.openxmlformats.org/officeDocument/2006/relationships/slide" Target="slides/slide44.xml"/><Relationship Id="rId47" Type="http://schemas.openxmlformats.org/officeDocument/2006/relationships/slide" Target="slides/slide45.xml"/><Relationship Id="rId48" Type="http://schemas.openxmlformats.org/officeDocument/2006/relationships/slide" Target="slides/slide46.xml"/><Relationship Id="rId49" Type="http://schemas.openxmlformats.org/officeDocument/2006/relationships/slide" Target="slides/slide47.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 Target="slides/slide1.xml"/><Relationship Id="rId4" Type="http://schemas.openxmlformats.org/officeDocument/2006/relationships/slide" Target="slides/slide2.xml"/><Relationship Id="rId5" Type="http://schemas.openxmlformats.org/officeDocument/2006/relationships/slide" Target="slides/slide3.xml"/><Relationship Id="rId6" Type="http://schemas.openxmlformats.org/officeDocument/2006/relationships/slide" Target="slides/slide4.xml"/><Relationship Id="rId7" Type="http://schemas.openxmlformats.org/officeDocument/2006/relationships/slide" Target="slides/slide5.xml"/><Relationship Id="rId8" Type="http://schemas.openxmlformats.org/officeDocument/2006/relationships/slide" Target="slides/slide6.xml"/><Relationship Id="rId9" Type="http://schemas.openxmlformats.org/officeDocument/2006/relationships/slide" Target="slides/slide7.xml"/><Relationship Id="rId30" Type="http://schemas.openxmlformats.org/officeDocument/2006/relationships/slide" Target="slides/slide28.xml"/><Relationship Id="rId31" Type="http://schemas.openxmlformats.org/officeDocument/2006/relationships/slide" Target="slides/slide29.xml"/><Relationship Id="rId32" Type="http://schemas.openxmlformats.org/officeDocument/2006/relationships/slide" Target="slides/slide30.xml"/><Relationship Id="rId33" Type="http://schemas.openxmlformats.org/officeDocument/2006/relationships/slide" Target="slides/slide31.xml"/><Relationship Id="rId34" Type="http://schemas.openxmlformats.org/officeDocument/2006/relationships/slide" Target="slides/slide32.xml"/><Relationship Id="rId35" Type="http://schemas.openxmlformats.org/officeDocument/2006/relationships/slide" Target="slides/slide33.xml"/><Relationship Id="rId36" Type="http://schemas.openxmlformats.org/officeDocument/2006/relationships/slide" Target="slides/slide34.xml"/><Relationship Id="rId37" Type="http://schemas.openxmlformats.org/officeDocument/2006/relationships/slide" Target="slides/slide35.xml"/><Relationship Id="rId38" Type="http://schemas.openxmlformats.org/officeDocument/2006/relationships/slide" Target="slides/slide36.xml"/><Relationship Id="rId39" Type="http://schemas.openxmlformats.org/officeDocument/2006/relationships/slide" Target="slides/slide37.xml"/><Relationship Id="rId70" Type="http://schemas.openxmlformats.org/officeDocument/2006/relationships/slide" Target="slides/slide68.xml"/><Relationship Id="rId71" Type="http://schemas.openxmlformats.org/officeDocument/2006/relationships/slide" Target="slides/slide69.xml"/><Relationship Id="rId72" Type="http://schemas.openxmlformats.org/officeDocument/2006/relationships/notesMaster" Target="notesMasters/notesMaster1.xml"/><Relationship Id="rId20" Type="http://schemas.openxmlformats.org/officeDocument/2006/relationships/slide" Target="slides/slide18.xml"/><Relationship Id="rId21" Type="http://schemas.openxmlformats.org/officeDocument/2006/relationships/slide" Target="slides/slide19.xml"/><Relationship Id="rId22" Type="http://schemas.openxmlformats.org/officeDocument/2006/relationships/slide" Target="slides/slide20.xml"/><Relationship Id="rId23" Type="http://schemas.openxmlformats.org/officeDocument/2006/relationships/slide" Target="slides/slide21.xml"/><Relationship Id="rId24" Type="http://schemas.openxmlformats.org/officeDocument/2006/relationships/slide" Target="slides/slide22.xml"/><Relationship Id="rId25" Type="http://schemas.openxmlformats.org/officeDocument/2006/relationships/slide" Target="slides/slide23.xml"/><Relationship Id="rId26" Type="http://schemas.openxmlformats.org/officeDocument/2006/relationships/slide" Target="slides/slide24.xml"/><Relationship Id="rId27" Type="http://schemas.openxmlformats.org/officeDocument/2006/relationships/slide" Target="slides/slide25.xml"/><Relationship Id="rId28" Type="http://schemas.openxmlformats.org/officeDocument/2006/relationships/slide" Target="slides/slide26.xml"/><Relationship Id="rId29" Type="http://schemas.openxmlformats.org/officeDocument/2006/relationships/slide" Target="slides/slide27.xml"/><Relationship Id="rId73" Type="http://schemas.openxmlformats.org/officeDocument/2006/relationships/printerSettings" Target="printerSettings/printerSettings1.bin"/><Relationship Id="rId74" Type="http://schemas.openxmlformats.org/officeDocument/2006/relationships/presProps" Target="presProps.xml"/><Relationship Id="rId75" Type="http://schemas.openxmlformats.org/officeDocument/2006/relationships/viewProps" Target="viewProps.xml"/><Relationship Id="rId76" Type="http://schemas.openxmlformats.org/officeDocument/2006/relationships/theme" Target="theme/theme1.xml"/><Relationship Id="rId77" Type="http://schemas.openxmlformats.org/officeDocument/2006/relationships/tableStyles" Target="tableStyles.xml"/><Relationship Id="rId60" Type="http://schemas.openxmlformats.org/officeDocument/2006/relationships/slide" Target="slides/slide58.xml"/><Relationship Id="rId61" Type="http://schemas.openxmlformats.org/officeDocument/2006/relationships/slide" Target="slides/slide59.xml"/><Relationship Id="rId62" Type="http://schemas.openxmlformats.org/officeDocument/2006/relationships/slide" Target="slides/slide60.xml"/><Relationship Id="rId10" Type="http://schemas.openxmlformats.org/officeDocument/2006/relationships/slide" Target="slides/slide8.xml"/><Relationship Id="rId11" Type="http://schemas.openxmlformats.org/officeDocument/2006/relationships/slide" Target="slides/slide9.xml"/><Relationship Id="rId12" Type="http://schemas.openxmlformats.org/officeDocument/2006/relationships/slide" Target="slides/slide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59892C9-B3DE-0047-9DD6-6B7A15F0D850}" type="datetimeFigureOut">
              <a:rPr lang="en-US" smtClean="0"/>
              <a:pPr/>
              <a:t>12/10/12</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27C2C44-5E70-424D-86C0-CAC8222B1BE4}" type="slidenum">
              <a:rPr lang="en-US" smtClean="0"/>
              <a:pPr/>
              <a:t>‹#›</a:t>
            </a:fld>
            <a:endParaRPr lang="en-US"/>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3649919436"/>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the interests of trying</a:t>
            </a:r>
            <a:r>
              <a:rPr lang="en-US" baseline="0" dirty="0" smtClean="0"/>
              <a:t> to keep to my time allocation I will be reading from a prepared text which is not my preferred method of lecturing but I have a very short time to convince you that everything you believe on this topic is wrong.  Given enough time that would be an easy task. But to get through enough evidence to make you even consider it – I have to stick to my text.  Even then I am going to go too fast and I </a:t>
            </a:r>
            <a:r>
              <a:rPr lang="en-US" baseline="0" dirty="0" err="1" smtClean="0"/>
              <a:t>apologise</a:t>
            </a:r>
            <a:r>
              <a:rPr lang="en-US" baseline="0" dirty="0" smtClean="0"/>
              <a:t> for that. However the slides are available on this website.</a:t>
            </a:r>
          </a:p>
          <a:p>
            <a:r>
              <a:rPr lang="en-US" baseline="0" dirty="0" smtClean="0"/>
              <a:t>So to begin: </a:t>
            </a:r>
            <a:r>
              <a:rPr lang="en-US" dirty="0" smtClean="0"/>
              <a:t>For 59 years we have been brainwashed</a:t>
            </a:r>
            <a:r>
              <a:rPr lang="en-US" baseline="0" dirty="0" smtClean="0"/>
              <a:t> by governments, industry, some </a:t>
            </a:r>
            <a:r>
              <a:rPr lang="en-US" baseline="0" smtClean="0"/>
              <a:t>NGO’s </a:t>
            </a:r>
            <a:r>
              <a:rPr lang="en-US" baseline="0" dirty="0" smtClean="0"/>
              <a:t>and the “experts” to believe that a diet that is killing us is actually good for us. And the evidence that this diet is killing us is all around us but for some reason we apparently can’t see it.  Many of our parents have died from chronic diseases that our medicines have been powerless to prevent; our children’s generation is the most obese in the history of mankind.  And our own health is not always ideal.  I am a perfect example. Despite eating the so-called healthy low fat diet for 33 years I have developed adult-onset diabetes even though I ran more than 70 marathons or </a:t>
            </a:r>
            <a:r>
              <a:rPr lang="en-US" baseline="0" dirty="0" err="1" smtClean="0"/>
              <a:t>ultramarathons</a:t>
            </a:r>
            <a:r>
              <a:rPr lang="en-US" baseline="0" dirty="0" smtClean="0"/>
              <a:t> in my life and continue to run 30-60 minutes most days.  Why is this?</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1</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sz="1200" dirty="0" smtClean="0">
                <a:solidFill>
                  <a:schemeClr val="bg1"/>
                </a:solidFill>
              </a:rPr>
              <a:t>Two</a:t>
            </a:r>
            <a:r>
              <a:rPr lang="en-US" sz="1200" baseline="0" dirty="0" smtClean="0">
                <a:solidFill>
                  <a:schemeClr val="bg1"/>
                </a:solidFill>
              </a:rPr>
              <a:t> American epidemiologists showed that Keys had reported only 6 countries not the 22 for which the data were available. They added in the 16 missing points and the graph no longer looked quite so spectacular.  However they then looked at all possible factors that might explain this association and concluded -  </a:t>
            </a:r>
          </a:p>
          <a:p>
            <a:pPr marL="0" marR="0" indent="0" algn="l" defTabSz="914400" rtl="0" eaLnBrk="1" fontAlgn="base" latinLnBrk="0" hangingPunct="1">
              <a:lnSpc>
                <a:spcPct val="100000"/>
              </a:lnSpc>
              <a:spcBef>
                <a:spcPct val="30000"/>
              </a:spcBef>
              <a:spcAft>
                <a:spcPct val="0"/>
              </a:spcAft>
              <a:buClrTx/>
              <a:buSzTx/>
              <a:buFontTx/>
              <a:buNone/>
              <a:tabLst/>
              <a:defRPr/>
            </a:pPr>
            <a:r>
              <a:rPr lang="en-US" sz="1200" baseline="0" dirty="0" smtClean="0">
                <a:solidFill>
                  <a:schemeClr val="bg1"/>
                </a:solidFill>
              </a:rPr>
              <a:t>  </a:t>
            </a:r>
          </a:p>
          <a:p>
            <a:pPr marL="0" marR="0" indent="0" algn="l" defTabSz="914400" rtl="0" eaLnBrk="1" fontAlgn="base" latinLnBrk="0" hangingPunct="1">
              <a:lnSpc>
                <a:spcPct val="100000"/>
              </a:lnSpc>
              <a:spcBef>
                <a:spcPct val="30000"/>
              </a:spcBef>
              <a:spcAft>
                <a:spcPct val="0"/>
              </a:spcAft>
              <a:buClrTx/>
              <a:buSzTx/>
              <a:buFontTx/>
              <a:buNone/>
              <a:tabLst/>
              <a:defRPr/>
            </a:pPr>
            <a:r>
              <a:rPr lang="en-US" sz="1200" baseline="0" dirty="0" smtClean="0">
                <a:solidFill>
                  <a:schemeClr val="bg1"/>
                </a:solidFill>
              </a:rPr>
              <a:t>But their effort was wasted as no one took any notice and this classic paper is never read by modern scientists. Instead Key’s acquired political support and his idea became the accepted “truth”.  The theory was helped by the next man in our story – President Richard Nixon </a:t>
            </a:r>
            <a:endParaRPr lang="en-US" sz="1200" dirty="0" smtClean="0">
              <a:solidFill>
                <a:schemeClr val="bg1"/>
              </a:solidFill>
            </a:endParaRPr>
          </a:p>
          <a:p>
            <a:endParaRPr lang="en-ZA" dirty="0"/>
          </a:p>
        </p:txBody>
      </p:sp>
      <p:sp>
        <p:nvSpPr>
          <p:cNvPr id="4" name="Slide Number Placeholder 3"/>
          <p:cNvSpPr>
            <a:spLocks noGrp="1"/>
          </p:cNvSpPr>
          <p:nvPr>
            <p:ph type="sldNum" sz="quarter" idx="10"/>
          </p:nvPr>
        </p:nvSpPr>
        <p:spPr/>
        <p:txBody>
          <a:bodyPr/>
          <a:lstStyle/>
          <a:p>
            <a:fld id="{A48E61BE-5600-47AD-A147-04C5BF7D4E21}" type="slidenum">
              <a:rPr lang="en-US" smtClean="0"/>
              <a:pPr/>
              <a:t>12</a:t>
            </a:fld>
            <a:endParaRPr lang="en-US"/>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3228860987"/>
      </p:ext>
    </p:extLst>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who appointed Earl </a:t>
            </a:r>
            <a:r>
              <a:rPr lang="en-US" baseline="0" dirty="0" err="1" smtClean="0"/>
              <a:t>Butz</a:t>
            </a:r>
            <a:r>
              <a:rPr lang="en-US" baseline="0" dirty="0" smtClean="0"/>
              <a:t> as Secretary of Agriculture in 1971 with the twin goals of making the farmers wealthy and bringing down the price of food. </a:t>
            </a:r>
            <a:r>
              <a:rPr lang="en-US" baseline="0" dirty="0" err="1" smtClean="0"/>
              <a:t>Butz</a:t>
            </a:r>
            <a:r>
              <a:rPr lang="en-US" baseline="0" dirty="0" smtClean="0"/>
              <a:t> decided that the solution was to industrialize the production of corn with the use of massive subsidies to farmers. This drove down the price of corn and irreversibly changed what we have eaten since 1972.</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14</a:t>
            </a:fld>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But there had to be a market into which the corn could</a:t>
            </a:r>
            <a:r>
              <a:rPr lang="en-US" baseline="0" dirty="0" smtClean="0"/>
              <a:t> be sold. This was conveniently provided by a Senate Select Committee which under the chairmanship of Senator George McGovern in 1977 produced the first dietary guidelines which fundamentally changed our attitude to what we should eat.  Until 1960 everyone knew that carbohydrates are fattening and that is what would then have been taught at this Medical School.  But these guidelines written by a vegan with no training in the nutritional science now made carbohydrates the health food and demonized fat producing what we call dietary </a:t>
            </a:r>
            <a:r>
              <a:rPr lang="en-US" baseline="0" dirty="0" err="1" smtClean="0"/>
              <a:t>lipophobia</a:t>
            </a:r>
            <a:r>
              <a:rPr lang="en-US" baseline="0" dirty="0" smtClean="0"/>
              <a:t> – the fear of fat.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16</a:t>
            </a:fld>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But not everyone</a:t>
            </a:r>
            <a:r>
              <a:rPr lang="en-US" baseline="0" dirty="0" smtClean="0"/>
              <a:t> agreed.  Philip Handler President of the US National Academy of Science asked:</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17</a:t>
            </a:fld>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 added</a:t>
            </a:r>
            <a:r>
              <a:rPr lang="en-US" baseline="0" dirty="0" smtClean="0"/>
              <a:t> that it could not be a scientific question since there were no data.  Rather the decision was made on ethical, moral and political grounds.</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18</a:t>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Dr</a:t>
            </a:r>
            <a:r>
              <a:rPr lang="en-US" baseline="0" dirty="0" smtClean="0"/>
              <a:t> Ahrens, a highly regarded scientist, who spent his life studying cholesterol metabolism was of the same opinion: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19</a:t>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But</a:t>
            </a:r>
            <a:r>
              <a:rPr lang="en-US" baseline="0" dirty="0" smtClean="0"/>
              <a:t> three decades later we know that Handler and </a:t>
            </a:r>
            <a:r>
              <a:rPr lang="en-US" baseline="0" dirty="0" err="1" smtClean="0"/>
              <a:t>Ehrens</a:t>
            </a:r>
            <a:r>
              <a:rPr lang="en-US" baseline="0" dirty="0" smtClean="0"/>
              <a:t> were correct: This meta-analysis of published studies involving 347 747 subjects studied for between 5 and 23 years concluded that there is (read): </a:t>
            </a:r>
            <a:endParaRPr lang="en-US" dirty="0"/>
          </a:p>
        </p:txBody>
      </p:sp>
      <p:sp>
        <p:nvSpPr>
          <p:cNvPr id="4" name="Slide Number Placeholder 3"/>
          <p:cNvSpPr>
            <a:spLocks noGrp="1"/>
          </p:cNvSpPr>
          <p:nvPr>
            <p:ph type="sldNum" sz="quarter" idx="10"/>
          </p:nvPr>
        </p:nvSpPr>
        <p:spPr/>
        <p:txBody>
          <a:bodyPr/>
          <a:lstStyle/>
          <a:p>
            <a:fld id="{A48E61BE-5600-47AD-A147-04C5BF7D4E21}" type="slidenum">
              <a:rPr lang="en-US" smtClean="0"/>
              <a:pPr/>
              <a:t>20</a:t>
            </a:fld>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And the highest independent</a:t>
            </a:r>
            <a:r>
              <a:rPr lang="en-US" baseline="0" dirty="0" smtClean="0"/>
              <a:t> authority in science the Cochrane Collaboration has also concluded in 2011 that there is no evidence that reducing the fat in our diet will reduce our risk of dying from heart disease.  So the Keys diet-heart theory is wrong– just as the real scientists of the 1950s and 60s warned. The challenge for this medical school is that we either embrace this or we ignore it and continue to teach blind faith.  The choice is ours and I am only the messenger!</a:t>
            </a:r>
            <a:endParaRPr lang="en-US" dirty="0"/>
          </a:p>
        </p:txBody>
      </p:sp>
      <p:sp>
        <p:nvSpPr>
          <p:cNvPr id="4" name="Slide Number Placeholder 3"/>
          <p:cNvSpPr>
            <a:spLocks noGrp="1"/>
          </p:cNvSpPr>
          <p:nvPr>
            <p:ph type="sldNum" sz="quarter" idx="10"/>
          </p:nvPr>
        </p:nvSpPr>
        <p:spPr/>
        <p:txBody>
          <a:bodyPr/>
          <a:lstStyle/>
          <a:p>
            <a:fld id="{A48E61BE-5600-47AD-A147-04C5BF7D4E21}" type="slidenum">
              <a:rPr lang="en-US" smtClean="0"/>
              <a:pPr/>
              <a:t>21</a:t>
            </a:fld>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we could also have</a:t>
            </a:r>
            <a:r>
              <a:rPr lang="en-US" baseline="0" dirty="0" smtClean="0"/>
              <a:t> saved ourselves 50 wasted years by simply checking what happened to animal fat consumption in the US as the incidence of heart disease was rising.  It was completely stable but has fallen dramatically since 1950 as a direct result of </a:t>
            </a:r>
            <a:r>
              <a:rPr lang="en-US" baseline="0" dirty="0" err="1" smtClean="0"/>
              <a:t>lipohobia</a:t>
            </a:r>
            <a:r>
              <a:rPr lang="en-US" baseline="0" dirty="0" smtClean="0"/>
              <a:t>.  </a:t>
            </a:r>
            <a:endParaRPr lang="en-US" dirty="0" smtClean="0"/>
          </a:p>
          <a:p>
            <a:endParaRPr lang="en-ZA"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22</a:t>
            </a:fld>
            <a:endParaRPr lang="en-US"/>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965819965"/>
      </p:ext>
    </p:extLst>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the first irrefutable truth is that:</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23</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I began to question what I should eat when I was first exposed to these books. Gary </a:t>
            </a:r>
            <a:r>
              <a:rPr lang="en-US" baseline="0" dirty="0" err="1" smtClean="0"/>
              <a:t>Taubes’s</a:t>
            </a:r>
            <a:r>
              <a:rPr lang="en-US" baseline="0" dirty="0" smtClean="0"/>
              <a:t> book traces the changes in our understanding of nutrition over the past 200 years; Russell Smith describes what he calls the cholesterol conspiracy - the greatest scam in the history of medicine and Ben </a:t>
            </a:r>
            <a:r>
              <a:rPr lang="en-US" baseline="0" dirty="0" err="1" smtClean="0"/>
              <a:t>Goldacre</a:t>
            </a:r>
            <a:r>
              <a:rPr lang="en-US" baseline="0" dirty="0" smtClean="0"/>
              <a:t> looks at the pharmaceutical companies’ influence on what we teach our students. I decided that what I had written in my book Lore of Running was wrong and 2 years ago I said:  Sorry I am wrong.  And that then led to this debate.</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2</a:t>
            </a:fld>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second irrefutable</a:t>
            </a:r>
            <a:r>
              <a:rPr lang="en-US" baseline="0" dirty="0" smtClean="0"/>
              <a:t> truth is that:..</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24</a:t>
            </a:fld>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7634" name="Rectangle 1"/>
          <p:cNvSpPr>
            <a:spLocks noGrp="1" noRot="1" noChangeAspect="1" noChangeArrowheads="1"/>
          </p:cNvSpPr>
          <p:nvPr>
            <p:ph type="sldImg"/>
          </p:nvPr>
        </p:nvSpPr>
        <p:spPr>
          <a:solidFill>
            <a:srgbClr val="FFFFFF"/>
          </a:solidFill>
          <a:ln/>
        </p:spPr>
      </p:sp>
      <p:sp>
        <p:nvSpPr>
          <p:cNvPr id="197635" name="Rectangle 2"/>
          <p:cNvSpPr>
            <a:spLocks noGrp="1" noChangeArrowheads="1"/>
          </p:cNvSpPr>
          <p:nvPr>
            <p:ph type="body" idx="1"/>
          </p:nvPr>
        </p:nvSpPr>
        <p:spPr>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a:lstStyle/>
          <a:p>
            <a:pPr marL="579438" indent="-487363" eaLnBrk="1" hangingPunct="1">
              <a:spcBef>
                <a:spcPts val="900"/>
              </a:spcBef>
            </a:pPr>
            <a:r>
              <a:rPr lang="en-US" sz="5600" dirty="0" smtClean="0">
                <a:solidFill>
                  <a:srgbClr val="000000"/>
                </a:solidFill>
                <a:latin typeface="Lucida Grande" charset="0"/>
                <a:ea typeface="ＭＳ Ｐゴシック" pitchFamily="34" charset="-128"/>
                <a:sym typeface="Lucida Grande" charset="0"/>
              </a:rPr>
              <a:t>So it took millions of year to</a:t>
            </a:r>
            <a:r>
              <a:rPr lang="en-US" sz="5600" baseline="0" dirty="0" smtClean="0">
                <a:solidFill>
                  <a:srgbClr val="000000"/>
                </a:solidFill>
                <a:latin typeface="Lucida Grande" charset="0"/>
                <a:ea typeface="ＭＳ Ｐゴシック" pitchFamily="34" charset="-128"/>
                <a:sym typeface="Lucida Grande" charset="0"/>
              </a:rPr>
              <a:t> evolve from our hominid ancestors but </a:t>
            </a:r>
            <a:endParaRPr lang="en-US" sz="5600" dirty="0" smtClean="0">
              <a:solidFill>
                <a:srgbClr val="000000"/>
              </a:solidFill>
              <a:latin typeface="Lucida Grande" charset="0"/>
              <a:ea typeface="ＭＳ Ｐゴシック" pitchFamily="34" charset="-128"/>
              <a:sym typeface="Lucida Grande"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7634" name="Rectangle 1"/>
          <p:cNvSpPr>
            <a:spLocks noGrp="1" noRot="1" noChangeAspect="1" noChangeArrowheads="1"/>
          </p:cNvSpPr>
          <p:nvPr>
            <p:ph type="sldImg"/>
          </p:nvPr>
        </p:nvSpPr>
        <p:spPr>
          <a:solidFill>
            <a:srgbClr val="FFFFFF"/>
          </a:solidFill>
          <a:ln/>
        </p:spPr>
      </p:sp>
      <p:sp>
        <p:nvSpPr>
          <p:cNvPr id="197635" name="Rectangle 2"/>
          <p:cNvSpPr>
            <a:spLocks noGrp="1" noChangeArrowheads="1"/>
          </p:cNvSpPr>
          <p:nvPr>
            <p:ph type="body" idx="1"/>
          </p:nvPr>
        </p:nvSpPr>
        <p:spPr>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a:lstStyle/>
          <a:p>
            <a:pPr marL="579438" indent="-487363" eaLnBrk="1" hangingPunct="1">
              <a:spcBef>
                <a:spcPts val="900"/>
              </a:spcBef>
            </a:pPr>
            <a:r>
              <a:rPr lang="en-US" sz="5600" dirty="0" smtClean="0">
                <a:solidFill>
                  <a:srgbClr val="000000"/>
                </a:solidFill>
                <a:latin typeface="Lucida Grande" charset="0"/>
                <a:ea typeface="ＭＳ Ｐゴシック" pitchFamily="34" charset="-128"/>
                <a:sym typeface="Lucida Grande" charset="0"/>
              </a:rPr>
              <a:t>Only 28</a:t>
            </a:r>
            <a:r>
              <a:rPr lang="en-US" sz="5600" baseline="0" dirty="0" smtClean="0">
                <a:solidFill>
                  <a:srgbClr val="000000"/>
                </a:solidFill>
                <a:latin typeface="Lucida Grande" charset="0"/>
                <a:ea typeface="ＭＳ Ｐゴシック" pitchFamily="34" charset="-128"/>
                <a:sym typeface="Lucida Grande" charset="0"/>
              </a:rPr>
              <a:t> years to sink into obesity.  How did this happen?</a:t>
            </a:r>
            <a:endParaRPr lang="en-US" sz="5600" dirty="0" smtClean="0">
              <a:solidFill>
                <a:srgbClr val="000000"/>
              </a:solidFill>
              <a:latin typeface="Lucida Grande" charset="0"/>
              <a:ea typeface="ＭＳ Ｐゴシック" pitchFamily="34" charset="-128"/>
              <a:sym typeface="Lucida Grande"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Clearly obesity</a:t>
            </a:r>
            <a:r>
              <a:rPr lang="en-US" baseline="0" dirty="0" smtClean="0"/>
              <a:t> rates at all ages start to rise immediately after the introduction of the 1977 guidelines.</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27</a:t>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change in the size of these circles</a:t>
            </a:r>
            <a:r>
              <a:rPr lang="en-US" baseline="0" dirty="0" smtClean="0"/>
              <a:t> gives an idea of how rapidly this change has occurred in diabetes (point), in childhood obesity and in adult obesity. The growth Is frightening.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28</a:t>
            </a:fld>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slide shows the changes in energy and macronutrient consumption that has happened in these 30 years. ( Point to intake, carbohydrates, fat and saturated fat in men and women over time).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29</a:t>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the conclusion</a:t>
            </a:r>
            <a:r>
              <a:rPr lang="en-US" baseline="0" dirty="0" smtClean="0"/>
              <a:t> of the second irrefutable fact is that:</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30</a:t>
            </a:fld>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third</a:t>
            </a:r>
            <a:r>
              <a:rPr lang="en-US" baseline="0" dirty="0" smtClean="0"/>
              <a:t> irrefutable fact is that we are not all the same – in particular we are not all equally able to metabolize carbohydrate. Instead some are like me and we are carbohydrate-resistant so that (read the slide)</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31</a:t>
            </a:fld>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Why is that some </a:t>
            </a:r>
            <a:r>
              <a:rPr lang="en-US" baseline="0" dirty="0" smtClean="0"/>
              <a:t>become as large as these gentlemen? The answer is that the </a:t>
            </a:r>
            <a:r>
              <a:rPr lang="en-US" baseline="0" dirty="0" err="1" smtClean="0"/>
              <a:t>homeostat</a:t>
            </a:r>
            <a:r>
              <a:rPr lang="en-US" baseline="0" dirty="0" smtClean="0"/>
              <a:t> that regulates our weight has been busted in all who are overweight even those who are much less obese than the American policeman.  We are told for example that one cause of obesity is simply because we exercise too little.  Well  (read overlay)</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32</a:t>
            </a:fld>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answer of why</a:t>
            </a:r>
            <a:r>
              <a:rPr lang="en-US" baseline="0" dirty="0" smtClean="0"/>
              <a:t> the </a:t>
            </a:r>
            <a:r>
              <a:rPr lang="en-US" baseline="0" dirty="0" err="1" smtClean="0"/>
              <a:t>homestat</a:t>
            </a:r>
            <a:r>
              <a:rPr lang="en-US" baseline="0" dirty="0" smtClean="0"/>
              <a:t> gets broken is best shown by this study from the US.  The authors began by screening 400 healthy lean sedentary subjects with a glucose tolerance test and then selected those 12 who had the best carbohydrate metabolism and the 12 with the worst whom they called insulin resistant which is the same as carbohydrate resistant.  They then studied the metabolic response of both groups when they ate 2 high carbohydrate meals (55% carbohydrate) plus a large sugar load. This is what was found: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34</a:t>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Tonight</a:t>
            </a:r>
            <a:r>
              <a:rPr lang="en-US" baseline="0" dirty="0" smtClean="0"/>
              <a:t> I am going to present 5 irrefutable facts that to my knowledge are not taught at any medical schools in the world.  The reason they are not taught is because they are inconvenient – they require that we think differently.  And that takes effort.  Yet if these facts are true then by ignoring them we cannot arrive at a complete truth and help our patients. So my challenge tonight to this faculty is to ask this question:  Do we teach all the facts and therefore have a chance at arriving at the truth? Or do we delete that which is inconvenient? In which case what we are teaching is a blind faith, a religious dogma, not a science. The choice Ladies and Gentlemen is simple but the effects will be profound.  My story begin 2.5 million years ago….</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3</a:t>
            </a:fld>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We have known since the 1960s that high carbohydrate diets cause the following changes in person with carbohydrate resistance. In the interests of time I am not going to read all of them.  The point is that there is a unifying explanation for why these changes occur – they occur in genetically-predisposed individuals exposed to a high carbohydrate diet.  All are features of the condition doctors recognize as the metabolic syndrome.  The question is how important are all these changes?</a:t>
            </a:r>
          </a:p>
          <a:p>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36</a:t>
            </a:fld>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 there are a number of </a:t>
            </a:r>
            <a:r>
              <a:rPr lang="en-US" baseline="0" dirty="0" smtClean="0"/>
              <a:t>chemicals in our blood that tell us something about our health status – again I do not have the time to discuss them all. But the point is that because of our blind faith in Keys’ diet-heart hypothesis, we generally only measure the following blood variables to predict our health and risk: Total cholesterol; HDL-cholesterol; LDL-cholesterol and triglycerides.</a:t>
            </a:r>
          </a:p>
          <a:p>
            <a:r>
              <a:rPr lang="en-US" baseline="0" dirty="0" smtClean="0"/>
              <a:t>We do this according to this model of heart disease: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37</a:t>
            </a:fld>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That a high fat diet causes</a:t>
            </a:r>
            <a:r>
              <a:rPr lang="en-US" baseline="0" dirty="0" smtClean="0"/>
              <a:t> </a:t>
            </a:r>
            <a:r>
              <a:rPr lang="en-US" baseline="0" dirty="0" err="1" smtClean="0"/>
              <a:t>a</a:t>
            </a:r>
            <a:r>
              <a:rPr lang="en-US" dirty="0" err="1" smtClean="0"/>
              <a:t>therogenic</a:t>
            </a:r>
            <a:r>
              <a:rPr lang="en-US" baseline="0" dirty="0" smtClean="0"/>
              <a:t> </a:t>
            </a:r>
            <a:r>
              <a:rPr lang="en-US" baseline="0" dirty="0" err="1" smtClean="0"/>
              <a:t>dyslipidaemia</a:t>
            </a:r>
            <a:r>
              <a:rPr lang="en-US" baseline="0" dirty="0" smtClean="0"/>
              <a:t> by raising blood cholesterol and triglyceride concentrations and lowering the good HDL cholesterol which then leads magically to arterial clogging. According to this disease a high fat diet causes heart disease but obesity, diabetes, hypertension, gout and the metabolic syndrome are different diseases requiring different treatments. But this model is false because as I will show a high fat diet does not always raise the LDL cholesterol but it always causes triglycerides to go up and HDL cholesterol to go down.  In fact it is a high carbohydrate diet which causes the triglycerides to go up and the HDL cholesterol to go down.  </a:t>
            </a:r>
            <a:endParaRPr lang="en-US" dirty="0"/>
          </a:p>
        </p:txBody>
      </p:sp>
      <p:sp>
        <p:nvSpPr>
          <p:cNvPr id="4" name="Slide Number Placeholder 3"/>
          <p:cNvSpPr>
            <a:spLocks noGrp="1"/>
          </p:cNvSpPr>
          <p:nvPr>
            <p:ph type="sldNum" sz="quarter" idx="10"/>
          </p:nvPr>
        </p:nvSpPr>
        <p:spPr/>
        <p:txBody>
          <a:bodyPr/>
          <a:lstStyle/>
          <a:p>
            <a:fld id="{A48E61BE-5600-47AD-A147-04C5BF7D4E21}" type="slidenum">
              <a:rPr lang="en-US" smtClean="0">
                <a:solidFill>
                  <a:prstClr val="black"/>
                </a:solidFill>
              </a:rPr>
              <a:pPr/>
              <a:t>38</a:t>
            </a:fld>
            <a:endParaRPr lang="en-US">
              <a:solidFill>
                <a:prstClr val="black"/>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next question</a:t>
            </a:r>
            <a:r>
              <a:rPr lang="en-US" baseline="0" dirty="0" smtClean="0"/>
              <a:t> we need to answer is which of these blood factors is the more important in predicting our future health. To answer this here is the most recent study I could find.  In a study of 165 000 subjects of whom 15 000 developed heart attacks and 5000 had strokes it was found that these were the risk factors in order of predictive ability. It shows that the traditional measures of </a:t>
            </a:r>
            <a:r>
              <a:rPr lang="en-US" baseline="0" dirty="0" err="1" smtClean="0"/>
              <a:t>atherogenic</a:t>
            </a:r>
            <a:r>
              <a:rPr lang="en-US" baseline="0" dirty="0" smtClean="0"/>
              <a:t> </a:t>
            </a:r>
            <a:r>
              <a:rPr lang="en-US" baseline="0" dirty="0" err="1" smtClean="0"/>
              <a:t>dyslipidemia</a:t>
            </a:r>
            <a:r>
              <a:rPr lang="en-US" baseline="0" dirty="0" smtClean="0"/>
              <a:t> are the least good predictors and are in fact pretty useless. Which is very surprising if cholesterol is meant to be the unique cause of heart disease. The best predictor by far is the disease I have, diabetes. What is it about diabetes that raises the risk of heart disease?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39</a:t>
            </a:fld>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Answer</a:t>
            </a:r>
            <a:r>
              <a:rPr lang="en-US" baseline="0" dirty="0" smtClean="0"/>
              <a:t> comes from European Prospective Investigation in Cancer in 10 000 residents of Norfolk.  It was found that the blood </a:t>
            </a:r>
            <a:r>
              <a:rPr lang="en-US" baseline="0" dirty="0" err="1" smtClean="0"/>
              <a:t>glycosylated</a:t>
            </a:r>
            <a:r>
              <a:rPr lang="en-US" baseline="0" dirty="0" smtClean="0"/>
              <a:t> </a:t>
            </a:r>
            <a:r>
              <a:rPr lang="en-US" baseline="0" dirty="0" err="1" smtClean="0"/>
              <a:t>haemoglobin</a:t>
            </a:r>
            <a:r>
              <a:rPr lang="en-US" baseline="0" dirty="0" smtClean="0"/>
              <a:t> concentration (HBA1c) was the best predictor of risk of heart disease. The HBA1c is a measure of the average blood glucose concentration over the previous 3 months.  These data show that at any increasing level of HbA1c there was an increasing risk of heart disease and that at the end of the range the risk is increased more than 7 fold.  This compares with an increase of only 1.2-fold for an elevated blood cholesterol concentration (press for arrow).  This shows that HBA1c is a far superior predictor of risk than is a raised blood cholesterol concentration.</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40</a:t>
            </a:fld>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HBA!C does not cause heart disease – it just tells us something about the historical blood glucose concentration.  This study of 81 000 people in Denmark measured their random blood glucose concentrations many years earlier and then followed them for many years until a sufficient number had developed heart disease. What they found was that for those with a blood glucose of 11 which is found only in diabetes, the cumulative incidence of ischemic heart disease events rose very steeply whereas ….. The consequence was…. </a:t>
            </a:r>
          </a:p>
          <a:p>
            <a:r>
              <a:rPr lang="en-US" baseline="0" dirty="0" smtClean="0"/>
              <a:t>These data show that if you want to stay healthy for a long time, you need to keep your blood glucose concentration as close to 5 as possible.  And this was confirmed in another recent study</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42</a:t>
            </a:fld>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reported in the American</a:t>
            </a:r>
            <a:r>
              <a:rPr lang="en-US" baseline="0" dirty="0" smtClean="0"/>
              <a:t> Heart Journal </a:t>
            </a:r>
            <a:r>
              <a:rPr lang="en-US" dirty="0" smtClean="0"/>
              <a:t>In which cardiovascular</a:t>
            </a:r>
            <a:r>
              <a:rPr lang="en-US" baseline="0" dirty="0" smtClean="0"/>
              <a:t> outcome was measured in persons with what we call normal blood glucose concentrations. It was found that even within this range, heart attack risk rose to above that predicted by the total cholesterol concentration (arrow).  So this seems to suggest that if you want to really know your heart attack risk you need to measure your blood glucose level regularly as do I with a simple and very cheap piece of equipment. </a:t>
            </a:r>
            <a:endParaRPr lang="en-US" dirty="0"/>
          </a:p>
        </p:txBody>
      </p:sp>
      <p:sp>
        <p:nvSpPr>
          <p:cNvPr id="4" name="Slide Number Placeholder 3"/>
          <p:cNvSpPr>
            <a:spLocks noGrp="1"/>
          </p:cNvSpPr>
          <p:nvPr>
            <p:ph type="sldNum" sz="quarter" idx="10"/>
          </p:nvPr>
        </p:nvSpPr>
        <p:spPr/>
        <p:txBody>
          <a:bodyPr/>
          <a:lstStyle/>
          <a:p>
            <a:fld id="{A48E61BE-5600-47AD-A147-04C5BF7D4E21}" type="slidenum">
              <a:rPr lang="en-US" smtClean="0">
                <a:solidFill>
                  <a:prstClr val="black"/>
                </a:solidFill>
              </a:rPr>
              <a:pPr/>
              <a:t>43</a:t>
            </a:fld>
            <a:endParaRPr lang="en-US">
              <a:solidFill>
                <a:prstClr val="black"/>
              </a:solidFil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my conclusion</a:t>
            </a:r>
            <a:r>
              <a:rPr lang="en-US" baseline="0" dirty="0" smtClean="0"/>
              <a:t> is that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44</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fourth irrefutable</a:t>
            </a:r>
            <a:r>
              <a:rPr lang="en-US" baseline="0" dirty="0" smtClean="0"/>
              <a:t> truth is that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45</a:t>
            </a:fld>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 knew</a:t>
            </a:r>
            <a:r>
              <a:rPr lang="en-US" baseline="0" dirty="0" smtClean="0"/>
              <a:t> nothing of this until I came across the work of Dr Jeff </a:t>
            </a:r>
            <a:r>
              <a:rPr lang="en-US" baseline="0" dirty="0" err="1" smtClean="0"/>
              <a:t>Volek</a:t>
            </a:r>
            <a:r>
              <a:rPr lang="en-US" baseline="0" dirty="0" smtClean="0"/>
              <a:t> who for the past 30 years has been the world’s leading researcher of the biological effects of low carbohydrate diets. His work is extensive and published in some of the best journals of the world but he has also collated the work in these books.</a:t>
            </a:r>
            <a:endParaRPr lang="en-US" dirty="0"/>
          </a:p>
        </p:txBody>
      </p:sp>
      <p:sp>
        <p:nvSpPr>
          <p:cNvPr id="4" name="Slide Number Placeholder 3"/>
          <p:cNvSpPr>
            <a:spLocks noGrp="1"/>
          </p:cNvSpPr>
          <p:nvPr>
            <p:ph type="sldNum" sz="quarter" idx="10"/>
          </p:nvPr>
        </p:nvSpPr>
        <p:spPr/>
        <p:txBody>
          <a:bodyPr/>
          <a:lstStyle/>
          <a:p>
            <a:fld id="{A48E61BE-5600-47AD-A147-04C5BF7D4E21}" type="slidenum">
              <a:rPr lang="en-US" smtClean="0"/>
              <a:pPr/>
              <a:t>46</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2530" name="Rectangle 5"/>
          <p:cNvSpPr txBox="1">
            <a:spLocks noGrp="1" noChangeArrowheads="1"/>
          </p:cNvSpPr>
          <p:nvPr/>
        </p:nvSpPr>
        <p:spPr bwMode="auto">
          <a:xfrm>
            <a:off x="3429809" y="8515194"/>
            <a:ext cx="2839300" cy="454787"/>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lIns="22223" tIns="0" rIns="22223" bIns="0" anchor="b"/>
          <a:lstStyle>
            <a:lvl1pPr defTabSz="1006475">
              <a:defRPr sz="2400" b="1">
                <a:solidFill>
                  <a:schemeClr val="bg1"/>
                </a:solidFill>
                <a:latin typeface="Times New Roman" charset="0"/>
                <a:ea typeface="ＭＳ Ｐゴシック" charset="-128"/>
              </a:defRPr>
            </a:lvl1pPr>
            <a:lvl2pPr marL="37931725" indent="-37474525" defTabSz="1006475">
              <a:defRPr sz="2400" b="1">
                <a:solidFill>
                  <a:schemeClr val="bg1"/>
                </a:solidFill>
                <a:latin typeface="Times New Roman" charset="0"/>
                <a:ea typeface="ＭＳ Ｐゴシック" charset="-128"/>
              </a:defRPr>
            </a:lvl2pPr>
            <a:lvl3pPr>
              <a:defRPr sz="2400" b="1">
                <a:solidFill>
                  <a:schemeClr val="bg1"/>
                </a:solidFill>
                <a:latin typeface="Times New Roman" charset="0"/>
                <a:ea typeface="ＭＳ Ｐゴシック" charset="-128"/>
              </a:defRPr>
            </a:lvl3pPr>
            <a:lvl4pPr>
              <a:defRPr sz="2400" b="1">
                <a:solidFill>
                  <a:schemeClr val="bg1"/>
                </a:solidFill>
                <a:latin typeface="Times New Roman" charset="0"/>
                <a:ea typeface="ＭＳ Ｐゴシック" charset="-128"/>
              </a:defRPr>
            </a:lvl4pPr>
            <a:lvl5pPr>
              <a:defRPr sz="2400" b="1">
                <a:solidFill>
                  <a:schemeClr val="bg1"/>
                </a:solidFill>
                <a:latin typeface="Times New Roman" charset="0"/>
                <a:ea typeface="ＭＳ Ｐゴシック" charset="-128"/>
              </a:defRPr>
            </a:lvl5pPr>
            <a:lvl6pPr marL="457200" eaLnBrk="0" fontAlgn="base" hangingPunct="0">
              <a:spcBef>
                <a:spcPct val="0"/>
              </a:spcBef>
              <a:spcAft>
                <a:spcPct val="0"/>
              </a:spcAft>
              <a:defRPr sz="2400" b="1">
                <a:solidFill>
                  <a:schemeClr val="bg1"/>
                </a:solidFill>
                <a:latin typeface="Times New Roman" charset="0"/>
                <a:ea typeface="ＭＳ Ｐゴシック" charset="-128"/>
              </a:defRPr>
            </a:lvl6pPr>
            <a:lvl7pPr marL="914400" eaLnBrk="0" fontAlgn="base" hangingPunct="0">
              <a:spcBef>
                <a:spcPct val="0"/>
              </a:spcBef>
              <a:spcAft>
                <a:spcPct val="0"/>
              </a:spcAft>
              <a:defRPr sz="2400" b="1">
                <a:solidFill>
                  <a:schemeClr val="bg1"/>
                </a:solidFill>
                <a:latin typeface="Times New Roman" charset="0"/>
                <a:ea typeface="ＭＳ Ｐゴシック" charset="-128"/>
              </a:defRPr>
            </a:lvl7pPr>
            <a:lvl8pPr marL="1371600" eaLnBrk="0" fontAlgn="base" hangingPunct="0">
              <a:spcBef>
                <a:spcPct val="0"/>
              </a:spcBef>
              <a:spcAft>
                <a:spcPct val="0"/>
              </a:spcAft>
              <a:defRPr sz="2400" b="1">
                <a:solidFill>
                  <a:schemeClr val="bg1"/>
                </a:solidFill>
                <a:latin typeface="Times New Roman" charset="0"/>
                <a:ea typeface="ＭＳ Ｐゴシック" charset="-128"/>
              </a:defRPr>
            </a:lvl8pPr>
            <a:lvl9pPr marL="1828800" eaLnBrk="0" fontAlgn="base" hangingPunct="0">
              <a:spcBef>
                <a:spcPct val="0"/>
              </a:spcBef>
              <a:spcAft>
                <a:spcPct val="0"/>
              </a:spcAft>
              <a:defRPr sz="2400" b="1">
                <a:solidFill>
                  <a:schemeClr val="bg1"/>
                </a:solidFill>
                <a:latin typeface="Times New Roman" charset="0"/>
                <a:ea typeface="ＭＳ Ｐゴシック" charset="-128"/>
              </a:defRPr>
            </a:lvl9pPr>
          </a:lstStyle>
          <a:p>
            <a:pPr algn="r"/>
            <a:fld id="{927322F5-F639-47B6-9B99-4D2938A3ABC2}" type="slidenum">
              <a:rPr lang="en-US" sz="1200" i="1">
                <a:solidFill>
                  <a:schemeClr val="tx1"/>
                </a:solidFill>
              </a:rPr>
              <a:pPr algn="r"/>
              <a:t>4</a:t>
            </a:fld>
            <a:endParaRPr lang="en-US" sz="1200" i="1">
              <a:solidFill>
                <a:schemeClr val="tx1"/>
              </a:solidFill>
            </a:endParaRPr>
          </a:p>
        </p:txBody>
      </p:sp>
      <p:sp>
        <p:nvSpPr>
          <p:cNvPr id="22531" name="Rectangle 1026"/>
          <p:cNvSpPr>
            <a:spLocks noGrp="1" noRot="1" noChangeAspect="1" noChangeArrowheads="1" noTextEdit="1"/>
          </p:cNvSpPr>
          <p:nvPr>
            <p:ph type="sldImg"/>
          </p:nvPr>
        </p:nvSpPr>
        <p:spPr>
          <a:ln/>
        </p:spPr>
      </p:sp>
      <p:sp>
        <p:nvSpPr>
          <p:cNvPr id="22532"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On the plains</a:t>
            </a:r>
            <a:r>
              <a:rPr lang="en-US" baseline="0" dirty="0" smtClean="0"/>
              <a:t> of Southern Africa where we meet Australopithecus </a:t>
            </a:r>
            <a:r>
              <a:rPr lang="en-US" baseline="0" dirty="0" err="1" smtClean="0"/>
              <a:t>africanus</a:t>
            </a:r>
            <a:r>
              <a:rPr lang="en-US" baseline="0" dirty="0" smtClean="0"/>
              <a:t> – a vegetarian who is 1 meter tall and weighs about 30kg. Over the next 2 million years this tiny hominid develops into homo sapiens a much bigger animal with a much bigger brain.  The experts in our department of archaeology right here at UCT have been at the forefront of this research globally.  They tell us that this change came about because Homo sapiens became a meat and fish eater and that these food stuffs allowed us to develop big bodies and big brain.  This was achieved as humans became the best mid-day persistence hunters in the animal kingdom able to run their prey to exhaustion For those 3.5 million years we did very well without being told what we should eat.</a:t>
            </a:r>
            <a:endParaRPr lang="en-US" dirty="0"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a:t>
            </a:r>
            <a:r>
              <a:rPr lang="en-US" baseline="0" dirty="0" smtClean="0"/>
              <a:t> recent publication of his reviewed the findings in a study of subjects who ate either the heart healthy high carbohydrate diet or the heart unhealthy high fat diet. Both were calorie restricted.  They found the following:</a:t>
            </a:r>
            <a:br>
              <a:rPr lang="en-US" baseline="0" dirty="0" smtClean="0"/>
            </a:br>
            <a:r>
              <a:rPr lang="en-US" baseline="0" dirty="0" smtClean="0"/>
              <a:t/>
            </a:r>
            <a:br>
              <a:rPr lang="en-US" baseline="0" dirty="0" smtClean="0"/>
            </a:br>
            <a:r>
              <a:rPr lang="en-US" baseline="0" dirty="0" smtClean="0"/>
              <a:t>Of course this is one study: </a:t>
            </a:r>
            <a:endParaRPr lang="en-US" dirty="0" smtClean="0"/>
          </a:p>
          <a:p>
            <a:endParaRPr lang="en-US" dirty="0" smtClean="0"/>
          </a:p>
          <a:p>
            <a:r>
              <a:rPr lang="en-US" dirty="0" smtClean="0"/>
              <a:t>But fortunately  a recent meta-analysis of</a:t>
            </a:r>
            <a:r>
              <a:rPr lang="en-US" baseline="0" dirty="0" smtClean="0"/>
              <a:t> all these studies shows that </a:t>
            </a:r>
            <a:r>
              <a:rPr lang="en-US" baseline="0" dirty="0" err="1" smtClean="0"/>
              <a:t>Volek</a:t>
            </a:r>
            <a:r>
              <a:rPr lang="en-US" baseline="0" dirty="0" smtClean="0"/>
              <a:t> is right since a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47</a:t>
            </a:fld>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we come to the dietary carbohydrate hypothesis for heart disease</a:t>
            </a:r>
            <a:r>
              <a:rPr lang="en-US" baseline="0" dirty="0" smtClean="0"/>
              <a:t> which is that a …</a:t>
            </a:r>
          </a:p>
          <a:p>
            <a:r>
              <a:rPr lang="en-US" baseline="0" dirty="0" smtClean="0"/>
              <a:t>Note in this model there is a single cause.</a:t>
            </a:r>
          </a:p>
          <a:p>
            <a:r>
              <a:rPr lang="en-US" baseline="0" dirty="0" smtClean="0"/>
              <a:t>Interestingly this is so easy to test.  Either the hypothesis is right or it is wrong.  Would be very easy to prove me wrong. But who in the medical school is performing this trial and if no one is, why not? The only reason people don’t test theories is because they are scared of what they might find.</a:t>
            </a:r>
            <a:endParaRPr lang="en-US" dirty="0"/>
          </a:p>
        </p:txBody>
      </p:sp>
      <p:sp>
        <p:nvSpPr>
          <p:cNvPr id="4" name="Slide Number Placeholder 3"/>
          <p:cNvSpPr>
            <a:spLocks noGrp="1"/>
          </p:cNvSpPr>
          <p:nvPr>
            <p:ph type="sldNum" sz="quarter" idx="10"/>
          </p:nvPr>
        </p:nvSpPr>
        <p:spPr/>
        <p:txBody>
          <a:bodyPr/>
          <a:lstStyle/>
          <a:p>
            <a:fld id="{A48E61BE-5600-47AD-A147-04C5BF7D4E21}" type="slidenum">
              <a:rPr lang="en-US" smtClean="0">
                <a:solidFill>
                  <a:prstClr val="black"/>
                </a:solidFill>
              </a:rPr>
              <a:pPr/>
              <a:t>49</a:t>
            </a:fld>
            <a:endParaRPr lang="en-US">
              <a:solidFill>
                <a:prstClr val="black"/>
              </a:solidFil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a:t>
            </a:r>
            <a:r>
              <a:rPr lang="en-US" baseline="0" dirty="0" smtClean="0"/>
              <a:t> the 4</a:t>
            </a:r>
            <a:r>
              <a:rPr lang="en-US" baseline="30000" dirty="0" smtClean="0"/>
              <a:t>th</a:t>
            </a:r>
            <a:r>
              <a:rPr lang="en-US" baseline="0" dirty="0" smtClean="0"/>
              <a:t> irrefutable truth is that a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50</a:t>
            </a:fld>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fifth</a:t>
            </a:r>
            <a:r>
              <a:rPr lang="en-US" baseline="0" dirty="0" smtClean="0"/>
              <a:t> irrefutable truth is that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51</a:t>
            </a:fld>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is the front page of the first publication</a:t>
            </a:r>
            <a:r>
              <a:rPr lang="en-US" baseline="0" dirty="0" smtClean="0"/>
              <a:t> dealing with the dietary findings of the </a:t>
            </a:r>
            <a:r>
              <a:rPr lang="en-US" baseline="0" dirty="0" err="1" smtClean="0"/>
              <a:t>Womans</a:t>
            </a:r>
            <a:r>
              <a:rPr lang="en-US" baseline="0" dirty="0" smtClean="0"/>
              <a:t> Health </a:t>
            </a:r>
            <a:r>
              <a:rPr lang="en-US" baseline="0" dirty="0" err="1" smtClean="0"/>
              <a:t>Inititative</a:t>
            </a:r>
            <a:r>
              <a:rPr lang="en-US" baseline="0" dirty="0" smtClean="0"/>
              <a:t> showing that Professor </a:t>
            </a:r>
            <a:r>
              <a:rPr lang="en-US" baseline="0" dirty="0" err="1" smtClean="0"/>
              <a:t>Rossouw</a:t>
            </a:r>
            <a:r>
              <a:rPr lang="en-US" baseline="0" dirty="0" smtClean="0"/>
              <a:t> is indeed an author of the paper.  The study design was the following: …</a:t>
            </a:r>
          </a:p>
          <a:p>
            <a:r>
              <a:rPr lang="en-US" baseline="0" dirty="0" smtClean="0"/>
              <a:t/>
            </a:r>
            <a:br>
              <a:rPr lang="en-US" baseline="0" dirty="0" smtClean="0"/>
            </a:br>
            <a:r>
              <a:rPr lang="en-US" baseline="0" dirty="0" smtClean="0"/>
              <a:t>This was the conclusion.   Of course this is predictable since we know that a low fat diet makes coronary risk factors worse compared to a high fat diet.  But was that all that was found?</a:t>
            </a:r>
          </a:p>
          <a:p>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52</a:t>
            </a:fld>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14370" name="Rectangle 1"/>
          <p:cNvSpPr>
            <a:spLocks noGrp="1" noRot="1" noChangeAspect="1" noChangeArrowheads="1"/>
          </p:cNvSpPr>
          <p:nvPr>
            <p:ph type="sldImg"/>
          </p:nvPr>
        </p:nvSpPr>
        <p:spPr>
          <a:solidFill>
            <a:srgbClr val="FFFFFF"/>
          </a:solidFill>
          <a:ln/>
        </p:spPr>
      </p:sp>
      <p:sp>
        <p:nvSpPr>
          <p:cNvPr id="314371" name="Rectangle 2"/>
          <p:cNvSpPr>
            <a:spLocks noGrp="1" noChangeArrowheads="1"/>
          </p:cNvSpPr>
          <p:nvPr>
            <p:ph type="body" idx="1"/>
          </p:nvPr>
        </p:nvSpPr>
        <p:spPr>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a:lstStyle/>
          <a:p>
            <a:pPr eaLnBrk="1" hangingPunct="1"/>
            <a:r>
              <a:rPr lang="en-US" sz="3600" b="1" dirty="0" smtClean="0">
                <a:latin typeface="Lucida Grande" charset="0"/>
                <a:ea typeface="ＭＳ Ｐゴシック" pitchFamily="34" charset="-128"/>
                <a:sym typeface="Lucida Grande" charset="0"/>
              </a:rPr>
              <a:t>Well hidden in the</a:t>
            </a:r>
            <a:r>
              <a:rPr lang="en-US" sz="3600" b="1" baseline="0" dirty="0" smtClean="0">
                <a:latin typeface="Lucida Grande" charset="0"/>
                <a:ea typeface="ＭＳ Ｐゴシック" pitchFamily="34" charset="-128"/>
                <a:sym typeface="Lucida Grande" charset="0"/>
              </a:rPr>
              <a:t> middle of the paper is the following finding</a:t>
            </a:r>
            <a:endParaRPr lang="en-US" sz="3600" b="1" dirty="0" smtClean="0">
              <a:latin typeface="Lucida Grande" charset="0"/>
              <a:ea typeface="ＭＳ Ｐゴシック" pitchFamily="34" charset="-128"/>
              <a:sym typeface="Lucida Grande"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16418" name="Rectangle 1"/>
          <p:cNvSpPr>
            <a:spLocks noGrp="1" noRot="1" noChangeAspect="1" noChangeArrowheads="1"/>
          </p:cNvSpPr>
          <p:nvPr>
            <p:ph type="sldImg"/>
          </p:nvPr>
        </p:nvSpPr>
        <p:spPr>
          <a:solidFill>
            <a:srgbClr val="FFFFFF"/>
          </a:solidFill>
          <a:ln/>
        </p:spPr>
      </p:sp>
      <p:sp>
        <p:nvSpPr>
          <p:cNvPr id="316419" name="Rectangle 2"/>
          <p:cNvSpPr>
            <a:spLocks noGrp="1" noChangeArrowheads="1"/>
          </p:cNvSpPr>
          <p:nvPr>
            <p:ph type="body" idx="1"/>
          </p:nvPr>
        </p:nvSpPr>
        <p:spPr>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a:lstStyle/>
          <a:p>
            <a:pPr eaLnBrk="1" hangingPunct="1"/>
            <a:r>
              <a:rPr lang="en-US" sz="2200" dirty="0" smtClean="0">
                <a:latin typeface="Lucida Grande" charset="0"/>
                <a:ea typeface="ＭＳ Ｐゴシック" pitchFamily="34" charset="-128"/>
                <a:sym typeface="Lucida Grande" charset="0"/>
              </a:rPr>
              <a:t>Read it out:</a:t>
            </a:r>
            <a:br>
              <a:rPr lang="en-US" sz="2200" dirty="0" smtClean="0">
                <a:latin typeface="Lucida Grande" charset="0"/>
                <a:ea typeface="ＭＳ Ｐゴシック" pitchFamily="34" charset="-128"/>
                <a:sym typeface="Lucida Grande" charset="0"/>
              </a:rPr>
            </a:br>
            <a:r>
              <a:rPr lang="en-US" sz="2200" dirty="0" smtClean="0">
                <a:latin typeface="Lucida Grande" charset="0"/>
                <a:ea typeface="ＭＳ Ｐゴシック" pitchFamily="34" charset="-128"/>
                <a:sym typeface="Lucida Grande" charset="0"/>
              </a:rPr>
              <a:t/>
            </a:r>
            <a:br>
              <a:rPr lang="en-US" sz="2200" dirty="0" smtClean="0">
                <a:latin typeface="Lucida Grande" charset="0"/>
                <a:ea typeface="ＭＳ Ｐゴシック" pitchFamily="34" charset="-128"/>
                <a:sym typeface="Lucida Grande" charset="0"/>
              </a:rPr>
            </a:br>
            <a:r>
              <a:rPr lang="en-US" sz="2200" dirty="0" smtClean="0">
                <a:latin typeface="Lucida Grande" charset="0"/>
                <a:ea typeface="ＭＳ Ｐゴシック" pitchFamily="34" charset="-128"/>
                <a:sym typeface="Lucida Grande" charset="0"/>
              </a:rPr>
              <a:t>This</a:t>
            </a:r>
            <a:r>
              <a:rPr lang="en-US" sz="2200" baseline="0" dirty="0" smtClean="0">
                <a:latin typeface="Lucida Grande" charset="0"/>
                <a:ea typeface="ＭＳ Ｐゴシック" pitchFamily="34" charset="-128"/>
                <a:sym typeface="Lucida Grande" charset="0"/>
              </a:rPr>
              <a:t> means that women who had heart disease at the start of the trial were at significantly increased risk that their heart disease would worsen during the trial if they ate the so-called heart healthy diet.  So not only did the diet not help those without heart disease but it worsened the condition of those who had heart disease.  Which is entirely predictable since (read)…   Now interestingly the funders of the study – the National Heart Lung and Blood Institute – did not think </a:t>
            </a:r>
            <a:r>
              <a:rPr lang="en-US" sz="2200" baseline="0" dirty="0" err="1" smtClean="0">
                <a:latin typeface="Lucida Grande" charset="0"/>
                <a:ea typeface="ＭＳ Ｐゴシック" pitchFamily="34" charset="-128"/>
                <a:sym typeface="Lucida Grande" charset="0"/>
              </a:rPr>
              <a:t>ti</a:t>
            </a:r>
            <a:r>
              <a:rPr lang="en-US" sz="2200" baseline="0" dirty="0" smtClean="0">
                <a:latin typeface="Lucida Grande" charset="0"/>
                <a:ea typeface="ＭＳ Ｐゴシック" pitchFamily="34" charset="-128"/>
                <a:sym typeface="Lucida Grande" charset="0"/>
              </a:rPr>
              <a:t> necessary to tell anyone about this finding …. So </a:t>
            </a:r>
            <a:endParaRPr lang="en-US" sz="2200" dirty="0" smtClean="0">
              <a:latin typeface="Lucida Grande" charset="0"/>
              <a:ea typeface="ＭＳ Ｐゴシック" pitchFamily="34" charset="-128"/>
              <a:sym typeface="Lucida Grande"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a:t>
            </a:r>
            <a:r>
              <a:rPr lang="en-US" baseline="0" dirty="0" smtClean="0"/>
              <a:t> in a press release at the time Dr E </a:t>
            </a:r>
            <a:r>
              <a:rPr lang="en-US" baseline="0" dirty="0" err="1" smtClean="0"/>
              <a:t>Nable</a:t>
            </a:r>
            <a:r>
              <a:rPr lang="en-US" baseline="0" dirty="0" smtClean="0"/>
              <a:t> Director of the National Heart Lung and Blood Institute said this:….  </a:t>
            </a:r>
          </a:p>
          <a:p>
            <a:r>
              <a:rPr lang="en-US" baseline="0" dirty="0" smtClean="0"/>
              <a:t>She failed to mention that the diet low in fat had increased the risk that the health of women with heart disease would worsen if they ate the low fat diet.</a:t>
            </a:r>
            <a:endParaRPr lang="en-US" dirty="0"/>
          </a:p>
        </p:txBody>
      </p:sp>
      <p:sp>
        <p:nvSpPr>
          <p:cNvPr id="4" name="Slide Number Placeholder 3"/>
          <p:cNvSpPr>
            <a:spLocks noGrp="1"/>
          </p:cNvSpPr>
          <p:nvPr>
            <p:ph type="sldNum" sz="quarter" idx="10"/>
          </p:nvPr>
        </p:nvSpPr>
        <p:spPr/>
        <p:txBody>
          <a:bodyPr/>
          <a:lstStyle/>
          <a:p>
            <a:fld id="{A48E61BE-5600-47AD-A147-04C5BF7D4E21}" type="slidenum">
              <a:rPr lang="en-US" smtClean="0">
                <a:solidFill>
                  <a:prstClr val="black"/>
                </a:solidFill>
              </a:rPr>
              <a:pPr/>
              <a:t>56</a:t>
            </a:fld>
            <a:endParaRPr lang="en-US">
              <a:solidFill>
                <a:prstClr val="black"/>
              </a:solidFil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Professor </a:t>
            </a:r>
            <a:r>
              <a:rPr lang="en-US" dirty="0" err="1" smtClean="0"/>
              <a:t>Rossouw</a:t>
            </a:r>
            <a:r>
              <a:rPr lang="en-US" dirty="0" smtClean="0"/>
              <a:t> had his own spin on</a:t>
            </a:r>
            <a:r>
              <a:rPr lang="en-US" baseline="0" dirty="0" smtClean="0"/>
              <a:t> the study for he said </a:t>
            </a:r>
          </a:p>
          <a:p>
            <a:endParaRPr lang="en-US" baseline="0" dirty="0" smtClean="0"/>
          </a:p>
          <a:p>
            <a:r>
              <a:rPr lang="en-US" baseline="0" dirty="0" smtClean="0"/>
              <a:t>But reducing fat intake in women with heart disease made their outcome worse!  So how possibly could reducing it further do anything else than make their condition even worse. </a:t>
            </a:r>
            <a:endParaRPr lang="en-US" dirty="0"/>
          </a:p>
        </p:txBody>
      </p:sp>
      <p:sp>
        <p:nvSpPr>
          <p:cNvPr id="4" name="Slide Number Placeholder 3"/>
          <p:cNvSpPr>
            <a:spLocks noGrp="1"/>
          </p:cNvSpPr>
          <p:nvPr>
            <p:ph type="sldNum" sz="quarter" idx="10"/>
          </p:nvPr>
        </p:nvSpPr>
        <p:spPr/>
        <p:txBody>
          <a:bodyPr/>
          <a:lstStyle/>
          <a:p>
            <a:fld id="{A48E61BE-5600-47AD-A147-04C5BF7D4E21}" type="slidenum">
              <a:rPr lang="en-US" smtClean="0">
                <a:solidFill>
                  <a:prstClr val="black"/>
                </a:solidFill>
              </a:rPr>
              <a:pPr/>
              <a:t>58</a:t>
            </a:fld>
            <a:endParaRPr lang="en-US">
              <a:solidFill>
                <a:prstClr val="black"/>
              </a:solidFil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18466" name="Rectangle 1"/>
          <p:cNvSpPr>
            <a:spLocks noGrp="1" noRot="1" noChangeAspect="1" noChangeArrowheads="1"/>
          </p:cNvSpPr>
          <p:nvPr>
            <p:ph type="sldImg"/>
          </p:nvPr>
        </p:nvSpPr>
        <p:spPr>
          <a:solidFill>
            <a:srgbClr val="FFFFFF"/>
          </a:solidFill>
          <a:ln/>
        </p:spPr>
      </p:sp>
      <p:sp>
        <p:nvSpPr>
          <p:cNvPr id="318467" name="Rectangle 2"/>
          <p:cNvSpPr>
            <a:spLocks noGrp="1" noChangeArrowheads="1"/>
          </p:cNvSpPr>
          <p:nvPr>
            <p:ph type="body" idx="1"/>
          </p:nvPr>
        </p:nvSpPr>
        <p:spPr>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a:lstStyle/>
          <a:p>
            <a:pPr eaLnBrk="1" hangingPunct="1"/>
            <a:r>
              <a:rPr lang="en-US" sz="2200" dirty="0" smtClean="0">
                <a:latin typeface="Lucida Grande" charset="0"/>
                <a:ea typeface="ＭＳ Ｐゴシック" pitchFamily="34" charset="-128"/>
                <a:sym typeface="Lucida Grande" charset="0"/>
              </a:rPr>
              <a:t>And there is one final</a:t>
            </a:r>
            <a:r>
              <a:rPr lang="en-US" sz="2200" baseline="0" dirty="0" smtClean="0">
                <a:latin typeface="Lucida Grande" charset="0"/>
                <a:ea typeface="ＭＳ Ｐゴシック" pitchFamily="34" charset="-128"/>
                <a:sym typeface="Lucida Grande" charset="0"/>
              </a:rPr>
              <a:t> problem with the study because their table 3 on which these result are presented does not make sense.  What we see here are all the variables that were studied. Let us look at stain use for example – What this shows is whether women did or did not use </a:t>
            </a:r>
            <a:r>
              <a:rPr lang="en-US" sz="2200" baseline="0" dirty="0" err="1" smtClean="0">
                <a:latin typeface="Lucida Grande" charset="0"/>
                <a:ea typeface="ＭＳ Ｐゴシック" pitchFamily="34" charset="-128"/>
                <a:sym typeface="Lucida Grande" charset="0"/>
              </a:rPr>
              <a:t>statins</a:t>
            </a:r>
            <a:r>
              <a:rPr lang="en-US" sz="2200" baseline="0" dirty="0" smtClean="0">
                <a:latin typeface="Lucida Grande" charset="0"/>
                <a:ea typeface="ＭＳ Ｐゴシック" pitchFamily="34" charset="-128"/>
                <a:sym typeface="Lucida Grande" charset="0"/>
              </a:rPr>
              <a:t>  whether the diet had any effect and if so which side of the trial was advantaged.  Here it shows that whether or not you took </a:t>
            </a:r>
            <a:r>
              <a:rPr lang="en-US" sz="2200" baseline="0" dirty="0" err="1" smtClean="0">
                <a:latin typeface="Lucida Grande" charset="0"/>
                <a:ea typeface="ＭＳ Ｐゴシック" pitchFamily="34" charset="-128"/>
                <a:sym typeface="Lucida Grande" charset="0"/>
              </a:rPr>
              <a:t>statins</a:t>
            </a:r>
            <a:r>
              <a:rPr lang="en-US" sz="2200" baseline="0" dirty="0" smtClean="0">
                <a:latin typeface="Lucida Grande" charset="0"/>
                <a:ea typeface="ＭＳ Ｐゴシック" pitchFamily="34" charset="-128"/>
                <a:sym typeface="Lucida Grande" charset="0"/>
              </a:rPr>
              <a:t> the diet made no difference to your risk for developing heart disease.   Now we go to the section relating to history of heart disease. Here we notice that there is a significant effect. So we go to the right to see which group was significantly different and it says that the No group was significantly worse and that the comparison group were favored. Which means if you read this table that women who did not have a history of heart disease did significantly better if they continued to eat their usual diet – in other words if they at the heart unhealthy diet with more fat and less fruit and vegetables.  But that is not what the authors’ found and so cannot be correct.  The explanation is that there is a missing line of text. If we add Yes and move these two bars down a line then we have the correct information.  That women with a history of heart disease do better if they continue eating their heart unhealthy diet than if the change to the heart healthy diet according to the US 1977 Dietary guidelines.  </a:t>
            </a:r>
            <a:endParaRPr lang="en-US" sz="2200" dirty="0" smtClean="0">
              <a:latin typeface="Lucida Grande" charset="0"/>
              <a:ea typeface="ＭＳ Ｐゴシック" pitchFamily="34" charset="-128"/>
              <a:sym typeface="Lucida Grande"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acme of human physical</a:t>
            </a:r>
            <a:r>
              <a:rPr lang="en-US" baseline="0" dirty="0" smtClean="0"/>
              <a:t> perfection was reached in the 1800s by the American Plains Indians who at the time were the tallest in the world – taller even as you can see from this table than even the Australians.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6</a:t>
            </a:fld>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18466" name="Rectangle 1"/>
          <p:cNvSpPr>
            <a:spLocks noGrp="1" noRot="1" noChangeAspect="1" noChangeArrowheads="1"/>
          </p:cNvSpPr>
          <p:nvPr>
            <p:ph type="sldImg"/>
          </p:nvPr>
        </p:nvSpPr>
        <p:spPr>
          <a:solidFill>
            <a:srgbClr val="FFFFFF"/>
          </a:solidFill>
          <a:ln/>
        </p:spPr>
      </p:sp>
      <p:sp>
        <p:nvSpPr>
          <p:cNvPr id="318467" name="Rectangle 2"/>
          <p:cNvSpPr>
            <a:spLocks noGrp="1" noChangeArrowheads="1"/>
          </p:cNvSpPr>
          <p:nvPr>
            <p:ph type="body" idx="1"/>
          </p:nvPr>
        </p:nvSpPr>
        <p:spPr>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a:lstStyle/>
          <a:p>
            <a:pPr eaLnBrk="1" hangingPunct="1"/>
            <a:r>
              <a:rPr lang="en-US" sz="2200" dirty="0" smtClean="0">
                <a:latin typeface="Lucida Grande" charset="0"/>
                <a:ea typeface="ＭＳ Ｐゴシック" pitchFamily="34" charset="-128"/>
                <a:sym typeface="Lucida Grande" charset="0"/>
              </a:rPr>
              <a:t>And there is one final</a:t>
            </a:r>
            <a:r>
              <a:rPr lang="en-US" sz="2200" baseline="0" dirty="0" smtClean="0">
                <a:latin typeface="Lucida Grande" charset="0"/>
                <a:ea typeface="ＭＳ Ｐゴシック" pitchFamily="34" charset="-128"/>
                <a:sym typeface="Lucida Grande" charset="0"/>
              </a:rPr>
              <a:t> problem with the study because their table 3 on which these result are presented does not make sense.  What we see here are all the variables that were studied. Let us look at stain use for example – What this shows is whether women did or did not use </a:t>
            </a:r>
            <a:r>
              <a:rPr lang="en-US" sz="2200" baseline="0" dirty="0" err="1" smtClean="0">
                <a:latin typeface="Lucida Grande" charset="0"/>
                <a:ea typeface="ＭＳ Ｐゴシック" pitchFamily="34" charset="-128"/>
                <a:sym typeface="Lucida Grande" charset="0"/>
              </a:rPr>
              <a:t>statins</a:t>
            </a:r>
            <a:r>
              <a:rPr lang="en-US" sz="2200" baseline="0" dirty="0" smtClean="0">
                <a:latin typeface="Lucida Grande" charset="0"/>
                <a:ea typeface="ＭＳ Ｐゴシック" pitchFamily="34" charset="-128"/>
                <a:sym typeface="Lucida Grande" charset="0"/>
              </a:rPr>
              <a:t>  whether the diet had any effect and if so which side of the trial was advantaged.  Here it shows that whether or not you took </a:t>
            </a:r>
            <a:r>
              <a:rPr lang="en-US" sz="2200" baseline="0" dirty="0" err="1" smtClean="0">
                <a:latin typeface="Lucida Grande" charset="0"/>
                <a:ea typeface="ＭＳ Ｐゴシック" pitchFamily="34" charset="-128"/>
                <a:sym typeface="Lucida Grande" charset="0"/>
              </a:rPr>
              <a:t>statins</a:t>
            </a:r>
            <a:r>
              <a:rPr lang="en-US" sz="2200" baseline="0" dirty="0" smtClean="0">
                <a:latin typeface="Lucida Grande" charset="0"/>
                <a:ea typeface="ＭＳ Ｐゴシック" pitchFamily="34" charset="-128"/>
                <a:sym typeface="Lucida Grande" charset="0"/>
              </a:rPr>
              <a:t> the diet made no difference to your risk for developing heart disease.   Now we go to the section relating to history of heart disease. Here we notice that there is a significant effect. So we go to the right to see which group was significantly different and it says that the No group was significantly worse and that the comparison group were favored. Which means if you read this table that women who did not have a history of heart disease did significantly better if they continued to eat their usual diet – in other words if they at the heart unhealthy diet with more fat and less fruit and vegetables.  But that is not what the authors’ found and so cannot be correct.  The explanation is that there is a missing line of text. If we add Yes and move these two bars down a line then we have the correct information.  That women with a history of heart disease do better if they continue eating their heart unhealthy diet than if the change to the heart healthy diet according to the US 1977 Dietary guidelines.  </a:t>
            </a:r>
            <a:endParaRPr lang="en-US" sz="2200" dirty="0" smtClean="0">
              <a:latin typeface="Lucida Grande" charset="0"/>
              <a:ea typeface="ＭＳ Ｐゴシック" pitchFamily="34" charset="-128"/>
              <a:sym typeface="Lucida Grande"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18466" name="Rectangle 1"/>
          <p:cNvSpPr>
            <a:spLocks noGrp="1" noRot="1" noChangeAspect="1" noChangeArrowheads="1"/>
          </p:cNvSpPr>
          <p:nvPr>
            <p:ph type="sldImg"/>
          </p:nvPr>
        </p:nvSpPr>
        <p:spPr>
          <a:solidFill>
            <a:srgbClr val="FFFFFF"/>
          </a:solidFill>
          <a:ln/>
        </p:spPr>
      </p:sp>
      <p:sp>
        <p:nvSpPr>
          <p:cNvPr id="318467" name="Rectangle 2"/>
          <p:cNvSpPr>
            <a:spLocks noGrp="1" noChangeArrowheads="1"/>
          </p:cNvSpPr>
          <p:nvPr>
            <p:ph type="body" idx="1"/>
          </p:nvPr>
        </p:nvSpPr>
        <p:spPr>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a:lstStyle/>
          <a:p>
            <a:pPr eaLnBrk="1" hangingPunct="1"/>
            <a:r>
              <a:rPr lang="en-US" sz="2200" dirty="0" smtClean="0">
                <a:latin typeface="Lucida Grande" charset="0"/>
                <a:ea typeface="ＭＳ Ｐゴシック" pitchFamily="34" charset="-128"/>
                <a:sym typeface="Lucida Grande" charset="0"/>
              </a:rPr>
              <a:t>And there is one final</a:t>
            </a:r>
            <a:r>
              <a:rPr lang="en-US" sz="2200" baseline="0" dirty="0" smtClean="0">
                <a:latin typeface="Lucida Grande" charset="0"/>
                <a:ea typeface="ＭＳ Ｐゴシック" pitchFamily="34" charset="-128"/>
                <a:sym typeface="Lucida Grande" charset="0"/>
              </a:rPr>
              <a:t> problem with the study because their table 3 on which these result are presented does not make sense.  What we see here are all the variables that were studied. Let us look at stain use for example – What this shows is whether women did or did not use </a:t>
            </a:r>
            <a:r>
              <a:rPr lang="en-US" sz="2200" baseline="0" dirty="0" err="1" smtClean="0">
                <a:latin typeface="Lucida Grande" charset="0"/>
                <a:ea typeface="ＭＳ Ｐゴシック" pitchFamily="34" charset="-128"/>
                <a:sym typeface="Lucida Grande" charset="0"/>
              </a:rPr>
              <a:t>statins</a:t>
            </a:r>
            <a:r>
              <a:rPr lang="en-US" sz="2200" baseline="0" dirty="0" smtClean="0">
                <a:latin typeface="Lucida Grande" charset="0"/>
                <a:ea typeface="ＭＳ Ｐゴシック" pitchFamily="34" charset="-128"/>
                <a:sym typeface="Lucida Grande" charset="0"/>
              </a:rPr>
              <a:t>  whether the diet had any effect and if so which side of the trial was advantaged.  Here it shows that whether or not you took </a:t>
            </a:r>
            <a:r>
              <a:rPr lang="en-US" sz="2200" baseline="0" dirty="0" err="1" smtClean="0">
                <a:latin typeface="Lucida Grande" charset="0"/>
                <a:ea typeface="ＭＳ Ｐゴシック" pitchFamily="34" charset="-128"/>
                <a:sym typeface="Lucida Grande" charset="0"/>
              </a:rPr>
              <a:t>statins</a:t>
            </a:r>
            <a:r>
              <a:rPr lang="en-US" sz="2200" baseline="0" dirty="0" smtClean="0">
                <a:latin typeface="Lucida Grande" charset="0"/>
                <a:ea typeface="ＭＳ Ｐゴシック" pitchFamily="34" charset="-128"/>
                <a:sym typeface="Lucida Grande" charset="0"/>
              </a:rPr>
              <a:t> the diet made no difference to your risk for developing heart disease.   Now we go to the section relating to history of heart disease. Here we notice that there is a significant effect. So we go to the right to see which group was significantly different and it says that the No group was significantly worse and that the comparison group were favored. Which means if you read this table that women who did not have a history of heart disease did significantly better if they continued to eat their usual diet – in other words if they at the heart unhealthy diet with more fat and less fruit and vegetables.  But that is not what the authors’ found and so cannot be correct.  The explanation is that there is a missing line of text. If we add Yes and move these two bars down a line then we have the correct information.  That women with a history of heart disease do better if they continue eating their heart unhealthy diet than if the change to the heart healthy diet according to the US 1977 Dietary guidelines.  </a:t>
            </a:r>
            <a:endParaRPr lang="en-US" sz="2200" dirty="0" smtClean="0">
              <a:latin typeface="Lucida Grande" charset="0"/>
              <a:ea typeface="ＭＳ Ｐゴシック" pitchFamily="34" charset="-128"/>
              <a:sym typeface="Lucida Grande"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And then the final</a:t>
            </a:r>
            <a:r>
              <a:rPr lang="en-US" baseline="0" dirty="0" smtClean="0"/>
              <a:t> WHI Study relates to diabetes and again the finding is clear: Women with diabetes do worse if they eat the low fat diet. This is entirely predictable because a high carbohydrate diet worsens the metabolic profile in person with carbohydrate resistance as I showed earlier. So they found that (read text)</a:t>
            </a:r>
          </a:p>
          <a:p>
            <a:endParaRPr lang="en-US" baseline="0" dirty="0" smtClean="0"/>
          </a:p>
          <a:p>
            <a:r>
              <a:rPr lang="en-US" baseline="0" dirty="0" smtClean="0"/>
              <a:t>Of course the authors of the WHI did not have the courage to say – actually women with diabetes should have been told to increase their fat intakes!</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64</a:t>
            </a:fld>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48E61BE-5600-47AD-A147-04C5BF7D4E21}" type="slidenum">
              <a:rPr lang="en-US" smtClean="0">
                <a:solidFill>
                  <a:prstClr val="black"/>
                </a:solidFill>
              </a:rPr>
              <a:pPr/>
              <a:t>66</a:t>
            </a:fld>
            <a:endParaRPr lang="en-US">
              <a:solidFill>
                <a:prstClr val="black"/>
              </a:solidFil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Thus the final irrefutable</a:t>
            </a:r>
            <a:r>
              <a:rPr lang="en-US" baseline="0" dirty="0" smtClean="0"/>
              <a:t> truth is that: </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68</a:t>
            </a:fld>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my final conclusion</a:t>
            </a:r>
            <a:r>
              <a:rPr lang="en-US" baseline="0" dirty="0" smtClean="0"/>
              <a:t> based on the 5 irrefutable truths that I have presented is that: </a:t>
            </a:r>
          </a:p>
          <a:p>
            <a:r>
              <a:rPr lang="en-US" baseline="0" dirty="0" smtClean="0"/>
              <a:t/>
            </a:r>
            <a:br>
              <a:rPr lang="en-US" baseline="0" dirty="0" smtClean="0"/>
            </a:br>
            <a:r>
              <a:rPr lang="en-US" baseline="0" dirty="0" smtClean="0"/>
              <a:t>Thank you for your patience and attention.</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69</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But all that changed when the white man shot out the bison and forced these </a:t>
            </a:r>
            <a:r>
              <a:rPr lang="en-US" baseline="0" dirty="0" smtClean="0"/>
              <a:t>Plains Indians to eat the White Man’s diet with lots of cereals and grains and sugar and other healthy processed foods.  And every year millions of dollars are spent trying to understand what causes obesity.</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8</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And this sequence</a:t>
            </a:r>
            <a:r>
              <a:rPr lang="en-US" baseline="0" dirty="0" smtClean="0"/>
              <a:t> is repeated all around the world.  The 7 fattest nations in the world are small Pacific Islands where people where profoundly healthy eating the foods that existed in their environment.  Until they adopted the low fat American health diet full of grains, sugar laden boxed cereals, bread and soft drinks like Coca-Cola and fruit juices.  In all these countries, as happened with the Plains Indians, obesity follows immediately and diabetes within 10-20 years. Surely It does not require great intellect to work out what is going on?  So where does the problem start?</a:t>
            </a:r>
            <a:endParaRPr lang="en-US"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9</a:t>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ZA" baseline="0" dirty="0" smtClean="0"/>
              <a:t>It begins with one man Ancel </a:t>
            </a:r>
            <a:r>
              <a:rPr lang="en-ZA" dirty="0" smtClean="0"/>
              <a:t>Keys</a:t>
            </a:r>
            <a:r>
              <a:rPr lang="en-ZA" baseline="0" dirty="0" smtClean="0"/>
              <a:t> who was a biochemist with ambition who strayed into epidemiology.  In 1953 he collected some data from the World Health Organization and drew this very pretty graph apparently showing a straight line relationshiop between deaths from coronary heart disease in 6 countries and the amount of dietary fat that they ate.  What he failed to mention was that an association like this does not prove causation. It was something he never understood  at any point in his life. For this this type of study can never PROVE anything.  Because it cannot ever exclude that some difference other than the one you measured causes the difference you have found.  Do we really believe that the the only important difference between the Japanese and the Americans is that the Americans eat more fat in the diet. But Keys managed to convince the world that that was the case. </a:t>
            </a:r>
            <a:endParaRPr lang="en-ZA" dirty="0"/>
          </a:p>
        </p:txBody>
      </p:sp>
      <p:sp>
        <p:nvSpPr>
          <p:cNvPr id="4" name="Slide Number Placeholder 3"/>
          <p:cNvSpPr>
            <a:spLocks noGrp="1"/>
          </p:cNvSpPr>
          <p:nvPr>
            <p:ph type="sldNum" sz="quarter" idx="10"/>
          </p:nvPr>
        </p:nvSpPr>
        <p:spPr/>
        <p:txBody>
          <a:bodyPr/>
          <a:lstStyle/>
          <a:p>
            <a:fld id="{A48E61BE-5600-47AD-A147-04C5BF7D4E21}" type="slidenum">
              <a:rPr lang="en-US" smtClean="0"/>
              <a:pPr/>
              <a:t>10</a:t>
            </a:fld>
            <a:endParaRPr lang="en-US"/>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3228860987"/>
      </p:ext>
    </p:extLst>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Problem for Keys was that he was trying to fix a problem that did not need fixing.</a:t>
            </a:r>
            <a:r>
              <a:rPr lang="en-US" baseline="0" dirty="0" smtClean="0"/>
              <a:t>  The rise in heart disease mortality had already reached its peak in 1953 when Keys began his crusade.  He should have been around in 1920 to make a difference. In fact the dramatic rise in heart disease rates can be explained quite simply by the rise in cigarette smoking which begin to increase in 1905 nicely 15 years before the rise in heart disease as would be expected as cigarettes take time to cause health damage.</a:t>
            </a:r>
            <a:endParaRPr lang="en-US" dirty="0" smtClean="0"/>
          </a:p>
          <a:p>
            <a:endParaRPr lang="en-ZA" dirty="0"/>
          </a:p>
        </p:txBody>
      </p:sp>
      <p:sp>
        <p:nvSpPr>
          <p:cNvPr id="4" name="Slide Number Placeholder 3"/>
          <p:cNvSpPr>
            <a:spLocks noGrp="1"/>
          </p:cNvSpPr>
          <p:nvPr>
            <p:ph type="sldNum" sz="quarter" idx="10"/>
          </p:nvPr>
        </p:nvSpPr>
        <p:spPr/>
        <p:txBody>
          <a:bodyPr/>
          <a:lstStyle/>
          <a:p>
            <a:fld id="{C27C2C44-5E70-424D-86C0-CAC8222B1BE4}" type="slidenum">
              <a:rPr lang="en-US" smtClean="0"/>
              <a:pPr/>
              <a:t>11</a:t>
            </a:fld>
            <a:endParaRPr lang="en-US"/>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96581996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B560278E-929E-1943-84D7-2C8DF77FF4B1}" type="datetimeFigureOut">
              <a:rPr lang="en-US" smtClean="0"/>
              <a:pPr/>
              <a:t>12/10/12</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0F7F3E6C-E846-7548-A180-D82B37B9E8EA}" type="slidenum">
              <a:rPr lang="en-US" smtClean="0"/>
              <a:pPr/>
              <a:t>‹#›</a:t>
            </a:fld>
            <a:endParaRPr lang="en-US"/>
          </a:p>
        </p:txBody>
      </p:sp>
    </p:spTree>
  </p:cSld>
  <p:clrMapOvr>
    <a:masterClrMapping/>
  </p:clrMapOvr>
  <p:transition spd="slow">
    <p:wipe dir="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userDrawn="1">
  <p:cSld name="1_Title Only">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846261350"/>
      </p:ext>
    </p:extLst>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p:txBody>
      </p:sp>
    </p:spTree>
  </p:cSld>
  <p:clrMapOvr>
    <a:masterClrMapping/>
  </p:clrMapOvr>
  <p:transition spd="slow">
    <p:wipe dir="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B560278E-929E-1943-84D7-2C8DF77FF4B1}" type="datetimeFigureOut">
              <a:rPr lang="en-US" smtClean="0"/>
              <a:pPr/>
              <a:t>12/10/12</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0F7F3E6C-E846-7548-A180-D82B37B9E8EA}" type="slidenum">
              <a:rPr lang="en-US" smtClean="0"/>
              <a:pPr/>
              <a:t>‹#›</a:t>
            </a:fld>
            <a:endParaRPr lang="en-US"/>
          </a:p>
        </p:txBody>
      </p:sp>
    </p:spTree>
  </p:cSld>
  <p:clrMapOvr>
    <a:masterClrMapping/>
  </p:clrMapOvr>
  <p:transition spd="slow">
    <p:wipe dir="r"/>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a:xfrm>
            <a:off x="457200" y="6356350"/>
            <a:ext cx="2133600" cy="365125"/>
          </a:xfrm>
          <a:prstGeom prst="rect">
            <a:avLst/>
          </a:prstGeom>
        </p:spPr>
        <p:txBody>
          <a:bodyPr/>
          <a:lstStyle/>
          <a:p>
            <a:fld id="{B560278E-929E-1943-84D7-2C8DF77FF4B1}" type="datetimeFigureOut">
              <a:rPr lang="en-US" smtClean="0"/>
              <a:pPr/>
              <a:t>12/10/12</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fld id="{0F7F3E6C-E846-7548-A180-D82B37B9E8EA}" type="slidenum">
              <a:rPr lang="en-US" smtClean="0"/>
              <a:pPr/>
              <a:t>‹#›</a:t>
            </a:fld>
            <a:endParaRPr lang="en-US"/>
          </a:p>
        </p:txBody>
      </p:sp>
    </p:spTree>
  </p:cSld>
  <p:clrMapOvr>
    <a:masterClrMapping/>
  </p:clrMapOvr>
  <p:transition spd="slow">
    <p:wipe dir="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userDrawn="1">
  <p:cSld name="1_Title Only">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654209108"/>
      </p:ext>
    </p:extLst>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457200"/>
            <a:fld id="{B560278E-929E-1943-84D7-2C8DF77FF4B1}" type="datetimeFigureOut">
              <a:rPr lang="en-US">
                <a:solidFill>
                  <a:prstClr val="black"/>
                </a:solidFill>
              </a:rPr>
              <a:pPr defTabSz="457200"/>
              <a:t>12/10/12</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457200"/>
            <a:fld id="{0F7F3E6C-E846-7548-A180-D82B37B9E8EA}" type="slidenum">
              <a:rPr lang="en-US">
                <a:solidFill>
                  <a:prstClr val="black"/>
                </a:solidFill>
              </a:rPr>
              <a:pPr defTabSz="457200"/>
              <a:t>‹#›</a:t>
            </a:fld>
            <a:endParaRPr lang="en-US">
              <a:solidFill>
                <a:prstClr val="black"/>
              </a:solidFill>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1695657658"/>
      </p:ext>
    </p:extLst>
  </p:cSld>
  <p:clrMapOvr>
    <a:masterClrMapping/>
  </p:clrMapOvr>
  <p:transition spd="slow">
    <p:wipe dir="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740104071"/>
      </p:ext>
    </p:extLst>
  </p:cSld>
  <p:clrMapOvr>
    <a:masterClrMapping/>
  </p:clrMapOvr>
  <p:transition spd="slow">
    <p:wipe dir="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457200"/>
            <a:fld id="{B560278E-929E-1943-84D7-2C8DF77FF4B1}" type="datetimeFigureOut">
              <a:rPr lang="en-US">
                <a:solidFill>
                  <a:prstClr val="black"/>
                </a:solidFill>
              </a:rPr>
              <a:pPr defTabSz="457200"/>
              <a:t>12/10/12</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457200"/>
            <a:fld id="{0F7F3E6C-E846-7548-A180-D82B37B9E8EA}" type="slidenum">
              <a:rPr lang="en-US">
                <a:solidFill>
                  <a:prstClr val="black"/>
                </a:solidFill>
              </a:rPr>
              <a:pPr defTabSz="457200"/>
              <a:t>‹#›</a:t>
            </a:fld>
            <a:endParaRPr lang="en-US">
              <a:solidFill>
                <a:prstClr val="black"/>
              </a:solidFill>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2771195"/>
      </p:ext>
    </p:extLst>
  </p:cSld>
  <p:clrMapOvr>
    <a:masterClrMapping/>
  </p:clrMapOvr>
  <p:transition spd="slow">
    <p:wipe dir="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457200"/>
            <a:fld id="{B560278E-929E-1943-84D7-2C8DF77FF4B1}" type="datetimeFigureOut">
              <a:rPr lang="en-US">
                <a:solidFill>
                  <a:prstClr val="black"/>
                </a:solidFill>
              </a:rPr>
              <a:pPr defTabSz="457200"/>
              <a:t>12/10/12</a:t>
            </a:fld>
            <a:endParaRPr lang="en-US">
              <a:solidFill>
                <a:prstClr val="black"/>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defTabSz="457200"/>
            <a:fld id="{0F7F3E6C-E846-7548-A180-D82B37B9E8EA}" type="slidenum">
              <a:rPr lang="en-US">
                <a:solidFill>
                  <a:prstClr val="black"/>
                </a:solidFill>
              </a:rPr>
              <a:pPr defTabSz="457200"/>
              <a:t>‹#›</a:t>
            </a:fld>
            <a:endParaRPr lang="en-US">
              <a:solidFill>
                <a:prstClr val="black"/>
              </a:solidFill>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1646828073"/>
      </p:ext>
    </p:extLst>
  </p:cSld>
  <p:clrMapOvr>
    <a:masterClrMapping/>
  </p:clrMapOvr>
  <p:transition spd="slow">
    <p:wipe dir="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4" Type="http://schemas.openxmlformats.org/officeDocument/2006/relationships/slideLayout" Target="../slideLayouts/slideLayout9.xml"/><Relationship Id="rId5" Type="http://schemas.openxmlformats.org/officeDocument/2006/relationships/slideLayout" Target="../slideLayouts/slideLayout10.xml"/><Relationship Id="rId6" Type="http://schemas.openxmlformats.org/officeDocument/2006/relationships/theme" Target="../theme/theme2.xml"/><Relationship Id="rId1" Type="http://schemas.openxmlformats.org/officeDocument/2006/relationships/slideLayout" Target="../slideLayouts/slideLayout6.xml"/><Relationship Id="rId2" Type="http://schemas.openxmlformats.org/officeDocument/2006/relationships/slideLayout" Target="../slideLayouts/slideLayout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57546"/>
            <a:ext cx="8229600" cy="1075599"/>
          </a:xfrm>
          <a:prstGeom prst="rect">
            <a:avLst/>
          </a:prstGeom>
        </p:spPr>
        <p:txBody>
          <a:bodyPr vert="horz" lIns="91440" tIns="45720" rIns="91440" bIns="45720" rtlCol="0" anchor="t">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298962"/>
            <a:ext cx="8229600" cy="4827202"/>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p:txBody>
      </p:sp>
      <p:grpSp>
        <p:nvGrpSpPr>
          <p:cNvPr id="4" name="Group 3"/>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5" name="Rectangle 4"/>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8" name="Freeform 28"/>
            <p:cNvSpPr>
              <a:spLocks/>
            </p:cNvSpPr>
            <p:nvPr userDrawn="1"/>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8"/>
            <p:cNvSpPr>
              <a:spLocks/>
            </p:cNvSpPr>
            <p:nvPr userDrawn="1"/>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10" name="Group 9"/>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1" name="Rectangle 10"/>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8"/>
            <p:cNvSpPr>
              <a:spLocks/>
            </p:cNvSpPr>
            <p:nvPr userDrawn="1"/>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8"/>
            <p:cNvSpPr>
              <a:spLocks/>
            </p:cNvSpPr>
            <p:nvPr userDrawn="1"/>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15" name="Freeform 6"/>
            <p:cNvSpPr>
              <a:spLocks/>
            </p:cNvSpPr>
            <p:nvPr userDrawn="1"/>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4" r:id="rId4"/>
    <p:sldLayoutId id="2147483655" r:id="rId5"/>
  </p:sldLayoutIdLst>
  <p:transition spd="slow">
    <p:wipe dir="r"/>
  </p:transition>
  <p:timing>
    <p:tnLst>
      <p:par>
        <p:cTn id="1" dur="indefinite" restart="never" nodeType="tmRoot"/>
      </p:par>
    </p:tnLst>
  </p:timing>
  <p:txStyles>
    <p:titleStyle>
      <a:lvl1pPr algn="ctr" defTabSz="457200" rtl="0" eaLnBrk="1" latinLnBrk="0" hangingPunct="1">
        <a:lnSpc>
          <a:spcPct val="80000"/>
        </a:lnSpc>
        <a:spcBef>
          <a:spcPct val="0"/>
        </a:spcBef>
        <a:buNone/>
        <a:defRPr sz="3200" kern="1200">
          <a:solidFill>
            <a:srgbClr val="000066"/>
          </a:solidFill>
          <a:effectLst/>
          <a:latin typeface="Impact" pitchFamily="34" charset="0"/>
          <a:ea typeface="+mj-ea"/>
          <a:cs typeface="+mj-cs"/>
        </a:defRPr>
      </a:lvl1pPr>
    </p:titleStyle>
    <p:bodyStyle>
      <a:lvl1pPr marL="265113" indent="-265113" algn="l" defTabSz="457200" rtl="0" eaLnBrk="1" latinLnBrk="0" hangingPunct="1">
        <a:spcBef>
          <a:spcPct val="20000"/>
        </a:spcBef>
        <a:buClr>
          <a:srgbClr val="000066"/>
        </a:buClr>
        <a:buFont typeface="Arial" pitchFamily="34" charset="0"/>
        <a:buChar char="•"/>
        <a:defRPr sz="2000" kern="1200">
          <a:solidFill>
            <a:schemeClr val="tx1"/>
          </a:solidFill>
          <a:latin typeface="Arial Narrow" pitchFamily="34" charset="0"/>
          <a:ea typeface="+mn-ea"/>
          <a:cs typeface="+mn-cs"/>
        </a:defRPr>
      </a:lvl1pPr>
      <a:lvl2pPr marL="538163" indent="-273050" algn="l" defTabSz="457200" rtl="0" eaLnBrk="1" latinLnBrk="0" hangingPunct="1">
        <a:spcBef>
          <a:spcPct val="20000"/>
        </a:spcBef>
        <a:buClr>
          <a:srgbClr val="C80094"/>
        </a:buClr>
        <a:buFont typeface="Arial" pitchFamily="34" charset="0"/>
        <a:buChar char="•"/>
        <a:defRPr sz="1800" kern="1200">
          <a:solidFill>
            <a:schemeClr val="tx1"/>
          </a:solidFill>
          <a:latin typeface="Arial Narrow" pitchFamily="34" charset="0"/>
          <a:ea typeface="+mn-ea"/>
          <a:cs typeface="+mn-cs"/>
        </a:defRPr>
      </a:lvl2pPr>
      <a:lvl3pPr marL="803275" indent="-265113" algn="l" defTabSz="457200" rtl="0" eaLnBrk="1" latinLnBrk="0" hangingPunct="1">
        <a:spcBef>
          <a:spcPct val="20000"/>
        </a:spcBef>
        <a:buClr>
          <a:srgbClr val="7030A0"/>
        </a:buClr>
        <a:buFont typeface="Arial" pitchFamily="34" charset="0"/>
        <a:buChar char="•"/>
        <a:defRPr sz="1800" kern="1200">
          <a:solidFill>
            <a:schemeClr val="tx1"/>
          </a:solidFill>
          <a:latin typeface="Arial Narrow" pitchFamily="34" charset="0"/>
          <a:ea typeface="+mn-ea"/>
          <a:cs typeface="+mn-cs"/>
        </a:defRPr>
      </a:lvl3pPr>
      <a:lvl4pPr marL="1600200" indent="-228600" algn="l" defTabSz="457200" rtl="0" eaLnBrk="1" latinLnBrk="0" hangingPunct="1">
        <a:spcBef>
          <a:spcPct val="20000"/>
        </a:spcBef>
        <a:buClr>
          <a:srgbClr val="000066"/>
        </a:buClr>
        <a:buFont typeface="Arial" pitchFamily="34" charset="0"/>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Clr>
          <a:srgbClr val="000066"/>
        </a:buClr>
        <a:buFont typeface="Arial" pitchFamily="34"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57546"/>
            <a:ext cx="8229600" cy="1075599"/>
          </a:xfrm>
          <a:prstGeom prst="rect">
            <a:avLst/>
          </a:prstGeom>
        </p:spPr>
        <p:txBody>
          <a:bodyPr vert="horz" lIns="91440" tIns="45720" rIns="91440" bIns="45720" rtlCol="0" anchor="t">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298962"/>
            <a:ext cx="8229600" cy="4827202"/>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p:txBody>
      </p:sp>
      <p:grpSp>
        <p:nvGrpSpPr>
          <p:cNvPr id="4" name="Group 3"/>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5" name="Rectangle 4"/>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6"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7" name="Freeform 6"/>
            <p:cNvSpPr>
              <a:spLocks/>
            </p:cNvSpPr>
            <p:nvPr userDrawn="1"/>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sp>
          <p:nvSpPr>
            <p:cNvPr id="8" name="Freeform 28"/>
            <p:cNvSpPr>
              <a:spLocks/>
            </p:cNvSpPr>
            <p:nvPr userDrawn="1"/>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9" name="Freeform 28"/>
            <p:cNvSpPr>
              <a:spLocks/>
            </p:cNvSpPr>
            <p:nvPr userDrawn="1"/>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pPr defTabSz="457200"/>
              <a:endParaRPr lang="en-US">
                <a:solidFill>
                  <a:prstClr val="black"/>
                </a:solidFill>
              </a:endParaRPr>
            </a:p>
          </p:txBody>
        </p:sp>
      </p:grpSp>
      <p:grpSp>
        <p:nvGrpSpPr>
          <p:cNvPr id="10" name="Group 9"/>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1" name="Rectangle 10"/>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2"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3" name="Freeform 28"/>
            <p:cNvSpPr>
              <a:spLocks/>
            </p:cNvSpPr>
            <p:nvPr userDrawn="1"/>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4" name="Freeform 28"/>
            <p:cNvSpPr>
              <a:spLocks/>
            </p:cNvSpPr>
            <p:nvPr userDrawn="1"/>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pPr defTabSz="457200"/>
              <a:endParaRPr lang="en-US">
                <a:solidFill>
                  <a:prstClr val="black"/>
                </a:solidFill>
              </a:endParaRPr>
            </a:p>
          </p:txBody>
        </p:sp>
        <p:sp>
          <p:nvSpPr>
            <p:cNvPr id="15" name="Freeform 6"/>
            <p:cNvSpPr>
              <a:spLocks/>
            </p:cNvSpPr>
            <p:nvPr userDrawn="1"/>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gr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2262405781"/>
      </p:ext>
    </p:extLst>
  </p:cSld>
  <p:clrMap bg1="lt1" tx1="dk1" bg2="lt2" tx2="dk2" accent1="accent1" accent2="accent2" accent3="accent3" accent4="accent4" accent5="accent5" accent6="accent6" hlink="hlink" folHlink="folHlink"/>
  <p:sldLayoutIdLst>
    <p:sldLayoutId id="2147483657" r:id="rId1"/>
    <p:sldLayoutId id="2147483658" r:id="rId2"/>
    <p:sldLayoutId id="2147483659" r:id="rId3"/>
    <p:sldLayoutId id="2147483660" r:id="rId4"/>
    <p:sldLayoutId id="2147483661" r:id="rId5"/>
  </p:sldLayoutIdLst>
  <p:transition spd="slow">
    <p:wipe dir="r"/>
  </p:transition>
  <p:timing>
    <p:tnLst>
      <p:par>
        <p:cTn id="1" dur="indefinite" restart="never" nodeType="tmRoot"/>
      </p:par>
    </p:tnLst>
  </p:timing>
  <p:txStyles>
    <p:titleStyle>
      <a:lvl1pPr algn="ctr" defTabSz="457200" rtl="0" eaLnBrk="1" latinLnBrk="0" hangingPunct="1">
        <a:lnSpc>
          <a:spcPct val="80000"/>
        </a:lnSpc>
        <a:spcBef>
          <a:spcPct val="0"/>
        </a:spcBef>
        <a:buNone/>
        <a:defRPr sz="3200" kern="1200">
          <a:solidFill>
            <a:srgbClr val="000066"/>
          </a:solidFill>
          <a:effectLst/>
          <a:latin typeface="Impact" pitchFamily="34" charset="0"/>
          <a:ea typeface="+mj-ea"/>
          <a:cs typeface="+mj-cs"/>
        </a:defRPr>
      </a:lvl1pPr>
    </p:titleStyle>
    <p:bodyStyle>
      <a:lvl1pPr marL="265113" indent="-265113" algn="l" defTabSz="457200" rtl="0" eaLnBrk="1" latinLnBrk="0" hangingPunct="1">
        <a:spcBef>
          <a:spcPct val="20000"/>
        </a:spcBef>
        <a:buClr>
          <a:srgbClr val="000066"/>
        </a:buClr>
        <a:buFont typeface="Arial" pitchFamily="34" charset="0"/>
        <a:buChar char="•"/>
        <a:defRPr sz="2000" kern="1200">
          <a:solidFill>
            <a:schemeClr val="tx1"/>
          </a:solidFill>
          <a:latin typeface="Arial Narrow" pitchFamily="34" charset="0"/>
          <a:ea typeface="+mn-ea"/>
          <a:cs typeface="+mn-cs"/>
        </a:defRPr>
      </a:lvl1pPr>
      <a:lvl2pPr marL="538163" indent="-273050" algn="l" defTabSz="457200" rtl="0" eaLnBrk="1" latinLnBrk="0" hangingPunct="1">
        <a:spcBef>
          <a:spcPct val="20000"/>
        </a:spcBef>
        <a:buClr>
          <a:srgbClr val="C80094"/>
        </a:buClr>
        <a:buFont typeface="Arial" pitchFamily="34" charset="0"/>
        <a:buChar char="•"/>
        <a:defRPr sz="1800" kern="1200">
          <a:solidFill>
            <a:schemeClr val="tx1"/>
          </a:solidFill>
          <a:latin typeface="Arial Narrow" pitchFamily="34" charset="0"/>
          <a:ea typeface="+mn-ea"/>
          <a:cs typeface="+mn-cs"/>
        </a:defRPr>
      </a:lvl2pPr>
      <a:lvl3pPr marL="803275" indent="-265113" algn="l" defTabSz="457200" rtl="0" eaLnBrk="1" latinLnBrk="0" hangingPunct="1">
        <a:spcBef>
          <a:spcPct val="20000"/>
        </a:spcBef>
        <a:buClr>
          <a:srgbClr val="7030A0"/>
        </a:buClr>
        <a:buFont typeface="Arial" pitchFamily="34" charset="0"/>
        <a:buChar char="•"/>
        <a:defRPr sz="1800" kern="1200">
          <a:solidFill>
            <a:schemeClr val="tx1"/>
          </a:solidFill>
          <a:latin typeface="Arial Narrow" pitchFamily="34" charset="0"/>
          <a:ea typeface="+mn-ea"/>
          <a:cs typeface="+mn-cs"/>
        </a:defRPr>
      </a:lvl3pPr>
      <a:lvl4pPr marL="1600200" indent="-228600" algn="l" defTabSz="457200" rtl="0" eaLnBrk="1" latinLnBrk="0" hangingPunct="1">
        <a:spcBef>
          <a:spcPct val="20000"/>
        </a:spcBef>
        <a:buClr>
          <a:srgbClr val="000066"/>
        </a:buClr>
        <a:buFont typeface="Arial" pitchFamily="34" charset="0"/>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Clr>
          <a:srgbClr val="000066"/>
        </a:buClr>
        <a:buFont typeface="Arial" pitchFamily="34"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4" Type="http://schemas.openxmlformats.org/officeDocument/2006/relationships/image" Target="../media/image2.png"/><Relationship Id="rId5" Type="http://schemas.openxmlformats.org/officeDocument/2006/relationships/image" Target="../media/image3.jpeg"/><Relationship Id="rId6" Type="http://schemas.openxmlformats.org/officeDocument/2006/relationships/image" Target="../media/image4.png"/><Relationship Id="rId7" Type="http://schemas.openxmlformats.org/officeDocument/2006/relationships/image" Target="../media/image5.jpe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 Id="rId3" Type="http://schemas.openxmlformats.org/officeDocument/2006/relationships/image" Target="../media/image17.jpe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1" Type="http://schemas.openxmlformats.org/officeDocument/2006/relationships/image" Target="../media/image26.png"/><Relationship Id="rId12" Type="http://schemas.microsoft.com/office/2007/relationships/hdphoto" Target="../media/hdphoto2.wdp"/><Relationship Id="rId1" Type="http://schemas.openxmlformats.org/officeDocument/2006/relationships/slideLayout" Target="../slideLayouts/slideLayout2.xml"/><Relationship Id="rId2" Type="http://schemas.openxmlformats.org/officeDocument/2006/relationships/notesSlide" Target="../notesSlides/notesSlide11.xml"/><Relationship Id="rId3" Type="http://schemas.openxmlformats.org/officeDocument/2006/relationships/image" Target="../media/image18.jpeg"/><Relationship Id="rId4" Type="http://schemas.openxmlformats.org/officeDocument/2006/relationships/image" Target="../media/image19.jpeg"/><Relationship Id="rId5" Type="http://schemas.openxmlformats.org/officeDocument/2006/relationships/image" Target="../media/image20.jpeg"/><Relationship Id="rId6" Type="http://schemas.openxmlformats.org/officeDocument/2006/relationships/image" Target="../media/image21.jpeg"/><Relationship Id="rId7" Type="http://schemas.openxmlformats.org/officeDocument/2006/relationships/image" Target="../media/image22.jpeg"/><Relationship Id="rId8" Type="http://schemas.openxmlformats.org/officeDocument/2006/relationships/image" Target="../media/image23.png"/><Relationship Id="rId9" Type="http://schemas.openxmlformats.org/officeDocument/2006/relationships/image" Target="../media/image24.jpeg"/><Relationship Id="rId10" Type="http://schemas.openxmlformats.org/officeDocument/2006/relationships/image" Target="../media/image25.jpeg"/></Relationships>
</file>

<file path=ppt/slides/_rels/slide15.xml.rels><?xml version="1.0" encoding="UTF-8" standalone="yes"?>
<Relationships xmlns="http://schemas.openxmlformats.org/package/2006/relationships"><Relationship Id="rId3" Type="http://schemas.openxmlformats.org/officeDocument/2006/relationships/image" Target="../media/image25.jpeg"/><Relationship Id="rId4" Type="http://schemas.openxmlformats.org/officeDocument/2006/relationships/image" Target="../media/image26.png"/><Relationship Id="rId12" Type="http://schemas.microsoft.com/office/2007/relationships/hdphoto" Target="../media/hdphoto2.wdp"/><Relationship Id="rId1" Type="http://schemas.openxmlformats.org/officeDocument/2006/relationships/slideLayout" Target="../slideLayouts/slideLayout2.xml"/><Relationship Id="rId2" Type="http://schemas.openxmlformats.org/officeDocument/2006/relationships/image" Target="../media/image24.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 Id="rId3" Type="http://schemas.openxmlformats.org/officeDocument/2006/relationships/image" Target="../media/image27.jpeg"/></Relationships>
</file>

<file path=ppt/slides/_rels/slide17.xml.rels><?xml version="1.0" encoding="UTF-8" standalone="yes"?>
<Relationships xmlns="http://schemas.openxmlformats.org/package/2006/relationships"><Relationship Id="rId3" Type="http://schemas.openxmlformats.org/officeDocument/2006/relationships/image" Target="../media/image27.jpeg"/><Relationship Id="rId4" Type="http://schemas.openxmlformats.org/officeDocument/2006/relationships/image" Target="../media/image28.jpeg"/><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8.xml.rels><?xml version="1.0" encoding="UTF-8" standalone="yes"?>
<Relationships xmlns="http://schemas.openxmlformats.org/package/2006/relationships"><Relationship Id="rId3" Type="http://schemas.openxmlformats.org/officeDocument/2006/relationships/image" Target="../media/image27.jpeg"/><Relationship Id="rId4" Type="http://schemas.openxmlformats.org/officeDocument/2006/relationships/image" Target="../media/image28.jpeg"/><Relationship Id="rId1" Type="http://schemas.openxmlformats.org/officeDocument/2006/relationships/slideLayout" Target="../slideLayouts/slideLayout2.xml"/><Relationship Id="rId2" Type="http://schemas.openxmlformats.org/officeDocument/2006/relationships/notesSlide" Target="../notesSlides/notesSlide14.xml"/></Relationships>
</file>

<file path=ppt/slides/_rels/slide19.xml.rels><?xml version="1.0" encoding="UTF-8" standalone="yes"?>
<Relationships xmlns="http://schemas.openxmlformats.org/package/2006/relationships"><Relationship Id="rId3" Type="http://schemas.openxmlformats.org/officeDocument/2006/relationships/image" Target="../media/image27.jpeg"/><Relationship Id="rId4" Type="http://schemas.openxmlformats.org/officeDocument/2006/relationships/image" Target="../media/image29.jpeg"/><Relationship Id="rId1" Type="http://schemas.openxmlformats.org/officeDocument/2006/relationships/slideLayout" Target="../slideLayouts/slideLayout2.xml"/><Relationship Id="rId2" Type="http://schemas.openxmlformats.org/officeDocument/2006/relationships/notesSlide" Target="../notesSlides/notesSlide15.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7.png"/><Relationship Id="rId5" Type="http://schemas.openxmlformats.org/officeDocument/2006/relationships/image" Target="../media/image8.png"/><Relationship Id="rId6" Type="http://schemas.openxmlformats.org/officeDocument/2006/relationships/image" Target="../media/image9.jpeg"/><Relationship Id="rId7" Type="http://schemas.openxmlformats.org/officeDocument/2006/relationships/image" Target="../media/image10.jpeg"/><Relationship Id="rId1" Type="http://schemas.openxmlformats.org/officeDocument/2006/relationships/slideLayout" Target="../slideLayouts/slideLayout7.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 Id="rId3" Type="http://schemas.openxmlformats.org/officeDocument/2006/relationships/image" Target="../media/image30.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 Id="rId3" Type="http://schemas.openxmlformats.org/officeDocument/2006/relationships/image" Target="../media/image31.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 Id="rId3" Type="http://schemas.openxmlformats.org/officeDocument/2006/relationships/image" Target="../media/image11.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xml"/><Relationship Id="rId3" Type="http://schemas.openxmlformats.org/officeDocument/2006/relationships/image" Target="../media/image11.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 Id="rId3" Type="http://schemas.openxmlformats.org/officeDocument/2006/relationships/image" Target="../media/image32.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image" Target="../media/image33.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 Id="rId3" Type="http://schemas.openxmlformats.org/officeDocument/2006/relationships/image" Target="../media/image34.jpe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 Id="rId3" Type="http://schemas.openxmlformats.org/officeDocument/2006/relationships/image" Target="../media/image11.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7.xml"/><Relationship Id="rId3" Type="http://schemas.openxmlformats.org/officeDocument/2006/relationships/image" Target="../media/image11.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 Id="rId3" Type="http://schemas.openxmlformats.org/officeDocument/2006/relationships/image" Target="../media/image35.jpe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9.xml"/><Relationship Id="rId3" Type="http://schemas.openxmlformats.org/officeDocument/2006/relationships/image" Target="../media/image36.jpe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1.xml"/></Relationships>
</file>

<file path=ppt/slides/_rels/slide38.xml.rels><?xml version="1.0" encoding="UTF-8" standalone="yes"?>
<Relationships xmlns="http://schemas.openxmlformats.org/package/2006/relationships"><Relationship Id="rId3" Type="http://schemas.openxmlformats.org/officeDocument/2006/relationships/image" Target="../media/image37.jpeg"/><Relationship Id="rId4" Type="http://schemas.openxmlformats.org/officeDocument/2006/relationships/image" Target="../media/image38.jpeg"/><Relationship Id="rId1" Type="http://schemas.openxmlformats.org/officeDocument/2006/relationships/slideLayout" Target="../slideLayouts/slideLayout2.xml"/><Relationship Id="rId2" Type="http://schemas.openxmlformats.org/officeDocument/2006/relationships/notesSlide" Target="../notesSlides/notesSlide3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3.xml"/><Relationship Id="rId3" Type="http://schemas.openxmlformats.org/officeDocument/2006/relationships/image" Target="../media/image39.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 Id="rId3" Type="http://schemas.openxmlformats.org/officeDocument/2006/relationships/image" Target="../media/image12.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4.xml"/><Relationship Id="rId3" Type="http://schemas.openxmlformats.org/officeDocument/2006/relationships/image" Target="../media/image40.jpe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5.xml"/><Relationship Id="rId3" Type="http://schemas.openxmlformats.org/officeDocument/2006/relationships/image" Target="../media/image41.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6.xml"/><Relationship Id="rId3" Type="http://schemas.openxmlformats.org/officeDocument/2006/relationships/image" Target="../media/image42.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8.xml"/><Relationship Id="rId3" Type="http://schemas.openxmlformats.org/officeDocument/2006/relationships/image" Target="../media/image11.png"/></Relationships>
</file>

<file path=ppt/slides/_rels/slide46.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1" Type="http://schemas.openxmlformats.org/officeDocument/2006/relationships/slideLayout" Target="../slideLayouts/slideLayout2.xml"/><Relationship Id="rId2" Type="http://schemas.openxmlformats.org/officeDocument/2006/relationships/notesSlide" Target="../notesSlides/notesSlide39.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46.jpeg"/><Relationship Id="rId4" Type="http://schemas.openxmlformats.org/officeDocument/2006/relationships/image" Target="../media/image47.jpeg"/><Relationship Id="rId1" Type="http://schemas.openxmlformats.org/officeDocument/2006/relationships/slideLayout" Target="../slideLayouts/slideLayout2.xml"/><Relationship Id="rId2" Type="http://schemas.openxmlformats.org/officeDocument/2006/relationships/notesSlide" Target="../notesSlides/notesSlide4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2.xml"/><Relationship Id="rId3" Type="http://schemas.openxmlformats.org/officeDocument/2006/relationships/image" Target="../media/image11.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4.xml"/><Relationship Id="rId3" Type="http://schemas.openxmlformats.org/officeDocument/2006/relationships/image" Target="../media/image48.jpe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5.xml"/><Relationship Id="rId3" Type="http://schemas.openxmlformats.org/officeDocument/2006/relationships/image" Target="../media/image49.png"/></Relationships>
</file>

<file path=ppt/slides/_rels/slide55.xml.rels><?xml version="1.0" encoding="UTF-8" standalone="yes"?>
<Relationships xmlns="http://schemas.openxmlformats.org/package/2006/relationships"><Relationship Id="rId3" Type="http://schemas.openxmlformats.org/officeDocument/2006/relationships/image" Target="../media/image50.png"/><Relationship Id="rId4" Type="http://schemas.openxmlformats.org/officeDocument/2006/relationships/image" Target="../media/image51.png"/><Relationship Id="rId1" Type="http://schemas.openxmlformats.org/officeDocument/2006/relationships/slideLayout" Target="../slideLayouts/slideLayout2.xml"/><Relationship Id="rId2" Type="http://schemas.openxmlformats.org/officeDocument/2006/relationships/notesSlide" Target="../notesSlides/notesSlide46.xml"/></Relationships>
</file>

<file path=ppt/slides/_rels/slide56.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3.jpeg"/><Relationship Id="rId5" Type="http://schemas.openxmlformats.org/officeDocument/2006/relationships/image" Target="../media/image54.gif"/><Relationship Id="rId1" Type="http://schemas.openxmlformats.org/officeDocument/2006/relationships/slideLayout" Target="../slideLayouts/slideLayout2.xml"/><Relationship Id="rId2" Type="http://schemas.openxmlformats.org/officeDocument/2006/relationships/notesSlide" Target="../notesSlides/notesSlide4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5.jpeg"/><Relationship Id="rId5" Type="http://schemas.openxmlformats.org/officeDocument/2006/relationships/image" Target="../media/image54.gif"/><Relationship Id="rId1" Type="http://schemas.openxmlformats.org/officeDocument/2006/relationships/slideLayout" Target="../slideLayouts/slideLayout2.xml"/><Relationship Id="rId2" Type="http://schemas.openxmlformats.org/officeDocument/2006/relationships/notesSlide" Target="../notesSlides/notesSlide4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13.jpe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6.jpe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9.xml"/><Relationship Id="rId3" Type="http://schemas.openxmlformats.org/officeDocument/2006/relationships/image" Target="../media/image57.jpeg"/></Relationships>
</file>

<file path=ppt/slides/_rels/slide62.xml.rels><?xml version="1.0" encoding="UTF-8" standalone="yes"?>
<Relationships xmlns="http://schemas.openxmlformats.org/package/2006/relationships"><Relationship Id="rId3" Type="http://schemas.openxmlformats.org/officeDocument/2006/relationships/image" Target="../media/image57.jpeg"/><Relationship Id="rId4" Type="http://schemas.openxmlformats.org/officeDocument/2006/relationships/image" Target="../media/image58.jpeg"/><Relationship Id="rId5" Type="http://schemas.openxmlformats.org/officeDocument/2006/relationships/image" Target="../media/image59.jpeg"/><Relationship Id="rId1" Type="http://schemas.openxmlformats.org/officeDocument/2006/relationships/slideLayout" Target="../slideLayouts/slideLayout7.xml"/><Relationship Id="rId2" Type="http://schemas.openxmlformats.org/officeDocument/2006/relationships/notesSlide" Target="../notesSlides/notesSlide50.xml"/></Relationships>
</file>

<file path=ppt/slides/_rels/slide63.xml.rels><?xml version="1.0" encoding="UTF-8" standalone="yes"?>
<Relationships xmlns="http://schemas.openxmlformats.org/package/2006/relationships"><Relationship Id="rId3" Type="http://schemas.openxmlformats.org/officeDocument/2006/relationships/image" Target="../media/image57.jpeg"/><Relationship Id="rId4" Type="http://schemas.openxmlformats.org/officeDocument/2006/relationships/image" Target="../media/image58.jpeg"/><Relationship Id="rId5" Type="http://schemas.openxmlformats.org/officeDocument/2006/relationships/image" Target="../media/image59.jpeg"/><Relationship Id="rId1" Type="http://schemas.openxmlformats.org/officeDocument/2006/relationships/slideLayout" Target="../slideLayouts/slideLayout7.xml"/><Relationship Id="rId2" Type="http://schemas.openxmlformats.org/officeDocument/2006/relationships/notesSlide" Target="../notesSlides/notesSlide5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2.xml"/><Relationship Id="rId3" Type="http://schemas.openxmlformats.org/officeDocument/2006/relationships/image" Target="../media/image60.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3.xml"/><Relationship Id="rId3" Type="http://schemas.openxmlformats.org/officeDocument/2006/relationships/image" Target="../media/image61.jpe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4.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15.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 Id="rId3"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378175"/>
            <a:ext cx="7772400" cy="3019778"/>
          </a:xfrm>
        </p:spPr>
        <p:txBody>
          <a:bodyPr>
            <a:noAutofit/>
            <a:scene3d>
              <a:camera prst="orthographicFront"/>
              <a:lightRig rig="flat" dir="tl">
                <a:rot lat="0" lon="0" rev="6600000"/>
              </a:lightRig>
            </a:scene3d>
            <a:sp3d extrusionH="25400" contourW="8890">
              <a:bevelT w="38100" h="38100"/>
              <a:contourClr>
                <a:srgbClr val="000066"/>
              </a:contourClr>
            </a:sp3d>
          </a:bodyPr>
          <a:lstStyle/>
          <a:p>
            <a:pPr>
              <a:lnSpc>
                <a:spcPct val="90000"/>
              </a:lnSpc>
            </a:pPr>
            <a:r>
              <a:rPr lang="en-GB" sz="5000" dirty="0" smtClean="0"/>
              <a:t>CHOLESTEROL IS NOT AN IMPORTANT RISK FACTOR FOR HEART DISEASE AND CURRENT DIETARY RECOMMENDATIONS DO MORE HARM THAN GOOD</a:t>
            </a:r>
            <a:endParaRPr lang="en-US" sz="5000" dirty="0"/>
          </a:p>
        </p:txBody>
      </p:sp>
      <p:grpSp>
        <p:nvGrpSpPr>
          <p:cNvPr id="12" name="Group 11"/>
          <p:cNvGrpSpPr/>
          <p:nvPr/>
        </p:nvGrpSpPr>
        <p:grpSpPr>
          <a:xfrm>
            <a:off x="2810500" y="5988075"/>
            <a:ext cx="3549690" cy="503456"/>
            <a:chOff x="2744089" y="6272248"/>
            <a:chExt cx="3549690" cy="503456"/>
          </a:xfrm>
        </p:grpSpPr>
        <p:pic>
          <p:nvPicPr>
            <p:cNvPr id="1026" name="Picture 2" descr="http://www.virology.uct.ac.za/UCTlogo.jpg"/>
            <p:cNvPicPr>
              <a:picLocks noChangeAspect="1" noChangeArrowheads="1"/>
            </p:cNvPicPr>
            <p:nvPr/>
          </p:nvPicPr>
          <p:blipFill>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a:stretch>
              <a:fillRect/>
            </a:stretch>
          </p:blipFill>
          <p:spPr bwMode="auto">
            <a:xfrm>
              <a:off x="5797296" y="6272248"/>
              <a:ext cx="496483" cy="503456"/>
            </a:xfrm>
            <a:prstGeom prst="rect">
              <a:avLst/>
            </a:prstGeom>
            <a:noFill/>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pic>
          <p:nvPicPr>
            <p:cNvPr id="7" name="Picture 74" descr="mrc"/>
            <p:cNvPicPr>
              <a:picLocks noChangeAspect="1" noChangeArrowheads="1"/>
            </p:cNvPicPr>
            <p:nvPr/>
          </p:nvPicPr>
          <p:blipFill>
            <a:blip r:embed="rId4">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a:stretch>
              <a:fillRect/>
            </a:stretch>
          </p:blipFill>
          <p:spPr bwMode="auto">
            <a:xfrm>
              <a:off x="3633994" y="6416026"/>
              <a:ext cx="373063" cy="215900"/>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pic>
        <p:pic>
          <p:nvPicPr>
            <p:cNvPr id="8" name="Picture 75" descr="SSISA logo"/>
            <p:cNvPicPr>
              <a:picLocks noChangeAspect="1" noChangeArrowheads="1"/>
            </p:cNvPicPr>
            <p:nvPr/>
          </p:nvPicPr>
          <p:blipFill>
            <a:blip r:embed="rId5">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a:stretch>
              <a:fillRect/>
            </a:stretch>
          </p:blipFill>
          <p:spPr bwMode="auto">
            <a:xfrm>
              <a:off x="5131229" y="6354907"/>
              <a:ext cx="252413" cy="33813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pic>
        <p:pic>
          <p:nvPicPr>
            <p:cNvPr id="9" name="Picture 76"/>
            <p:cNvPicPr>
              <a:picLocks noChangeAspect="1" noChangeArrowheads="1"/>
            </p:cNvPicPr>
            <p:nvPr/>
          </p:nvPicPr>
          <p:blipFill>
            <a:blip r:embed="rId6">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a:stretch>
              <a:fillRect/>
            </a:stretch>
          </p:blipFill>
          <p:spPr bwMode="auto">
            <a:xfrm>
              <a:off x="2744089" y="6395389"/>
              <a:ext cx="476250" cy="257175"/>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pic>
        <p:pic>
          <p:nvPicPr>
            <p:cNvPr id="10" name="Picture 4" descr="DiscoveryHealthLifeVitality"/>
            <p:cNvPicPr>
              <a:picLocks noChangeAspect="1" noChangeArrowheads="1"/>
            </p:cNvPicPr>
            <p:nvPr/>
          </p:nvPicPr>
          <p:blipFill>
            <a:blip r:embed="rId7">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r="75511" b="26471"/>
            <a:stretch>
              <a:fillRect/>
            </a:stretch>
          </p:blipFill>
          <p:spPr bwMode="auto">
            <a:xfrm>
              <a:off x="4420712" y="6374751"/>
              <a:ext cx="296863" cy="298450"/>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pic>
      </p:grpSp>
      <p:sp>
        <p:nvSpPr>
          <p:cNvPr id="26" name="Rectangle 17"/>
          <p:cNvSpPr txBox="1">
            <a:spLocks/>
          </p:cNvSpPr>
          <p:nvPr/>
        </p:nvSpPr>
        <p:spPr bwMode="auto">
          <a:xfrm>
            <a:off x="217105" y="4988171"/>
            <a:ext cx="8667750" cy="1279525"/>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233363" indent="-233363" algn="l" rtl="0" fontAlgn="base">
              <a:spcBef>
                <a:spcPct val="20000"/>
              </a:spcBef>
              <a:spcAft>
                <a:spcPct val="20000"/>
              </a:spcAft>
              <a:buClr>
                <a:srgbClr val="BDA467"/>
              </a:buClr>
              <a:buFont typeface="Arial" charset="0"/>
              <a:buChar char="•"/>
              <a:defRPr sz="2000" kern="1200">
                <a:solidFill>
                  <a:schemeClr val="bg1"/>
                </a:solidFill>
                <a:latin typeface="+mn-lt"/>
                <a:ea typeface="+mn-ea"/>
                <a:cs typeface="+mn-cs"/>
              </a:defRPr>
            </a:lvl1pPr>
            <a:lvl2pPr marL="573088" indent="-225425" algn="l" rtl="0" fontAlgn="base">
              <a:spcBef>
                <a:spcPct val="20000"/>
              </a:spcBef>
              <a:spcAft>
                <a:spcPct val="20000"/>
              </a:spcAft>
              <a:buClr>
                <a:schemeClr val="bg1"/>
              </a:buClr>
              <a:buChar char="•"/>
              <a:defRPr kern="1200">
                <a:solidFill>
                  <a:schemeClr val="bg1"/>
                </a:solidFill>
                <a:latin typeface="+mn-lt"/>
                <a:ea typeface="+mn-ea"/>
                <a:cs typeface="+mn-cs"/>
              </a:defRPr>
            </a:lvl2pPr>
            <a:lvl3pPr marL="855663" indent="-168275" algn="l" rtl="0" fontAlgn="base">
              <a:spcBef>
                <a:spcPct val="20000"/>
              </a:spcBef>
              <a:spcAft>
                <a:spcPct val="20000"/>
              </a:spcAft>
              <a:buClr>
                <a:srgbClr val="BDA467"/>
              </a:buClr>
              <a:buFont typeface="Arial" charset="0"/>
              <a:buChar char="•"/>
              <a:defRPr sz="1600" kern="1200">
                <a:solidFill>
                  <a:schemeClr val="bg1"/>
                </a:solidFill>
                <a:latin typeface="+mn-lt"/>
                <a:ea typeface="+mn-ea"/>
                <a:cs typeface="+mn-cs"/>
              </a:defRPr>
            </a:lvl3pPr>
            <a:lvl4pPr marL="1600200" indent="-228600" algn="l" rtl="0" fontAlgn="base">
              <a:spcBef>
                <a:spcPct val="20000"/>
              </a:spcBef>
              <a:spcAft>
                <a:spcPct val="20000"/>
              </a:spcAft>
              <a:buClr>
                <a:srgbClr val="BDA467"/>
              </a:buClr>
              <a:buFont typeface="Arial" charset="0"/>
              <a:buChar char="–"/>
              <a:defRPr sz="2000" kern="1200">
                <a:solidFill>
                  <a:schemeClr val="bg1"/>
                </a:solidFill>
                <a:latin typeface="+mn-lt"/>
                <a:ea typeface="+mn-ea"/>
                <a:cs typeface="+mn-cs"/>
              </a:defRPr>
            </a:lvl4pPr>
            <a:lvl5pPr marL="2057400" indent="-228600" algn="l" rtl="0" fontAlgn="base">
              <a:spcBef>
                <a:spcPct val="20000"/>
              </a:spcBef>
              <a:spcAft>
                <a:spcPct val="20000"/>
              </a:spcAft>
              <a:buClr>
                <a:srgbClr val="BDA467"/>
              </a:buClr>
              <a:buFont typeface="Arial" charset="0"/>
              <a:buChar char="»"/>
              <a:defRPr sz="20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914400">
              <a:lnSpc>
                <a:spcPct val="90000"/>
              </a:lnSpc>
              <a:spcBef>
                <a:spcPct val="0"/>
              </a:spcBef>
              <a:spcAft>
                <a:spcPts val="1200"/>
              </a:spcAft>
              <a:buFont typeface="Arial" charset="0"/>
              <a:buNone/>
            </a:pPr>
            <a:r>
              <a:rPr lang="en-US" sz="1400" b="1" dirty="0" smtClean="0">
                <a:solidFill>
                  <a:schemeClr val="tx1">
                    <a:lumMod val="75000"/>
                    <a:lumOff val="25000"/>
                  </a:schemeClr>
                </a:solidFill>
                <a:latin typeface="Century Gothic" pitchFamily="34" charset="0"/>
              </a:rPr>
              <a:t>Professor TD Noakes  OMS, </a:t>
            </a:r>
            <a:r>
              <a:rPr lang="en-US" sz="1400" b="1" dirty="0" err="1" smtClean="0">
                <a:solidFill>
                  <a:schemeClr val="tx1">
                    <a:lumMod val="75000"/>
                    <a:lumOff val="25000"/>
                  </a:schemeClr>
                </a:solidFill>
                <a:latin typeface="Century Gothic" pitchFamily="34" charset="0"/>
              </a:rPr>
              <a:t>MBChB</a:t>
            </a:r>
            <a:r>
              <a:rPr lang="en-US" sz="1400" b="1" dirty="0" smtClean="0">
                <a:solidFill>
                  <a:schemeClr val="tx1">
                    <a:lumMod val="75000"/>
                    <a:lumOff val="25000"/>
                  </a:schemeClr>
                </a:solidFill>
                <a:latin typeface="Century Gothic" pitchFamily="34" charset="0"/>
              </a:rPr>
              <a:t>, MD, DSc, PhD (</a:t>
            </a:r>
            <a:r>
              <a:rPr lang="en-US" sz="1400" b="1" dirty="0" err="1" smtClean="0">
                <a:solidFill>
                  <a:schemeClr val="tx1">
                    <a:lumMod val="75000"/>
                    <a:lumOff val="25000"/>
                  </a:schemeClr>
                </a:solidFill>
                <a:latin typeface="Century Gothic" pitchFamily="34" charset="0"/>
              </a:rPr>
              <a:t>hc</a:t>
            </a:r>
            <a:r>
              <a:rPr lang="en-US" sz="1400" b="1" dirty="0" smtClean="0">
                <a:solidFill>
                  <a:schemeClr val="tx1">
                    <a:lumMod val="75000"/>
                    <a:lumOff val="25000"/>
                  </a:schemeClr>
                </a:solidFill>
                <a:latin typeface="Century Gothic" pitchFamily="34" charset="0"/>
              </a:rPr>
              <a:t>), FACSM, (</a:t>
            </a:r>
            <a:r>
              <a:rPr lang="en-US" sz="1400" b="1" dirty="0" err="1" smtClean="0">
                <a:solidFill>
                  <a:schemeClr val="tx1">
                    <a:lumMod val="75000"/>
                    <a:lumOff val="25000"/>
                  </a:schemeClr>
                </a:solidFill>
                <a:latin typeface="Century Gothic" pitchFamily="34" charset="0"/>
              </a:rPr>
              <a:t>hon</a:t>
            </a:r>
            <a:r>
              <a:rPr lang="en-US" sz="1400" b="1" dirty="0" smtClean="0">
                <a:solidFill>
                  <a:schemeClr val="tx1">
                    <a:lumMod val="75000"/>
                    <a:lumOff val="25000"/>
                  </a:schemeClr>
                </a:solidFill>
                <a:latin typeface="Century Gothic" pitchFamily="34" charset="0"/>
              </a:rPr>
              <a:t>) FFSEM (UK) </a:t>
            </a:r>
          </a:p>
          <a:p>
            <a:pPr marL="0" indent="0" algn="ctr" defTabSz="914400">
              <a:lnSpc>
                <a:spcPct val="90000"/>
              </a:lnSpc>
              <a:spcBef>
                <a:spcPct val="0"/>
              </a:spcBef>
              <a:spcAft>
                <a:spcPct val="0"/>
              </a:spcAft>
              <a:buFont typeface="Arial" charset="0"/>
              <a:buNone/>
            </a:pPr>
            <a:r>
              <a:rPr lang="en-US" sz="1200" dirty="0" smtClean="0">
                <a:solidFill>
                  <a:schemeClr val="tx1">
                    <a:lumMod val="75000"/>
                    <a:lumOff val="25000"/>
                  </a:schemeClr>
                </a:solidFill>
                <a:latin typeface="Century Gothic" pitchFamily="34" charset="0"/>
              </a:rPr>
              <a:t>Discovery Health Professor of Exercise and Sports Science</a:t>
            </a:r>
          </a:p>
          <a:p>
            <a:pPr marL="0" indent="0" algn="ctr" defTabSz="914400">
              <a:lnSpc>
                <a:spcPct val="90000"/>
              </a:lnSpc>
              <a:spcBef>
                <a:spcPct val="0"/>
              </a:spcBef>
              <a:spcAft>
                <a:spcPct val="0"/>
              </a:spcAft>
              <a:buFont typeface="Arial" charset="0"/>
              <a:buNone/>
            </a:pPr>
            <a:r>
              <a:rPr lang="en-US" sz="1200" dirty="0" smtClean="0">
                <a:solidFill>
                  <a:schemeClr val="tx1">
                    <a:lumMod val="75000"/>
                    <a:lumOff val="25000"/>
                  </a:schemeClr>
                </a:solidFill>
                <a:latin typeface="Century Gothic" pitchFamily="34" charset="0"/>
              </a:rPr>
              <a:t>MRC/UCT Research Unit for Exercise Science and Sports Medicine,</a:t>
            </a:r>
          </a:p>
          <a:p>
            <a:pPr marL="0" indent="0" algn="ctr" defTabSz="914400">
              <a:lnSpc>
                <a:spcPct val="90000"/>
              </a:lnSpc>
              <a:spcBef>
                <a:spcPct val="0"/>
              </a:spcBef>
              <a:spcAft>
                <a:spcPct val="0"/>
              </a:spcAft>
              <a:buFont typeface="Arial" charset="0"/>
              <a:buNone/>
            </a:pPr>
            <a:r>
              <a:rPr lang="en-US" sz="1200" dirty="0" smtClean="0">
                <a:solidFill>
                  <a:schemeClr val="tx1">
                    <a:lumMod val="75000"/>
                    <a:lumOff val="25000"/>
                  </a:schemeClr>
                </a:solidFill>
                <a:latin typeface="Century Gothic" pitchFamily="34" charset="0"/>
              </a:rPr>
              <a:t>University of Cape Town and</a:t>
            </a:r>
          </a:p>
          <a:p>
            <a:pPr marL="0" indent="0" algn="ctr" defTabSz="914400">
              <a:lnSpc>
                <a:spcPct val="90000"/>
              </a:lnSpc>
              <a:spcBef>
                <a:spcPct val="0"/>
              </a:spcBef>
              <a:spcAft>
                <a:spcPct val="0"/>
              </a:spcAft>
              <a:buFont typeface="Arial" charset="0"/>
              <a:buNone/>
            </a:pPr>
            <a:r>
              <a:rPr lang="en-US" sz="1200" dirty="0" smtClean="0">
                <a:solidFill>
                  <a:schemeClr val="tx1">
                    <a:lumMod val="75000"/>
                    <a:lumOff val="25000"/>
                  </a:schemeClr>
                </a:solidFill>
                <a:latin typeface="Century Gothic" pitchFamily="34" charset="0"/>
              </a:rPr>
              <a:t>Sports Science Institute of South Africa</a:t>
            </a:r>
          </a:p>
        </p:txBody>
      </p:sp>
      <p:grpSp>
        <p:nvGrpSpPr>
          <p:cNvPr id="6" name="Group 5"/>
          <p:cNvGrpSpPr/>
          <p:nvPr/>
        </p:nvGrpSpPr>
        <p:grpSpPr>
          <a:xfrm>
            <a:off x="982980" y="3955556"/>
            <a:ext cx="7178040" cy="952698"/>
            <a:chOff x="982980" y="4061406"/>
            <a:chExt cx="7178040" cy="557092"/>
          </a:xfrm>
        </p:grpSpPr>
        <p:sp>
          <p:nvSpPr>
            <p:cNvPr id="25" name="Rounded Rectangle 24"/>
            <p:cNvSpPr/>
            <p:nvPr/>
          </p:nvSpPr>
          <p:spPr>
            <a:xfrm>
              <a:off x="982980" y="4061406"/>
              <a:ext cx="7178040" cy="521208"/>
            </a:xfrm>
            <a:prstGeom prst="roundRect">
              <a:avLst/>
            </a:prstGeom>
            <a:solidFill>
              <a:srgbClr val="000066"/>
            </a:solidFill>
            <a:ln>
              <a:noFill/>
            </a:ln>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6" name="Subtitle 2"/>
            <p:cNvSpPr txBox="1">
              <a:spLocks/>
            </p:cNvSpPr>
            <p:nvPr/>
          </p:nvSpPr>
          <p:spPr>
            <a:xfrm>
              <a:off x="1371600" y="4079001"/>
              <a:ext cx="6400800" cy="539497"/>
            </a:xfrm>
            <a:prstGeom prst="rect">
              <a:avLst/>
            </a:prstGeom>
          </p:spPr>
          <p:txBody>
            <a:bodyPr vert="horz" lIns="91440" tIns="45720" rIns="91440" bIns="45720" rtlCol="0">
              <a:normAutofit/>
            </a:bodyPr>
            <a:lstStyle>
              <a:lvl1pPr marL="0" indent="0" algn="ctr" defTabSz="457200" rtl="0" eaLnBrk="1" latinLnBrk="0" hangingPunct="1">
                <a:spcBef>
                  <a:spcPct val="20000"/>
                </a:spcBef>
                <a:buClr>
                  <a:srgbClr val="000066"/>
                </a:buClr>
                <a:buFont typeface="Arial" pitchFamily="34" charset="0"/>
                <a:buNone/>
                <a:defRPr sz="2000" kern="1200">
                  <a:solidFill>
                    <a:schemeClr val="tx1">
                      <a:tint val="75000"/>
                    </a:schemeClr>
                  </a:solidFill>
                  <a:latin typeface="Arial Narrow" pitchFamily="34" charset="0"/>
                  <a:ea typeface="+mn-ea"/>
                  <a:cs typeface="+mn-cs"/>
                </a:defRPr>
              </a:lvl1pPr>
              <a:lvl2pPr marL="457200" indent="0" algn="ctr" defTabSz="457200" rtl="0" eaLnBrk="1" latinLnBrk="0" hangingPunct="1">
                <a:spcBef>
                  <a:spcPct val="20000"/>
                </a:spcBef>
                <a:buClr>
                  <a:srgbClr val="C80094"/>
                </a:buClr>
                <a:buFont typeface="Arial" pitchFamily="34" charset="0"/>
                <a:buNone/>
                <a:defRPr sz="1800" kern="1200">
                  <a:solidFill>
                    <a:schemeClr val="tx1">
                      <a:tint val="75000"/>
                    </a:schemeClr>
                  </a:solidFill>
                  <a:latin typeface="Arial Narrow" pitchFamily="34" charset="0"/>
                  <a:ea typeface="+mn-ea"/>
                  <a:cs typeface="+mn-cs"/>
                </a:defRPr>
              </a:lvl2pPr>
              <a:lvl3pPr marL="914400" indent="0" algn="ctr" defTabSz="457200" rtl="0" eaLnBrk="1" latinLnBrk="0" hangingPunct="1">
                <a:spcBef>
                  <a:spcPct val="20000"/>
                </a:spcBef>
                <a:buClr>
                  <a:srgbClr val="7030A0"/>
                </a:buClr>
                <a:buFont typeface="Arial" pitchFamily="34" charset="0"/>
                <a:buNone/>
                <a:defRPr sz="1800" kern="1200">
                  <a:solidFill>
                    <a:schemeClr val="tx1">
                      <a:tint val="75000"/>
                    </a:schemeClr>
                  </a:solidFill>
                  <a:latin typeface="Arial Narrow" pitchFamily="34" charset="0"/>
                  <a:ea typeface="+mn-ea"/>
                  <a:cs typeface="+mn-cs"/>
                </a:defRPr>
              </a:lvl3pPr>
              <a:lvl4pPr marL="1371600" indent="0" algn="ctr" defTabSz="457200" rtl="0" eaLnBrk="1" latinLnBrk="0" hangingPunct="1">
                <a:spcBef>
                  <a:spcPct val="20000"/>
                </a:spcBef>
                <a:buClr>
                  <a:srgbClr val="000066"/>
                </a:buClr>
                <a:buFont typeface="Arial" pitchFamily="34" charset="0"/>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Clr>
                  <a:srgbClr val="000066"/>
                </a:buClr>
                <a:buFont typeface="Arial" pitchFamily="34" charset="0"/>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r>
                <a:rPr lang="en-US" b="1" dirty="0" smtClean="0">
                  <a:solidFill>
                    <a:schemeClr val="bg1"/>
                  </a:solidFill>
                  <a:latin typeface="Century Gothic" pitchFamily="34" charset="0"/>
                </a:rPr>
                <a:t>@</a:t>
              </a:r>
              <a:r>
                <a:rPr lang="en-US" b="1" dirty="0" err="1" smtClean="0">
                  <a:solidFill>
                    <a:schemeClr val="bg1"/>
                  </a:solidFill>
                  <a:latin typeface="Century Gothic" pitchFamily="34" charset="0"/>
                </a:rPr>
                <a:t>ProfTimNoakes</a:t>
              </a:r>
              <a:endParaRPr lang="en-US" b="1" dirty="0" smtClean="0">
                <a:solidFill>
                  <a:schemeClr val="bg1"/>
                </a:solidFill>
                <a:latin typeface="Century Gothic" pitchFamily="34" charset="0"/>
              </a:endParaRPr>
            </a:p>
            <a:p>
              <a:r>
                <a:rPr lang="en-US" b="1" dirty="0" smtClean="0">
                  <a:solidFill>
                    <a:schemeClr val="bg1"/>
                  </a:solidFill>
                  <a:latin typeface="Century Gothic" pitchFamily="34" charset="0"/>
                </a:rPr>
                <a:t>Slides available on </a:t>
              </a:r>
              <a:r>
                <a:rPr lang="en-US" b="1" dirty="0" err="1" smtClean="0">
                  <a:solidFill>
                    <a:schemeClr val="bg1"/>
                  </a:solidFill>
                  <a:latin typeface="Century Gothic" pitchFamily="34" charset="0"/>
                </a:rPr>
                <a:t>www.health.uct.ac.za</a:t>
              </a:r>
              <a:endParaRPr lang="en-US" b="1" dirty="0">
                <a:solidFill>
                  <a:schemeClr val="bg1"/>
                </a:solidFill>
                <a:latin typeface="Century Gothic" pitchFamily="34" charset="0"/>
              </a:endParaRPr>
            </a:p>
          </p:txBody>
        </p:sp>
      </p:grpSp>
    </p:spTree>
  </p:cSld>
  <p:clrMapOvr>
    <a:masterClrMapping/>
  </p:clrMapOvr>
  <p:transition spd="slow">
    <p:wipe dir="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title"/>
          </p:nvPr>
        </p:nvSpPr>
        <p:spPr>
          <a:xfrm>
            <a:off x="257175" y="346075"/>
            <a:ext cx="8629650" cy="503779"/>
          </a:xfrm>
        </p:spPr>
        <p:txBody>
          <a:bodyPr/>
          <a:lstStyle/>
          <a:p>
            <a:r>
              <a:rPr lang="en-US" dirty="0" smtClean="0"/>
              <a:t>ANCEL KEYS </a:t>
            </a:r>
            <a:r>
              <a:rPr lang="en-US" sz="2000" dirty="0" smtClean="0"/>
              <a:t>(1904-2004)</a:t>
            </a:r>
            <a:endParaRPr lang="en-US" sz="2000" dirty="0"/>
          </a:p>
        </p:txBody>
      </p:sp>
      <p:sp>
        <p:nvSpPr>
          <p:cNvPr id="101" name="Text Box 6"/>
          <p:cNvSpPr txBox="1">
            <a:spLocks noChangeArrowheads="1"/>
          </p:cNvSpPr>
          <p:nvPr/>
        </p:nvSpPr>
        <p:spPr bwMode="auto">
          <a:xfrm rot="16200000">
            <a:off x="-653299" y="3103297"/>
            <a:ext cx="2145138"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eaLnBrk="1" hangingPunct="1"/>
            <a:r>
              <a:rPr lang="en-US" sz="1800" b="0" dirty="0" smtClean="0">
                <a:latin typeface="Arial Narrow" pitchFamily="34" charset="0"/>
                <a:cs typeface="Calibri" pitchFamily="34" charset="0"/>
              </a:rPr>
              <a:t>CHD</a:t>
            </a:r>
            <a:r>
              <a:rPr lang="en-US" sz="1800" dirty="0" smtClean="0">
                <a:latin typeface="Arial Narrow" pitchFamily="34" charset="0"/>
                <a:cs typeface="Calibri" pitchFamily="34" charset="0"/>
              </a:rPr>
              <a:t> (</a:t>
            </a:r>
            <a:r>
              <a:rPr lang="en-US" sz="1800" b="0" dirty="0" smtClean="0">
                <a:latin typeface="Arial Narrow" pitchFamily="34" charset="0"/>
                <a:cs typeface="Calibri" pitchFamily="34" charset="0"/>
              </a:rPr>
              <a:t>deaths per 1000)</a:t>
            </a:r>
            <a:endParaRPr lang="en-US" sz="1800" b="0" dirty="0">
              <a:latin typeface="Arial Narrow" pitchFamily="34" charset="0"/>
              <a:cs typeface="Calibri" pitchFamily="34" charset="0"/>
            </a:endParaRPr>
          </a:p>
        </p:txBody>
      </p:sp>
      <p:sp>
        <p:nvSpPr>
          <p:cNvPr id="73" name="Text Box 4"/>
          <p:cNvSpPr txBox="1">
            <a:spLocks noChangeArrowheads="1"/>
          </p:cNvSpPr>
          <p:nvPr/>
        </p:nvSpPr>
        <p:spPr bwMode="auto">
          <a:xfrm>
            <a:off x="7970241" y="538060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50</a:t>
            </a:r>
            <a:endParaRPr lang="en-US" sz="1800" b="0" dirty="0">
              <a:latin typeface="Arial Narrow" pitchFamily="34" charset="0"/>
              <a:cs typeface="Calibri" pitchFamily="34" charset="0"/>
            </a:endParaRPr>
          </a:p>
        </p:txBody>
      </p:sp>
      <p:sp>
        <p:nvSpPr>
          <p:cNvPr id="3" name="Freeform 2"/>
          <p:cNvSpPr/>
          <p:nvPr/>
        </p:nvSpPr>
        <p:spPr>
          <a:xfrm>
            <a:off x="2002276" y="1803697"/>
            <a:ext cx="4659115" cy="3329994"/>
          </a:xfrm>
          <a:custGeom>
            <a:avLst/>
            <a:gdLst>
              <a:gd name="connsiteX0" fmla="*/ 0 w 4431323"/>
              <a:gd name="connsiteY0" fmla="*/ 3768132 h 3768132"/>
              <a:gd name="connsiteX1" fmla="*/ 864158 w 4431323"/>
              <a:gd name="connsiteY1" fmla="*/ 3516923 h 3768132"/>
              <a:gd name="connsiteX2" fmla="*/ 1567543 w 4431323"/>
              <a:gd name="connsiteY2" fmla="*/ 3155183 h 3768132"/>
              <a:gd name="connsiteX3" fmla="*/ 2692958 w 4431323"/>
              <a:gd name="connsiteY3" fmla="*/ 2220686 h 3768132"/>
              <a:gd name="connsiteX4" fmla="*/ 3637503 w 4431323"/>
              <a:gd name="connsiteY4" fmla="*/ 1125416 h 3768132"/>
              <a:gd name="connsiteX5" fmla="*/ 4431323 w 4431323"/>
              <a:gd name="connsiteY5" fmla="*/ 0 h 376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1323" h="3768132">
                <a:moveTo>
                  <a:pt x="0" y="3768132"/>
                </a:moveTo>
                <a:cubicBezTo>
                  <a:pt x="301450" y="3693606"/>
                  <a:pt x="602901" y="3619081"/>
                  <a:pt x="864158" y="3516923"/>
                </a:cubicBezTo>
                <a:cubicBezTo>
                  <a:pt x="1125415" y="3414765"/>
                  <a:pt x="1262743" y="3371222"/>
                  <a:pt x="1567543" y="3155183"/>
                </a:cubicBezTo>
                <a:cubicBezTo>
                  <a:pt x="1872343" y="2939143"/>
                  <a:pt x="2347965" y="2558980"/>
                  <a:pt x="2692958" y="2220686"/>
                </a:cubicBezTo>
                <a:cubicBezTo>
                  <a:pt x="3037951" y="1882392"/>
                  <a:pt x="3347776" y="1495530"/>
                  <a:pt x="3637503" y="1125416"/>
                </a:cubicBezTo>
                <a:cubicBezTo>
                  <a:pt x="3927231" y="755302"/>
                  <a:pt x="4179277" y="377651"/>
                  <a:pt x="4431323" y="0"/>
                </a:cubicBezTo>
              </a:path>
            </a:pathLst>
          </a:custGeom>
          <a:noFill/>
          <a:ln w="88900">
            <a:solidFill>
              <a:srgbClr val="FF6600"/>
            </a:solidFill>
            <a:round/>
            <a:headEnd/>
            <a:tailEnd/>
          </a:ln>
          <a:effectLst>
            <a:outerShdw blurRad="63500" dist="17961" dir="2700000" algn="ctr" rotWithShape="0">
              <a:schemeClr val="tx2">
                <a:alpha val="74998"/>
              </a:schemeClr>
            </a:outerShdw>
          </a:effectLst>
        </p:spPr>
        <p:txBody>
          <a:bodyPr>
            <a:prstTxWarp prst="textNoShape">
              <a:avLst/>
            </a:prstTxWarp>
          </a:bodyPr>
          <a:lstStyle/>
          <a:p>
            <a:pPr eaLnBrk="0" hangingPunct="0"/>
            <a:endParaRPr lang="en-ZA" sz="2000" b="1">
              <a:latin typeface="Arial Narrow" pitchFamily="34" charset="0"/>
            </a:endParaRPr>
          </a:p>
        </p:txBody>
      </p:sp>
      <p:sp>
        <p:nvSpPr>
          <p:cNvPr id="99" name="Text Box 4"/>
          <p:cNvSpPr txBox="1">
            <a:spLocks noChangeArrowheads="1"/>
          </p:cNvSpPr>
          <p:nvPr/>
        </p:nvSpPr>
        <p:spPr bwMode="auto">
          <a:xfrm>
            <a:off x="854866" y="5380609"/>
            <a:ext cx="317194"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eaLnBrk="1" hangingPunct="1"/>
            <a:r>
              <a:rPr lang="en-US" sz="1800" b="0">
                <a:latin typeface="Calibri" pitchFamily="34" charset="0"/>
                <a:cs typeface="Calibri" pitchFamily="34" charset="0"/>
              </a:rPr>
              <a:t>0</a:t>
            </a:r>
          </a:p>
        </p:txBody>
      </p:sp>
      <p:sp>
        <p:nvSpPr>
          <p:cNvPr id="100" name="Text Box 5"/>
          <p:cNvSpPr txBox="1">
            <a:spLocks noChangeArrowheads="1"/>
          </p:cNvSpPr>
          <p:nvPr/>
        </p:nvSpPr>
        <p:spPr bwMode="auto">
          <a:xfrm>
            <a:off x="3406807" y="5658594"/>
            <a:ext cx="2354848"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eaLnBrk="1" hangingPunct="1"/>
            <a:r>
              <a:rPr lang="en-US" sz="1800" b="0" dirty="0" smtClean="0">
                <a:latin typeface="Arial Narrow" pitchFamily="34" charset="0"/>
                <a:cs typeface="Calibri" pitchFamily="34" charset="0"/>
              </a:rPr>
              <a:t>Percent calories from fat</a:t>
            </a:r>
            <a:endParaRPr lang="en-US" sz="1800" b="0" dirty="0">
              <a:latin typeface="Arial Narrow" pitchFamily="34" charset="0"/>
              <a:cs typeface="Calibri" pitchFamily="34" charset="0"/>
            </a:endParaRPr>
          </a:p>
        </p:txBody>
      </p:sp>
      <p:sp>
        <p:nvSpPr>
          <p:cNvPr id="105" name="Text Box 10"/>
          <p:cNvSpPr txBox="1">
            <a:spLocks noChangeArrowheads="1"/>
          </p:cNvSpPr>
          <p:nvPr/>
        </p:nvSpPr>
        <p:spPr bwMode="auto">
          <a:xfrm>
            <a:off x="675861" y="1197427"/>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eaLnBrk="1" hangingPunct="1"/>
            <a:r>
              <a:rPr lang="en-US" sz="1800" b="0" dirty="0" smtClean="0">
                <a:latin typeface="Arial Narrow" pitchFamily="34" charset="0"/>
                <a:cs typeface="Calibri" pitchFamily="34" charset="0"/>
              </a:rPr>
              <a:t>8</a:t>
            </a:r>
            <a:endParaRPr lang="en-US" sz="1800" b="0" dirty="0">
              <a:latin typeface="Arial Narrow" pitchFamily="34" charset="0"/>
              <a:cs typeface="Calibri" pitchFamily="34" charset="0"/>
            </a:endParaRPr>
          </a:p>
        </p:txBody>
      </p:sp>
      <p:sp>
        <p:nvSpPr>
          <p:cNvPr id="121" name="Oval 26"/>
          <p:cNvSpPr>
            <a:spLocks noChangeArrowheads="1"/>
          </p:cNvSpPr>
          <p:nvPr/>
        </p:nvSpPr>
        <p:spPr bwMode="auto">
          <a:xfrm>
            <a:off x="6594502" y="1660185"/>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22" name="Oval 27"/>
          <p:cNvSpPr>
            <a:spLocks noChangeArrowheads="1"/>
          </p:cNvSpPr>
          <p:nvPr/>
        </p:nvSpPr>
        <p:spPr bwMode="auto">
          <a:xfrm>
            <a:off x="3599708" y="4386945"/>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23" name="Oval 28"/>
          <p:cNvSpPr>
            <a:spLocks noChangeArrowheads="1"/>
          </p:cNvSpPr>
          <p:nvPr/>
        </p:nvSpPr>
        <p:spPr bwMode="auto">
          <a:xfrm>
            <a:off x="5912627" y="2270093"/>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24" name="Oval 29"/>
          <p:cNvSpPr>
            <a:spLocks noChangeArrowheads="1"/>
          </p:cNvSpPr>
          <p:nvPr/>
        </p:nvSpPr>
        <p:spPr bwMode="auto">
          <a:xfrm>
            <a:off x="5699205" y="2327051"/>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25" name="Oval 30"/>
          <p:cNvSpPr>
            <a:spLocks noChangeArrowheads="1"/>
          </p:cNvSpPr>
          <p:nvPr/>
        </p:nvSpPr>
        <p:spPr bwMode="auto">
          <a:xfrm>
            <a:off x="5439324" y="3238568"/>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29" name="Oval 26"/>
          <p:cNvSpPr>
            <a:spLocks noChangeArrowheads="1"/>
          </p:cNvSpPr>
          <p:nvPr/>
        </p:nvSpPr>
        <p:spPr bwMode="auto">
          <a:xfrm>
            <a:off x="1861436" y="4987618"/>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49" name="Text Box 10"/>
          <p:cNvSpPr txBox="1">
            <a:spLocks noChangeArrowheads="1"/>
          </p:cNvSpPr>
          <p:nvPr/>
        </p:nvSpPr>
        <p:spPr bwMode="auto">
          <a:xfrm>
            <a:off x="675861" y="1699282"/>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7</a:t>
            </a:r>
            <a:endParaRPr lang="en-US" sz="1800" b="0" dirty="0">
              <a:latin typeface="Arial Narrow" pitchFamily="34" charset="0"/>
              <a:cs typeface="Calibri" pitchFamily="34" charset="0"/>
            </a:endParaRPr>
          </a:p>
        </p:txBody>
      </p:sp>
      <p:sp>
        <p:nvSpPr>
          <p:cNvPr id="51" name="Text Box 10"/>
          <p:cNvSpPr txBox="1">
            <a:spLocks noChangeArrowheads="1"/>
          </p:cNvSpPr>
          <p:nvPr/>
        </p:nvSpPr>
        <p:spPr bwMode="auto">
          <a:xfrm>
            <a:off x="675861" y="2201138"/>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eaLnBrk="1" hangingPunct="1"/>
            <a:r>
              <a:rPr lang="en-US" sz="1800" b="0" dirty="0" smtClean="0">
                <a:latin typeface="Arial Narrow" pitchFamily="34" charset="0"/>
                <a:cs typeface="Calibri" pitchFamily="34" charset="0"/>
              </a:rPr>
              <a:t>6</a:t>
            </a:r>
            <a:endParaRPr lang="en-US" sz="1800" b="0" dirty="0">
              <a:latin typeface="Arial Narrow" pitchFamily="34" charset="0"/>
              <a:cs typeface="Calibri" pitchFamily="34" charset="0"/>
            </a:endParaRPr>
          </a:p>
        </p:txBody>
      </p:sp>
      <p:sp>
        <p:nvSpPr>
          <p:cNvPr id="53" name="Text Box 10"/>
          <p:cNvSpPr txBox="1">
            <a:spLocks noChangeArrowheads="1"/>
          </p:cNvSpPr>
          <p:nvPr/>
        </p:nvSpPr>
        <p:spPr bwMode="auto">
          <a:xfrm>
            <a:off x="675861" y="2702993"/>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5</a:t>
            </a:r>
            <a:endParaRPr lang="en-US" sz="1800" b="0" dirty="0">
              <a:latin typeface="Arial Narrow" pitchFamily="34" charset="0"/>
              <a:cs typeface="Calibri" pitchFamily="34" charset="0"/>
            </a:endParaRPr>
          </a:p>
        </p:txBody>
      </p:sp>
      <p:sp>
        <p:nvSpPr>
          <p:cNvPr id="55" name="Text Box 10"/>
          <p:cNvSpPr txBox="1">
            <a:spLocks noChangeArrowheads="1"/>
          </p:cNvSpPr>
          <p:nvPr/>
        </p:nvSpPr>
        <p:spPr bwMode="auto">
          <a:xfrm>
            <a:off x="675861" y="3204848"/>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eaLnBrk="1" hangingPunct="1"/>
            <a:r>
              <a:rPr lang="en-US" sz="1800" b="0" dirty="0" smtClean="0">
                <a:latin typeface="Arial Narrow" pitchFamily="34" charset="0"/>
                <a:cs typeface="Calibri" pitchFamily="34" charset="0"/>
              </a:rPr>
              <a:t>4</a:t>
            </a:r>
            <a:endParaRPr lang="en-US" sz="1800" b="0" dirty="0">
              <a:latin typeface="Arial Narrow" pitchFamily="34" charset="0"/>
              <a:cs typeface="Calibri" pitchFamily="34" charset="0"/>
            </a:endParaRPr>
          </a:p>
        </p:txBody>
      </p:sp>
      <p:sp>
        <p:nvSpPr>
          <p:cNvPr id="57" name="Text Box 10"/>
          <p:cNvSpPr txBox="1">
            <a:spLocks noChangeArrowheads="1"/>
          </p:cNvSpPr>
          <p:nvPr/>
        </p:nvSpPr>
        <p:spPr bwMode="auto">
          <a:xfrm>
            <a:off x="675861" y="3706703"/>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3</a:t>
            </a:r>
            <a:endParaRPr lang="en-US" sz="1800" b="0" dirty="0">
              <a:latin typeface="Arial Narrow" pitchFamily="34" charset="0"/>
              <a:cs typeface="Calibri" pitchFamily="34" charset="0"/>
            </a:endParaRPr>
          </a:p>
        </p:txBody>
      </p:sp>
      <p:sp>
        <p:nvSpPr>
          <p:cNvPr id="59" name="Text Box 10"/>
          <p:cNvSpPr txBox="1">
            <a:spLocks noChangeArrowheads="1"/>
          </p:cNvSpPr>
          <p:nvPr/>
        </p:nvSpPr>
        <p:spPr bwMode="auto">
          <a:xfrm>
            <a:off x="675861" y="4208559"/>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eaLnBrk="1" hangingPunct="1"/>
            <a:r>
              <a:rPr lang="en-US" sz="1800" b="0" dirty="0" smtClean="0">
                <a:latin typeface="Arial Narrow" pitchFamily="34" charset="0"/>
                <a:cs typeface="Calibri" pitchFamily="34" charset="0"/>
              </a:rPr>
              <a:t>2</a:t>
            </a:r>
            <a:endParaRPr lang="en-US" sz="1800" b="0" dirty="0">
              <a:latin typeface="Arial Narrow" pitchFamily="34" charset="0"/>
              <a:cs typeface="Calibri" pitchFamily="34" charset="0"/>
            </a:endParaRPr>
          </a:p>
        </p:txBody>
      </p:sp>
      <p:sp>
        <p:nvSpPr>
          <p:cNvPr id="61" name="Text Box 10"/>
          <p:cNvSpPr txBox="1">
            <a:spLocks noChangeArrowheads="1"/>
          </p:cNvSpPr>
          <p:nvPr/>
        </p:nvSpPr>
        <p:spPr bwMode="auto">
          <a:xfrm>
            <a:off x="675861" y="4710414"/>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1</a:t>
            </a:r>
            <a:endParaRPr lang="en-US" sz="1800" b="0" dirty="0">
              <a:latin typeface="Arial Narrow" pitchFamily="34" charset="0"/>
              <a:cs typeface="Calibri" pitchFamily="34" charset="0"/>
            </a:endParaRPr>
          </a:p>
        </p:txBody>
      </p:sp>
      <p:sp>
        <p:nvSpPr>
          <p:cNvPr id="63" name="Text Box 10"/>
          <p:cNvSpPr txBox="1">
            <a:spLocks noChangeArrowheads="1"/>
          </p:cNvSpPr>
          <p:nvPr/>
        </p:nvSpPr>
        <p:spPr bwMode="auto">
          <a:xfrm>
            <a:off x="675861" y="5212270"/>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0</a:t>
            </a:r>
            <a:endParaRPr lang="en-US" sz="1800" b="0" dirty="0">
              <a:latin typeface="Arial Narrow" pitchFamily="34" charset="0"/>
              <a:cs typeface="Calibri" pitchFamily="34" charset="0"/>
            </a:endParaRPr>
          </a:p>
        </p:txBody>
      </p:sp>
      <p:sp>
        <p:nvSpPr>
          <p:cNvPr id="65" name="Text Box 4"/>
          <p:cNvSpPr txBox="1">
            <a:spLocks noChangeArrowheads="1"/>
          </p:cNvSpPr>
          <p:nvPr/>
        </p:nvSpPr>
        <p:spPr bwMode="auto">
          <a:xfrm>
            <a:off x="2241973" y="5380609"/>
            <a:ext cx="416632"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10</a:t>
            </a:r>
            <a:endParaRPr lang="en-US" sz="1800" b="0" dirty="0">
              <a:latin typeface="Arial Narrow" pitchFamily="34" charset="0"/>
              <a:cs typeface="Calibri" pitchFamily="34" charset="0"/>
            </a:endParaRPr>
          </a:p>
        </p:txBody>
      </p:sp>
      <p:sp>
        <p:nvSpPr>
          <p:cNvPr id="67" name="Text Box 4"/>
          <p:cNvSpPr txBox="1">
            <a:spLocks noChangeArrowheads="1"/>
          </p:cNvSpPr>
          <p:nvPr/>
        </p:nvSpPr>
        <p:spPr bwMode="auto">
          <a:xfrm>
            <a:off x="3678799" y="5380609"/>
            <a:ext cx="416632"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20</a:t>
            </a:r>
            <a:endParaRPr lang="en-US" sz="1800" b="0" dirty="0">
              <a:latin typeface="Arial Narrow" pitchFamily="34" charset="0"/>
              <a:cs typeface="Calibri" pitchFamily="34" charset="0"/>
            </a:endParaRPr>
          </a:p>
        </p:txBody>
      </p:sp>
      <p:sp>
        <p:nvSpPr>
          <p:cNvPr id="69" name="Text Box 4"/>
          <p:cNvSpPr txBox="1">
            <a:spLocks noChangeArrowheads="1"/>
          </p:cNvSpPr>
          <p:nvPr/>
        </p:nvSpPr>
        <p:spPr bwMode="auto">
          <a:xfrm>
            <a:off x="5115625" y="5380609"/>
            <a:ext cx="416632"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30</a:t>
            </a:r>
            <a:endParaRPr lang="en-US" sz="1800" b="0" dirty="0">
              <a:latin typeface="Arial Narrow" pitchFamily="34" charset="0"/>
              <a:cs typeface="Calibri" pitchFamily="34" charset="0"/>
            </a:endParaRPr>
          </a:p>
        </p:txBody>
      </p:sp>
      <p:sp>
        <p:nvSpPr>
          <p:cNvPr id="71" name="Text Box 4"/>
          <p:cNvSpPr txBox="1">
            <a:spLocks noChangeArrowheads="1"/>
          </p:cNvSpPr>
          <p:nvPr/>
        </p:nvSpPr>
        <p:spPr bwMode="auto">
          <a:xfrm>
            <a:off x="6552450" y="5380609"/>
            <a:ext cx="416632"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40</a:t>
            </a:r>
            <a:endParaRPr lang="en-US" sz="1800" b="0" dirty="0">
              <a:latin typeface="Arial Narrow" pitchFamily="34" charset="0"/>
              <a:cs typeface="Calibri" pitchFamily="34" charset="0"/>
            </a:endParaRPr>
          </a:p>
        </p:txBody>
      </p:sp>
      <p:sp>
        <p:nvSpPr>
          <p:cNvPr id="75" name="Text Box 4"/>
          <p:cNvSpPr txBox="1">
            <a:spLocks noChangeArrowheads="1"/>
          </p:cNvSpPr>
          <p:nvPr/>
        </p:nvSpPr>
        <p:spPr bwMode="auto">
          <a:xfrm>
            <a:off x="1186476" y="4917427"/>
            <a:ext cx="723275"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sz="1800" b="0" dirty="0" smtClean="0">
                <a:latin typeface="Arial Narrow" pitchFamily="34" charset="0"/>
                <a:cs typeface="Calibri" pitchFamily="34" charset="0"/>
              </a:rPr>
              <a:t>Japan</a:t>
            </a:r>
            <a:endParaRPr lang="en-US" sz="1800" b="0" dirty="0">
              <a:latin typeface="Arial Narrow" pitchFamily="34" charset="0"/>
              <a:cs typeface="Calibri" pitchFamily="34" charset="0"/>
            </a:endParaRPr>
          </a:p>
        </p:txBody>
      </p:sp>
      <p:sp>
        <p:nvSpPr>
          <p:cNvPr id="76" name="Text Box 4"/>
          <p:cNvSpPr txBox="1">
            <a:spLocks noChangeArrowheads="1"/>
          </p:cNvSpPr>
          <p:nvPr/>
        </p:nvSpPr>
        <p:spPr bwMode="auto">
          <a:xfrm>
            <a:off x="3869495" y="4392396"/>
            <a:ext cx="532518"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sz="1800" b="0" dirty="0" smtClean="0">
                <a:latin typeface="Arial Narrow" pitchFamily="34" charset="0"/>
                <a:cs typeface="Calibri" pitchFamily="34" charset="0"/>
              </a:rPr>
              <a:t>Italy</a:t>
            </a:r>
            <a:endParaRPr lang="en-US" sz="1800" b="0" dirty="0">
              <a:latin typeface="Arial Narrow" pitchFamily="34" charset="0"/>
              <a:cs typeface="Calibri" pitchFamily="34" charset="0"/>
            </a:endParaRPr>
          </a:p>
        </p:txBody>
      </p:sp>
      <p:sp>
        <p:nvSpPr>
          <p:cNvPr id="77" name="Text Box 4"/>
          <p:cNvSpPr txBox="1">
            <a:spLocks noChangeArrowheads="1"/>
          </p:cNvSpPr>
          <p:nvPr/>
        </p:nvSpPr>
        <p:spPr bwMode="auto">
          <a:xfrm>
            <a:off x="5697224" y="3229120"/>
            <a:ext cx="163333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sz="1800" b="0" dirty="0" smtClean="0">
                <a:latin typeface="Arial Narrow" pitchFamily="34" charset="0"/>
                <a:cs typeface="Calibri" pitchFamily="34" charset="0"/>
              </a:rPr>
              <a:t>England &amp; Wales</a:t>
            </a:r>
            <a:endParaRPr lang="en-US" sz="1800" b="0" dirty="0">
              <a:latin typeface="Arial Narrow" pitchFamily="34" charset="0"/>
              <a:cs typeface="Calibri" pitchFamily="34" charset="0"/>
            </a:endParaRPr>
          </a:p>
        </p:txBody>
      </p:sp>
      <p:sp>
        <p:nvSpPr>
          <p:cNvPr id="78" name="Text Box 4"/>
          <p:cNvSpPr txBox="1">
            <a:spLocks noChangeArrowheads="1"/>
          </p:cNvSpPr>
          <p:nvPr/>
        </p:nvSpPr>
        <p:spPr bwMode="auto">
          <a:xfrm>
            <a:off x="4630171" y="2305602"/>
            <a:ext cx="922047"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sz="1800" b="0" dirty="0" smtClean="0">
                <a:latin typeface="Arial Narrow" pitchFamily="34" charset="0"/>
                <a:cs typeface="Calibri" pitchFamily="34" charset="0"/>
              </a:rPr>
              <a:t>Australia</a:t>
            </a:r>
            <a:endParaRPr lang="en-US" sz="1800" b="0" dirty="0">
              <a:latin typeface="Arial Narrow" pitchFamily="34" charset="0"/>
              <a:cs typeface="Calibri" pitchFamily="34" charset="0"/>
            </a:endParaRPr>
          </a:p>
        </p:txBody>
      </p:sp>
      <p:sp>
        <p:nvSpPr>
          <p:cNvPr id="79" name="Text Box 4"/>
          <p:cNvSpPr txBox="1">
            <a:spLocks noChangeArrowheads="1"/>
          </p:cNvSpPr>
          <p:nvPr/>
        </p:nvSpPr>
        <p:spPr bwMode="auto">
          <a:xfrm>
            <a:off x="5137276" y="2012565"/>
            <a:ext cx="883575"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sz="1800" b="0" dirty="0" smtClean="0">
                <a:latin typeface="Arial Narrow" pitchFamily="34" charset="0"/>
                <a:cs typeface="Calibri" pitchFamily="34" charset="0"/>
              </a:rPr>
              <a:t>Canada</a:t>
            </a:r>
            <a:endParaRPr lang="en-US" sz="1800" b="0" dirty="0">
              <a:latin typeface="Arial Narrow" pitchFamily="34" charset="0"/>
              <a:cs typeface="Calibri" pitchFamily="34" charset="0"/>
            </a:endParaRPr>
          </a:p>
        </p:txBody>
      </p:sp>
      <p:sp>
        <p:nvSpPr>
          <p:cNvPr id="80" name="Text Box 4"/>
          <p:cNvSpPr txBox="1">
            <a:spLocks noChangeArrowheads="1"/>
          </p:cNvSpPr>
          <p:nvPr/>
        </p:nvSpPr>
        <p:spPr bwMode="auto">
          <a:xfrm>
            <a:off x="6098681" y="1612963"/>
            <a:ext cx="447558"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sz="1800" b="0" dirty="0" smtClean="0">
                <a:latin typeface="Arial Narrow" pitchFamily="34" charset="0"/>
                <a:cs typeface="Calibri" pitchFamily="34" charset="0"/>
              </a:rPr>
              <a:t>US</a:t>
            </a:r>
            <a:endParaRPr lang="en-US" sz="1800" b="0" dirty="0">
              <a:latin typeface="Arial Narrow" pitchFamily="34" charset="0"/>
              <a:cs typeface="Calibri" pitchFamily="34" charset="0"/>
            </a:endParaRPr>
          </a:p>
        </p:txBody>
      </p:sp>
      <p:sp>
        <p:nvSpPr>
          <p:cNvPr id="46" name="TextBox 45"/>
          <p:cNvSpPr txBox="1"/>
          <p:nvPr/>
        </p:nvSpPr>
        <p:spPr>
          <a:xfrm>
            <a:off x="-27688" y="6491664"/>
            <a:ext cx="9255659" cy="553998"/>
          </a:xfrm>
          <a:prstGeom prst="rect">
            <a:avLst/>
          </a:prstGeom>
          <a:noFill/>
        </p:spPr>
        <p:txBody>
          <a:bodyPr wrap="none" rtlCol="0">
            <a:spAutoFit/>
          </a:bodyPr>
          <a:lstStyle/>
          <a:p>
            <a:r>
              <a:rPr lang="en-GB" dirty="0" smtClean="0">
                <a:ln>
                  <a:solidFill>
                    <a:srgbClr val="FFFFFF"/>
                  </a:solidFill>
                </a:ln>
                <a:solidFill>
                  <a:srgbClr val="FFFFFF"/>
                </a:solidFill>
              </a:rPr>
              <a:t>Keys A. Atherosclerosis: a problem in newer public health. </a:t>
            </a:r>
            <a:r>
              <a:rPr lang="en-GB" i="1" dirty="0" smtClean="0">
                <a:ln>
                  <a:solidFill>
                    <a:srgbClr val="FFFFFF"/>
                  </a:solidFill>
                </a:ln>
                <a:solidFill>
                  <a:srgbClr val="FFFFFF"/>
                </a:solidFill>
              </a:rPr>
              <a:t>J Mt Sinai Hosp N Y</a:t>
            </a:r>
            <a:r>
              <a:rPr lang="en-GB" dirty="0" smtClean="0">
                <a:ln>
                  <a:solidFill>
                    <a:srgbClr val="FFFFFF"/>
                  </a:solidFill>
                </a:ln>
                <a:solidFill>
                  <a:srgbClr val="FFFFFF"/>
                </a:solidFill>
              </a:rPr>
              <a:t> 1953; 20: 118-139.</a:t>
            </a:r>
            <a:endParaRPr lang="en-US" dirty="0" smtClean="0">
              <a:ln>
                <a:solidFill>
                  <a:srgbClr val="FFFFFF"/>
                </a:solidFill>
              </a:ln>
              <a:solidFill>
                <a:srgbClr val="FFFFFF"/>
              </a:solidFill>
            </a:endParaRPr>
          </a:p>
          <a:p>
            <a:r>
              <a:rPr lang="en-ZA" sz="1200" dirty="0" smtClean="0">
                <a:latin typeface="Arial Narrow" pitchFamily="34" charset="0"/>
              </a:rPr>
              <a:t>.</a:t>
            </a:r>
            <a:endParaRPr lang="en-ZA" sz="1200" dirty="0">
              <a:latin typeface="Arial Narrow" pitchFamily="34" charset="0"/>
            </a:endParaRPr>
          </a:p>
        </p:txBody>
      </p:sp>
      <p:sp>
        <p:nvSpPr>
          <p:cNvPr id="47" name="Freeform 46"/>
          <p:cNvSpPr/>
          <p:nvPr/>
        </p:nvSpPr>
        <p:spPr>
          <a:xfrm>
            <a:off x="992218" y="1383864"/>
            <a:ext cx="7179013" cy="3998068"/>
          </a:xfrm>
          <a:custGeom>
            <a:avLst/>
            <a:gdLst>
              <a:gd name="connsiteX0" fmla="*/ 0 w 7179013"/>
              <a:gd name="connsiteY0" fmla="*/ 0 h 3998068"/>
              <a:gd name="connsiteX1" fmla="*/ 0 w 7179013"/>
              <a:gd name="connsiteY1" fmla="*/ 3998068 h 3998068"/>
              <a:gd name="connsiteX2" fmla="*/ 7179013 w 7179013"/>
              <a:gd name="connsiteY2" fmla="*/ 3998068 h 3998068"/>
            </a:gdLst>
            <a:ahLst/>
            <a:cxnLst>
              <a:cxn ang="0">
                <a:pos x="connsiteX0" y="connsiteY0"/>
              </a:cxn>
              <a:cxn ang="0">
                <a:pos x="connsiteX1" y="connsiteY1"/>
              </a:cxn>
              <a:cxn ang="0">
                <a:pos x="connsiteX2" y="connsiteY2"/>
              </a:cxn>
            </a:cxnLst>
            <a:rect l="l" t="t" r="r" b="b"/>
            <a:pathLst>
              <a:path w="7179013" h="3998068">
                <a:moveTo>
                  <a:pt x="0" y="0"/>
                </a:moveTo>
                <a:lnTo>
                  <a:pt x="0" y="3998068"/>
                </a:lnTo>
                <a:lnTo>
                  <a:pt x="7179013" y="3998068"/>
                </a:lnTo>
              </a:path>
            </a:pathLst>
          </a:custGeom>
          <a:noFill/>
          <a:ln w="28575">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pic>
        <p:nvPicPr>
          <p:cNvPr id="1026" name="Picture 2" descr="http://upload.wikimedia.org/wikipedia/en/thumb/8/88/Ancel-Keys.jpg/220px-Ancel-Keys.jpg"/>
          <p:cNvPicPr>
            <a:picLocks noChangeAspect="1" noChangeArrowheads="1"/>
          </p:cNvPicPr>
          <p:nvPr/>
        </p:nvPicPr>
        <p:blipFill rotWithShape="1">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b="30632"/>
          <a:stretch/>
        </p:blipFill>
        <p:spPr bwMode="auto">
          <a:xfrm>
            <a:off x="1612900" y="1268412"/>
            <a:ext cx="2095500" cy="2160588"/>
          </a:xfrm>
          <a:prstGeom prst="roundRect">
            <a:avLst>
              <a:gd name="adj" fmla="val 50000"/>
            </a:avLst>
          </a:prstGeom>
          <a:solidFill>
            <a:srgbClr val="FFFFFF">
              <a:shade val="85000"/>
            </a:srgbClr>
          </a:solidFill>
          <a:ln>
            <a:noFill/>
          </a:ln>
          <a:effectLst>
            <a:reflection blurRad="12700" stA="38000" endPos="28000" dist="5000" dir="5400000" sy="-100000" algn="bl" rotWithShape="0"/>
          </a:effectLst>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021695882"/>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 name="TextBox 17"/>
          <p:cNvSpPr txBox="1"/>
          <p:nvPr/>
        </p:nvSpPr>
        <p:spPr>
          <a:xfrm>
            <a:off x="758178" y="5420839"/>
            <a:ext cx="590921" cy="369332"/>
          </a:xfrm>
          <a:prstGeom prst="rect">
            <a:avLst/>
          </a:prstGeom>
          <a:noFill/>
        </p:spPr>
        <p:txBody>
          <a:bodyPr wrap="none" rtlCol="0">
            <a:spAutoFit/>
          </a:bodyPr>
          <a:lstStyle/>
          <a:p>
            <a:pPr algn="ctr"/>
            <a:r>
              <a:rPr lang="en-ZA" dirty="0" smtClean="0">
                <a:latin typeface="Arial Narrow" pitchFamily="34" charset="0"/>
              </a:rPr>
              <a:t>1900</a:t>
            </a:r>
          </a:p>
        </p:txBody>
      </p:sp>
      <p:sp>
        <p:nvSpPr>
          <p:cNvPr id="19" name="TextBox 18"/>
          <p:cNvSpPr txBox="1"/>
          <p:nvPr/>
        </p:nvSpPr>
        <p:spPr>
          <a:xfrm>
            <a:off x="1404902" y="5420839"/>
            <a:ext cx="590921" cy="369332"/>
          </a:xfrm>
          <a:prstGeom prst="rect">
            <a:avLst/>
          </a:prstGeom>
          <a:noFill/>
        </p:spPr>
        <p:txBody>
          <a:bodyPr wrap="none" rtlCol="0">
            <a:spAutoFit/>
          </a:bodyPr>
          <a:lstStyle/>
          <a:p>
            <a:pPr algn="ctr"/>
            <a:r>
              <a:rPr lang="en-ZA" dirty="0" smtClean="0">
                <a:latin typeface="Arial Narrow" pitchFamily="34" charset="0"/>
              </a:rPr>
              <a:t>1910</a:t>
            </a:r>
          </a:p>
        </p:txBody>
      </p:sp>
      <p:sp>
        <p:nvSpPr>
          <p:cNvPr id="20" name="TextBox 19"/>
          <p:cNvSpPr txBox="1"/>
          <p:nvPr/>
        </p:nvSpPr>
        <p:spPr>
          <a:xfrm>
            <a:off x="2051626" y="5420839"/>
            <a:ext cx="590921" cy="369332"/>
          </a:xfrm>
          <a:prstGeom prst="rect">
            <a:avLst/>
          </a:prstGeom>
          <a:noFill/>
        </p:spPr>
        <p:txBody>
          <a:bodyPr wrap="none" rtlCol="0">
            <a:spAutoFit/>
          </a:bodyPr>
          <a:lstStyle/>
          <a:p>
            <a:pPr algn="ctr"/>
            <a:r>
              <a:rPr lang="en-ZA" dirty="0" smtClean="0">
                <a:latin typeface="Arial Narrow" pitchFamily="34" charset="0"/>
              </a:rPr>
              <a:t>1920</a:t>
            </a:r>
          </a:p>
        </p:txBody>
      </p:sp>
      <p:sp>
        <p:nvSpPr>
          <p:cNvPr id="21" name="TextBox 20"/>
          <p:cNvSpPr txBox="1"/>
          <p:nvPr/>
        </p:nvSpPr>
        <p:spPr>
          <a:xfrm>
            <a:off x="2698350" y="5420839"/>
            <a:ext cx="590921" cy="369332"/>
          </a:xfrm>
          <a:prstGeom prst="rect">
            <a:avLst/>
          </a:prstGeom>
          <a:noFill/>
        </p:spPr>
        <p:txBody>
          <a:bodyPr wrap="none" rtlCol="0">
            <a:spAutoFit/>
          </a:bodyPr>
          <a:lstStyle/>
          <a:p>
            <a:pPr algn="ctr"/>
            <a:r>
              <a:rPr lang="en-ZA" dirty="0" smtClean="0">
                <a:latin typeface="Arial Narrow" pitchFamily="34" charset="0"/>
              </a:rPr>
              <a:t>1930</a:t>
            </a:r>
          </a:p>
        </p:txBody>
      </p:sp>
      <p:sp>
        <p:nvSpPr>
          <p:cNvPr id="22" name="TextBox 21"/>
          <p:cNvSpPr txBox="1"/>
          <p:nvPr/>
        </p:nvSpPr>
        <p:spPr>
          <a:xfrm>
            <a:off x="3345075" y="5420839"/>
            <a:ext cx="590921" cy="369332"/>
          </a:xfrm>
          <a:prstGeom prst="rect">
            <a:avLst/>
          </a:prstGeom>
          <a:noFill/>
        </p:spPr>
        <p:txBody>
          <a:bodyPr wrap="none" rtlCol="0">
            <a:spAutoFit/>
          </a:bodyPr>
          <a:lstStyle/>
          <a:p>
            <a:pPr algn="ctr"/>
            <a:r>
              <a:rPr lang="en-ZA" dirty="0" smtClean="0">
                <a:latin typeface="Arial Narrow" pitchFamily="34" charset="0"/>
              </a:rPr>
              <a:t>1940</a:t>
            </a:r>
          </a:p>
        </p:txBody>
      </p:sp>
      <p:sp>
        <p:nvSpPr>
          <p:cNvPr id="23" name="TextBox 22"/>
          <p:cNvSpPr txBox="1"/>
          <p:nvPr/>
        </p:nvSpPr>
        <p:spPr>
          <a:xfrm>
            <a:off x="3991799" y="5420839"/>
            <a:ext cx="590921" cy="369332"/>
          </a:xfrm>
          <a:prstGeom prst="rect">
            <a:avLst/>
          </a:prstGeom>
          <a:noFill/>
        </p:spPr>
        <p:txBody>
          <a:bodyPr wrap="none" rtlCol="0">
            <a:spAutoFit/>
          </a:bodyPr>
          <a:lstStyle/>
          <a:p>
            <a:pPr algn="ctr"/>
            <a:r>
              <a:rPr lang="en-ZA" dirty="0" smtClean="0">
                <a:latin typeface="Arial Narrow" pitchFamily="34" charset="0"/>
              </a:rPr>
              <a:t>1950</a:t>
            </a:r>
          </a:p>
        </p:txBody>
      </p:sp>
      <p:sp>
        <p:nvSpPr>
          <p:cNvPr id="24" name="TextBox 23"/>
          <p:cNvSpPr txBox="1"/>
          <p:nvPr/>
        </p:nvSpPr>
        <p:spPr>
          <a:xfrm>
            <a:off x="4638523" y="5420839"/>
            <a:ext cx="590921" cy="369332"/>
          </a:xfrm>
          <a:prstGeom prst="rect">
            <a:avLst/>
          </a:prstGeom>
          <a:noFill/>
        </p:spPr>
        <p:txBody>
          <a:bodyPr wrap="none" rtlCol="0">
            <a:spAutoFit/>
          </a:bodyPr>
          <a:lstStyle/>
          <a:p>
            <a:pPr algn="ctr"/>
            <a:r>
              <a:rPr lang="en-ZA" dirty="0" smtClean="0">
                <a:latin typeface="Arial Narrow" pitchFamily="34" charset="0"/>
              </a:rPr>
              <a:t>1960</a:t>
            </a:r>
          </a:p>
        </p:txBody>
      </p:sp>
      <p:sp>
        <p:nvSpPr>
          <p:cNvPr id="25" name="TextBox 24"/>
          <p:cNvSpPr txBox="1"/>
          <p:nvPr/>
        </p:nvSpPr>
        <p:spPr>
          <a:xfrm>
            <a:off x="5285247" y="5420839"/>
            <a:ext cx="590921" cy="369332"/>
          </a:xfrm>
          <a:prstGeom prst="rect">
            <a:avLst/>
          </a:prstGeom>
          <a:noFill/>
        </p:spPr>
        <p:txBody>
          <a:bodyPr wrap="none" rtlCol="0">
            <a:spAutoFit/>
          </a:bodyPr>
          <a:lstStyle/>
          <a:p>
            <a:pPr algn="ctr"/>
            <a:r>
              <a:rPr lang="en-ZA" dirty="0" smtClean="0">
                <a:latin typeface="Arial Narrow" pitchFamily="34" charset="0"/>
              </a:rPr>
              <a:t>1970</a:t>
            </a:r>
          </a:p>
        </p:txBody>
      </p:sp>
      <p:sp>
        <p:nvSpPr>
          <p:cNvPr id="26" name="TextBox 25"/>
          <p:cNvSpPr txBox="1"/>
          <p:nvPr/>
        </p:nvSpPr>
        <p:spPr>
          <a:xfrm>
            <a:off x="5931971" y="5420839"/>
            <a:ext cx="590921" cy="369332"/>
          </a:xfrm>
          <a:prstGeom prst="rect">
            <a:avLst/>
          </a:prstGeom>
          <a:noFill/>
        </p:spPr>
        <p:txBody>
          <a:bodyPr wrap="none" rtlCol="0">
            <a:spAutoFit/>
          </a:bodyPr>
          <a:lstStyle/>
          <a:p>
            <a:pPr algn="ctr"/>
            <a:r>
              <a:rPr lang="en-ZA" dirty="0" smtClean="0">
                <a:latin typeface="Arial Narrow" pitchFamily="34" charset="0"/>
              </a:rPr>
              <a:t>1980</a:t>
            </a:r>
          </a:p>
        </p:txBody>
      </p:sp>
      <p:sp>
        <p:nvSpPr>
          <p:cNvPr id="27" name="TextBox 26"/>
          <p:cNvSpPr txBox="1"/>
          <p:nvPr/>
        </p:nvSpPr>
        <p:spPr>
          <a:xfrm>
            <a:off x="6578696" y="5420839"/>
            <a:ext cx="590921" cy="369332"/>
          </a:xfrm>
          <a:prstGeom prst="rect">
            <a:avLst/>
          </a:prstGeom>
          <a:noFill/>
        </p:spPr>
        <p:txBody>
          <a:bodyPr wrap="none" rtlCol="0">
            <a:spAutoFit/>
          </a:bodyPr>
          <a:lstStyle/>
          <a:p>
            <a:pPr algn="ctr"/>
            <a:r>
              <a:rPr lang="en-ZA" dirty="0" smtClean="0">
                <a:latin typeface="Arial Narrow" pitchFamily="34" charset="0"/>
              </a:rPr>
              <a:t>1990</a:t>
            </a:r>
          </a:p>
        </p:txBody>
      </p:sp>
      <p:sp>
        <p:nvSpPr>
          <p:cNvPr id="32" name="TextBox 31"/>
          <p:cNvSpPr txBox="1"/>
          <p:nvPr/>
        </p:nvSpPr>
        <p:spPr>
          <a:xfrm>
            <a:off x="7225420" y="5420839"/>
            <a:ext cx="590921" cy="369332"/>
          </a:xfrm>
          <a:prstGeom prst="rect">
            <a:avLst/>
          </a:prstGeom>
          <a:noFill/>
        </p:spPr>
        <p:txBody>
          <a:bodyPr wrap="none" rtlCol="0">
            <a:spAutoFit/>
          </a:bodyPr>
          <a:lstStyle/>
          <a:p>
            <a:pPr algn="ctr"/>
            <a:r>
              <a:rPr lang="en-ZA" dirty="0" smtClean="0">
                <a:latin typeface="Arial Narrow" pitchFamily="34" charset="0"/>
              </a:rPr>
              <a:t>2000</a:t>
            </a:r>
          </a:p>
        </p:txBody>
      </p:sp>
      <p:sp>
        <p:nvSpPr>
          <p:cNvPr id="35" name="TextBox 34"/>
          <p:cNvSpPr txBox="1"/>
          <p:nvPr/>
        </p:nvSpPr>
        <p:spPr>
          <a:xfrm>
            <a:off x="7872140" y="5420839"/>
            <a:ext cx="590921" cy="369332"/>
          </a:xfrm>
          <a:prstGeom prst="rect">
            <a:avLst/>
          </a:prstGeom>
          <a:noFill/>
        </p:spPr>
        <p:txBody>
          <a:bodyPr wrap="none" rtlCol="0">
            <a:spAutoFit/>
          </a:bodyPr>
          <a:lstStyle/>
          <a:p>
            <a:pPr algn="ctr"/>
            <a:r>
              <a:rPr lang="en-ZA" dirty="0" smtClean="0">
                <a:latin typeface="Arial Narrow" pitchFamily="34" charset="0"/>
              </a:rPr>
              <a:t>2010</a:t>
            </a:r>
          </a:p>
        </p:txBody>
      </p:sp>
      <p:sp>
        <p:nvSpPr>
          <p:cNvPr id="2" name="Title 1"/>
          <p:cNvSpPr>
            <a:spLocks noGrp="1"/>
          </p:cNvSpPr>
          <p:nvPr>
            <p:ph type="title"/>
          </p:nvPr>
        </p:nvSpPr>
        <p:spPr>
          <a:xfrm>
            <a:off x="457200" y="257547"/>
            <a:ext cx="8229600" cy="925210"/>
          </a:xfrm>
        </p:spPr>
        <p:txBody>
          <a:bodyPr>
            <a:normAutofit/>
          </a:bodyPr>
          <a:lstStyle/>
          <a:p>
            <a:r>
              <a:rPr lang="en-ZA" dirty="0" smtClean="0"/>
              <a:t>CHANGES IN CIGARETTE CONSUMPTION MATCHES THE CHANGING INCIDENCE OF HEART DISEASE</a:t>
            </a:r>
            <a:endParaRPr lang="en-US" dirty="0"/>
          </a:p>
        </p:txBody>
      </p:sp>
      <p:sp>
        <p:nvSpPr>
          <p:cNvPr id="7" name="TextBox 6"/>
          <p:cNvSpPr txBox="1"/>
          <p:nvPr/>
        </p:nvSpPr>
        <p:spPr>
          <a:xfrm>
            <a:off x="183960" y="6478434"/>
            <a:ext cx="7662374" cy="369332"/>
          </a:xfrm>
          <a:prstGeom prst="rect">
            <a:avLst/>
          </a:prstGeom>
          <a:noFill/>
        </p:spPr>
        <p:txBody>
          <a:bodyPr wrap="none" rtlCol="0">
            <a:spAutoFit/>
          </a:bodyPr>
          <a:lstStyle/>
          <a:p>
            <a:r>
              <a:rPr lang="en-ZA" dirty="0" smtClean="0">
                <a:ln>
                  <a:solidFill>
                    <a:srgbClr val="FFFFFF"/>
                  </a:solidFill>
                </a:ln>
                <a:solidFill>
                  <a:srgbClr val="FFFFFF"/>
                </a:solidFill>
                <a:latin typeface="Arial Narrow" pitchFamily="34" charset="0"/>
              </a:rPr>
              <a:t>Data from US National Vital Statistics and the Centre for Disease Control and Prevention.</a:t>
            </a:r>
            <a:endParaRPr lang="en-ZA" dirty="0">
              <a:ln>
                <a:solidFill>
                  <a:srgbClr val="FFFFFF"/>
                </a:solidFill>
              </a:ln>
              <a:solidFill>
                <a:srgbClr val="FFFFFF"/>
              </a:solidFill>
              <a:latin typeface="Arial Narrow" pitchFamily="34" charset="0"/>
            </a:endParaRPr>
          </a:p>
        </p:txBody>
      </p:sp>
      <p:sp>
        <p:nvSpPr>
          <p:cNvPr id="4" name="Freeform 3"/>
          <p:cNvSpPr/>
          <p:nvPr/>
        </p:nvSpPr>
        <p:spPr>
          <a:xfrm>
            <a:off x="992218" y="1383864"/>
            <a:ext cx="7179013" cy="3998068"/>
          </a:xfrm>
          <a:custGeom>
            <a:avLst/>
            <a:gdLst>
              <a:gd name="connsiteX0" fmla="*/ 0 w 7179013"/>
              <a:gd name="connsiteY0" fmla="*/ 0 h 3998068"/>
              <a:gd name="connsiteX1" fmla="*/ 0 w 7179013"/>
              <a:gd name="connsiteY1" fmla="*/ 3998068 h 3998068"/>
              <a:gd name="connsiteX2" fmla="*/ 7179013 w 7179013"/>
              <a:gd name="connsiteY2" fmla="*/ 3998068 h 3998068"/>
            </a:gdLst>
            <a:ahLst/>
            <a:cxnLst>
              <a:cxn ang="0">
                <a:pos x="connsiteX0" y="connsiteY0"/>
              </a:cxn>
              <a:cxn ang="0">
                <a:pos x="connsiteX1" y="connsiteY1"/>
              </a:cxn>
              <a:cxn ang="0">
                <a:pos x="connsiteX2" y="connsiteY2"/>
              </a:cxn>
            </a:cxnLst>
            <a:rect l="l" t="t" r="r" b="b"/>
            <a:pathLst>
              <a:path w="7179013" h="3998068">
                <a:moveTo>
                  <a:pt x="0" y="0"/>
                </a:moveTo>
                <a:lnTo>
                  <a:pt x="0" y="3998068"/>
                </a:lnTo>
                <a:lnTo>
                  <a:pt x="7179013" y="3998068"/>
                </a:lnTo>
              </a:path>
            </a:pathLst>
          </a:custGeom>
          <a:noFill/>
          <a:ln w="28575">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 name="TextBox 4"/>
          <p:cNvSpPr txBox="1"/>
          <p:nvPr/>
        </p:nvSpPr>
        <p:spPr>
          <a:xfrm>
            <a:off x="719846" y="5177650"/>
            <a:ext cx="290464" cy="369332"/>
          </a:xfrm>
          <a:prstGeom prst="rect">
            <a:avLst/>
          </a:prstGeom>
          <a:noFill/>
        </p:spPr>
        <p:txBody>
          <a:bodyPr wrap="none" rtlCol="0">
            <a:spAutoFit/>
          </a:bodyPr>
          <a:lstStyle/>
          <a:p>
            <a:pPr algn="r"/>
            <a:r>
              <a:rPr lang="en-ZA" dirty="0" smtClean="0">
                <a:latin typeface="Arial Narrow" pitchFamily="34" charset="0"/>
              </a:rPr>
              <a:t>0</a:t>
            </a:r>
          </a:p>
        </p:txBody>
      </p:sp>
      <p:sp>
        <p:nvSpPr>
          <p:cNvPr id="10" name="TextBox 9"/>
          <p:cNvSpPr txBox="1"/>
          <p:nvPr/>
        </p:nvSpPr>
        <p:spPr>
          <a:xfrm>
            <a:off x="719846" y="4682755"/>
            <a:ext cx="290464" cy="369332"/>
          </a:xfrm>
          <a:prstGeom prst="rect">
            <a:avLst/>
          </a:prstGeom>
          <a:noFill/>
        </p:spPr>
        <p:txBody>
          <a:bodyPr wrap="none" rtlCol="0">
            <a:spAutoFit/>
          </a:bodyPr>
          <a:lstStyle/>
          <a:p>
            <a:pPr algn="r"/>
            <a:r>
              <a:rPr lang="en-ZA" dirty="0" smtClean="0">
                <a:latin typeface="Arial Narrow" pitchFamily="34" charset="0"/>
              </a:rPr>
              <a:t>5</a:t>
            </a:r>
          </a:p>
        </p:txBody>
      </p:sp>
      <p:sp>
        <p:nvSpPr>
          <p:cNvPr id="11" name="TextBox 10"/>
          <p:cNvSpPr txBox="1"/>
          <p:nvPr/>
        </p:nvSpPr>
        <p:spPr>
          <a:xfrm>
            <a:off x="614048" y="4187860"/>
            <a:ext cx="396262" cy="369332"/>
          </a:xfrm>
          <a:prstGeom prst="rect">
            <a:avLst/>
          </a:prstGeom>
          <a:noFill/>
        </p:spPr>
        <p:txBody>
          <a:bodyPr wrap="none" rtlCol="0">
            <a:spAutoFit/>
          </a:bodyPr>
          <a:lstStyle/>
          <a:p>
            <a:pPr algn="r"/>
            <a:r>
              <a:rPr lang="en-ZA" dirty="0" smtClean="0">
                <a:latin typeface="Arial Narrow" pitchFamily="34" charset="0"/>
              </a:rPr>
              <a:t>10</a:t>
            </a:r>
          </a:p>
        </p:txBody>
      </p:sp>
      <p:sp>
        <p:nvSpPr>
          <p:cNvPr id="12" name="TextBox 11"/>
          <p:cNvSpPr txBox="1"/>
          <p:nvPr/>
        </p:nvSpPr>
        <p:spPr>
          <a:xfrm>
            <a:off x="614048" y="3692965"/>
            <a:ext cx="396262" cy="369332"/>
          </a:xfrm>
          <a:prstGeom prst="rect">
            <a:avLst/>
          </a:prstGeom>
          <a:noFill/>
        </p:spPr>
        <p:txBody>
          <a:bodyPr wrap="none" rtlCol="0">
            <a:spAutoFit/>
          </a:bodyPr>
          <a:lstStyle/>
          <a:p>
            <a:pPr algn="r"/>
            <a:r>
              <a:rPr lang="en-ZA" dirty="0" smtClean="0">
                <a:latin typeface="Arial Narrow" pitchFamily="34" charset="0"/>
              </a:rPr>
              <a:t>15</a:t>
            </a:r>
          </a:p>
        </p:txBody>
      </p:sp>
      <p:sp>
        <p:nvSpPr>
          <p:cNvPr id="13" name="TextBox 12"/>
          <p:cNvSpPr txBox="1"/>
          <p:nvPr/>
        </p:nvSpPr>
        <p:spPr>
          <a:xfrm>
            <a:off x="614048" y="3198070"/>
            <a:ext cx="396262" cy="369332"/>
          </a:xfrm>
          <a:prstGeom prst="rect">
            <a:avLst/>
          </a:prstGeom>
          <a:noFill/>
        </p:spPr>
        <p:txBody>
          <a:bodyPr wrap="none" rtlCol="0">
            <a:spAutoFit/>
          </a:bodyPr>
          <a:lstStyle/>
          <a:p>
            <a:pPr algn="r"/>
            <a:r>
              <a:rPr lang="en-ZA" dirty="0" smtClean="0">
                <a:latin typeface="Arial Narrow" pitchFamily="34" charset="0"/>
              </a:rPr>
              <a:t>20</a:t>
            </a:r>
          </a:p>
        </p:txBody>
      </p:sp>
      <p:sp>
        <p:nvSpPr>
          <p:cNvPr id="14" name="TextBox 13"/>
          <p:cNvSpPr txBox="1"/>
          <p:nvPr/>
        </p:nvSpPr>
        <p:spPr>
          <a:xfrm>
            <a:off x="614048" y="2703175"/>
            <a:ext cx="396262" cy="369332"/>
          </a:xfrm>
          <a:prstGeom prst="rect">
            <a:avLst/>
          </a:prstGeom>
          <a:noFill/>
        </p:spPr>
        <p:txBody>
          <a:bodyPr wrap="none" rtlCol="0">
            <a:spAutoFit/>
          </a:bodyPr>
          <a:lstStyle/>
          <a:p>
            <a:pPr algn="r"/>
            <a:r>
              <a:rPr lang="en-ZA" dirty="0" smtClean="0">
                <a:latin typeface="Arial Narrow" pitchFamily="34" charset="0"/>
              </a:rPr>
              <a:t>25</a:t>
            </a:r>
          </a:p>
        </p:txBody>
      </p:sp>
      <p:sp>
        <p:nvSpPr>
          <p:cNvPr id="15" name="TextBox 14"/>
          <p:cNvSpPr txBox="1"/>
          <p:nvPr/>
        </p:nvSpPr>
        <p:spPr>
          <a:xfrm>
            <a:off x="614048" y="2208280"/>
            <a:ext cx="396262" cy="369332"/>
          </a:xfrm>
          <a:prstGeom prst="rect">
            <a:avLst/>
          </a:prstGeom>
          <a:noFill/>
        </p:spPr>
        <p:txBody>
          <a:bodyPr wrap="none" rtlCol="0">
            <a:spAutoFit/>
          </a:bodyPr>
          <a:lstStyle/>
          <a:p>
            <a:pPr algn="r"/>
            <a:r>
              <a:rPr lang="en-ZA" dirty="0" smtClean="0">
                <a:latin typeface="Arial Narrow" pitchFamily="34" charset="0"/>
              </a:rPr>
              <a:t>30</a:t>
            </a:r>
          </a:p>
        </p:txBody>
      </p:sp>
      <p:sp>
        <p:nvSpPr>
          <p:cNvPr id="16" name="TextBox 15"/>
          <p:cNvSpPr txBox="1"/>
          <p:nvPr/>
        </p:nvSpPr>
        <p:spPr>
          <a:xfrm>
            <a:off x="614048" y="1713385"/>
            <a:ext cx="396262" cy="369332"/>
          </a:xfrm>
          <a:prstGeom prst="rect">
            <a:avLst/>
          </a:prstGeom>
          <a:noFill/>
        </p:spPr>
        <p:txBody>
          <a:bodyPr wrap="none" rtlCol="0">
            <a:spAutoFit/>
          </a:bodyPr>
          <a:lstStyle/>
          <a:p>
            <a:pPr algn="r"/>
            <a:r>
              <a:rPr lang="en-ZA" dirty="0" smtClean="0">
                <a:latin typeface="Arial Narrow" pitchFamily="34" charset="0"/>
              </a:rPr>
              <a:t>35</a:t>
            </a:r>
          </a:p>
        </p:txBody>
      </p:sp>
      <p:sp>
        <p:nvSpPr>
          <p:cNvPr id="17" name="TextBox 16"/>
          <p:cNvSpPr txBox="1"/>
          <p:nvPr/>
        </p:nvSpPr>
        <p:spPr>
          <a:xfrm>
            <a:off x="614048" y="1218490"/>
            <a:ext cx="396262" cy="369332"/>
          </a:xfrm>
          <a:prstGeom prst="rect">
            <a:avLst/>
          </a:prstGeom>
          <a:noFill/>
        </p:spPr>
        <p:txBody>
          <a:bodyPr wrap="none" rtlCol="0">
            <a:spAutoFit/>
          </a:bodyPr>
          <a:lstStyle/>
          <a:p>
            <a:pPr algn="r"/>
            <a:r>
              <a:rPr lang="en-ZA" dirty="0" smtClean="0">
                <a:latin typeface="Arial Narrow" pitchFamily="34" charset="0"/>
              </a:rPr>
              <a:t>40</a:t>
            </a:r>
          </a:p>
        </p:txBody>
      </p:sp>
      <p:sp>
        <p:nvSpPr>
          <p:cNvPr id="38" name="TextBox 37"/>
          <p:cNvSpPr txBox="1"/>
          <p:nvPr/>
        </p:nvSpPr>
        <p:spPr>
          <a:xfrm rot="16200000">
            <a:off x="-809940" y="3198226"/>
            <a:ext cx="2467342" cy="369332"/>
          </a:xfrm>
          <a:prstGeom prst="rect">
            <a:avLst/>
          </a:prstGeom>
          <a:noFill/>
        </p:spPr>
        <p:txBody>
          <a:bodyPr wrap="none" rtlCol="0">
            <a:spAutoFit/>
          </a:bodyPr>
          <a:lstStyle/>
          <a:p>
            <a:pPr algn="ctr"/>
            <a:r>
              <a:rPr lang="en-ZA" dirty="0" smtClean="0">
                <a:latin typeface="Arial Narrow" pitchFamily="34" charset="0"/>
              </a:rPr>
              <a:t>Annual deaths per 100,000</a:t>
            </a:r>
          </a:p>
        </p:txBody>
      </p:sp>
      <p:sp>
        <p:nvSpPr>
          <p:cNvPr id="8" name="Freeform 7"/>
          <p:cNvSpPr/>
          <p:nvPr/>
        </p:nvSpPr>
        <p:spPr>
          <a:xfrm>
            <a:off x="1030682" y="1636221"/>
            <a:ext cx="6617508" cy="2367926"/>
          </a:xfrm>
          <a:custGeom>
            <a:avLst/>
            <a:gdLst>
              <a:gd name="connsiteX0" fmla="*/ 0 w 6617508"/>
              <a:gd name="connsiteY0" fmla="*/ 2367926 h 2367926"/>
              <a:gd name="connsiteX1" fmla="*/ 142710 w 6617508"/>
              <a:gd name="connsiteY1" fmla="*/ 2278071 h 2367926"/>
              <a:gd name="connsiteX2" fmla="*/ 195565 w 6617508"/>
              <a:gd name="connsiteY2" fmla="*/ 2230501 h 2367926"/>
              <a:gd name="connsiteX3" fmla="*/ 269563 w 6617508"/>
              <a:gd name="connsiteY3" fmla="*/ 2093077 h 2367926"/>
              <a:gd name="connsiteX4" fmla="*/ 338275 w 6617508"/>
              <a:gd name="connsiteY4" fmla="*/ 2119505 h 2367926"/>
              <a:gd name="connsiteX5" fmla="*/ 391131 w 6617508"/>
              <a:gd name="connsiteY5" fmla="*/ 2204074 h 2367926"/>
              <a:gd name="connsiteX6" fmla="*/ 465128 w 6617508"/>
              <a:gd name="connsiteY6" fmla="*/ 2066649 h 2367926"/>
              <a:gd name="connsiteX7" fmla="*/ 512698 w 6617508"/>
              <a:gd name="connsiteY7" fmla="*/ 2219930 h 2367926"/>
              <a:gd name="connsiteX8" fmla="*/ 581410 w 6617508"/>
              <a:gd name="connsiteY8" fmla="*/ 2214645 h 2367926"/>
              <a:gd name="connsiteX9" fmla="*/ 644837 w 6617508"/>
              <a:gd name="connsiteY9" fmla="*/ 2151218 h 2367926"/>
              <a:gd name="connsiteX10" fmla="*/ 708264 w 6617508"/>
              <a:gd name="connsiteY10" fmla="*/ 2172360 h 2367926"/>
              <a:gd name="connsiteX11" fmla="*/ 787547 w 6617508"/>
              <a:gd name="connsiteY11" fmla="*/ 2145933 h 2367926"/>
              <a:gd name="connsiteX12" fmla="*/ 845688 w 6617508"/>
              <a:gd name="connsiteY12" fmla="*/ 2193502 h 2367926"/>
              <a:gd name="connsiteX13" fmla="*/ 909115 w 6617508"/>
              <a:gd name="connsiteY13" fmla="*/ 2156504 h 2367926"/>
              <a:gd name="connsiteX14" fmla="*/ 961970 w 6617508"/>
              <a:gd name="connsiteY14" fmla="*/ 2098363 h 2367926"/>
              <a:gd name="connsiteX15" fmla="*/ 1072967 w 6617508"/>
              <a:gd name="connsiteY15" fmla="*/ 2040222 h 2367926"/>
              <a:gd name="connsiteX16" fmla="*/ 1162821 w 6617508"/>
              <a:gd name="connsiteY16" fmla="*/ 2013794 h 2367926"/>
              <a:gd name="connsiteX17" fmla="*/ 1226247 w 6617508"/>
              <a:gd name="connsiteY17" fmla="*/ 2251644 h 2367926"/>
              <a:gd name="connsiteX18" fmla="*/ 1289674 w 6617508"/>
              <a:gd name="connsiteY18" fmla="*/ 2145933 h 2367926"/>
              <a:gd name="connsiteX19" fmla="*/ 1353101 w 6617508"/>
              <a:gd name="connsiteY19" fmla="*/ 2172360 h 2367926"/>
              <a:gd name="connsiteX20" fmla="*/ 1479954 w 6617508"/>
              <a:gd name="connsiteY20" fmla="*/ 2003223 h 2367926"/>
              <a:gd name="connsiteX21" fmla="*/ 1548666 w 6617508"/>
              <a:gd name="connsiteY21" fmla="*/ 1982081 h 2367926"/>
              <a:gd name="connsiteX22" fmla="*/ 1606807 w 6617508"/>
              <a:gd name="connsiteY22" fmla="*/ 1902797 h 2367926"/>
              <a:gd name="connsiteX23" fmla="*/ 1680805 w 6617508"/>
              <a:gd name="connsiteY23" fmla="*/ 1749516 h 2367926"/>
              <a:gd name="connsiteX24" fmla="*/ 1749517 w 6617508"/>
              <a:gd name="connsiteY24" fmla="*/ 1786515 h 2367926"/>
              <a:gd name="connsiteX25" fmla="*/ 1812943 w 6617508"/>
              <a:gd name="connsiteY25" fmla="*/ 1664948 h 2367926"/>
              <a:gd name="connsiteX26" fmla="*/ 1871084 w 6617508"/>
              <a:gd name="connsiteY26" fmla="*/ 1627949 h 2367926"/>
              <a:gd name="connsiteX27" fmla="*/ 1939797 w 6617508"/>
              <a:gd name="connsiteY27" fmla="*/ 1347815 h 2367926"/>
              <a:gd name="connsiteX28" fmla="*/ 2008509 w 6617508"/>
              <a:gd name="connsiteY28" fmla="*/ 1379528 h 2367926"/>
              <a:gd name="connsiteX29" fmla="*/ 2061364 w 6617508"/>
              <a:gd name="connsiteY29" fmla="*/ 1273817 h 2367926"/>
              <a:gd name="connsiteX30" fmla="*/ 2124791 w 6617508"/>
              <a:gd name="connsiteY30" fmla="*/ 1242104 h 2367926"/>
              <a:gd name="connsiteX31" fmla="*/ 2193503 w 6617508"/>
              <a:gd name="connsiteY31" fmla="*/ 1094108 h 2367926"/>
              <a:gd name="connsiteX32" fmla="*/ 2262215 w 6617508"/>
              <a:gd name="connsiteY32" fmla="*/ 1067681 h 2367926"/>
              <a:gd name="connsiteX33" fmla="*/ 2320356 w 6617508"/>
              <a:gd name="connsiteY33" fmla="*/ 840402 h 2367926"/>
              <a:gd name="connsiteX34" fmla="*/ 2447209 w 6617508"/>
              <a:gd name="connsiteY34" fmla="*/ 808689 h 2367926"/>
              <a:gd name="connsiteX35" fmla="*/ 2515921 w 6617508"/>
              <a:gd name="connsiteY35" fmla="*/ 983112 h 2367926"/>
              <a:gd name="connsiteX36" fmla="*/ 2579348 w 6617508"/>
              <a:gd name="connsiteY36" fmla="*/ 813974 h 2367926"/>
              <a:gd name="connsiteX37" fmla="*/ 2642775 w 6617508"/>
              <a:gd name="connsiteY37" fmla="*/ 835116 h 2367926"/>
              <a:gd name="connsiteX38" fmla="*/ 2706201 w 6617508"/>
              <a:gd name="connsiteY38" fmla="*/ 798118 h 2367926"/>
              <a:gd name="connsiteX39" fmla="*/ 2774913 w 6617508"/>
              <a:gd name="connsiteY39" fmla="*/ 560268 h 2367926"/>
              <a:gd name="connsiteX40" fmla="*/ 2838340 w 6617508"/>
              <a:gd name="connsiteY40" fmla="*/ 591981 h 2367926"/>
              <a:gd name="connsiteX41" fmla="*/ 2901767 w 6617508"/>
              <a:gd name="connsiteY41" fmla="*/ 539126 h 2367926"/>
              <a:gd name="connsiteX42" fmla="*/ 2965193 w 6617508"/>
              <a:gd name="connsiteY42" fmla="*/ 671264 h 2367926"/>
              <a:gd name="connsiteX43" fmla="*/ 3028620 w 6617508"/>
              <a:gd name="connsiteY43" fmla="*/ 528555 h 2367926"/>
              <a:gd name="connsiteX44" fmla="*/ 3092046 w 6617508"/>
              <a:gd name="connsiteY44" fmla="*/ 517983 h 2367926"/>
              <a:gd name="connsiteX45" fmla="*/ 3155473 w 6617508"/>
              <a:gd name="connsiteY45" fmla="*/ 248420 h 2367926"/>
              <a:gd name="connsiteX46" fmla="*/ 3218900 w 6617508"/>
              <a:gd name="connsiteY46" fmla="*/ 169137 h 2367926"/>
              <a:gd name="connsiteX47" fmla="*/ 3345753 w 6617508"/>
              <a:gd name="connsiteY47" fmla="*/ 169137 h 2367926"/>
              <a:gd name="connsiteX48" fmla="*/ 3414465 w 6617508"/>
              <a:gd name="connsiteY48" fmla="*/ 132138 h 2367926"/>
              <a:gd name="connsiteX49" fmla="*/ 3477891 w 6617508"/>
              <a:gd name="connsiteY49" fmla="*/ 253706 h 2367926"/>
              <a:gd name="connsiteX50" fmla="*/ 3541318 w 6617508"/>
              <a:gd name="connsiteY50" fmla="*/ 174423 h 2367926"/>
              <a:gd name="connsiteX51" fmla="*/ 3599459 w 6617508"/>
              <a:gd name="connsiteY51" fmla="*/ 137424 h 2367926"/>
              <a:gd name="connsiteX52" fmla="*/ 3662886 w 6617508"/>
              <a:gd name="connsiteY52" fmla="*/ 42284 h 2367926"/>
              <a:gd name="connsiteX53" fmla="*/ 3736883 w 6617508"/>
              <a:gd name="connsiteY53" fmla="*/ 73997 h 2367926"/>
              <a:gd name="connsiteX54" fmla="*/ 3800310 w 6617508"/>
              <a:gd name="connsiteY54" fmla="*/ 110996 h 2367926"/>
              <a:gd name="connsiteX55" fmla="*/ 3869022 w 6617508"/>
              <a:gd name="connsiteY55" fmla="*/ 68712 h 2367926"/>
              <a:gd name="connsiteX56" fmla="*/ 3927163 w 6617508"/>
              <a:gd name="connsiteY56" fmla="*/ 116282 h 2367926"/>
              <a:gd name="connsiteX57" fmla="*/ 4054016 w 6617508"/>
              <a:gd name="connsiteY57" fmla="*/ 0 h 2367926"/>
              <a:gd name="connsiteX58" fmla="*/ 4117443 w 6617508"/>
              <a:gd name="connsiteY58" fmla="*/ 95139 h 2367926"/>
              <a:gd name="connsiteX59" fmla="*/ 4244296 w 6617508"/>
              <a:gd name="connsiteY59" fmla="*/ 42284 h 2367926"/>
              <a:gd name="connsiteX60" fmla="*/ 4323579 w 6617508"/>
              <a:gd name="connsiteY60" fmla="*/ 105711 h 2367926"/>
              <a:gd name="connsiteX61" fmla="*/ 4376435 w 6617508"/>
              <a:gd name="connsiteY61" fmla="*/ 10571 h 2367926"/>
              <a:gd name="connsiteX62" fmla="*/ 4498002 w 6617508"/>
              <a:gd name="connsiteY62" fmla="*/ 116282 h 2367926"/>
              <a:gd name="connsiteX63" fmla="*/ 4566715 w 6617508"/>
              <a:gd name="connsiteY63" fmla="*/ 232564 h 2367926"/>
              <a:gd name="connsiteX64" fmla="*/ 4635427 w 6617508"/>
              <a:gd name="connsiteY64" fmla="*/ 116282 h 2367926"/>
              <a:gd name="connsiteX65" fmla="*/ 4704139 w 6617508"/>
              <a:gd name="connsiteY65" fmla="*/ 237849 h 2367926"/>
              <a:gd name="connsiteX66" fmla="*/ 4767565 w 6617508"/>
              <a:gd name="connsiteY66" fmla="*/ 248420 h 2367926"/>
              <a:gd name="connsiteX67" fmla="*/ 4836278 w 6617508"/>
              <a:gd name="connsiteY67" fmla="*/ 385845 h 2367926"/>
              <a:gd name="connsiteX68" fmla="*/ 4894419 w 6617508"/>
              <a:gd name="connsiteY68" fmla="*/ 369988 h 2367926"/>
              <a:gd name="connsiteX69" fmla="*/ 4963131 w 6617508"/>
              <a:gd name="connsiteY69" fmla="*/ 417558 h 2367926"/>
              <a:gd name="connsiteX70" fmla="*/ 5026557 w 6617508"/>
              <a:gd name="connsiteY70" fmla="*/ 396416 h 2367926"/>
              <a:gd name="connsiteX71" fmla="*/ 5084698 w 6617508"/>
              <a:gd name="connsiteY71" fmla="*/ 465128 h 2367926"/>
              <a:gd name="connsiteX72" fmla="*/ 5142839 w 6617508"/>
              <a:gd name="connsiteY72" fmla="*/ 380559 h 2367926"/>
              <a:gd name="connsiteX73" fmla="*/ 5206266 w 6617508"/>
              <a:gd name="connsiteY73" fmla="*/ 438700 h 2367926"/>
              <a:gd name="connsiteX74" fmla="*/ 5285549 w 6617508"/>
              <a:gd name="connsiteY74" fmla="*/ 486270 h 2367926"/>
              <a:gd name="connsiteX75" fmla="*/ 5343690 w 6617508"/>
              <a:gd name="connsiteY75" fmla="*/ 449271 h 2367926"/>
              <a:gd name="connsiteX76" fmla="*/ 5417688 w 6617508"/>
              <a:gd name="connsiteY76" fmla="*/ 502127 h 2367926"/>
              <a:gd name="connsiteX77" fmla="*/ 5475829 w 6617508"/>
              <a:gd name="connsiteY77" fmla="*/ 502127 h 2367926"/>
              <a:gd name="connsiteX78" fmla="*/ 5602682 w 6617508"/>
              <a:gd name="connsiteY78" fmla="*/ 597267 h 2367926"/>
              <a:gd name="connsiteX79" fmla="*/ 5660823 w 6617508"/>
              <a:gd name="connsiteY79" fmla="*/ 602552 h 2367926"/>
              <a:gd name="connsiteX80" fmla="*/ 5729535 w 6617508"/>
              <a:gd name="connsiteY80" fmla="*/ 761119 h 2367926"/>
              <a:gd name="connsiteX81" fmla="*/ 5930386 w 6617508"/>
              <a:gd name="connsiteY81" fmla="*/ 919685 h 2367926"/>
              <a:gd name="connsiteX82" fmla="*/ 6009669 w 6617508"/>
              <a:gd name="connsiteY82" fmla="*/ 824545 h 2367926"/>
              <a:gd name="connsiteX83" fmla="*/ 6099524 w 6617508"/>
              <a:gd name="connsiteY83" fmla="*/ 919685 h 2367926"/>
              <a:gd name="connsiteX84" fmla="*/ 6141808 w 6617508"/>
              <a:gd name="connsiteY84" fmla="*/ 887972 h 2367926"/>
              <a:gd name="connsiteX85" fmla="*/ 6205235 w 6617508"/>
              <a:gd name="connsiteY85" fmla="*/ 972541 h 2367926"/>
              <a:gd name="connsiteX86" fmla="*/ 6284518 w 6617508"/>
              <a:gd name="connsiteY86" fmla="*/ 1083537 h 2367926"/>
              <a:gd name="connsiteX87" fmla="*/ 6316231 w 6617508"/>
              <a:gd name="connsiteY87" fmla="*/ 1046538 h 2367926"/>
              <a:gd name="connsiteX88" fmla="*/ 6448370 w 6617508"/>
              <a:gd name="connsiteY88" fmla="*/ 1242104 h 2367926"/>
              <a:gd name="connsiteX89" fmla="*/ 6511797 w 6617508"/>
              <a:gd name="connsiteY89" fmla="*/ 1273817 h 2367926"/>
              <a:gd name="connsiteX90" fmla="*/ 6559367 w 6617508"/>
              <a:gd name="connsiteY90" fmla="*/ 1257960 h 2367926"/>
              <a:gd name="connsiteX91" fmla="*/ 6617508 w 6617508"/>
              <a:gd name="connsiteY91" fmla="*/ 1342529 h 23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617508" h="2367926">
                <a:moveTo>
                  <a:pt x="0" y="2367926"/>
                </a:moveTo>
                <a:lnTo>
                  <a:pt x="142710" y="2278071"/>
                </a:lnTo>
                <a:lnTo>
                  <a:pt x="195565" y="2230501"/>
                </a:lnTo>
                <a:lnTo>
                  <a:pt x="269563" y="2093077"/>
                </a:lnTo>
                <a:lnTo>
                  <a:pt x="338275" y="2119505"/>
                </a:lnTo>
                <a:lnTo>
                  <a:pt x="391131" y="2204074"/>
                </a:lnTo>
                <a:lnTo>
                  <a:pt x="465128" y="2066649"/>
                </a:lnTo>
                <a:lnTo>
                  <a:pt x="512698" y="2219930"/>
                </a:lnTo>
                <a:lnTo>
                  <a:pt x="581410" y="2214645"/>
                </a:lnTo>
                <a:lnTo>
                  <a:pt x="644837" y="2151218"/>
                </a:lnTo>
                <a:lnTo>
                  <a:pt x="708264" y="2172360"/>
                </a:lnTo>
                <a:lnTo>
                  <a:pt x="787547" y="2145933"/>
                </a:lnTo>
                <a:lnTo>
                  <a:pt x="845688" y="2193502"/>
                </a:lnTo>
                <a:lnTo>
                  <a:pt x="909115" y="2156504"/>
                </a:lnTo>
                <a:lnTo>
                  <a:pt x="961970" y="2098363"/>
                </a:lnTo>
                <a:lnTo>
                  <a:pt x="1072967" y="2040222"/>
                </a:lnTo>
                <a:lnTo>
                  <a:pt x="1162821" y="2013794"/>
                </a:lnTo>
                <a:lnTo>
                  <a:pt x="1226247" y="2251644"/>
                </a:lnTo>
                <a:lnTo>
                  <a:pt x="1289674" y="2145933"/>
                </a:lnTo>
                <a:lnTo>
                  <a:pt x="1353101" y="2172360"/>
                </a:lnTo>
                <a:lnTo>
                  <a:pt x="1479954" y="2003223"/>
                </a:lnTo>
                <a:lnTo>
                  <a:pt x="1548666" y="1982081"/>
                </a:lnTo>
                <a:lnTo>
                  <a:pt x="1606807" y="1902797"/>
                </a:lnTo>
                <a:lnTo>
                  <a:pt x="1680805" y="1749516"/>
                </a:lnTo>
                <a:lnTo>
                  <a:pt x="1749517" y="1786515"/>
                </a:lnTo>
                <a:lnTo>
                  <a:pt x="1812943" y="1664948"/>
                </a:lnTo>
                <a:lnTo>
                  <a:pt x="1871084" y="1627949"/>
                </a:lnTo>
                <a:lnTo>
                  <a:pt x="1939797" y="1347815"/>
                </a:lnTo>
                <a:lnTo>
                  <a:pt x="2008509" y="1379528"/>
                </a:lnTo>
                <a:lnTo>
                  <a:pt x="2061364" y="1273817"/>
                </a:lnTo>
                <a:lnTo>
                  <a:pt x="2124791" y="1242104"/>
                </a:lnTo>
                <a:lnTo>
                  <a:pt x="2193503" y="1094108"/>
                </a:lnTo>
                <a:lnTo>
                  <a:pt x="2262215" y="1067681"/>
                </a:lnTo>
                <a:lnTo>
                  <a:pt x="2320356" y="840402"/>
                </a:lnTo>
                <a:lnTo>
                  <a:pt x="2447209" y="808689"/>
                </a:lnTo>
                <a:lnTo>
                  <a:pt x="2515921" y="983112"/>
                </a:lnTo>
                <a:lnTo>
                  <a:pt x="2579348" y="813974"/>
                </a:lnTo>
                <a:lnTo>
                  <a:pt x="2642775" y="835116"/>
                </a:lnTo>
                <a:lnTo>
                  <a:pt x="2706201" y="798118"/>
                </a:lnTo>
                <a:lnTo>
                  <a:pt x="2774913" y="560268"/>
                </a:lnTo>
                <a:lnTo>
                  <a:pt x="2838340" y="591981"/>
                </a:lnTo>
                <a:lnTo>
                  <a:pt x="2901767" y="539126"/>
                </a:lnTo>
                <a:lnTo>
                  <a:pt x="2965193" y="671264"/>
                </a:lnTo>
                <a:lnTo>
                  <a:pt x="3028620" y="528555"/>
                </a:lnTo>
                <a:lnTo>
                  <a:pt x="3092046" y="517983"/>
                </a:lnTo>
                <a:lnTo>
                  <a:pt x="3155473" y="248420"/>
                </a:lnTo>
                <a:lnTo>
                  <a:pt x="3218900" y="169137"/>
                </a:lnTo>
                <a:lnTo>
                  <a:pt x="3345753" y="169137"/>
                </a:lnTo>
                <a:lnTo>
                  <a:pt x="3414465" y="132138"/>
                </a:lnTo>
                <a:lnTo>
                  <a:pt x="3477891" y="253706"/>
                </a:lnTo>
                <a:lnTo>
                  <a:pt x="3541318" y="174423"/>
                </a:lnTo>
                <a:lnTo>
                  <a:pt x="3599459" y="137424"/>
                </a:lnTo>
                <a:lnTo>
                  <a:pt x="3662886" y="42284"/>
                </a:lnTo>
                <a:lnTo>
                  <a:pt x="3736883" y="73997"/>
                </a:lnTo>
                <a:lnTo>
                  <a:pt x="3800310" y="110996"/>
                </a:lnTo>
                <a:lnTo>
                  <a:pt x="3869022" y="68712"/>
                </a:lnTo>
                <a:lnTo>
                  <a:pt x="3927163" y="116282"/>
                </a:lnTo>
                <a:lnTo>
                  <a:pt x="4054016" y="0"/>
                </a:lnTo>
                <a:lnTo>
                  <a:pt x="4117443" y="95139"/>
                </a:lnTo>
                <a:lnTo>
                  <a:pt x="4244296" y="42284"/>
                </a:lnTo>
                <a:lnTo>
                  <a:pt x="4323579" y="105711"/>
                </a:lnTo>
                <a:lnTo>
                  <a:pt x="4376435" y="10571"/>
                </a:lnTo>
                <a:lnTo>
                  <a:pt x="4498002" y="116282"/>
                </a:lnTo>
                <a:lnTo>
                  <a:pt x="4566715" y="232564"/>
                </a:lnTo>
                <a:lnTo>
                  <a:pt x="4635427" y="116282"/>
                </a:lnTo>
                <a:lnTo>
                  <a:pt x="4704139" y="237849"/>
                </a:lnTo>
                <a:lnTo>
                  <a:pt x="4767565" y="248420"/>
                </a:lnTo>
                <a:lnTo>
                  <a:pt x="4836278" y="385845"/>
                </a:lnTo>
                <a:lnTo>
                  <a:pt x="4894419" y="369988"/>
                </a:lnTo>
                <a:lnTo>
                  <a:pt x="4963131" y="417558"/>
                </a:lnTo>
                <a:lnTo>
                  <a:pt x="5026557" y="396416"/>
                </a:lnTo>
                <a:lnTo>
                  <a:pt x="5084698" y="465128"/>
                </a:lnTo>
                <a:lnTo>
                  <a:pt x="5142839" y="380559"/>
                </a:lnTo>
                <a:lnTo>
                  <a:pt x="5206266" y="438700"/>
                </a:lnTo>
                <a:lnTo>
                  <a:pt x="5285549" y="486270"/>
                </a:lnTo>
                <a:lnTo>
                  <a:pt x="5343690" y="449271"/>
                </a:lnTo>
                <a:lnTo>
                  <a:pt x="5417688" y="502127"/>
                </a:lnTo>
                <a:lnTo>
                  <a:pt x="5475829" y="502127"/>
                </a:lnTo>
                <a:lnTo>
                  <a:pt x="5602682" y="597267"/>
                </a:lnTo>
                <a:lnTo>
                  <a:pt x="5660823" y="602552"/>
                </a:lnTo>
                <a:lnTo>
                  <a:pt x="5729535" y="761119"/>
                </a:lnTo>
                <a:lnTo>
                  <a:pt x="5930386" y="919685"/>
                </a:lnTo>
                <a:lnTo>
                  <a:pt x="6009669" y="824545"/>
                </a:lnTo>
                <a:lnTo>
                  <a:pt x="6099524" y="919685"/>
                </a:lnTo>
                <a:lnTo>
                  <a:pt x="6141808" y="887972"/>
                </a:lnTo>
                <a:lnTo>
                  <a:pt x="6205235" y="972541"/>
                </a:lnTo>
                <a:lnTo>
                  <a:pt x="6284518" y="1083537"/>
                </a:lnTo>
                <a:lnTo>
                  <a:pt x="6316231" y="1046538"/>
                </a:lnTo>
                <a:lnTo>
                  <a:pt x="6448370" y="1242104"/>
                </a:lnTo>
                <a:lnTo>
                  <a:pt x="6511797" y="1273817"/>
                </a:lnTo>
                <a:lnTo>
                  <a:pt x="6559367" y="1257960"/>
                </a:lnTo>
                <a:lnTo>
                  <a:pt x="6617508" y="1342529"/>
                </a:lnTo>
              </a:path>
            </a:pathLst>
          </a:custGeom>
          <a:noFill/>
          <a:ln w="5715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cxnSp>
        <p:nvCxnSpPr>
          <p:cNvPr id="37" name="Straight Connector 36"/>
          <p:cNvCxnSpPr/>
          <p:nvPr/>
        </p:nvCxnSpPr>
        <p:spPr>
          <a:xfrm>
            <a:off x="1256045" y="1515988"/>
            <a:ext cx="341644" cy="0"/>
          </a:xfrm>
          <a:prstGeom prst="line">
            <a:avLst/>
          </a:prstGeom>
          <a:noFill/>
          <a:ln w="57150">
            <a:solidFill>
              <a:srgbClr val="C00000"/>
            </a:solidFill>
          </a:ln>
        </p:spPr>
        <p:style>
          <a:lnRef idx="1">
            <a:schemeClr val="accent1"/>
          </a:lnRef>
          <a:fillRef idx="3">
            <a:schemeClr val="accent1"/>
          </a:fillRef>
          <a:effectRef idx="2">
            <a:schemeClr val="accent1"/>
          </a:effectRef>
          <a:fontRef idx="minor">
            <a:schemeClr val="lt1"/>
          </a:fontRef>
        </p:style>
      </p:cxnSp>
      <p:cxnSp>
        <p:nvCxnSpPr>
          <p:cNvPr id="41" name="Straight Connector 40"/>
          <p:cNvCxnSpPr/>
          <p:nvPr/>
        </p:nvCxnSpPr>
        <p:spPr>
          <a:xfrm>
            <a:off x="1256045" y="1777245"/>
            <a:ext cx="341644" cy="0"/>
          </a:xfrm>
          <a:prstGeom prst="line">
            <a:avLst/>
          </a:prstGeom>
          <a:noFill/>
          <a:ln w="57150">
            <a:solidFill>
              <a:srgbClr val="0070C0"/>
            </a:solidFill>
          </a:ln>
        </p:spPr>
        <p:style>
          <a:lnRef idx="1">
            <a:schemeClr val="accent1"/>
          </a:lnRef>
          <a:fillRef idx="3">
            <a:schemeClr val="accent1"/>
          </a:fillRef>
          <a:effectRef idx="2">
            <a:schemeClr val="accent1"/>
          </a:effectRef>
          <a:fontRef idx="minor">
            <a:schemeClr val="lt1"/>
          </a:fontRef>
        </p:style>
      </p:cxnSp>
      <p:sp>
        <p:nvSpPr>
          <p:cNvPr id="42" name="TextBox 41"/>
          <p:cNvSpPr txBox="1"/>
          <p:nvPr/>
        </p:nvSpPr>
        <p:spPr>
          <a:xfrm>
            <a:off x="1597274" y="1592414"/>
            <a:ext cx="2082622" cy="369332"/>
          </a:xfrm>
          <a:prstGeom prst="rect">
            <a:avLst/>
          </a:prstGeom>
          <a:noFill/>
        </p:spPr>
        <p:txBody>
          <a:bodyPr wrap="none" rtlCol="0">
            <a:spAutoFit/>
          </a:bodyPr>
          <a:lstStyle/>
          <a:p>
            <a:r>
              <a:rPr lang="en-ZA" dirty="0" smtClean="0">
                <a:latin typeface="Arial Narrow" pitchFamily="34" charset="0"/>
              </a:rPr>
              <a:t>Cigarette consumption</a:t>
            </a:r>
          </a:p>
        </p:txBody>
      </p:sp>
      <p:sp>
        <p:nvSpPr>
          <p:cNvPr id="44" name="TextBox 43"/>
          <p:cNvSpPr txBox="1"/>
          <p:nvPr/>
        </p:nvSpPr>
        <p:spPr>
          <a:xfrm>
            <a:off x="1597274" y="1331157"/>
            <a:ext cx="1587294" cy="369332"/>
          </a:xfrm>
          <a:prstGeom prst="rect">
            <a:avLst/>
          </a:prstGeom>
          <a:noFill/>
        </p:spPr>
        <p:txBody>
          <a:bodyPr wrap="none" rtlCol="0">
            <a:spAutoFit/>
          </a:bodyPr>
          <a:lstStyle/>
          <a:p>
            <a:r>
              <a:rPr lang="en-ZA" dirty="0" smtClean="0">
                <a:latin typeface="Arial Narrow" pitchFamily="34" charset="0"/>
              </a:rPr>
              <a:t>All heart disease</a:t>
            </a:r>
          </a:p>
        </p:txBody>
      </p:sp>
      <p:sp>
        <p:nvSpPr>
          <p:cNvPr id="46" name="TextBox 45"/>
          <p:cNvSpPr txBox="1"/>
          <p:nvPr/>
        </p:nvSpPr>
        <p:spPr>
          <a:xfrm>
            <a:off x="8159770" y="5177650"/>
            <a:ext cx="290464" cy="369332"/>
          </a:xfrm>
          <a:prstGeom prst="rect">
            <a:avLst/>
          </a:prstGeom>
          <a:noFill/>
        </p:spPr>
        <p:txBody>
          <a:bodyPr wrap="none" rtlCol="0">
            <a:spAutoFit/>
          </a:bodyPr>
          <a:lstStyle/>
          <a:p>
            <a:r>
              <a:rPr lang="en-ZA" dirty="0" smtClean="0">
                <a:latin typeface="Arial Narrow" pitchFamily="34" charset="0"/>
              </a:rPr>
              <a:t>0</a:t>
            </a:r>
          </a:p>
        </p:txBody>
      </p:sp>
      <p:sp>
        <p:nvSpPr>
          <p:cNvPr id="50" name="Freeform 49"/>
          <p:cNvSpPr/>
          <p:nvPr/>
        </p:nvSpPr>
        <p:spPr>
          <a:xfrm flipH="1">
            <a:off x="8171232" y="1383864"/>
            <a:ext cx="0" cy="3998068"/>
          </a:xfrm>
          <a:custGeom>
            <a:avLst/>
            <a:gdLst>
              <a:gd name="connsiteX0" fmla="*/ 0 w 7179013"/>
              <a:gd name="connsiteY0" fmla="*/ 0 h 3998068"/>
              <a:gd name="connsiteX1" fmla="*/ 0 w 7179013"/>
              <a:gd name="connsiteY1" fmla="*/ 3998068 h 3998068"/>
              <a:gd name="connsiteX2" fmla="*/ 7179013 w 7179013"/>
              <a:gd name="connsiteY2" fmla="*/ 3998068 h 3998068"/>
              <a:gd name="connsiteX0" fmla="*/ 0 w 0"/>
              <a:gd name="connsiteY0" fmla="*/ 0 h 3998068"/>
              <a:gd name="connsiteX1" fmla="*/ 0 w 0"/>
              <a:gd name="connsiteY1" fmla="*/ 3998068 h 3998068"/>
            </a:gdLst>
            <a:ahLst/>
            <a:cxnLst>
              <a:cxn ang="0">
                <a:pos x="connsiteX0" y="connsiteY0"/>
              </a:cxn>
              <a:cxn ang="0">
                <a:pos x="connsiteX1" y="connsiteY1"/>
              </a:cxn>
            </a:cxnLst>
            <a:rect l="l" t="t" r="r" b="b"/>
            <a:pathLst>
              <a:path h="3998068">
                <a:moveTo>
                  <a:pt x="0" y="0"/>
                </a:moveTo>
                <a:lnTo>
                  <a:pt x="0" y="3998068"/>
                </a:lnTo>
              </a:path>
            </a:pathLst>
          </a:custGeom>
          <a:noFill/>
          <a:ln w="28575">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2" name="TextBox 51"/>
          <p:cNvSpPr txBox="1"/>
          <p:nvPr/>
        </p:nvSpPr>
        <p:spPr>
          <a:xfrm>
            <a:off x="8159770" y="4385531"/>
            <a:ext cx="607859" cy="369332"/>
          </a:xfrm>
          <a:prstGeom prst="rect">
            <a:avLst/>
          </a:prstGeom>
          <a:noFill/>
        </p:spPr>
        <p:txBody>
          <a:bodyPr wrap="none" rtlCol="0">
            <a:spAutoFit/>
          </a:bodyPr>
          <a:lstStyle/>
          <a:p>
            <a:r>
              <a:rPr lang="en-ZA" dirty="0" smtClean="0">
                <a:latin typeface="Arial Narrow" pitchFamily="34" charset="0"/>
              </a:rPr>
              <a:t>1000</a:t>
            </a:r>
          </a:p>
        </p:txBody>
      </p:sp>
      <p:sp>
        <p:nvSpPr>
          <p:cNvPr id="53" name="TextBox 52"/>
          <p:cNvSpPr txBox="1"/>
          <p:nvPr/>
        </p:nvSpPr>
        <p:spPr>
          <a:xfrm>
            <a:off x="8159770" y="3593411"/>
            <a:ext cx="607859" cy="369332"/>
          </a:xfrm>
          <a:prstGeom prst="rect">
            <a:avLst/>
          </a:prstGeom>
          <a:noFill/>
        </p:spPr>
        <p:txBody>
          <a:bodyPr wrap="none" rtlCol="0">
            <a:spAutoFit/>
          </a:bodyPr>
          <a:lstStyle/>
          <a:p>
            <a:r>
              <a:rPr lang="en-ZA" dirty="0" smtClean="0">
                <a:latin typeface="Arial Narrow" pitchFamily="34" charset="0"/>
              </a:rPr>
              <a:t>2000</a:t>
            </a:r>
          </a:p>
        </p:txBody>
      </p:sp>
      <p:sp>
        <p:nvSpPr>
          <p:cNvPr id="54" name="TextBox 53"/>
          <p:cNvSpPr txBox="1"/>
          <p:nvPr/>
        </p:nvSpPr>
        <p:spPr>
          <a:xfrm>
            <a:off x="8159770" y="2801291"/>
            <a:ext cx="607859" cy="369332"/>
          </a:xfrm>
          <a:prstGeom prst="rect">
            <a:avLst/>
          </a:prstGeom>
          <a:noFill/>
        </p:spPr>
        <p:txBody>
          <a:bodyPr wrap="none" rtlCol="0">
            <a:spAutoFit/>
          </a:bodyPr>
          <a:lstStyle/>
          <a:p>
            <a:r>
              <a:rPr lang="en-ZA" dirty="0" smtClean="0">
                <a:latin typeface="Arial Narrow" pitchFamily="34" charset="0"/>
              </a:rPr>
              <a:t>3000</a:t>
            </a:r>
          </a:p>
        </p:txBody>
      </p:sp>
      <p:sp>
        <p:nvSpPr>
          <p:cNvPr id="55" name="TextBox 54"/>
          <p:cNvSpPr txBox="1"/>
          <p:nvPr/>
        </p:nvSpPr>
        <p:spPr>
          <a:xfrm>
            <a:off x="8159770" y="2009171"/>
            <a:ext cx="607859" cy="369332"/>
          </a:xfrm>
          <a:prstGeom prst="rect">
            <a:avLst/>
          </a:prstGeom>
          <a:noFill/>
        </p:spPr>
        <p:txBody>
          <a:bodyPr wrap="none" rtlCol="0">
            <a:spAutoFit/>
          </a:bodyPr>
          <a:lstStyle/>
          <a:p>
            <a:r>
              <a:rPr lang="en-ZA" dirty="0" smtClean="0">
                <a:latin typeface="Arial Narrow" pitchFamily="34" charset="0"/>
              </a:rPr>
              <a:t>4000</a:t>
            </a:r>
          </a:p>
        </p:txBody>
      </p:sp>
      <p:sp>
        <p:nvSpPr>
          <p:cNvPr id="56" name="TextBox 55"/>
          <p:cNvSpPr txBox="1"/>
          <p:nvPr/>
        </p:nvSpPr>
        <p:spPr>
          <a:xfrm>
            <a:off x="8159770" y="1217051"/>
            <a:ext cx="607859" cy="369332"/>
          </a:xfrm>
          <a:prstGeom prst="rect">
            <a:avLst/>
          </a:prstGeom>
          <a:noFill/>
        </p:spPr>
        <p:txBody>
          <a:bodyPr wrap="none" rtlCol="0">
            <a:spAutoFit/>
          </a:bodyPr>
          <a:lstStyle/>
          <a:p>
            <a:r>
              <a:rPr lang="en-ZA" dirty="0" smtClean="0">
                <a:latin typeface="Arial Narrow" pitchFamily="34" charset="0"/>
              </a:rPr>
              <a:t>5000</a:t>
            </a:r>
          </a:p>
        </p:txBody>
      </p:sp>
      <p:sp>
        <p:nvSpPr>
          <p:cNvPr id="30" name="Freeform 29"/>
          <p:cNvSpPr/>
          <p:nvPr/>
        </p:nvSpPr>
        <p:spPr>
          <a:xfrm>
            <a:off x="1026596" y="1925629"/>
            <a:ext cx="6877635" cy="3433207"/>
          </a:xfrm>
          <a:custGeom>
            <a:avLst/>
            <a:gdLst>
              <a:gd name="connsiteX0" fmla="*/ 6877635 w 6877635"/>
              <a:gd name="connsiteY0" fmla="*/ 2182218 h 3433207"/>
              <a:gd name="connsiteX1" fmla="*/ 6726170 w 6877635"/>
              <a:gd name="connsiteY1" fmla="*/ 1985875 h 3433207"/>
              <a:gd name="connsiteX2" fmla="*/ 6591534 w 6877635"/>
              <a:gd name="connsiteY2" fmla="*/ 1851239 h 3433207"/>
              <a:gd name="connsiteX3" fmla="*/ 6541046 w 6877635"/>
              <a:gd name="connsiteY3" fmla="*/ 1806360 h 3433207"/>
              <a:gd name="connsiteX4" fmla="*/ 6479338 w 6877635"/>
              <a:gd name="connsiteY4" fmla="*/ 1828800 h 3433207"/>
              <a:gd name="connsiteX5" fmla="*/ 6428849 w 6877635"/>
              <a:gd name="connsiteY5" fmla="*/ 1778311 h 3433207"/>
              <a:gd name="connsiteX6" fmla="*/ 6294214 w 6877635"/>
              <a:gd name="connsiteY6" fmla="*/ 1520260 h 3433207"/>
              <a:gd name="connsiteX7" fmla="*/ 6215676 w 6877635"/>
              <a:gd name="connsiteY7" fmla="*/ 1514650 h 3433207"/>
              <a:gd name="connsiteX8" fmla="*/ 6131529 w 6877635"/>
              <a:gd name="connsiteY8" fmla="*/ 1475381 h 3433207"/>
              <a:gd name="connsiteX9" fmla="*/ 6092260 w 6877635"/>
              <a:gd name="connsiteY9" fmla="*/ 1436113 h 3433207"/>
              <a:gd name="connsiteX10" fmla="*/ 6024943 w 6877635"/>
              <a:gd name="connsiteY10" fmla="*/ 1430503 h 3433207"/>
              <a:gd name="connsiteX11" fmla="*/ 5980064 w 6877635"/>
              <a:gd name="connsiteY11" fmla="*/ 1363185 h 3433207"/>
              <a:gd name="connsiteX12" fmla="*/ 5867868 w 6877635"/>
              <a:gd name="connsiteY12" fmla="*/ 1239769 h 3433207"/>
              <a:gd name="connsiteX13" fmla="*/ 5766891 w 6877635"/>
              <a:gd name="connsiteY13" fmla="*/ 1110743 h 3433207"/>
              <a:gd name="connsiteX14" fmla="*/ 5716403 w 6877635"/>
              <a:gd name="connsiteY14" fmla="*/ 998547 h 3433207"/>
              <a:gd name="connsiteX15" fmla="*/ 5559328 w 6877635"/>
              <a:gd name="connsiteY15" fmla="*/ 824643 h 3433207"/>
              <a:gd name="connsiteX16" fmla="*/ 5441522 w 6877635"/>
              <a:gd name="connsiteY16" fmla="*/ 706837 h 3433207"/>
              <a:gd name="connsiteX17" fmla="*/ 5374204 w 6877635"/>
              <a:gd name="connsiteY17" fmla="*/ 678787 h 3433207"/>
              <a:gd name="connsiteX18" fmla="*/ 5306886 w 6877635"/>
              <a:gd name="connsiteY18" fmla="*/ 465614 h 3433207"/>
              <a:gd name="connsiteX19" fmla="*/ 5245178 w 6877635"/>
              <a:gd name="connsiteY19" fmla="*/ 392687 h 3433207"/>
              <a:gd name="connsiteX20" fmla="*/ 5172251 w 6877635"/>
              <a:gd name="connsiteY20" fmla="*/ 381467 h 3433207"/>
              <a:gd name="connsiteX21" fmla="*/ 5121762 w 6877635"/>
              <a:gd name="connsiteY21" fmla="*/ 387077 h 3433207"/>
              <a:gd name="connsiteX22" fmla="*/ 5071274 w 6877635"/>
              <a:gd name="connsiteY22" fmla="*/ 302930 h 3433207"/>
              <a:gd name="connsiteX23" fmla="*/ 4914199 w 6877635"/>
              <a:gd name="connsiteY23" fmla="*/ 190733 h 3433207"/>
              <a:gd name="connsiteX24" fmla="*/ 4734685 w 6877635"/>
              <a:gd name="connsiteY24" fmla="*/ 151465 h 3433207"/>
              <a:gd name="connsiteX25" fmla="*/ 4656148 w 6877635"/>
              <a:gd name="connsiteY25" fmla="*/ 224392 h 3433207"/>
              <a:gd name="connsiteX26" fmla="*/ 4594440 w 6877635"/>
              <a:gd name="connsiteY26" fmla="*/ 241222 h 3433207"/>
              <a:gd name="connsiteX27" fmla="*/ 4532732 w 6877635"/>
              <a:gd name="connsiteY27" fmla="*/ 280491 h 3433207"/>
              <a:gd name="connsiteX28" fmla="*/ 4465414 w 6877635"/>
              <a:gd name="connsiteY28" fmla="*/ 269271 h 3433207"/>
              <a:gd name="connsiteX29" fmla="*/ 4409316 w 6877635"/>
              <a:gd name="connsiteY29" fmla="*/ 129026 h 3433207"/>
              <a:gd name="connsiteX30" fmla="*/ 4325168 w 6877635"/>
              <a:gd name="connsiteY30" fmla="*/ 44878 h 3433207"/>
              <a:gd name="connsiteX31" fmla="*/ 4257851 w 6877635"/>
              <a:gd name="connsiteY31" fmla="*/ 39268 h 3433207"/>
              <a:gd name="connsiteX32" fmla="*/ 4134435 w 6877635"/>
              <a:gd name="connsiteY32" fmla="*/ 106586 h 3433207"/>
              <a:gd name="connsiteX33" fmla="*/ 4067117 w 6877635"/>
              <a:gd name="connsiteY33" fmla="*/ 0 h 3433207"/>
              <a:gd name="connsiteX34" fmla="*/ 4016629 w 6877635"/>
              <a:gd name="connsiteY34" fmla="*/ 56098 h 3433207"/>
              <a:gd name="connsiteX35" fmla="*/ 3954921 w 6877635"/>
              <a:gd name="connsiteY35" fmla="*/ 61708 h 3433207"/>
              <a:gd name="connsiteX36" fmla="*/ 3781016 w 6877635"/>
              <a:gd name="connsiteY36" fmla="*/ 246832 h 3433207"/>
              <a:gd name="connsiteX37" fmla="*/ 3696869 w 6877635"/>
              <a:gd name="connsiteY37" fmla="*/ 454395 h 3433207"/>
              <a:gd name="connsiteX38" fmla="*/ 3623941 w 6877635"/>
              <a:gd name="connsiteY38" fmla="*/ 538542 h 3433207"/>
              <a:gd name="connsiteX39" fmla="*/ 3494916 w 6877635"/>
              <a:gd name="connsiteY39" fmla="*/ 622689 h 3433207"/>
              <a:gd name="connsiteX40" fmla="*/ 3438817 w 6877635"/>
              <a:gd name="connsiteY40" fmla="*/ 443175 h 3433207"/>
              <a:gd name="connsiteX41" fmla="*/ 3360280 w 6877635"/>
              <a:gd name="connsiteY41" fmla="*/ 370248 h 3433207"/>
              <a:gd name="connsiteX42" fmla="*/ 3287352 w 6877635"/>
              <a:gd name="connsiteY42" fmla="*/ 476834 h 3433207"/>
              <a:gd name="connsiteX43" fmla="*/ 3231254 w 6877635"/>
              <a:gd name="connsiteY43" fmla="*/ 628299 h 3433207"/>
              <a:gd name="connsiteX44" fmla="*/ 3169546 w 6877635"/>
              <a:gd name="connsiteY44" fmla="*/ 684397 h 3433207"/>
              <a:gd name="connsiteX45" fmla="*/ 3096619 w 6877635"/>
              <a:gd name="connsiteY45" fmla="*/ 661958 h 3433207"/>
              <a:gd name="connsiteX46" fmla="*/ 3034911 w 6877635"/>
              <a:gd name="connsiteY46" fmla="*/ 723666 h 3433207"/>
              <a:gd name="connsiteX47" fmla="*/ 2967593 w 6877635"/>
              <a:gd name="connsiteY47" fmla="*/ 701227 h 3433207"/>
              <a:gd name="connsiteX48" fmla="*/ 2905885 w 6877635"/>
              <a:gd name="connsiteY48" fmla="*/ 701227 h 3433207"/>
              <a:gd name="connsiteX49" fmla="*/ 2844177 w 6877635"/>
              <a:gd name="connsiteY49" fmla="*/ 1032206 h 3433207"/>
              <a:gd name="connsiteX50" fmla="*/ 2771249 w 6877635"/>
              <a:gd name="connsiteY50" fmla="*/ 1099524 h 3433207"/>
              <a:gd name="connsiteX51" fmla="*/ 2642224 w 6877635"/>
              <a:gd name="connsiteY51" fmla="*/ 1682945 h 3433207"/>
              <a:gd name="connsiteX52" fmla="*/ 2586125 w 6877635"/>
              <a:gd name="connsiteY52" fmla="*/ 1873678 h 3433207"/>
              <a:gd name="connsiteX53" fmla="*/ 2440270 w 6877635"/>
              <a:gd name="connsiteY53" fmla="*/ 2002704 h 3433207"/>
              <a:gd name="connsiteX54" fmla="*/ 2384172 w 6877635"/>
              <a:gd name="connsiteY54" fmla="*/ 1980265 h 3433207"/>
              <a:gd name="connsiteX55" fmla="*/ 2316854 w 6877635"/>
              <a:gd name="connsiteY55" fmla="*/ 2075632 h 3433207"/>
              <a:gd name="connsiteX56" fmla="*/ 2260756 w 6877635"/>
              <a:gd name="connsiteY56" fmla="*/ 2215877 h 3433207"/>
              <a:gd name="connsiteX57" fmla="*/ 2193438 w 6877635"/>
              <a:gd name="connsiteY57" fmla="*/ 2266365 h 3433207"/>
              <a:gd name="connsiteX58" fmla="*/ 2126121 w 6877635"/>
              <a:gd name="connsiteY58" fmla="*/ 2395391 h 3433207"/>
              <a:gd name="connsiteX59" fmla="*/ 2064413 w 6877635"/>
              <a:gd name="connsiteY59" fmla="*/ 2457099 h 3433207"/>
              <a:gd name="connsiteX60" fmla="*/ 2002705 w 6877635"/>
              <a:gd name="connsiteY60" fmla="*/ 2339293 h 3433207"/>
              <a:gd name="connsiteX61" fmla="*/ 1918557 w 6877635"/>
              <a:gd name="connsiteY61" fmla="*/ 2266365 h 3433207"/>
              <a:gd name="connsiteX62" fmla="*/ 1862459 w 6877635"/>
              <a:gd name="connsiteY62" fmla="*/ 2255146 h 3433207"/>
              <a:gd name="connsiteX63" fmla="*/ 1806361 w 6877635"/>
              <a:gd name="connsiteY63" fmla="*/ 2378562 h 3433207"/>
              <a:gd name="connsiteX64" fmla="*/ 1688555 w 6877635"/>
              <a:gd name="connsiteY64" fmla="*/ 2490758 h 3433207"/>
              <a:gd name="connsiteX65" fmla="*/ 1581968 w 6877635"/>
              <a:gd name="connsiteY65" fmla="*/ 2631003 h 3433207"/>
              <a:gd name="connsiteX66" fmla="*/ 1475382 w 6877635"/>
              <a:gd name="connsiteY66" fmla="*/ 2737590 h 3433207"/>
              <a:gd name="connsiteX67" fmla="*/ 1408064 w 6877635"/>
              <a:gd name="connsiteY67" fmla="*/ 2844176 h 3433207"/>
              <a:gd name="connsiteX68" fmla="*/ 1351966 w 6877635"/>
              <a:gd name="connsiteY68" fmla="*/ 2861006 h 3433207"/>
              <a:gd name="connsiteX69" fmla="*/ 1284648 w 6877635"/>
              <a:gd name="connsiteY69" fmla="*/ 2928324 h 3433207"/>
              <a:gd name="connsiteX70" fmla="*/ 1217330 w 6877635"/>
              <a:gd name="connsiteY70" fmla="*/ 2872226 h 3433207"/>
              <a:gd name="connsiteX71" fmla="*/ 1155622 w 6877635"/>
              <a:gd name="connsiteY71" fmla="*/ 2905884 h 3433207"/>
              <a:gd name="connsiteX72" fmla="*/ 1049036 w 6877635"/>
              <a:gd name="connsiteY72" fmla="*/ 3096618 h 3433207"/>
              <a:gd name="connsiteX73" fmla="*/ 959279 w 6877635"/>
              <a:gd name="connsiteY73" fmla="*/ 3236864 h 3433207"/>
              <a:gd name="connsiteX74" fmla="*/ 852692 w 6877635"/>
              <a:gd name="connsiteY74" fmla="*/ 3253693 h 3433207"/>
              <a:gd name="connsiteX75" fmla="*/ 768545 w 6877635"/>
              <a:gd name="connsiteY75" fmla="*/ 3276132 h 3433207"/>
              <a:gd name="connsiteX76" fmla="*/ 656349 w 6877635"/>
              <a:gd name="connsiteY76" fmla="*/ 3343450 h 3433207"/>
              <a:gd name="connsiteX77" fmla="*/ 555372 w 6877635"/>
              <a:gd name="connsiteY77" fmla="*/ 3354670 h 3433207"/>
              <a:gd name="connsiteX78" fmla="*/ 488054 w 6877635"/>
              <a:gd name="connsiteY78" fmla="*/ 3377109 h 3433207"/>
              <a:gd name="connsiteX79" fmla="*/ 437566 w 6877635"/>
              <a:gd name="connsiteY79" fmla="*/ 3377109 h 3433207"/>
              <a:gd name="connsiteX80" fmla="*/ 330979 w 6877635"/>
              <a:gd name="connsiteY80" fmla="*/ 3388329 h 3433207"/>
              <a:gd name="connsiteX81" fmla="*/ 246832 w 6877635"/>
              <a:gd name="connsiteY81" fmla="*/ 3410768 h 3433207"/>
              <a:gd name="connsiteX82" fmla="*/ 140246 w 6877635"/>
              <a:gd name="connsiteY82" fmla="*/ 3410768 h 3433207"/>
              <a:gd name="connsiteX83" fmla="*/ 0 w 6877635"/>
              <a:gd name="connsiteY83" fmla="*/ 3433207 h 343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877635" h="3433207">
                <a:moveTo>
                  <a:pt x="6877635" y="2182218"/>
                </a:moveTo>
                <a:lnTo>
                  <a:pt x="6726170" y="1985875"/>
                </a:lnTo>
                <a:lnTo>
                  <a:pt x="6591534" y="1851239"/>
                </a:lnTo>
                <a:lnTo>
                  <a:pt x="6541046" y="1806360"/>
                </a:lnTo>
                <a:lnTo>
                  <a:pt x="6479338" y="1828800"/>
                </a:lnTo>
                <a:lnTo>
                  <a:pt x="6428849" y="1778311"/>
                </a:lnTo>
                <a:lnTo>
                  <a:pt x="6294214" y="1520260"/>
                </a:lnTo>
                <a:lnTo>
                  <a:pt x="6215676" y="1514650"/>
                </a:lnTo>
                <a:lnTo>
                  <a:pt x="6131529" y="1475381"/>
                </a:lnTo>
                <a:lnTo>
                  <a:pt x="6092260" y="1436113"/>
                </a:lnTo>
                <a:lnTo>
                  <a:pt x="6024943" y="1430503"/>
                </a:lnTo>
                <a:lnTo>
                  <a:pt x="5980064" y="1363185"/>
                </a:lnTo>
                <a:lnTo>
                  <a:pt x="5867868" y="1239769"/>
                </a:lnTo>
                <a:lnTo>
                  <a:pt x="5766891" y="1110743"/>
                </a:lnTo>
                <a:lnTo>
                  <a:pt x="5716403" y="998547"/>
                </a:lnTo>
                <a:lnTo>
                  <a:pt x="5559328" y="824643"/>
                </a:lnTo>
                <a:lnTo>
                  <a:pt x="5441522" y="706837"/>
                </a:lnTo>
                <a:lnTo>
                  <a:pt x="5374204" y="678787"/>
                </a:lnTo>
                <a:lnTo>
                  <a:pt x="5306886" y="465614"/>
                </a:lnTo>
                <a:lnTo>
                  <a:pt x="5245178" y="392687"/>
                </a:lnTo>
                <a:lnTo>
                  <a:pt x="5172251" y="381467"/>
                </a:lnTo>
                <a:lnTo>
                  <a:pt x="5121762" y="387077"/>
                </a:lnTo>
                <a:lnTo>
                  <a:pt x="5071274" y="302930"/>
                </a:lnTo>
                <a:lnTo>
                  <a:pt x="4914199" y="190733"/>
                </a:lnTo>
                <a:lnTo>
                  <a:pt x="4734685" y="151465"/>
                </a:lnTo>
                <a:lnTo>
                  <a:pt x="4656148" y="224392"/>
                </a:lnTo>
                <a:lnTo>
                  <a:pt x="4594440" y="241222"/>
                </a:lnTo>
                <a:lnTo>
                  <a:pt x="4532732" y="280491"/>
                </a:lnTo>
                <a:lnTo>
                  <a:pt x="4465414" y="269271"/>
                </a:lnTo>
                <a:lnTo>
                  <a:pt x="4409316" y="129026"/>
                </a:lnTo>
                <a:lnTo>
                  <a:pt x="4325168" y="44878"/>
                </a:lnTo>
                <a:lnTo>
                  <a:pt x="4257851" y="39268"/>
                </a:lnTo>
                <a:lnTo>
                  <a:pt x="4134435" y="106586"/>
                </a:lnTo>
                <a:lnTo>
                  <a:pt x="4067117" y="0"/>
                </a:lnTo>
                <a:lnTo>
                  <a:pt x="4016629" y="56098"/>
                </a:lnTo>
                <a:lnTo>
                  <a:pt x="3954921" y="61708"/>
                </a:lnTo>
                <a:lnTo>
                  <a:pt x="3781016" y="246832"/>
                </a:lnTo>
                <a:lnTo>
                  <a:pt x="3696869" y="454395"/>
                </a:lnTo>
                <a:lnTo>
                  <a:pt x="3623941" y="538542"/>
                </a:lnTo>
                <a:lnTo>
                  <a:pt x="3494916" y="622689"/>
                </a:lnTo>
                <a:lnTo>
                  <a:pt x="3438817" y="443175"/>
                </a:lnTo>
                <a:lnTo>
                  <a:pt x="3360280" y="370248"/>
                </a:lnTo>
                <a:lnTo>
                  <a:pt x="3287352" y="476834"/>
                </a:lnTo>
                <a:lnTo>
                  <a:pt x="3231254" y="628299"/>
                </a:lnTo>
                <a:lnTo>
                  <a:pt x="3169546" y="684397"/>
                </a:lnTo>
                <a:lnTo>
                  <a:pt x="3096619" y="661958"/>
                </a:lnTo>
                <a:lnTo>
                  <a:pt x="3034911" y="723666"/>
                </a:lnTo>
                <a:lnTo>
                  <a:pt x="2967593" y="701227"/>
                </a:lnTo>
                <a:lnTo>
                  <a:pt x="2905885" y="701227"/>
                </a:lnTo>
                <a:lnTo>
                  <a:pt x="2844177" y="1032206"/>
                </a:lnTo>
                <a:lnTo>
                  <a:pt x="2771249" y="1099524"/>
                </a:lnTo>
                <a:lnTo>
                  <a:pt x="2642224" y="1682945"/>
                </a:lnTo>
                <a:lnTo>
                  <a:pt x="2586125" y="1873678"/>
                </a:lnTo>
                <a:lnTo>
                  <a:pt x="2440270" y="2002704"/>
                </a:lnTo>
                <a:lnTo>
                  <a:pt x="2384172" y="1980265"/>
                </a:lnTo>
                <a:lnTo>
                  <a:pt x="2316854" y="2075632"/>
                </a:lnTo>
                <a:lnTo>
                  <a:pt x="2260756" y="2215877"/>
                </a:lnTo>
                <a:lnTo>
                  <a:pt x="2193438" y="2266365"/>
                </a:lnTo>
                <a:lnTo>
                  <a:pt x="2126121" y="2395391"/>
                </a:lnTo>
                <a:lnTo>
                  <a:pt x="2064413" y="2457099"/>
                </a:lnTo>
                <a:lnTo>
                  <a:pt x="2002705" y="2339293"/>
                </a:lnTo>
                <a:lnTo>
                  <a:pt x="1918557" y="2266365"/>
                </a:lnTo>
                <a:lnTo>
                  <a:pt x="1862459" y="2255146"/>
                </a:lnTo>
                <a:lnTo>
                  <a:pt x="1806361" y="2378562"/>
                </a:lnTo>
                <a:lnTo>
                  <a:pt x="1688555" y="2490758"/>
                </a:lnTo>
                <a:lnTo>
                  <a:pt x="1581968" y="2631003"/>
                </a:lnTo>
                <a:lnTo>
                  <a:pt x="1475382" y="2737590"/>
                </a:lnTo>
                <a:lnTo>
                  <a:pt x="1408064" y="2844176"/>
                </a:lnTo>
                <a:lnTo>
                  <a:pt x="1351966" y="2861006"/>
                </a:lnTo>
                <a:lnTo>
                  <a:pt x="1284648" y="2928324"/>
                </a:lnTo>
                <a:lnTo>
                  <a:pt x="1217330" y="2872226"/>
                </a:lnTo>
                <a:lnTo>
                  <a:pt x="1155622" y="2905884"/>
                </a:lnTo>
                <a:lnTo>
                  <a:pt x="1049036" y="3096618"/>
                </a:lnTo>
                <a:lnTo>
                  <a:pt x="959279" y="3236864"/>
                </a:lnTo>
                <a:lnTo>
                  <a:pt x="852692" y="3253693"/>
                </a:lnTo>
                <a:lnTo>
                  <a:pt x="768545" y="3276132"/>
                </a:lnTo>
                <a:lnTo>
                  <a:pt x="656349" y="3343450"/>
                </a:lnTo>
                <a:lnTo>
                  <a:pt x="555372" y="3354670"/>
                </a:lnTo>
                <a:lnTo>
                  <a:pt x="488054" y="3377109"/>
                </a:lnTo>
                <a:lnTo>
                  <a:pt x="437566" y="3377109"/>
                </a:lnTo>
                <a:lnTo>
                  <a:pt x="330979" y="3388329"/>
                </a:lnTo>
                <a:lnTo>
                  <a:pt x="246832" y="3410768"/>
                </a:lnTo>
                <a:lnTo>
                  <a:pt x="140246" y="3410768"/>
                </a:lnTo>
                <a:lnTo>
                  <a:pt x="0" y="3433207"/>
                </a:lnTo>
              </a:path>
            </a:pathLst>
          </a:custGeom>
          <a:noFill/>
          <a:ln w="57150">
            <a:solidFill>
              <a:srgbClr val="0070C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7" name="TextBox 56"/>
          <p:cNvSpPr txBox="1"/>
          <p:nvPr/>
        </p:nvSpPr>
        <p:spPr>
          <a:xfrm rot="5400000">
            <a:off x="7511619" y="3198226"/>
            <a:ext cx="2683748" cy="369332"/>
          </a:xfrm>
          <a:prstGeom prst="rect">
            <a:avLst/>
          </a:prstGeom>
          <a:noFill/>
        </p:spPr>
        <p:txBody>
          <a:bodyPr wrap="none" rtlCol="0">
            <a:spAutoFit/>
          </a:bodyPr>
          <a:lstStyle/>
          <a:p>
            <a:pPr algn="ctr"/>
            <a:r>
              <a:rPr lang="en-ZA" dirty="0" smtClean="0">
                <a:latin typeface="Arial Narrow" pitchFamily="34" charset="0"/>
              </a:rPr>
              <a:t>Cigarettes per capita per year</a:t>
            </a:r>
          </a:p>
        </p:txBody>
      </p:sp>
      <p:sp>
        <p:nvSpPr>
          <p:cNvPr id="59" name="TextBox 58"/>
          <p:cNvSpPr txBox="1"/>
          <p:nvPr/>
        </p:nvSpPr>
        <p:spPr>
          <a:xfrm>
            <a:off x="4329201" y="5712668"/>
            <a:ext cx="552212" cy="369332"/>
          </a:xfrm>
          <a:prstGeom prst="rect">
            <a:avLst/>
          </a:prstGeom>
          <a:noFill/>
        </p:spPr>
        <p:txBody>
          <a:bodyPr wrap="none" rtlCol="0">
            <a:spAutoFit/>
          </a:bodyPr>
          <a:lstStyle/>
          <a:p>
            <a:pPr algn="ctr"/>
            <a:r>
              <a:rPr lang="en-ZA" dirty="0" smtClean="0">
                <a:latin typeface="Arial Narrow" pitchFamily="34" charset="0"/>
              </a:rPr>
              <a:t>Year</a:t>
            </a:r>
          </a:p>
        </p:txBody>
      </p:sp>
      <p:cxnSp>
        <p:nvCxnSpPr>
          <p:cNvPr id="70" name="Straight Connector 69"/>
          <p:cNvCxnSpPr/>
          <p:nvPr/>
        </p:nvCxnSpPr>
        <p:spPr>
          <a:xfrm rot="16200000" flipH="1">
            <a:off x="1051882" y="4915126"/>
            <a:ext cx="635030" cy="4"/>
          </a:xfrm>
          <a:prstGeom prst="line">
            <a:avLst/>
          </a:prstGeom>
          <a:ln w="5715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16200000" flipH="1">
            <a:off x="2037659" y="3360883"/>
            <a:ext cx="635030" cy="4"/>
          </a:xfrm>
          <a:prstGeom prst="line">
            <a:avLst/>
          </a:prstGeom>
          <a:ln w="5715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rot="16200000" flipH="1">
            <a:off x="4359486" y="1343595"/>
            <a:ext cx="635030" cy="4"/>
          </a:xfrm>
          <a:prstGeom prst="line">
            <a:avLst/>
          </a:prstGeom>
          <a:ln w="5715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341971377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fade">
                                      <p:cBhvr>
                                        <p:cTn id="12" dur="1000"/>
                                        <p:tgtEl>
                                          <p:spTgt spid="72"/>
                                        </p:tgtEl>
                                      </p:cBhvr>
                                    </p:animEffect>
                                    <p:anim calcmode="lin" valueType="num">
                                      <p:cBhvr>
                                        <p:cTn id="13" dur="1000" fill="hold"/>
                                        <p:tgtEl>
                                          <p:spTgt spid="72"/>
                                        </p:tgtEl>
                                        <p:attrNameLst>
                                          <p:attrName>ppt_x</p:attrName>
                                        </p:attrNameLst>
                                      </p:cBhvr>
                                      <p:tavLst>
                                        <p:tav tm="0">
                                          <p:val>
                                            <p:strVal val="#ppt_x"/>
                                          </p:val>
                                        </p:tav>
                                        <p:tav tm="100000">
                                          <p:val>
                                            <p:strVal val="#ppt_x"/>
                                          </p:val>
                                        </p:tav>
                                      </p:tavLst>
                                    </p:anim>
                                    <p:anim calcmode="lin" valueType="num">
                                      <p:cBhvr>
                                        <p:cTn id="14" dur="1000" fill="hold"/>
                                        <p:tgtEl>
                                          <p:spTgt spid="7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fade">
                                      <p:cBhvr>
                                        <p:cTn id="19" dur="1000"/>
                                        <p:tgtEl>
                                          <p:spTgt spid="71"/>
                                        </p:tgtEl>
                                      </p:cBhvr>
                                    </p:animEffect>
                                    <p:anim calcmode="lin" valueType="num">
                                      <p:cBhvr>
                                        <p:cTn id="20" dur="1000" fill="hold"/>
                                        <p:tgtEl>
                                          <p:spTgt spid="71"/>
                                        </p:tgtEl>
                                        <p:attrNameLst>
                                          <p:attrName>ppt_x</p:attrName>
                                        </p:attrNameLst>
                                      </p:cBhvr>
                                      <p:tavLst>
                                        <p:tav tm="0">
                                          <p:val>
                                            <p:strVal val="#ppt_x"/>
                                          </p:val>
                                        </p:tav>
                                        <p:tav tm="100000">
                                          <p:val>
                                            <p:strVal val="#ppt_x"/>
                                          </p:val>
                                        </p:tav>
                                      </p:tavLst>
                                    </p:anim>
                                    <p:anim calcmode="lin" valueType="num">
                                      <p:cBhvr>
                                        <p:cTn id="21" dur="1000" fill="hold"/>
                                        <p:tgtEl>
                                          <p:spTgt spid="71"/>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1250"/>
                                        <p:tgtEl>
                                          <p:spTgt spid="30"/>
                                        </p:tgtEl>
                                      </p:cBhvr>
                                    </p:animEffect>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70"/>
                                        </p:tgtEl>
                                        <p:attrNameLst>
                                          <p:attrName>style.visibility</p:attrName>
                                        </p:attrNameLst>
                                      </p:cBhvr>
                                      <p:to>
                                        <p:strVal val="visible"/>
                                      </p:to>
                                    </p:set>
                                    <p:animEffect transition="in" filter="fade">
                                      <p:cBhvr>
                                        <p:cTn id="31" dur="1000"/>
                                        <p:tgtEl>
                                          <p:spTgt spid="70"/>
                                        </p:tgtEl>
                                      </p:cBhvr>
                                    </p:animEffect>
                                    <p:anim calcmode="lin" valueType="num">
                                      <p:cBhvr>
                                        <p:cTn id="32" dur="1000" fill="hold"/>
                                        <p:tgtEl>
                                          <p:spTgt spid="70"/>
                                        </p:tgtEl>
                                        <p:attrNameLst>
                                          <p:attrName>ppt_x</p:attrName>
                                        </p:attrNameLst>
                                      </p:cBhvr>
                                      <p:tavLst>
                                        <p:tav tm="0">
                                          <p:val>
                                            <p:strVal val="#ppt_x"/>
                                          </p:val>
                                        </p:tav>
                                        <p:tav tm="100000">
                                          <p:val>
                                            <p:strVal val="#ppt_x"/>
                                          </p:val>
                                        </p:tav>
                                      </p:tavLst>
                                    </p:anim>
                                    <p:anim calcmode="lin" valueType="num">
                                      <p:cBhvr>
                                        <p:cTn id="33" dur="1000" fill="hold"/>
                                        <p:tgtEl>
                                          <p:spTgt spid="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0" grpId="0" animBg="1"/>
    </p:bld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title"/>
          </p:nvPr>
        </p:nvSpPr>
        <p:spPr>
          <a:xfrm>
            <a:off x="852755" y="346075"/>
            <a:ext cx="7438490" cy="856001"/>
          </a:xfrm>
        </p:spPr>
        <p:txBody>
          <a:bodyPr>
            <a:noAutofit/>
          </a:bodyPr>
          <a:lstStyle/>
          <a:p>
            <a:r>
              <a:rPr lang="en-ZA" dirty="0" smtClean="0"/>
              <a:t>COUNTRIES WHERE DATA WERE AVAILABLE WHEN KEYS PUBLISHED </a:t>
            </a:r>
            <a:endParaRPr lang="en-US" sz="2000" dirty="0"/>
          </a:p>
        </p:txBody>
      </p:sp>
      <p:sp>
        <p:nvSpPr>
          <p:cNvPr id="101" name="Text Box 6"/>
          <p:cNvSpPr txBox="1">
            <a:spLocks noChangeArrowheads="1"/>
          </p:cNvSpPr>
          <p:nvPr/>
        </p:nvSpPr>
        <p:spPr bwMode="auto">
          <a:xfrm rot="16200000">
            <a:off x="-653299" y="3226585"/>
            <a:ext cx="2145138"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eaLnBrk="1" hangingPunct="1"/>
            <a:r>
              <a:rPr lang="en-US" sz="1800" b="0" dirty="0" smtClean="0">
                <a:latin typeface="Arial Narrow" pitchFamily="34" charset="0"/>
                <a:cs typeface="Calibri" pitchFamily="34" charset="0"/>
              </a:rPr>
              <a:t>CHD</a:t>
            </a:r>
            <a:r>
              <a:rPr lang="en-US" sz="1800" dirty="0" smtClean="0">
                <a:latin typeface="Arial Narrow" pitchFamily="34" charset="0"/>
                <a:cs typeface="Calibri" pitchFamily="34" charset="0"/>
              </a:rPr>
              <a:t> (</a:t>
            </a:r>
            <a:r>
              <a:rPr lang="en-US" sz="1800" b="0" dirty="0" smtClean="0">
                <a:latin typeface="Arial Narrow" pitchFamily="34" charset="0"/>
                <a:cs typeface="Calibri" pitchFamily="34" charset="0"/>
              </a:rPr>
              <a:t>deaths per 1000)</a:t>
            </a:r>
            <a:endParaRPr lang="en-US" sz="1800" b="0" dirty="0">
              <a:latin typeface="Arial Narrow" pitchFamily="34" charset="0"/>
              <a:cs typeface="Calibri" pitchFamily="34" charset="0"/>
            </a:endParaRPr>
          </a:p>
        </p:txBody>
      </p:sp>
      <p:sp>
        <p:nvSpPr>
          <p:cNvPr id="73" name="Text Box 4"/>
          <p:cNvSpPr txBox="1">
            <a:spLocks noChangeArrowheads="1"/>
          </p:cNvSpPr>
          <p:nvPr/>
        </p:nvSpPr>
        <p:spPr bwMode="auto">
          <a:xfrm>
            <a:off x="7970241" y="5503897"/>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50</a:t>
            </a:r>
            <a:endParaRPr lang="en-US" sz="1800" b="0" dirty="0">
              <a:latin typeface="Arial Narrow" pitchFamily="34" charset="0"/>
              <a:cs typeface="Calibri" pitchFamily="34" charset="0"/>
            </a:endParaRPr>
          </a:p>
        </p:txBody>
      </p:sp>
      <p:sp>
        <p:nvSpPr>
          <p:cNvPr id="3" name="Freeform 2"/>
          <p:cNvSpPr/>
          <p:nvPr/>
        </p:nvSpPr>
        <p:spPr>
          <a:xfrm>
            <a:off x="2002276" y="1926985"/>
            <a:ext cx="4659115" cy="3329994"/>
          </a:xfrm>
          <a:custGeom>
            <a:avLst/>
            <a:gdLst>
              <a:gd name="connsiteX0" fmla="*/ 0 w 4431323"/>
              <a:gd name="connsiteY0" fmla="*/ 3768132 h 3768132"/>
              <a:gd name="connsiteX1" fmla="*/ 864158 w 4431323"/>
              <a:gd name="connsiteY1" fmla="*/ 3516923 h 3768132"/>
              <a:gd name="connsiteX2" fmla="*/ 1567543 w 4431323"/>
              <a:gd name="connsiteY2" fmla="*/ 3155183 h 3768132"/>
              <a:gd name="connsiteX3" fmla="*/ 2692958 w 4431323"/>
              <a:gd name="connsiteY3" fmla="*/ 2220686 h 3768132"/>
              <a:gd name="connsiteX4" fmla="*/ 3637503 w 4431323"/>
              <a:gd name="connsiteY4" fmla="*/ 1125416 h 3768132"/>
              <a:gd name="connsiteX5" fmla="*/ 4431323 w 4431323"/>
              <a:gd name="connsiteY5" fmla="*/ 0 h 376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1323" h="3768132">
                <a:moveTo>
                  <a:pt x="0" y="3768132"/>
                </a:moveTo>
                <a:cubicBezTo>
                  <a:pt x="301450" y="3693606"/>
                  <a:pt x="602901" y="3619081"/>
                  <a:pt x="864158" y="3516923"/>
                </a:cubicBezTo>
                <a:cubicBezTo>
                  <a:pt x="1125415" y="3414765"/>
                  <a:pt x="1262743" y="3371222"/>
                  <a:pt x="1567543" y="3155183"/>
                </a:cubicBezTo>
                <a:cubicBezTo>
                  <a:pt x="1872343" y="2939143"/>
                  <a:pt x="2347965" y="2558980"/>
                  <a:pt x="2692958" y="2220686"/>
                </a:cubicBezTo>
                <a:cubicBezTo>
                  <a:pt x="3037951" y="1882392"/>
                  <a:pt x="3347776" y="1495530"/>
                  <a:pt x="3637503" y="1125416"/>
                </a:cubicBezTo>
                <a:cubicBezTo>
                  <a:pt x="3927231" y="755302"/>
                  <a:pt x="4179277" y="377651"/>
                  <a:pt x="4431323" y="0"/>
                </a:cubicBezTo>
              </a:path>
            </a:pathLst>
          </a:custGeom>
          <a:noFill/>
          <a:ln w="88900">
            <a:solidFill>
              <a:srgbClr val="FF6600"/>
            </a:solidFill>
            <a:round/>
            <a:headEnd/>
            <a:tailEnd/>
          </a:ln>
          <a:effectLst>
            <a:outerShdw blurRad="63500" dist="17961" dir="2700000" algn="ctr" rotWithShape="0">
              <a:schemeClr val="tx2">
                <a:alpha val="74998"/>
              </a:schemeClr>
            </a:outerShdw>
          </a:effectLst>
        </p:spPr>
        <p:txBody>
          <a:bodyPr>
            <a:prstTxWarp prst="textNoShape">
              <a:avLst/>
            </a:prstTxWarp>
          </a:bodyPr>
          <a:lstStyle/>
          <a:p>
            <a:pPr eaLnBrk="0" hangingPunct="0"/>
            <a:endParaRPr lang="en-ZA" sz="2000" b="1">
              <a:latin typeface="Arial Narrow" pitchFamily="34" charset="0"/>
            </a:endParaRPr>
          </a:p>
        </p:txBody>
      </p:sp>
      <p:sp>
        <p:nvSpPr>
          <p:cNvPr id="99" name="Text Box 4"/>
          <p:cNvSpPr txBox="1">
            <a:spLocks noChangeArrowheads="1"/>
          </p:cNvSpPr>
          <p:nvPr/>
        </p:nvSpPr>
        <p:spPr bwMode="auto">
          <a:xfrm>
            <a:off x="854866" y="5503897"/>
            <a:ext cx="317194"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eaLnBrk="1" hangingPunct="1"/>
            <a:r>
              <a:rPr lang="en-US" sz="1800" b="0">
                <a:latin typeface="Calibri" pitchFamily="34" charset="0"/>
                <a:cs typeface="Calibri" pitchFamily="34" charset="0"/>
              </a:rPr>
              <a:t>0</a:t>
            </a:r>
          </a:p>
        </p:txBody>
      </p:sp>
      <p:sp>
        <p:nvSpPr>
          <p:cNvPr id="100" name="Text Box 5"/>
          <p:cNvSpPr txBox="1">
            <a:spLocks noChangeArrowheads="1"/>
          </p:cNvSpPr>
          <p:nvPr/>
        </p:nvSpPr>
        <p:spPr bwMode="auto">
          <a:xfrm>
            <a:off x="3406807" y="5781882"/>
            <a:ext cx="2354848"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eaLnBrk="1" hangingPunct="1"/>
            <a:r>
              <a:rPr lang="en-US" sz="1800" b="0" dirty="0" smtClean="0">
                <a:latin typeface="Arial Narrow" pitchFamily="34" charset="0"/>
                <a:cs typeface="Calibri" pitchFamily="34" charset="0"/>
              </a:rPr>
              <a:t>Percent calories from fat</a:t>
            </a:r>
            <a:endParaRPr lang="en-US" sz="1800" b="0" dirty="0">
              <a:latin typeface="Arial Narrow" pitchFamily="34" charset="0"/>
              <a:cs typeface="Calibri" pitchFamily="34" charset="0"/>
            </a:endParaRPr>
          </a:p>
        </p:txBody>
      </p:sp>
      <p:sp>
        <p:nvSpPr>
          <p:cNvPr id="105" name="Text Box 10"/>
          <p:cNvSpPr txBox="1">
            <a:spLocks noChangeArrowheads="1"/>
          </p:cNvSpPr>
          <p:nvPr/>
        </p:nvSpPr>
        <p:spPr bwMode="auto">
          <a:xfrm>
            <a:off x="675861" y="1320715"/>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eaLnBrk="1" hangingPunct="1"/>
            <a:r>
              <a:rPr lang="en-US" sz="1800" b="0" dirty="0" smtClean="0">
                <a:latin typeface="Arial Narrow" pitchFamily="34" charset="0"/>
                <a:cs typeface="Calibri" pitchFamily="34" charset="0"/>
              </a:rPr>
              <a:t>8</a:t>
            </a:r>
            <a:endParaRPr lang="en-US" sz="1800" b="0" dirty="0">
              <a:latin typeface="Arial Narrow" pitchFamily="34" charset="0"/>
              <a:cs typeface="Calibri" pitchFamily="34" charset="0"/>
            </a:endParaRPr>
          </a:p>
        </p:txBody>
      </p:sp>
      <p:sp>
        <p:nvSpPr>
          <p:cNvPr id="121" name="Oval 26"/>
          <p:cNvSpPr>
            <a:spLocks noChangeArrowheads="1"/>
          </p:cNvSpPr>
          <p:nvPr/>
        </p:nvSpPr>
        <p:spPr bwMode="auto">
          <a:xfrm>
            <a:off x="6594502" y="1783473"/>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22" name="Oval 27"/>
          <p:cNvSpPr>
            <a:spLocks noChangeArrowheads="1"/>
          </p:cNvSpPr>
          <p:nvPr/>
        </p:nvSpPr>
        <p:spPr bwMode="auto">
          <a:xfrm>
            <a:off x="3599708" y="4510233"/>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23" name="Oval 28"/>
          <p:cNvSpPr>
            <a:spLocks noChangeArrowheads="1"/>
          </p:cNvSpPr>
          <p:nvPr/>
        </p:nvSpPr>
        <p:spPr bwMode="auto">
          <a:xfrm>
            <a:off x="5912627" y="2393381"/>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24" name="Oval 29"/>
          <p:cNvSpPr>
            <a:spLocks noChangeArrowheads="1"/>
          </p:cNvSpPr>
          <p:nvPr/>
        </p:nvSpPr>
        <p:spPr bwMode="auto">
          <a:xfrm>
            <a:off x="5699205" y="2450339"/>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25" name="Oval 30"/>
          <p:cNvSpPr>
            <a:spLocks noChangeArrowheads="1"/>
          </p:cNvSpPr>
          <p:nvPr/>
        </p:nvSpPr>
        <p:spPr bwMode="auto">
          <a:xfrm>
            <a:off x="5439324" y="3361856"/>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29" name="Oval 26"/>
          <p:cNvSpPr>
            <a:spLocks noChangeArrowheads="1"/>
          </p:cNvSpPr>
          <p:nvPr/>
        </p:nvSpPr>
        <p:spPr bwMode="auto">
          <a:xfrm>
            <a:off x="1861436" y="5110906"/>
            <a:ext cx="289607" cy="28605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49" name="Text Box 10"/>
          <p:cNvSpPr txBox="1">
            <a:spLocks noChangeArrowheads="1"/>
          </p:cNvSpPr>
          <p:nvPr/>
        </p:nvSpPr>
        <p:spPr bwMode="auto">
          <a:xfrm>
            <a:off x="675861" y="1822570"/>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7</a:t>
            </a:r>
            <a:endParaRPr lang="en-US" sz="1800" b="0" dirty="0">
              <a:latin typeface="Arial Narrow" pitchFamily="34" charset="0"/>
              <a:cs typeface="Calibri" pitchFamily="34" charset="0"/>
            </a:endParaRPr>
          </a:p>
        </p:txBody>
      </p:sp>
      <p:sp>
        <p:nvSpPr>
          <p:cNvPr id="51" name="Text Box 10"/>
          <p:cNvSpPr txBox="1">
            <a:spLocks noChangeArrowheads="1"/>
          </p:cNvSpPr>
          <p:nvPr/>
        </p:nvSpPr>
        <p:spPr bwMode="auto">
          <a:xfrm>
            <a:off x="675861" y="2324426"/>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eaLnBrk="1" hangingPunct="1"/>
            <a:r>
              <a:rPr lang="en-US" sz="1800" b="0" dirty="0" smtClean="0">
                <a:latin typeface="Arial Narrow" pitchFamily="34" charset="0"/>
                <a:cs typeface="Calibri" pitchFamily="34" charset="0"/>
              </a:rPr>
              <a:t>6</a:t>
            </a:r>
            <a:endParaRPr lang="en-US" sz="1800" b="0" dirty="0">
              <a:latin typeface="Arial Narrow" pitchFamily="34" charset="0"/>
              <a:cs typeface="Calibri" pitchFamily="34" charset="0"/>
            </a:endParaRPr>
          </a:p>
        </p:txBody>
      </p:sp>
      <p:sp>
        <p:nvSpPr>
          <p:cNvPr id="53" name="Text Box 10"/>
          <p:cNvSpPr txBox="1">
            <a:spLocks noChangeArrowheads="1"/>
          </p:cNvSpPr>
          <p:nvPr/>
        </p:nvSpPr>
        <p:spPr bwMode="auto">
          <a:xfrm>
            <a:off x="675861" y="2826281"/>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5</a:t>
            </a:r>
            <a:endParaRPr lang="en-US" sz="1800" b="0" dirty="0">
              <a:latin typeface="Arial Narrow" pitchFamily="34" charset="0"/>
              <a:cs typeface="Calibri" pitchFamily="34" charset="0"/>
            </a:endParaRPr>
          </a:p>
        </p:txBody>
      </p:sp>
      <p:sp>
        <p:nvSpPr>
          <p:cNvPr id="55" name="Text Box 10"/>
          <p:cNvSpPr txBox="1">
            <a:spLocks noChangeArrowheads="1"/>
          </p:cNvSpPr>
          <p:nvPr/>
        </p:nvSpPr>
        <p:spPr bwMode="auto">
          <a:xfrm>
            <a:off x="675861" y="3328136"/>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eaLnBrk="1" hangingPunct="1"/>
            <a:r>
              <a:rPr lang="en-US" sz="1800" b="0" dirty="0" smtClean="0">
                <a:latin typeface="Arial Narrow" pitchFamily="34" charset="0"/>
                <a:cs typeface="Calibri" pitchFamily="34" charset="0"/>
              </a:rPr>
              <a:t>4</a:t>
            </a:r>
            <a:endParaRPr lang="en-US" sz="1800" b="0" dirty="0">
              <a:latin typeface="Arial Narrow" pitchFamily="34" charset="0"/>
              <a:cs typeface="Calibri" pitchFamily="34" charset="0"/>
            </a:endParaRPr>
          </a:p>
        </p:txBody>
      </p:sp>
      <p:sp>
        <p:nvSpPr>
          <p:cNvPr id="57" name="Text Box 10"/>
          <p:cNvSpPr txBox="1">
            <a:spLocks noChangeArrowheads="1"/>
          </p:cNvSpPr>
          <p:nvPr/>
        </p:nvSpPr>
        <p:spPr bwMode="auto">
          <a:xfrm>
            <a:off x="675861" y="3829991"/>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3</a:t>
            </a:r>
            <a:endParaRPr lang="en-US" sz="1800" b="0" dirty="0">
              <a:latin typeface="Arial Narrow" pitchFamily="34" charset="0"/>
              <a:cs typeface="Calibri" pitchFamily="34" charset="0"/>
            </a:endParaRPr>
          </a:p>
        </p:txBody>
      </p:sp>
      <p:sp>
        <p:nvSpPr>
          <p:cNvPr id="59" name="Text Box 10"/>
          <p:cNvSpPr txBox="1">
            <a:spLocks noChangeArrowheads="1"/>
          </p:cNvSpPr>
          <p:nvPr/>
        </p:nvSpPr>
        <p:spPr bwMode="auto">
          <a:xfrm>
            <a:off x="675861" y="4331847"/>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eaLnBrk="1" hangingPunct="1"/>
            <a:r>
              <a:rPr lang="en-US" sz="1800" b="0" dirty="0" smtClean="0">
                <a:latin typeface="Arial Narrow" pitchFamily="34" charset="0"/>
                <a:cs typeface="Calibri" pitchFamily="34" charset="0"/>
              </a:rPr>
              <a:t>2</a:t>
            </a:r>
            <a:endParaRPr lang="en-US" sz="1800" b="0" dirty="0">
              <a:latin typeface="Arial Narrow" pitchFamily="34" charset="0"/>
              <a:cs typeface="Calibri" pitchFamily="34" charset="0"/>
            </a:endParaRPr>
          </a:p>
        </p:txBody>
      </p:sp>
      <p:sp>
        <p:nvSpPr>
          <p:cNvPr id="61" name="Text Box 10"/>
          <p:cNvSpPr txBox="1">
            <a:spLocks noChangeArrowheads="1"/>
          </p:cNvSpPr>
          <p:nvPr/>
        </p:nvSpPr>
        <p:spPr bwMode="auto">
          <a:xfrm>
            <a:off x="675861" y="4833702"/>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1</a:t>
            </a:r>
            <a:endParaRPr lang="en-US" sz="1800" b="0" dirty="0">
              <a:latin typeface="Arial Narrow" pitchFamily="34" charset="0"/>
              <a:cs typeface="Calibri" pitchFamily="34" charset="0"/>
            </a:endParaRPr>
          </a:p>
        </p:txBody>
      </p:sp>
      <p:sp>
        <p:nvSpPr>
          <p:cNvPr id="63" name="Text Box 10"/>
          <p:cNvSpPr txBox="1">
            <a:spLocks noChangeArrowheads="1"/>
          </p:cNvSpPr>
          <p:nvPr/>
        </p:nvSpPr>
        <p:spPr bwMode="auto">
          <a:xfrm>
            <a:off x="675861" y="5335558"/>
            <a:ext cx="317193"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0</a:t>
            </a:r>
            <a:endParaRPr lang="en-US" sz="1800" b="0" dirty="0">
              <a:latin typeface="Arial Narrow" pitchFamily="34" charset="0"/>
              <a:cs typeface="Calibri" pitchFamily="34" charset="0"/>
            </a:endParaRPr>
          </a:p>
        </p:txBody>
      </p:sp>
      <p:sp>
        <p:nvSpPr>
          <p:cNvPr id="65" name="Text Box 4"/>
          <p:cNvSpPr txBox="1">
            <a:spLocks noChangeArrowheads="1"/>
          </p:cNvSpPr>
          <p:nvPr/>
        </p:nvSpPr>
        <p:spPr bwMode="auto">
          <a:xfrm>
            <a:off x="2241973" y="5503897"/>
            <a:ext cx="416632"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10</a:t>
            </a:r>
            <a:endParaRPr lang="en-US" sz="1800" b="0" dirty="0">
              <a:latin typeface="Arial Narrow" pitchFamily="34" charset="0"/>
              <a:cs typeface="Calibri" pitchFamily="34" charset="0"/>
            </a:endParaRPr>
          </a:p>
        </p:txBody>
      </p:sp>
      <p:sp>
        <p:nvSpPr>
          <p:cNvPr id="67" name="Text Box 4"/>
          <p:cNvSpPr txBox="1">
            <a:spLocks noChangeArrowheads="1"/>
          </p:cNvSpPr>
          <p:nvPr/>
        </p:nvSpPr>
        <p:spPr bwMode="auto">
          <a:xfrm>
            <a:off x="3678799" y="5503897"/>
            <a:ext cx="416632"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20</a:t>
            </a:r>
            <a:endParaRPr lang="en-US" sz="1800" b="0" dirty="0">
              <a:latin typeface="Arial Narrow" pitchFamily="34" charset="0"/>
              <a:cs typeface="Calibri" pitchFamily="34" charset="0"/>
            </a:endParaRPr>
          </a:p>
        </p:txBody>
      </p:sp>
      <p:sp>
        <p:nvSpPr>
          <p:cNvPr id="69" name="Text Box 4"/>
          <p:cNvSpPr txBox="1">
            <a:spLocks noChangeArrowheads="1"/>
          </p:cNvSpPr>
          <p:nvPr/>
        </p:nvSpPr>
        <p:spPr bwMode="auto">
          <a:xfrm>
            <a:off x="5115625" y="5503897"/>
            <a:ext cx="416632"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30</a:t>
            </a:r>
            <a:endParaRPr lang="en-US" sz="1800" b="0" dirty="0">
              <a:latin typeface="Arial Narrow" pitchFamily="34" charset="0"/>
              <a:cs typeface="Calibri" pitchFamily="34" charset="0"/>
            </a:endParaRPr>
          </a:p>
        </p:txBody>
      </p:sp>
      <p:sp>
        <p:nvSpPr>
          <p:cNvPr id="71" name="Text Box 4"/>
          <p:cNvSpPr txBox="1">
            <a:spLocks noChangeArrowheads="1"/>
          </p:cNvSpPr>
          <p:nvPr/>
        </p:nvSpPr>
        <p:spPr bwMode="auto">
          <a:xfrm>
            <a:off x="6552450" y="5503897"/>
            <a:ext cx="416632" cy="326388"/>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40</a:t>
            </a:r>
            <a:endParaRPr lang="en-US" sz="1800" b="0" dirty="0">
              <a:latin typeface="Arial Narrow" pitchFamily="34" charset="0"/>
              <a:cs typeface="Calibri" pitchFamily="34" charset="0"/>
            </a:endParaRPr>
          </a:p>
        </p:txBody>
      </p:sp>
      <p:sp>
        <p:nvSpPr>
          <p:cNvPr id="75" name="Text Box 4"/>
          <p:cNvSpPr txBox="1">
            <a:spLocks noChangeArrowheads="1"/>
          </p:cNvSpPr>
          <p:nvPr/>
        </p:nvSpPr>
        <p:spPr bwMode="auto">
          <a:xfrm>
            <a:off x="1261782" y="5083747"/>
            <a:ext cx="641522"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9A3E00"/>
                </a:solidFill>
                <a:latin typeface="Arial Narrow" pitchFamily="34" charset="0"/>
                <a:cs typeface="Calibri" pitchFamily="34" charset="0"/>
              </a:rPr>
              <a:t>Japan</a:t>
            </a:r>
            <a:endParaRPr lang="en-US" b="0" dirty="0">
              <a:solidFill>
                <a:srgbClr val="9A3E00"/>
              </a:solidFill>
              <a:latin typeface="Arial Narrow" pitchFamily="34" charset="0"/>
              <a:cs typeface="Calibri" pitchFamily="34" charset="0"/>
            </a:endParaRPr>
          </a:p>
        </p:txBody>
      </p:sp>
      <p:sp>
        <p:nvSpPr>
          <p:cNvPr id="76" name="Text Box 4"/>
          <p:cNvSpPr txBox="1">
            <a:spLocks noChangeArrowheads="1"/>
          </p:cNvSpPr>
          <p:nvPr/>
        </p:nvSpPr>
        <p:spPr bwMode="auto">
          <a:xfrm>
            <a:off x="3869495" y="4515684"/>
            <a:ext cx="492443"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9A3E00"/>
                </a:solidFill>
                <a:latin typeface="Arial Narrow" pitchFamily="34" charset="0"/>
                <a:cs typeface="Calibri" pitchFamily="34" charset="0"/>
              </a:rPr>
              <a:t>Italy</a:t>
            </a:r>
            <a:endParaRPr lang="en-US" b="0" dirty="0">
              <a:solidFill>
                <a:srgbClr val="9A3E00"/>
              </a:solidFill>
              <a:latin typeface="Arial Narrow" pitchFamily="34" charset="0"/>
              <a:cs typeface="Calibri" pitchFamily="34" charset="0"/>
            </a:endParaRPr>
          </a:p>
        </p:txBody>
      </p:sp>
      <p:sp>
        <p:nvSpPr>
          <p:cNvPr id="77" name="Text Box 4"/>
          <p:cNvSpPr txBox="1">
            <a:spLocks noChangeArrowheads="1"/>
          </p:cNvSpPr>
          <p:nvPr/>
        </p:nvSpPr>
        <p:spPr bwMode="auto">
          <a:xfrm>
            <a:off x="5697224" y="3352408"/>
            <a:ext cx="1464183"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9A3E00"/>
                </a:solidFill>
                <a:latin typeface="Arial Narrow" pitchFamily="34" charset="0"/>
                <a:cs typeface="Calibri" pitchFamily="34" charset="0"/>
              </a:rPr>
              <a:t>England &amp; Wales</a:t>
            </a:r>
            <a:endParaRPr lang="en-US" b="0" dirty="0">
              <a:solidFill>
                <a:srgbClr val="9A3E00"/>
              </a:solidFill>
              <a:latin typeface="Arial Narrow" pitchFamily="34" charset="0"/>
              <a:cs typeface="Calibri" pitchFamily="34" charset="0"/>
            </a:endParaRPr>
          </a:p>
        </p:txBody>
      </p:sp>
      <p:sp>
        <p:nvSpPr>
          <p:cNvPr id="78" name="Text Box 4"/>
          <p:cNvSpPr txBox="1">
            <a:spLocks noChangeArrowheads="1"/>
          </p:cNvSpPr>
          <p:nvPr/>
        </p:nvSpPr>
        <p:spPr bwMode="auto">
          <a:xfrm>
            <a:off x="4899121" y="2428890"/>
            <a:ext cx="837089"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9A3E00"/>
                </a:solidFill>
                <a:latin typeface="Arial Narrow" pitchFamily="34" charset="0"/>
                <a:cs typeface="Calibri" pitchFamily="34" charset="0"/>
              </a:rPr>
              <a:t>Australia</a:t>
            </a:r>
            <a:endParaRPr lang="en-US" b="0" dirty="0">
              <a:solidFill>
                <a:srgbClr val="9A3E00"/>
              </a:solidFill>
              <a:latin typeface="Arial Narrow" pitchFamily="34" charset="0"/>
              <a:cs typeface="Calibri" pitchFamily="34" charset="0"/>
            </a:endParaRPr>
          </a:p>
        </p:txBody>
      </p:sp>
      <p:sp>
        <p:nvSpPr>
          <p:cNvPr id="79" name="Text Box 4"/>
          <p:cNvSpPr txBox="1">
            <a:spLocks noChangeArrowheads="1"/>
          </p:cNvSpPr>
          <p:nvPr/>
        </p:nvSpPr>
        <p:spPr bwMode="auto">
          <a:xfrm>
            <a:off x="5212582" y="2135853"/>
            <a:ext cx="771365"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9A3E00"/>
                </a:solidFill>
                <a:latin typeface="Arial Narrow" pitchFamily="34" charset="0"/>
                <a:cs typeface="Calibri" pitchFamily="34" charset="0"/>
              </a:rPr>
              <a:t>Canada</a:t>
            </a:r>
            <a:endParaRPr lang="en-US" b="0" dirty="0">
              <a:solidFill>
                <a:srgbClr val="9A3E00"/>
              </a:solidFill>
              <a:latin typeface="Arial Narrow" pitchFamily="34" charset="0"/>
              <a:cs typeface="Calibri" pitchFamily="34" charset="0"/>
            </a:endParaRPr>
          </a:p>
        </p:txBody>
      </p:sp>
      <p:sp>
        <p:nvSpPr>
          <p:cNvPr id="46" name="TextBox 45"/>
          <p:cNvSpPr txBox="1"/>
          <p:nvPr/>
        </p:nvSpPr>
        <p:spPr>
          <a:xfrm>
            <a:off x="567572" y="5988924"/>
            <a:ext cx="8176269" cy="584776"/>
          </a:xfrm>
          <a:prstGeom prst="rect">
            <a:avLst/>
          </a:prstGeom>
          <a:noFill/>
        </p:spPr>
        <p:txBody>
          <a:bodyPr wrap="square" rtlCol="0">
            <a:spAutoFit/>
          </a:bodyPr>
          <a:lstStyle/>
          <a:p>
            <a:r>
              <a:rPr lang="en-GB" sz="1600" dirty="0" err="1" smtClean="0"/>
              <a:t>Yerushalmy</a:t>
            </a:r>
            <a:r>
              <a:rPr lang="en-GB" sz="1600" dirty="0" smtClean="0"/>
              <a:t> J, </a:t>
            </a:r>
            <a:r>
              <a:rPr lang="en-GB" sz="1600" dirty="0" err="1" smtClean="0"/>
              <a:t>Hilleboe</a:t>
            </a:r>
            <a:r>
              <a:rPr lang="en-GB" sz="1600" dirty="0" smtClean="0"/>
              <a:t> HE. Fat in the diet and mortality from heart disease; a </a:t>
            </a:r>
            <a:r>
              <a:rPr lang="en-GB" sz="1600" dirty="0" err="1" smtClean="0"/>
              <a:t>methodologic</a:t>
            </a:r>
            <a:r>
              <a:rPr lang="en-GB" sz="1600" dirty="0" smtClean="0"/>
              <a:t> note. </a:t>
            </a:r>
            <a:r>
              <a:rPr lang="en-GB" sz="1600" i="1" dirty="0" smtClean="0"/>
              <a:t>N Y State J Med</a:t>
            </a:r>
            <a:r>
              <a:rPr lang="en-GB" sz="1600" dirty="0" smtClean="0"/>
              <a:t> 1957; 57: 2343-2354.</a:t>
            </a:r>
            <a:endParaRPr lang="en-US" sz="1600" dirty="0"/>
          </a:p>
        </p:txBody>
      </p:sp>
      <p:sp>
        <p:nvSpPr>
          <p:cNvPr id="47" name="Freeform 46"/>
          <p:cNvSpPr/>
          <p:nvPr/>
        </p:nvSpPr>
        <p:spPr>
          <a:xfrm>
            <a:off x="992218" y="1507152"/>
            <a:ext cx="7179013" cy="3998068"/>
          </a:xfrm>
          <a:custGeom>
            <a:avLst/>
            <a:gdLst>
              <a:gd name="connsiteX0" fmla="*/ 0 w 7179013"/>
              <a:gd name="connsiteY0" fmla="*/ 0 h 3998068"/>
              <a:gd name="connsiteX1" fmla="*/ 0 w 7179013"/>
              <a:gd name="connsiteY1" fmla="*/ 3998068 h 3998068"/>
              <a:gd name="connsiteX2" fmla="*/ 7179013 w 7179013"/>
              <a:gd name="connsiteY2" fmla="*/ 3998068 h 3998068"/>
            </a:gdLst>
            <a:ahLst/>
            <a:cxnLst>
              <a:cxn ang="0">
                <a:pos x="connsiteX0" y="connsiteY0"/>
              </a:cxn>
              <a:cxn ang="0">
                <a:pos x="connsiteX1" y="connsiteY1"/>
              </a:cxn>
              <a:cxn ang="0">
                <a:pos x="connsiteX2" y="connsiteY2"/>
              </a:cxn>
            </a:cxnLst>
            <a:rect l="l" t="t" r="r" b="b"/>
            <a:pathLst>
              <a:path w="7179013" h="3998068">
                <a:moveTo>
                  <a:pt x="0" y="0"/>
                </a:moveTo>
                <a:lnTo>
                  <a:pt x="0" y="3998068"/>
                </a:lnTo>
                <a:lnTo>
                  <a:pt x="7179013" y="3998068"/>
                </a:lnTo>
              </a:path>
            </a:pathLst>
          </a:custGeom>
          <a:noFill/>
          <a:ln w="28575">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grpSp>
        <p:nvGrpSpPr>
          <p:cNvPr id="8" name="Group 7"/>
          <p:cNvGrpSpPr/>
          <p:nvPr/>
        </p:nvGrpSpPr>
        <p:grpSpPr>
          <a:xfrm>
            <a:off x="1382366" y="1490480"/>
            <a:ext cx="6211126" cy="4025346"/>
            <a:chOff x="1382366" y="1367192"/>
            <a:chExt cx="6211126" cy="4025346"/>
          </a:xfrm>
        </p:grpSpPr>
        <p:sp>
          <p:nvSpPr>
            <p:cNvPr id="130" name="Oval 26"/>
            <p:cNvSpPr>
              <a:spLocks noChangeArrowheads="1"/>
            </p:cNvSpPr>
            <p:nvPr/>
          </p:nvSpPr>
          <p:spPr bwMode="auto">
            <a:xfrm>
              <a:off x="4739050" y="2065718"/>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32" name="Oval 26"/>
            <p:cNvSpPr>
              <a:spLocks noChangeArrowheads="1"/>
            </p:cNvSpPr>
            <p:nvPr/>
          </p:nvSpPr>
          <p:spPr bwMode="auto">
            <a:xfrm>
              <a:off x="4727718" y="3774210"/>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34" name="Oval 26"/>
            <p:cNvSpPr>
              <a:spLocks noChangeArrowheads="1"/>
            </p:cNvSpPr>
            <p:nvPr/>
          </p:nvSpPr>
          <p:spPr bwMode="auto">
            <a:xfrm>
              <a:off x="5974254" y="2009081"/>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36" name="Oval 26"/>
            <p:cNvSpPr>
              <a:spLocks noChangeArrowheads="1"/>
            </p:cNvSpPr>
            <p:nvPr/>
          </p:nvSpPr>
          <p:spPr bwMode="auto">
            <a:xfrm>
              <a:off x="3095889" y="4765323"/>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38" name="Oval 26"/>
            <p:cNvSpPr>
              <a:spLocks noChangeArrowheads="1"/>
            </p:cNvSpPr>
            <p:nvPr/>
          </p:nvSpPr>
          <p:spPr bwMode="auto">
            <a:xfrm>
              <a:off x="4943029" y="4755884"/>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40" name="Oval 26"/>
            <p:cNvSpPr>
              <a:spLocks noChangeArrowheads="1"/>
            </p:cNvSpPr>
            <p:nvPr/>
          </p:nvSpPr>
          <p:spPr bwMode="auto">
            <a:xfrm>
              <a:off x="3628500" y="4755884"/>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42" name="Oval 26"/>
            <p:cNvSpPr>
              <a:spLocks noChangeArrowheads="1"/>
            </p:cNvSpPr>
            <p:nvPr/>
          </p:nvSpPr>
          <p:spPr bwMode="auto">
            <a:xfrm>
              <a:off x="4535071" y="1773102"/>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45" name="Oval 26"/>
            <p:cNvSpPr>
              <a:spLocks noChangeArrowheads="1"/>
            </p:cNvSpPr>
            <p:nvPr/>
          </p:nvSpPr>
          <p:spPr bwMode="auto">
            <a:xfrm>
              <a:off x="6438870" y="3717574"/>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47" name="Oval 26"/>
            <p:cNvSpPr>
              <a:spLocks noChangeArrowheads="1"/>
            </p:cNvSpPr>
            <p:nvPr/>
          </p:nvSpPr>
          <p:spPr bwMode="auto">
            <a:xfrm>
              <a:off x="5668286" y="3849724"/>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49" name="Oval 26"/>
            <p:cNvSpPr>
              <a:spLocks noChangeArrowheads="1"/>
            </p:cNvSpPr>
            <p:nvPr/>
          </p:nvSpPr>
          <p:spPr bwMode="auto">
            <a:xfrm>
              <a:off x="4909032" y="2924683"/>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51" name="Oval 26"/>
            <p:cNvSpPr>
              <a:spLocks noChangeArrowheads="1"/>
            </p:cNvSpPr>
            <p:nvPr/>
          </p:nvSpPr>
          <p:spPr bwMode="auto">
            <a:xfrm>
              <a:off x="3775817" y="3122906"/>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53" name="Oval 26"/>
            <p:cNvSpPr>
              <a:spLocks noChangeArrowheads="1"/>
            </p:cNvSpPr>
            <p:nvPr/>
          </p:nvSpPr>
          <p:spPr bwMode="auto">
            <a:xfrm>
              <a:off x="3503845" y="4066824"/>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55" name="Oval 26"/>
            <p:cNvSpPr>
              <a:spLocks noChangeArrowheads="1"/>
            </p:cNvSpPr>
            <p:nvPr/>
          </p:nvSpPr>
          <p:spPr bwMode="auto">
            <a:xfrm>
              <a:off x="1985338" y="4567100"/>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57" name="Oval 26"/>
            <p:cNvSpPr>
              <a:spLocks noChangeArrowheads="1"/>
            </p:cNvSpPr>
            <p:nvPr/>
          </p:nvSpPr>
          <p:spPr bwMode="auto">
            <a:xfrm>
              <a:off x="4070451" y="5083647"/>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59" name="Oval 26"/>
            <p:cNvSpPr>
              <a:spLocks noChangeArrowheads="1"/>
            </p:cNvSpPr>
            <p:nvPr/>
          </p:nvSpPr>
          <p:spPr bwMode="auto">
            <a:xfrm>
              <a:off x="5951588" y="4000748"/>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pPr algn="ctr"/>
              <a:endParaRPr lang="en-US" sz="1600">
                <a:solidFill>
                  <a:srgbClr val="0070C0"/>
                </a:solidFill>
                <a:latin typeface="Arial Narrow" pitchFamily="34" charset="0"/>
              </a:endParaRPr>
            </a:p>
          </p:txBody>
        </p:sp>
        <p:sp>
          <p:nvSpPr>
            <p:cNvPr id="161" name="Oval 26"/>
            <p:cNvSpPr>
              <a:spLocks noChangeArrowheads="1"/>
            </p:cNvSpPr>
            <p:nvPr/>
          </p:nvSpPr>
          <p:spPr bwMode="auto">
            <a:xfrm>
              <a:off x="6529527" y="2632067"/>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pPr algn="ctr"/>
              <a:endParaRPr lang="en-US" sz="1600">
                <a:solidFill>
                  <a:srgbClr val="0070C0"/>
                </a:solidFill>
                <a:latin typeface="Arial Narrow" pitchFamily="34" charset="0"/>
              </a:endParaRPr>
            </a:p>
          </p:txBody>
        </p:sp>
        <p:sp>
          <p:nvSpPr>
            <p:cNvPr id="163" name="Oval 26"/>
            <p:cNvSpPr>
              <a:spLocks noChangeArrowheads="1"/>
            </p:cNvSpPr>
            <p:nvPr/>
          </p:nvSpPr>
          <p:spPr bwMode="auto">
            <a:xfrm>
              <a:off x="6234891" y="3934675"/>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pPr algn="ctr"/>
              <a:endParaRPr lang="en-US" sz="1600">
                <a:solidFill>
                  <a:srgbClr val="0070C0"/>
                </a:solidFill>
                <a:latin typeface="Arial Narrow" pitchFamily="34" charset="0"/>
              </a:endParaRPr>
            </a:p>
          </p:txBody>
        </p:sp>
        <p:sp>
          <p:nvSpPr>
            <p:cNvPr id="165" name="Oval 26"/>
            <p:cNvSpPr>
              <a:spLocks noChangeArrowheads="1"/>
            </p:cNvSpPr>
            <p:nvPr/>
          </p:nvSpPr>
          <p:spPr bwMode="auto">
            <a:xfrm>
              <a:off x="4376421" y="4217850"/>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67" name="Oval 26"/>
            <p:cNvSpPr>
              <a:spLocks noChangeArrowheads="1"/>
            </p:cNvSpPr>
            <p:nvPr/>
          </p:nvSpPr>
          <p:spPr bwMode="auto">
            <a:xfrm>
              <a:off x="6563524" y="3547669"/>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68" name="Oval 26"/>
            <p:cNvSpPr>
              <a:spLocks noChangeArrowheads="1"/>
            </p:cNvSpPr>
            <p:nvPr/>
          </p:nvSpPr>
          <p:spPr bwMode="auto">
            <a:xfrm>
              <a:off x="5373649" y="3528790"/>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70" name="Oval 26"/>
            <p:cNvSpPr>
              <a:spLocks noChangeArrowheads="1"/>
            </p:cNvSpPr>
            <p:nvPr/>
          </p:nvSpPr>
          <p:spPr bwMode="auto">
            <a:xfrm>
              <a:off x="6121571" y="2952999"/>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172" name="Oval 26"/>
            <p:cNvSpPr>
              <a:spLocks noChangeArrowheads="1"/>
            </p:cNvSpPr>
            <p:nvPr/>
          </p:nvSpPr>
          <p:spPr bwMode="auto">
            <a:xfrm>
              <a:off x="6427537" y="1386095"/>
              <a:ext cx="290157" cy="291600"/>
            </a:xfrm>
            <a:prstGeom prst="ellipse">
              <a:avLst/>
            </a:prstGeom>
            <a:solidFill>
              <a:srgbClr val="0070C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grpSp>
          <p:nvGrpSpPr>
            <p:cNvPr id="7" name="Group 6"/>
            <p:cNvGrpSpPr/>
            <p:nvPr/>
          </p:nvGrpSpPr>
          <p:grpSpPr>
            <a:xfrm>
              <a:off x="1382366" y="1367192"/>
              <a:ext cx="6211126" cy="4025346"/>
              <a:chOff x="1382366" y="1367192"/>
              <a:chExt cx="6211126" cy="4025346"/>
            </a:xfrm>
          </p:grpSpPr>
          <p:sp>
            <p:nvSpPr>
              <p:cNvPr id="80" name="Text Box 4"/>
              <p:cNvSpPr txBox="1">
                <a:spLocks noChangeArrowheads="1"/>
              </p:cNvSpPr>
              <p:nvPr/>
            </p:nvSpPr>
            <p:spPr bwMode="auto">
              <a:xfrm>
                <a:off x="6206261" y="1612963"/>
                <a:ext cx="418704"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9A3E00"/>
                    </a:solidFill>
                    <a:latin typeface="Arial Narrow" pitchFamily="34" charset="0"/>
                    <a:cs typeface="Calibri" pitchFamily="34" charset="0"/>
                  </a:rPr>
                  <a:t>US</a:t>
                </a:r>
                <a:endParaRPr lang="en-US" b="0" dirty="0">
                  <a:solidFill>
                    <a:srgbClr val="9A3E00"/>
                  </a:solidFill>
                  <a:latin typeface="Arial Narrow" pitchFamily="34" charset="0"/>
                  <a:cs typeface="Calibri" pitchFamily="34" charset="0"/>
                </a:endParaRPr>
              </a:p>
            </p:txBody>
          </p:sp>
          <p:sp>
            <p:nvSpPr>
              <p:cNvPr id="131" name="Text Box 4"/>
              <p:cNvSpPr txBox="1">
                <a:spLocks noChangeArrowheads="1"/>
              </p:cNvSpPr>
              <p:nvPr/>
            </p:nvSpPr>
            <p:spPr bwMode="auto">
              <a:xfrm>
                <a:off x="3960919" y="2049451"/>
                <a:ext cx="837089"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0070C0"/>
                    </a:solidFill>
                    <a:latin typeface="Arial Narrow" pitchFamily="34" charset="0"/>
                    <a:cs typeface="Calibri" pitchFamily="34" charset="0"/>
                  </a:rPr>
                  <a:t>Australia</a:t>
                </a:r>
                <a:endParaRPr lang="en-US" b="0" dirty="0">
                  <a:solidFill>
                    <a:srgbClr val="0070C0"/>
                  </a:solidFill>
                  <a:latin typeface="Arial Narrow" pitchFamily="34" charset="0"/>
                  <a:cs typeface="Calibri" pitchFamily="34" charset="0"/>
                </a:endParaRPr>
              </a:p>
            </p:txBody>
          </p:sp>
          <p:sp>
            <p:nvSpPr>
              <p:cNvPr id="133" name="Text Box 4"/>
              <p:cNvSpPr txBox="1">
                <a:spLocks noChangeArrowheads="1"/>
              </p:cNvSpPr>
              <p:nvPr/>
            </p:nvSpPr>
            <p:spPr bwMode="auto">
              <a:xfrm>
                <a:off x="4640750" y="4008638"/>
                <a:ext cx="492443"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b="0" dirty="0" smtClean="0">
                    <a:solidFill>
                      <a:srgbClr val="0070C0"/>
                    </a:solidFill>
                    <a:latin typeface="Arial Narrow" pitchFamily="34" charset="0"/>
                    <a:cs typeface="Calibri" pitchFamily="34" charset="0"/>
                  </a:rPr>
                  <a:t>Italy</a:t>
                </a:r>
                <a:endParaRPr lang="en-US" b="0" dirty="0">
                  <a:solidFill>
                    <a:srgbClr val="0070C0"/>
                  </a:solidFill>
                  <a:latin typeface="Arial Narrow" pitchFamily="34" charset="0"/>
                  <a:cs typeface="Calibri" pitchFamily="34" charset="0"/>
                </a:endParaRPr>
              </a:p>
            </p:txBody>
          </p:sp>
          <p:sp>
            <p:nvSpPr>
              <p:cNvPr id="135" name="Text Box 4"/>
              <p:cNvSpPr txBox="1">
                <a:spLocks noChangeArrowheads="1"/>
              </p:cNvSpPr>
              <p:nvPr/>
            </p:nvSpPr>
            <p:spPr bwMode="auto">
              <a:xfrm>
                <a:off x="5575256" y="1731363"/>
                <a:ext cx="771365"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0070C0"/>
                    </a:solidFill>
                    <a:latin typeface="Arial Narrow" pitchFamily="34" charset="0"/>
                    <a:cs typeface="Calibri" pitchFamily="34" charset="0"/>
                  </a:rPr>
                  <a:t>Canada</a:t>
                </a:r>
                <a:endParaRPr lang="en-US" b="0" dirty="0">
                  <a:solidFill>
                    <a:srgbClr val="0070C0"/>
                  </a:solidFill>
                  <a:latin typeface="Arial Narrow" pitchFamily="34" charset="0"/>
                  <a:cs typeface="Calibri" pitchFamily="34" charset="0"/>
                </a:endParaRPr>
              </a:p>
            </p:txBody>
          </p:sp>
          <p:sp>
            <p:nvSpPr>
              <p:cNvPr id="137" name="Text Box 4"/>
              <p:cNvSpPr txBox="1">
                <a:spLocks noChangeArrowheads="1"/>
              </p:cNvSpPr>
              <p:nvPr/>
            </p:nvSpPr>
            <p:spPr bwMode="auto">
              <a:xfrm>
                <a:off x="2894961" y="4999751"/>
                <a:ext cx="707245"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b="0" dirty="0" smtClean="0">
                    <a:solidFill>
                      <a:srgbClr val="0070C0"/>
                    </a:solidFill>
                    <a:latin typeface="Arial Narrow" pitchFamily="34" charset="0"/>
                    <a:cs typeface="Calibri" pitchFamily="34" charset="0"/>
                  </a:rPr>
                  <a:t>Ceylon</a:t>
                </a:r>
                <a:endParaRPr lang="en-US" b="0" dirty="0">
                  <a:solidFill>
                    <a:srgbClr val="0070C0"/>
                  </a:solidFill>
                  <a:latin typeface="Arial Narrow" pitchFamily="34" charset="0"/>
                  <a:cs typeface="Calibri" pitchFamily="34" charset="0"/>
                </a:endParaRPr>
              </a:p>
            </p:txBody>
          </p:sp>
          <p:sp>
            <p:nvSpPr>
              <p:cNvPr id="139" name="Text Box 4"/>
              <p:cNvSpPr txBox="1">
                <a:spLocks noChangeArrowheads="1"/>
              </p:cNvSpPr>
              <p:nvPr/>
            </p:nvSpPr>
            <p:spPr bwMode="auto">
              <a:xfrm>
                <a:off x="5186356" y="4726219"/>
                <a:ext cx="707245"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b="0" dirty="0" smtClean="0">
                    <a:solidFill>
                      <a:srgbClr val="0070C0"/>
                    </a:solidFill>
                    <a:latin typeface="Arial Narrow" pitchFamily="34" charset="0"/>
                    <a:cs typeface="Calibri" pitchFamily="34" charset="0"/>
                  </a:rPr>
                  <a:t>France</a:t>
                </a:r>
                <a:endParaRPr lang="en-US" b="0" dirty="0">
                  <a:solidFill>
                    <a:srgbClr val="0070C0"/>
                  </a:solidFill>
                  <a:latin typeface="Arial Narrow" pitchFamily="34" charset="0"/>
                  <a:cs typeface="Calibri" pitchFamily="34" charset="0"/>
                </a:endParaRPr>
              </a:p>
            </p:txBody>
          </p:sp>
          <p:sp>
            <p:nvSpPr>
              <p:cNvPr id="141" name="Text Box 4"/>
              <p:cNvSpPr txBox="1">
                <a:spLocks noChangeArrowheads="1"/>
              </p:cNvSpPr>
              <p:nvPr/>
            </p:nvSpPr>
            <p:spPr bwMode="auto">
              <a:xfrm>
                <a:off x="3893299" y="4736977"/>
                <a:ext cx="865943"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b="0" dirty="0" smtClean="0">
                    <a:solidFill>
                      <a:srgbClr val="0070C0"/>
                    </a:solidFill>
                    <a:latin typeface="Arial Narrow" pitchFamily="34" charset="0"/>
                    <a:cs typeface="Calibri" pitchFamily="34" charset="0"/>
                  </a:rPr>
                  <a:t>Denmark</a:t>
                </a:r>
                <a:endParaRPr lang="en-US" b="0" dirty="0">
                  <a:solidFill>
                    <a:srgbClr val="0070C0"/>
                  </a:solidFill>
                  <a:latin typeface="Arial Narrow" pitchFamily="34" charset="0"/>
                  <a:cs typeface="Calibri" pitchFamily="34" charset="0"/>
                </a:endParaRPr>
              </a:p>
            </p:txBody>
          </p:sp>
          <p:sp>
            <p:nvSpPr>
              <p:cNvPr id="143" name="Text Box 4"/>
              <p:cNvSpPr txBox="1">
                <a:spLocks noChangeArrowheads="1"/>
              </p:cNvSpPr>
              <p:nvPr/>
            </p:nvSpPr>
            <p:spPr bwMode="auto">
              <a:xfrm>
                <a:off x="3838566" y="1735320"/>
                <a:ext cx="732893"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0070C0"/>
                    </a:solidFill>
                    <a:latin typeface="Arial Narrow" pitchFamily="34" charset="0"/>
                    <a:cs typeface="Calibri" pitchFamily="34" charset="0"/>
                  </a:rPr>
                  <a:t>Finland</a:t>
                </a:r>
                <a:endParaRPr lang="en-US" b="0" dirty="0">
                  <a:solidFill>
                    <a:srgbClr val="0070C0"/>
                  </a:solidFill>
                  <a:latin typeface="Arial Narrow" pitchFamily="34" charset="0"/>
                  <a:cs typeface="Calibri" pitchFamily="34" charset="0"/>
                </a:endParaRPr>
              </a:p>
            </p:txBody>
          </p:sp>
          <p:sp>
            <p:nvSpPr>
              <p:cNvPr id="144" name="Text Box 4"/>
              <p:cNvSpPr txBox="1">
                <a:spLocks noChangeArrowheads="1"/>
              </p:cNvSpPr>
              <p:nvPr/>
            </p:nvSpPr>
            <p:spPr bwMode="auto">
              <a:xfrm>
                <a:off x="6763894" y="2633357"/>
                <a:ext cx="409086"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b="0" dirty="0" smtClean="0">
                    <a:solidFill>
                      <a:srgbClr val="0070C0"/>
                    </a:solidFill>
                    <a:latin typeface="Arial Narrow" pitchFamily="34" charset="0"/>
                    <a:cs typeface="Calibri" pitchFamily="34" charset="0"/>
                  </a:rPr>
                  <a:t>NZ</a:t>
                </a:r>
                <a:endParaRPr lang="en-US" b="0" dirty="0">
                  <a:solidFill>
                    <a:srgbClr val="0070C0"/>
                  </a:solidFill>
                  <a:latin typeface="Arial Narrow" pitchFamily="34" charset="0"/>
                  <a:cs typeface="Calibri" pitchFamily="34" charset="0"/>
                </a:endParaRPr>
              </a:p>
            </p:txBody>
          </p:sp>
          <p:sp>
            <p:nvSpPr>
              <p:cNvPr id="146" name="Text Box 4"/>
              <p:cNvSpPr txBox="1">
                <a:spLocks noChangeArrowheads="1"/>
              </p:cNvSpPr>
              <p:nvPr/>
            </p:nvSpPr>
            <p:spPr bwMode="auto">
              <a:xfrm>
                <a:off x="6697461" y="3763216"/>
                <a:ext cx="566181"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b="0" dirty="0" smtClean="0">
                    <a:solidFill>
                      <a:srgbClr val="0070C0"/>
                    </a:solidFill>
                    <a:latin typeface="Arial Narrow" pitchFamily="34" charset="0"/>
                    <a:cs typeface="Calibri" pitchFamily="34" charset="0"/>
                  </a:rPr>
                  <a:t>Chile</a:t>
                </a:r>
                <a:endParaRPr lang="en-US" b="0" dirty="0">
                  <a:solidFill>
                    <a:srgbClr val="0070C0"/>
                  </a:solidFill>
                  <a:latin typeface="Arial Narrow" pitchFamily="34" charset="0"/>
                  <a:cs typeface="Calibri" pitchFamily="34" charset="0"/>
                </a:endParaRPr>
              </a:p>
            </p:txBody>
          </p:sp>
          <p:sp>
            <p:nvSpPr>
              <p:cNvPr id="148" name="Text Box 4"/>
              <p:cNvSpPr txBox="1">
                <a:spLocks noChangeArrowheads="1"/>
              </p:cNvSpPr>
              <p:nvPr/>
            </p:nvSpPr>
            <p:spPr bwMode="auto">
              <a:xfrm>
                <a:off x="5351244" y="3652791"/>
                <a:ext cx="1117998"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b="0" dirty="0" smtClean="0">
                    <a:solidFill>
                      <a:srgbClr val="0070C0"/>
                    </a:solidFill>
                    <a:latin typeface="Arial Narrow" pitchFamily="34" charset="0"/>
                    <a:cs typeface="Calibri" pitchFamily="34" charset="0"/>
                  </a:rPr>
                  <a:t>W. Germany</a:t>
                </a:r>
                <a:endParaRPr lang="en-US" b="0" dirty="0">
                  <a:solidFill>
                    <a:srgbClr val="0070C0"/>
                  </a:solidFill>
                  <a:latin typeface="Arial Narrow" pitchFamily="34" charset="0"/>
                  <a:cs typeface="Calibri" pitchFamily="34" charset="0"/>
                </a:endParaRPr>
              </a:p>
            </p:txBody>
          </p:sp>
          <p:sp>
            <p:nvSpPr>
              <p:cNvPr id="150" name="Text Box 4"/>
              <p:cNvSpPr txBox="1">
                <a:spLocks noChangeArrowheads="1"/>
              </p:cNvSpPr>
              <p:nvPr/>
            </p:nvSpPr>
            <p:spPr bwMode="auto">
              <a:xfrm>
                <a:off x="4268041" y="2886900"/>
                <a:ext cx="696024"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0070C0"/>
                    </a:solidFill>
                    <a:latin typeface="Arial Narrow" pitchFamily="34" charset="0"/>
                    <a:cs typeface="Calibri" pitchFamily="34" charset="0"/>
                  </a:rPr>
                  <a:t>Ireland</a:t>
                </a:r>
                <a:endParaRPr lang="en-US" b="0" dirty="0">
                  <a:solidFill>
                    <a:srgbClr val="0070C0"/>
                  </a:solidFill>
                  <a:latin typeface="Arial Narrow" pitchFamily="34" charset="0"/>
                  <a:cs typeface="Calibri" pitchFamily="34" charset="0"/>
                </a:endParaRPr>
              </a:p>
            </p:txBody>
          </p:sp>
          <p:sp>
            <p:nvSpPr>
              <p:cNvPr id="152" name="Text Box 4"/>
              <p:cNvSpPr txBox="1">
                <a:spLocks noChangeArrowheads="1"/>
              </p:cNvSpPr>
              <p:nvPr/>
            </p:nvSpPr>
            <p:spPr bwMode="auto">
              <a:xfrm>
                <a:off x="3238542" y="3085124"/>
                <a:ext cx="595035"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0070C0"/>
                    </a:solidFill>
                    <a:latin typeface="Arial Narrow" pitchFamily="34" charset="0"/>
                    <a:cs typeface="Calibri" pitchFamily="34" charset="0"/>
                  </a:rPr>
                  <a:t>Israel</a:t>
                </a:r>
                <a:endParaRPr lang="en-US" b="0" dirty="0">
                  <a:solidFill>
                    <a:srgbClr val="0070C0"/>
                  </a:solidFill>
                  <a:latin typeface="Arial Narrow" pitchFamily="34" charset="0"/>
                  <a:cs typeface="Calibri" pitchFamily="34" charset="0"/>
                </a:endParaRPr>
              </a:p>
            </p:txBody>
          </p:sp>
          <p:sp>
            <p:nvSpPr>
              <p:cNvPr id="154" name="Text Box 4"/>
              <p:cNvSpPr txBox="1">
                <a:spLocks noChangeArrowheads="1"/>
              </p:cNvSpPr>
              <p:nvPr/>
            </p:nvSpPr>
            <p:spPr bwMode="auto">
              <a:xfrm>
                <a:off x="3089503" y="4029042"/>
                <a:ext cx="492443"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0070C0"/>
                    </a:solidFill>
                    <a:latin typeface="Arial Narrow" pitchFamily="34" charset="0"/>
                    <a:cs typeface="Calibri" pitchFamily="34" charset="0"/>
                  </a:rPr>
                  <a:t>Italy</a:t>
                </a:r>
                <a:endParaRPr lang="en-US" b="0" dirty="0">
                  <a:solidFill>
                    <a:srgbClr val="0070C0"/>
                  </a:solidFill>
                  <a:latin typeface="Arial Narrow" pitchFamily="34" charset="0"/>
                  <a:cs typeface="Calibri" pitchFamily="34" charset="0"/>
                </a:endParaRPr>
              </a:p>
            </p:txBody>
          </p:sp>
          <p:sp>
            <p:nvSpPr>
              <p:cNvPr id="156" name="Text Box 4"/>
              <p:cNvSpPr txBox="1">
                <a:spLocks noChangeArrowheads="1"/>
              </p:cNvSpPr>
              <p:nvPr/>
            </p:nvSpPr>
            <p:spPr bwMode="auto">
              <a:xfrm>
                <a:off x="1382366" y="4550834"/>
                <a:ext cx="641522"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0070C0"/>
                    </a:solidFill>
                    <a:latin typeface="Arial Narrow" pitchFamily="34" charset="0"/>
                    <a:cs typeface="Calibri" pitchFamily="34" charset="0"/>
                  </a:rPr>
                  <a:t>Japan</a:t>
                </a:r>
                <a:endParaRPr lang="en-US" b="0" dirty="0">
                  <a:solidFill>
                    <a:srgbClr val="0070C0"/>
                  </a:solidFill>
                  <a:latin typeface="Arial Narrow" pitchFamily="34" charset="0"/>
                  <a:cs typeface="Calibri" pitchFamily="34" charset="0"/>
                </a:endParaRPr>
              </a:p>
            </p:txBody>
          </p:sp>
          <p:sp>
            <p:nvSpPr>
              <p:cNvPr id="158" name="Text Box 4"/>
              <p:cNvSpPr txBox="1">
                <a:spLocks noChangeArrowheads="1"/>
              </p:cNvSpPr>
              <p:nvPr/>
            </p:nvSpPr>
            <p:spPr bwMode="auto">
              <a:xfrm>
                <a:off x="4327400" y="5053984"/>
                <a:ext cx="716863"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b="0" dirty="0" smtClean="0">
                    <a:solidFill>
                      <a:srgbClr val="0070C0"/>
                    </a:solidFill>
                    <a:latin typeface="Arial Narrow" pitchFamily="34" charset="0"/>
                    <a:cs typeface="Calibri" pitchFamily="34" charset="0"/>
                  </a:rPr>
                  <a:t>Mexico</a:t>
                </a:r>
                <a:endParaRPr lang="en-US" b="0" dirty="0">
                  <a:solidFill>
                    <a:srgbClr val="0070C0"/>
                  </a:solidFill>
                  <a:latin typeface="Arial Narrow" pitchFamily="34" charset="0"/>
                  <a:cs typeface="Calibri" pitchFamily="34" charset="0"/>
                </a:endParaRPr>
              </a:p>
            </p:txBody>
          </p:sp>
          <p:sp>
            <p:nvSpPr>
              <p:cNvPr id="160" name="Text Box 4"/>
              <p:cNvSpPr txBox="1">
                <a:spLocks noChangeArrowheads="1"/>
              </p:cNvSpPr>
              <p:nvPr/>
            </p:nvSpPr>
            <p:spPr bwMode="auto">
              <a:xfrm>
                <a:off x="5729300" y="4254052"/>
                <a:ext cx="752129"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b="0" dirty="0" smtClean="0">
                    <a:solidFill>
                      <a:srgbClr val="0070C0"/>
                    </a:solidFill>
                    <a:latin typeface="Arial Narrow" pitchFamily="34" charset="0"/>
                    <a:cs typeface="Calibri" pitchFamily="34" charset="0"/>
                  </a:rPr>
                  <a:t>Holland</a:t>
                </a:r>
                <a:endParaRPr lang="en-US" b="0" dirty="0">
                  <a:solidFill>
                    <a:srgbClr val="0070C0"/>
                  </a:solidFill>
                  <a:latin typeface="Arial Narrow" pitchFamily="34" charset="0"/>
                  <a:cs typeface="Calibri" pitchFamily="34" charset="0"/>
                </a:endParaRPr>
              </a:p>
            </p:txBody>
          </p:sp>
          <p:sp>
            <p:nvSpPr>
              <p:cNvPr id="162" name="Text Box 4"/>
              <p:cNvSpPr txBox="1">
                <a:spLocks noChangeArrowheads="1"/>
              </p:cNvSpPr>
              <p:nvPr/>
            </p:nvSpPr>
            <p:spPr bwMode="auto">
              <a:xfrm>
                <a:off x="6465282" y="3989755"/>
                <a:ext cx="755335"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b="0" dirty="0" smtClean="0">
                    <a:solidFill>
                      <a:srgbClr val="0070C0"/>
                    </a:solidFill>
                    <a:latin typeface="Arial Narrow" pitchFamily="34" charset="0"/>
                    <a:cs typeface="Calibri" pitchFamily="34" charset="0"/>
                  </a:rPr>
                  <a:t>Norway</a:t>
                </a:r>
                <a:endParaRPr lang="en-US" b="0" dirty="0">
                  <a:solidFill>
                    <a:srgbClr val="0070C0"/>
                  </a:solidFill>
                  <a:latin typeface="Arial Narrow" pitchFamily="34" charset="0"/>
                  <a:cs typeface="Calibri" pitchFamily="34" charset="0"/>
                </a:endParaRPr>
              </a:p>
            </p:txBody>
          </p:sp>
          <p:sp>
            <p:nvSpPr>
              <p:cNvPr id="164" name="Text Box 4"/>
              <p:cNvSpPr txBox="1">
                <a:spLocks noChangeArrowheads="1"/>
              </p:cNvSpPr>
              <p:nvPr/>
            </p:nvSpPr>
            <p:spPr bwMode="auto">
              <a:xfrm>
                <a:off x="4615789" y="4272930"/>
                <a:ext cx="808235"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0070C0"/>
                    </a:solidFill>
                    <a:latin typeface="Arial Narrow" pitchFamily="34" charset="0"/>
                    <a:cs typeface="Calibri" pitchFamily="34" charset="0"/>
                  </a:rPr>
                  <a:t>Portugal</a:t>
                </a:r>
                <a:endParaRPr lang="en-US" b="0" dirty="0">
                  <a:solidFill>
                    <a:srgbClr val="0070C0"/>
                  </a:solidFill>
                  <a:latin typeface="Arial Narrow" pitchFamily="34" charset="0"/>
                  <a:cs typeface="Calibri" pitchFamily="34" charset="0"/>
                </a:endParaRPr>
              </a:p>
            </p:txBody>
          </p:sp>
          <p:sp>
            <p:nvSpPr>
              <p:cNvPr id="166" name="Text Box 4"/>
              <p:cNvSpPr txBox="1">
                <a:spLocks noChangeArrowheads="1"/>
              </p:cNvSpPr>
              <p:nvPr/>
            </p:nvSpPr>
            <p:spPr bwMode="auto">
              <a:xfrm>
                <a:off x="6802891" y="3527443"/>
                <a:ext cx="790601"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0070C0"/>
                    </a:solidFill>
                    <a:latin typeface="Arial Narrow" pitchFamily="34" charset="0"/>
                    <a:cs typeface="Calibri" pitchFamily="34" charset="0"/>
                  </a:rPr>
                  <a:t>Sweden</a:t>
                </a:r>
                <a:endParaRPr lang="en-US" b="0" dirty="0">
                  <a:solidFill>
                    <a:srgbClr val="0070C0"/>
                  </a:solidFill>
                  <a:latin typeface="Arial Narrow" pitchFamily="34" charset="0"/>
                  <a:cs typeface="Calibri" pitchFamily="34" charset="0"/>
                </a:endParaRPr>
              </a:p>
            </p:txBody>
          </p:sp>
          <p:sp>
            <p:nvSpPr>
              <p:cNvPr id="169" name="Text Box 4"/>
              <p:cNvSpPr txBox="1">
                <a:spLocks noChangeArrowheads="1"/>
              </p:cNvSpPr>
              <p:nvPr/>
            </p:nvSpPr>
            <p:spPr bwMode="auto">
              <a:xfrm>
                <a:off x="4375247" y="3480248"/>
                <a:ext cx="1051891"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0070C0"/>
                    </a:solidFill>
                    <a:latin typeface="Arial Narrow" pitchFamily="34" charset="0"/>
                    <a:cs typeface="Calibri" pitchFamily="34" charset="0"/>
                  </a:rPr>
                  <a:t>Switzerland</a:t>
                </a:r>
                <a:endParaRPr lang="en-US" b="0" dirty="0">
                  <a:solidFill>
                    <a:srgbClr val="0070C0"/>
                  </a:solidFill>
                  <a:latin typeface="Arial Narrow" pitchFamily="34" charset="0"/>
                  <a:cs typeface="Calibri" pitchFamily="34" charset="0"/>
                </a:endParaRPr>
              </a:p>
            </p:txBody>
          </p:sp>
          <p:sp>
            <p:nvSpPr>
              <p:cNvPr id="171" name="Text Box 4"/>
              <p:cNvSpPr txBox="1">
                <a:spLocks noChangeArrowheads="1"/>
              </p:cNvSpPr>
              <p:nvPr/>
            </p:nvSpPr>
            <p:spPr bwMode="auto">
              <a:xfrm>
                <a:off x="6335823" y="2955610"/>
                <a:ext cx="1125629"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b="0" dirty="0" smtClean="0">
                    <a:solidFill>
                      <a:srgbClr val="0070C0"/>
                    </a:solidFill>
                    <a:latin typeface="Arial Narrow" pitchFamily="34" charset="0"/>
                    <a:cs typeface="Calibri" pitchFamily="34" charset="0"/>
                  </a:rPr>
                  <a:t>Great Britain</a:t>
                </a:r>
                <a:endParaRPr lang="en-US" b="0" dirty="0">
                  <a:solidFill>
                    <a:srgbClr val="0070C0"/>
                  </a:solidFill>
                  <a:latin typeface="Arial Narrow" pitchFamily="34" charset="0"/>
                  <a:cs typeface="Calibri" pitchFamily="34" charset="0"/>
                </a:endParaRPr>
              </a:p>
            </p:txBody>
          </p:sp>
          <p:sp>
            <p:nvSpPr>
              <p:cNvPr id="173" name="Text Box 4"/>
              <p:cNvSpPr txBox="1">
                <a:spLocks noChangeArrowheads="1"/>
              </p:cNvSpPr>
              <p:nvPr/>
            </p:nvSpPr>
            <p:spPr bwMode="auto">
              <a:xfrm>
                <a:off x="6061958" y="1367192"/>
                <a:ext cx="418704"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solidFill>
                      <a:srgbClr val="0070C0"/>
                    </a:solidFill>
                    <a:latin typeface="Arial Narrow" pitchFamily="34" charset="0"/>
                    <a:cs typeface="Calibri" pitchFamily="34" charset="0"/>
                  </a:rPr>
                  <a:t>US</a:t>
                </a:r>
                <a:endParaRPr lang="en-US" b="0" dirty="0">
                  <a:solidFill>
                    <a:srgbClr val="0070C0"/>
                  </a:solidFill>
                  <a:latin typeface="Arial Narrow" pitchFamily="34" charset="0"/>
                  <a:cs typeface="Calibri" pitchFamily="34" charset="0"/>
                </a:endParaRPr>
              </a:p>
            </p:txBody>
          </p:sp>
        </p:grpSp>
      </p:grpSp>
      <p:grpSp>
        <p:nvGrpSpPr>
          <p:cNvPr id="81" name="Group 59"/>
          <p:cNvGrpSpPr/>
          <p:nvPr/>
        </p:nvGrpSpPr>
        <p:grpSpPr>
          <a:xfrm>
            <a:off x="321800" y="1417834"/>
            <a:ext cx="8483602" cy="4674741"/>
            <a:chOff x="321800" y="1247336"/>
            <a:chExt cx="8483602" cy="4391464"/>
          </a:xfrm>
        </p:grpSpPr>
        <p:sp>
          <p:nvSpPr>
            <p:cNvPr id="82" name="Rounded Rectangle 81"/>
            <p:cNvSpPr/>
            <p:nvPr/>
          </p:nvSpPr>
          <p:spPr bwMode="auto">
            <a:xfrm>
              <a:off x="321800" y="1247336"/>
              <a:ext cx="8483602" cy="4391464"/>
            </a:xfrm>
            <a:prstGeom prst="roundRect">
              <a:avLst>
                <a:gd name="adj" fmla="val 3952"/>
              </a:avLst>
            </a:prstGeom>
            <a:solidFill>
              <a:srgbClr val="000066">
                <a:alpha val="85098"/>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b="1" kern="0">
                <a:solidFill>
                  <a:schemeClr val="bg1"/>
                </a:solidFill>
                <a:effectLst/>
                <a:latin typeface="Arial Narrow" pitchFamily="34" charset="0"/>
              </a:endParaRPr>
            </a:p>
          </p:txBody>
        </p:sp>
        <p:sp>
          <p:nvSpPr>
            <p:cNvPr id="83" name="Title 1"/>
            <p:cNvSpPr txBox="1">
              <a:spLocks/>
            </p:cNvSpPr>
            <p:nvPr/>
          </p:nvSpPr>
          <p:spPr bwMode="auto">
            <a:xfrm>
              <a:off x="509286" y="1507929"/>
              <a:ext cx="8116393" cy="3826509"/>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lnSpc>
                  <a:spcPct val="110000"/>
                </a:lnSpc>
                <a:spcAft>
                  <a:spcPts val="600"/>
                </a:spcAft>
              </a:pPr>
              <a:r>
                <a:rPr lang="en-ZA" sz="2700" b="0" dirty="0">
                  <a:solidFill>
                    <a:schemeClr val="bg1"/>
                  </a:solidFill>
                  <a:latin typeface="Arial Narrow" pitchFamily="34" charset="0"/>
                </a:rPr>
                <a:t>“….the evidence from 22 countries for which data are available indicates that the association between the percentage of fat calories available for consumption in the national diets and mortality from arteriosclerotic and degenerative heart disease </a:t>
              </a:r>
              <a:r>
                <a:rPr lang="en-ZA" sz="2700" b="0" dirty="0">
                  <a:solidFill>
                    <a:srgbClr val="FF8E0A"/>
                  </a:solidFill>
                  <a:latin typeface="Arial Narrow" pitchFamily="34" charset="0"/>
                </a:rPr>
                <a:t>is not valid</a:t>
              </a:r>
              <a:r>
                <a:rPr lang="en-ZA" sz="2700" b="0" dirty="0">
                  <a:solidFill>
                    <a:schemeClr val="bg1"/>
                  </a:solidFill>
                  <a:latin typeface="Arial Narrow" pitchFamily="34" charset="0"/>
                </a:rPr>
                <a:t>; the association is specific neither for dietary fat nor for heart disease mortality. </a:t>
              </a:r>
              <a:r>
                <a:rPr lang="en-ZA" sz="2700" b="0" dirty="0">
                  <a:solidFill>
                    <a:srgbClr val="FF8E0A"/>
                  </a:solidFill>
                  <a:latin typeface="Arial Narrow" pitchFamily="34" charset="0"/>
                </a:rPr>
                <a:t>Clearly this tenuous association cannot serve as much support for the hypothesis which implicates fat as an etiologic factor in arteriosclerotic and degenerative heart disease</a:t>
              </a:r>
              <a:r>
                <a:rPr lang="en-ZA" sz="2700" b="0" dirty="0">
                  <a:solidFill>
                    <a:schemeClr val="bg1"/>
                  </a:solidFill>
                  <a:latin typeface="Arial Narrow" pitchFamily="34" charset="0"/>
                </a:rPr>
                <a:t>.</a:t>
              </a:r>
              <a:r>
                <a:rPr lang="en-ZA" sz="2700" b="0" dirty="0" smtClean="0">
                  <a:solidFill>
                    <a:schemeClr val="bg1"/>
                  </a:solidFill>
                  <a:latin typeface="Arial Narrow" pitchFamily="34" charset="0"/>
                </a:rPr>
                <a:t>”</a:t>
              </a:r>
              <a:endParaRPr lang="en-ZA" sz="2700" b="0" dirty="0">
                <a:solidFill>
                  <a:schemeClr val="bg1"/>
                </a:solidFill>
                <a:latin typeface="Arial Narrow" pitchFamily="34" charset="0"/>
              </a:endParaRPr>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83697650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barn(outVertical)">
                                      <p:cBhvr>
                                        <p:cTn id="7"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ounded Rectangle 3"/>
          <p:cNvSpPr/>
          <p:nvPr/>
        </p:nvSpPr>
        <p:spPr bwMode="auto">
          <a:xfrm>
            <a:off x="321800" y="571127"/>
            <a:ext cx="8483602" cy="4674741"/>
          </a:xfrm>
          <a:prstGeom prst="roundRect">
            <a:avLst>
              <a:gd name="adj" fmla="val 3952"/>
            </a:avLst>
          </a:prstGeom>
          <a:solidFill>
            <a:srgbClr val="000066">
              <a:alpha val="85098"/>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b="1" kern="0">
              <a:solidFill>
                <a:schemeClr val="bg1"/>
              </a:solidFill>
              <a:effectLst/>
              <a:latin typeface="Arial Narrow" pitchFamily="34" charset="0"/>
            </a:endParaRPr>
          </a:p>
        </p:txBody>
      </p:sp>
      <p:sp>
        <p:nvSpPr>
          <p:cNvPr id="5" name="Title 1"/>
          <p:cNvSpPr txBox="1">
            <a:spLocks/>
          </p:cNvSpPr>
          <p:nvPr/>
        </p:nvSpPr>
        <p:spPr bwMode="auto">
          <a:xfrm>
            <a:off x="509286" y="848517"/>
            <a:ext cx="8116393" cy="4073343"/>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lnSpc>
                <a:spcPct val="110000"/>
              </a:lnSpc>
              <a:spcAft>
                <a:spcPts val="600"/>
              </a:spcAft>
            </a:pPr>
            <a:r>
              <a:rPr lang="en-ZA" sz="2700" b="0" dirty="0">
                <a:solidFill>
                  <a:schemeClr val="bg1"/>
                </a:solidFill>
                <a:latin typeface="Arial Narrow" pitchFamily="34" charset="0"/>
              </a:rPr>
              <a:t>“….the evidence from 22 countries for which data are available indicates that the association between the percentage of fat calories available for consumption in the national diets and mortality from arteriosclerotic and degenerative heart disease </a:t>
            </a:r>
            <a:r>
              <a:rPr lang="en-ZA" sz="2700" b="0" dirty="0">
                <a:solidFill>
                  <a:srgbClr val="FF8E0A"/>
                </a:solidFill>
                <a:latin typeface="Arial Narrow" pitchFamily="34" charset="0"/>
              </a:rPr>
              <a:t>is not valid</a:t>
            </a:r>
            <a:r>
              <a:rPr lang="en-ZA" sz="2700" b="0" dirty="0">
                <a:solidFill>
                  <a:schemeClr val="bg1"/>
                </a:solidFill>
                <a:latin typeface="Arial Narrow" pitchFamily="34" charset="0"/>
              </a:rPr>
              <a:t>; the association is specific neither for dietary fat nor for heart disease mortality. </a:t>
            </a:r>
            <a:r>
              <a:rPr lang="en-ZA" sz="2700" b="0" dirty="0">
                <a:solidFill>
                  <a:srgbClr val="FF8E0A"/>
                </a:solidFill>
                <a:latin typeface="Arial Narrow" pitchFamily="34" charset="0"/>
              </a:rPr>
              <a:t>Clearly this tenuous association cannot serve as much support for the hypothesis which implicates fat as an etiologic factor in arteriosclerotic and degenerative heart disease</a:t>
            </a:r>
            <a:r>
              <a:rPr lang="en-ZA" sz="2700" b="0" dirty="0">
                <a:solidFill>
                  <a:schemeClr val="bg1"/>
                </a:solidFill>
                <a:latin typeface="Arial Narrow" pitchFamily="34" charset="0"/>
              </a:rPr>
              <a:t>.</a:t>
            </a:r>
            <a:r>
              <a:rPr lang="en-ZA" sz="2700" b="0" dirty="0" smtClean="0">
                <a:solidFill>
                  <a:schemeClr val="bg1"/>
                </a:solidFill>
                <a:latin typeface="Arial Narrow" pitchFamily="34" charset="0"/>
              </a:rPr>
              <a:t>”</a:t>
            </a:r>
            <a:endParaRPr lang="en-ZA" sz="2700" b="0" dirty="0">
              <a:solidFill>
                <a:schemeClr val="bg1"/>
              </a:solidFill>
              <a:latin typeface="Arial Narrow" pitchFamily="34" charset="0"/>
            </a:endParaRPr>
          </a:p>
        </p:txBody>
      </p:sp>
    </p:spTree>
  </p:cSld>
  <p:clrMapOvr>
    <a:masterClrMapping/>
  </p:clrMapOvr>
  <p:transition spd="slow">
    <p:wipe dir="r"/>
  </p:transition>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5122" name="Picture 2" descr="http://www.bionicdisco.com/wp-content/uploads/2012/06/Richard_Nixon_1973_The_Washington_Post.jpg"/>
          <p:cNvPicPr>
            <a:picLocks noChangeAspect="1" noChangeArrowheads="1"/>
          </p:cNvPicPr>
          <p:nvPr/>
        </p:nvPicPr>
        <p:blipFill rotWithShape="1">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l="6270" r="11035"/>
          <a:stretch/>
        </p:blipFill>
        <p:spPr bwMode="auto">
          <a:xfrm>
            <a:off x="0" y="0"/>
            <a:ext cx="9144000" cy="6858001"/>
          </a:xfrm>
          <a:prstGeom prst="rect">
            <a:avLst/>
          </a:prstGeom>
          <a:noFill/>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grpSp>
        <p:nvGrpSpPr>
          <p:cNvPr id="10" name="Group 9"/>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11" name="Rectangle 10"/>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4"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16" name="Group 15"/>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7" name="Rectangle 16"/>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21"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2" name="Title 1"/>
          <p:cNvSpPr>
            <a:spLocks noGrp="1"/>
          </p:cNvSpPr>
          <p:nvPr>
            <p:ph type="title"/>
          </p:nvPr>
        </p:nvSpPr>
        <p:spPr>
          <a:xfrm>
            <a:off x="111183" y="1260978"/>
            <a:ext cx="2801712" cy="1583210"/>
          </a:xfrm>
        </p:spPr>
        <p:txBody>
          <a:bodyPr>
            <a:normAutofit fontScale="90000"/>
          </a:bodyPr>
          <a:lstStyle/>
          <a:p>
            <a:pPr>
              <a:lnSpc>
                <a:spcPct val="90000"/>
              </a:lnSpc>
            </a:pPr>
            <a:r>
              <a:rPr lang="en-US" dirty="0" smtClean="0">
                <a:solidFill>
                  <a:schemeClr val="bg1"/>
                </a:solidFill>
              </a:rPr>
              <a:t>RICHARD NIXON APPOINTS EARL BUTZ AS SECRETARY OF AGRICULTURE</a:t>
            </a:r>
            <a:endParaRPr lang="en-US" dirty="0">
              <a:solidFill>
                <a:schemeClr val="bg1"/>
              </a:solidFill>
            </a:endParaRPr>
          </a:p>
        </p:txBody>
      </p:sp>
      <p:pic>
        <p:nvPicPr>
          <p:cNvPr id="5124" name="Picture 4" descr="http://thenewnixon.org/wp-content/uploads/2009/10/hi-res.jpg"/>
          <p:cNvPicPr>
            <a:picLocks noChangeAspect="1" noChangeArrowheads="1"/>
          </p:cNvPicPr>
          <p:nvPr/>
        </p:nvPicPr>
        <p:blipFill>
          <a:blip r:embed="rId4" cstate="print">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a:stretch>
            <a:fillRect/>
          </a:stretch>
        </p:blipFill>
        <p:spPr bwMode="auto">
          <a:xfrm rot="21148231">
            <a:off x="-398467" y="4119807"/>
            <a:ext cx="3992451" cy="2682927"/>
          </a:xfrm>
          <a:prstGeom prst="rect">
            <a:avLst/>
          </a:prstGeom>
          <a:effectLst>
            <a:outerShdw blurRad="63500" sx="102000" sy="102000" algn="ctr" rotWithShape="0">
              <a:prstClr val="black">
                <a:alpha val="40000"/>
              </a:prstClr>
            </a:outerShdw>
          </a:effectLst>
          <a:scene3d>
            <a:camera prst="orthographicFront"/>
            <a:lightRig rig="threePt" dir="t"/>
          </a:scene3d>
          <a:sp3d>
            <a:bevelT/>
          </a:sp3d>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pic>
        <p:nvPicPr>
          <p:cNvPr id="6" name="Picture 5"/>
          <p:cNvPicPr>
            <a:picLocks noChangeAspect="1"/>
          </p:cNvPicPr>
          <p:nvPr/>
        </p:nvPicPr>
        <p:blipFill rotWithShape="1">
          <a:blip r:embed="rId5">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l="34608" t="936" r="4344" b="2262"/>
          <a:stretch/>
        </p:blipFill>
        <p:spPr>
          <a:xfrm rot="252140">
            <a:off x="6050886" y="3436538"/>
            <a:ext cx="3042871" cy="3456633"/>
          </a:xfrm>
          <a:prstGeom prst="rect">
            <a:avLst/>
          </a:prstGeom>
          <a:effectLst>
            <a:outerShdw blurRad="63500" sx="102000" sy="102000" algn="ctr" rotWithShape="0">
              <a:prstClr val="black">
                <a:alpha val="40000"/>
              </a:prstClr>
            </a:outerShdw>
          </a:effectLst>
          <a:scene3d>
            <a:camera prst="orthographicFront"/>
            <a:lightRig rig="threePt" dir="t"/>
          </a:scene3d>
          <a:sp3d>
            <a:bevelT/>
          </a:sp3d>
        </p:spPr>
      </p:pic>
      <p:pic>
        <p:nvPicPr>
          <p:cNvPr id="5" name="Picture 4"/>
          <p:cNvPicPr>
            <a:picLocks noChangeAspect="1"/>
          </p:cNvPicPr>
          <p:nvPr/>
        </p:nvPicPr>
        <p:blipFill>
          <a:blip r:embed="rId6" cstate="print">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tretch>
            <a:fillRect/>
          </a:stretch>
        </p:blipFill>
        <p:spPr>
          <a:xfrm rot="521438">
            <a:off x="5834714" y="-80388"/>
            <a:ext cx="4495609" cy="3592286"/>
          </a:xfrm>
          <a:prstGeom prst="rect">
            <a:avLst/>
          </a:prstGeom>
          <a:effectLst>
            <a:outerShdw blurRad="63500" sx="102000" sy="102000" algn="ctr" rotWithShape="0">
              <a:prstClr val="black">
                <a:alpha val="40000"/>
              </a:prstClr>
            </a:outerShdw>
          </a:effectLst>
          <a:scene3d>
            <a:camera prst="orthographicFront"/>
            <a:lightRig rig="threePt" dir="t"/>
          </a:scene3d>
          <a:sp3d>
            <a:bevelT/>
          </a:sp3d>
        </p:spPr>
      </p:pic>
      <p:pic>
        <p:nvPicPr>
          <p:cNvPr id="7" name="Picture 6"/>
          <p:cNvPicPr>
            <a:picLocks noChangeAspect="1"/>
          </p:cNvPicPr>
          <p:nvPr/>
        </p:nvPicPr>
        <p:blipFill>
          <a:blip r:embed="rId7">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tretch>
            <a:fillRect/>
          </a:stretch>
        </p:blipFill>
        <p:spPr>
          <a:xfrm>
            <a:off x="2623266" y="4096553"/>
            <a:ext cx="3582870" cy="2902125"/>
          </a:xfrm>
          <a:prstGeom prst="rect">
            <a:avLst/>
          </a:prstGeom>
          <a:effectLst>
            <a:outerShdw blurRad="63500" sx="102000" sy="102000" algn="ctr" rotWithShape="0">
              <a:prstClr val="black">
                <a:alpha val="40000"/>
              </a:prstClr>
            </a:outerShdw>
          </a:effectLst>
          <a:scene3d>
            <a:camera prst="orthographicFront"/>
            <a:lightRig rig="threePt" dir="t"/>
          </a:scene3d>
          <a:sp3d>
            <a:bevelT/>
          </a:sp3d>
        </p:spPr>
      </p:pic>
      <p:pic>
        <p:nvPicPr>
          <p:cNvPr id="9" name="Picture 8"/>
          <p:cNvPicPr>
            <a:picLocks noChangeAspect="1"/>
          </p:cNvPicPr>
          <p:nvPr/>
        </p:nvPicPr>
        <p:blipFill>
          <a:blip r:embed="rId8">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tretch>
            <a:fillRect/>
          </a:stretch>
        </p:blipFill>
        <p:spPr>
          <a:xfrm rot="20131074">
            <a:off x="1868994" y="4705140"/>
            <a:ext cx="2293574" cy="2293574"/>
          </a:xfrm>
          <a:prstGeom prst="rect">
            <a:avLst/>
          </a:prstGeom>
        </p:spPr>
      </p:pic>
      <p:grpSp>
        <p:nvGrpSpPr>
          <p:cNvPr id="22" name="Group 21"/>
          <p:cNvGrpSpPr/>
          <p:nvPr/>
        </p:nvGrpSpPr>
        <p:grpSpPr>
          <a:xfrm>
            <a:off x="2206371" y="1119883"/>
            <a:ext cx="4687587" cy="5317239"/>
            <a:chOff x="2486346" y="1941816"/>
            <a:chExt cx="4171308" cy="4731612"/>
          </a:xfrm>
        </p:grpSpPr>
        <p:pic>
          <p:nvPicPr>
            <p:cNvPr id="23" name="Picture 22"/>
            <p:cNvPicPr>
              <a:picLocks noChangeAspect="1"/>
            </p:cNvPicPr>
            <p:nvPr/>
          </p:nvPicPr>
          <p:blipFill rotWithShape="1">
            <a:blip r:embed="rId9">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t="12706"/>
            <a:stretch/>
          </p:blipFill>
          <p:spPr>
            <a:xfrm>
              <a:off x="2486346" y="1941816"/>
              <a:ext cx="4171308" cy="4731612"/>
            </a:xfrm>
            <a:prstGeom prst="rect">
              <a:avLst/>
            </a:prstGeom>
            <a:effectLst>
              <a:outerShdw blurRad="63500" sx="102000" sy="102000" algn="ctr" rotWithShape="0">
                <a:prstClr val="black">
                  <a:alpha val="40000"/>
                </a:prstClr>
              </a:outerShdw>
            </a:effectLst>
          </p:spPr>
        </p:pic>
        <p:pic>
          <p:nvPicPr>
            <p:cNvPr id="24" name="Picture 2" descr="http://www.agricorner.com/wp-content/uploads/2011/07/Farm-Bill-2008.jpg"/>
            <p:cNvPicPr>
              <a:picLocks noChangeAspect="1" noChangeArrowheads="1"/>
            </p:cNvPicPr>
            <p:nvPr/>
          </p:nvPicPr>
          <p:blipFill rotWithShape="1">
            <a:blip r:embed="rId10" cstate="screen">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ext>
              </a:extLst>
            </a:blip>
            <a:srcRect l="3096" t="11998" r="5054" b="12740"/>
            <a:stretch/>
          </p:blipFill>
          <p:spPr bwMode="auto">
            <a:xfrm>
              <a:off x="3755318" y="5781845"/>
              <a:ext cx="1633364" cy="824436"/>
            </a:xfrm>
            <a:prstGeom prst="rect">
              <a:avLst/>
            </a:prstGeom>
            <a:noFill/>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grpSp>
      <p:grpSp>
        <p:nvGrpSpPr>
          <p:cNvPr id="25" name="Group 24"/>
          <p:cNvGrpSpPr/>
          <p:nvPr/>
        </p:nvGrpSpPr>
        <p:grpSpPr>
          <a:xfrm>
            <a:off x="4237062" y="1091840"/>
            <a:ext cx="4890406" cy="3818901"/>
            <a:chOff x="4250381" y="139388"/>
            <a:chExt cx="4890406" cy="3818901"/>
          </a:xfrm>
        </p:grpSpPr>
        <p:pic>
          <p:nvPicPr>
            <p:cNvPr id="26" name="Picture 25"/>
            <p:cNvPicPr>
              <a:picLocks noChangeAspect="1"/>
            </p:cNvPicPr>
            <p:nvPr/>
          </p:nvPicPr>
          <p:blipFill>
            <a:blip r:embed="rId11">
              <a:duotone>
                <a:schemeClr val="accent4">
                  <a:shade val="45000"/>
                  <a:satMod val="135000"/>
                </a:schemeClr>
                <a:prstClr val="white"/>
              </a:duotone>
              <a:extLst>
                <a:ext uri="{BEBA8EAE-BF5A-486C-A8C5-ECC9F3942E4B}">
                  <a14:imgProps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14:imgLayer r:embed="rId12">
                      <a14:imgEffect>
                        <a14:brightnessContrast bright="-40000" contrast="40000"/>
                      </a14:imgEffect>
                    </a14:imgLayer>
                  </a14:imgProps>
                </a:ex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tretch>
              <a:fillRect/>
            </a:stretch>
          </p:blipFill>
          <p:spPr>
            <a:xfrm flipH="1">
              <a:off x="4250381" y="139388"/>
              <a:ext cx="4890406" cy="3818901"/>
            </a:xfrm>
            <a:prstGeom prst="rect">
              <a:avLst/>
            </a:prstGeom>
            <a:effectLst>
              <a:outerShdw blurRad="63500" sx="102000" sy="102000" algn="ctr" rotWithShape="0">
                <a:prstClr val="black">
                  <a:alpha val="40000"/>
                </a:prstClr>
              </a:outerShdw>
            </a:effectLst>
          </p:spPr>
        </p:pic>
        <p:sp>
          <p:nvSpPr>
            <p:cNvPr id="27" name="TextBox 26"/>
            <p:cNvSpPr txBox="1"/>
            <p:nvPr/>
          </p:nvSpPr>
          <p:spPr>
            <a:xfrm>
              <a:off x="4719047" y="712156"/>
              <a:ext cx="4166643" cy="2028248"/>
            </a:xfrm>
            <a:prstGeom prst="rect">
              <a:avLst/>
            </a:prstGeom>
            <a:noFill/>
          </p:spPr>
          <p:txBody>
            <a:bodyPr wrap="square" rtlCol="0">
              <a:spAutoFit/>
            </a:bodyPr>
            <a:lstStyle>
              <a:defPPr>
                <a:defRPr lang="en-US"/>
              </a:defPPr>
              <a:lvl1pPr algn="ctr">
                <a:defRPr sz="2400">
                  <a:solidFill>
                    <a:schemeClr val="bg1"/>
                  </a:solidFill>
                  <a:latin typeface="Impact" pitchFamily="34" charset="0"/>
                </a:defRPr>
              </a:lvl1pPr>
            </a:lstStyle>
            <a:p>
              <a:pPr algn="l">
                <a:lnSpc>
                  <a:spcPct val="105000"/>
                </a:lnSpc>
              </a:pPr>
              <a:r>
                <a:rPr lang="en-ZA" dirty="0"/>
                <a:t>“Food Bill” insures </a:t>
              </a:r>
              <a:r>
                <a:rPr lang="en-ZA" dirty="0" smtClean="0"/>
                <a:t>that US farmers receive $5 billion per year to grow corn </a:t>
              </a:r>
              <a:r>
                <a:rPr lang="en-ZA" dirty="0"/>
                <a:t>and </a:t>
              </a:r>
              <a:r>
                <a:rPr lang="en-ZA" dirty="0" smtClean="0"/>
                <a:t>soy.  </a:t>
              </a:r>
            </a:p>
            <a:p>
              <a:pPr algn="l">
                <a:lnSpc>
                  <a:spcPct val="105000"/>
                </a:lnSpc>
              </a:pPr>
              <a:r>
                <a:rPr lang="en-ZA" dirty="0" smtClean="0"/>
                <a:t>An additional </a:t>
              </a:r>
              <a:r>
                <a:rPr lang="en-ZA" dirty="0"/>
                <a:t>$5 </a:t>
              </a:r>
              <a:r>
                <a:rPr lang="en-ZA" dirty="0" smtClean="0"/>
                <a:t>billion for other  farmers.</a:t>
              </a:r>
              <a:endParaRPr lang="en-ZA" dirty="0"/>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56385574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124"/>
                                        </p:tgtEl>
                                        <p:attrNameLst>
                                          <p:attrName>style.visibility</p:attrName>
                                        </p:attrNameLst>
                                      </p:cBhvr>
                                      <p:to>
                                        <p:strVal val="visible"/>
                                      </p:to>
                                    </p:set>
                                    <p:anim calcmode="lin" valueType="num">
                                      <p:cBhvr>
                                        <p:cTn id="7" dur="500" fill="hold"/>
                                        <p:tgtEl>
                                          <p:spTgt spid="5124"/>
                                        </p:tgtEl>
                                        <p:attrNameLst>
                                          <p:attrName>ppt_w</p:attrName>
                                        </p:attrNameLst>
                                      </p:cBhvr>
                                      <p:tavLst>
                                        <p:tav tm="0">
                                          <p:val>
                                            <p:fltVal val="0"/>
                                          </p:val>
                                        </p:tav>
                                        <p:tav tm="100000">
                                          <p:val>
                                            <p:strVal val="#ppt_w"/>
                                          </p:val>
                                        </p:tav>
                                      </p:tavLst>
                                    </p:anim>
                                    <p:anim calcmode="lin" valueType="num">
                                      <p:cBhvr>
                                        <p:cTn id="8" dur="500" fill="hold"/>
                                        <p:tgtEl>
                                          <p:spTgt spid="5124"/>
                                        </p:tgtEl>
                                        <p:attrNameLst>
                                          <p:attrName>ppt_h</p:attrName>
                                        </p:attrNameLst>
                                      </p:cBhvr>
                                      <p:tavLst>
                                        <p:tav tm="0">
                                          <p:val>
                                            <p:fltVal val="0"/>
                                          </p:val>
                                        </p:tav>
                                        <p:tav tm="100000">
                                          <p:val>
                                            <p:strVal val="#ppt_h"/>
                                          </p:val>
                                        </p:tav>
                                      </p:tavLst>
                                    </p:anim>
                                    <p:anim calcmode="lin" valueType="num">
                                      <p:cBhvr>
                                        <p:cTn id="9" dur="500" fill="hold"/>
                                        <p:tgtEl>
                                          <p:spTgt spid="5124"/>
                                        </p:tgtEl>
                                        <p:attrNameLst>
                                          <p:attrName>style.rotation</p:attrName>
                                        </p:attrNameLst>
                                      </p:cBhvr>
                                      <p:tavLst>
                                        <p:tav tm="0">
                                          <p:val>
                                            <p:fltVal val="90"/>
                                          </p:val>
                                        </p:tav>
                                        <p:tav tm="100000">
                                          <p:val>
                                            <p:fltVal val="0"/>
                                          </p:val>
                                        </p:tav>
                                      </p:tavLst>
                                    </p:anim>
                                    <p:animEffect transition="in" filter="fade">
                                      <p:cBhvr>
                                        <p:cTn id="10" dur="500"/>
                                        <p:tgtEl>
                                          <p:spTgt spid="5124"/>
                                        </p:tgtEl>
                                      </p:cBhvr>
                                    </p:animEffect>
                                  </p:childTnLst>
                                </p:cTn>
                              </p:par>
                            </p:childTnLst>
                          </p:cTn>
                        </p:par>
                        <p:par>
                          <p:cTn id="11" fill="hold">
                            <p:stCondLst>
                              <p:cond delay="500"/>
                            </p:stCondLst>
                            <p:childTnLst>
                              <p:par>
                                <p:cTn id="12" presetID="31"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 calcmode="lin" valueType="num">
                                      <p:cBhvr>
                                        <p:cTn id="16" dur="500" fill="hold"/>
                                        <p:tgtEl>
                                          <p:spTgt spid="6"/>
                                        </p:tgtEl>
                                        <p:attrNameLst>
                                          <p:attrName>style.rotation</p:attrName>
                                        </p:attrNameLst>
                                      </p:cBhvr>
                                      <p:tavLst>
                                        <p:tav tm="0">
                                          <p:val>
                                            <p:fltVal val="90"/>
                                          </p:val>
                                        </p:tav>
                                        <p:tav tm="100000">
                                          <p:val>
                                            <p:fltVal val="0"/>
                                          </p:val>
                                        </p:tav>
                                      </p:tavLst>
                                    </p:anim>
                                    <p:animEffect transition="in" filter="fade">
                                      <p:cBhvr>
                                        <p:cTn id="17" dur="500"/>
                                        <p:tgtEl>
                                          <p:spTgt spid="6"/>
                                        </p:tgtEl>
                                      </p:cBhvr>
                                    </p:animEffect>
                                  </p:childTnLst>
                                </p:cTn>
                              </p:par>
                            </p:childTnLst>
                          </p:cTn>
                        </p:par>
                        <p:par>
                          <p:cTn id="18" fill="hold">
                            <p:stCondLst>
                              <p:cond delay="1000"/>
                            </p:stCondLst>
                            <p:childTnLst>
                              <p:par>
                                <p:cTn id="19" presetID="31" presetClass="entr" presetSubtype="0"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 calcmode="lin" valueType="num">
                                      <p:cBhvr>
                                        <p:cTn id="23" dur="500" fill="hold"/>
                                        <p:tgtEl>
                                          <p:spTgt spid="7"/>
                                        </p:tgtEl>
                                        <p:attrNameLst>
                                          <p:attrName>style.rotation</p:attrName>
                                        </p:attrNameLst>
                                      </p:cBhvr>
                                      <p:tavLst>
                                        <p:tav tm="0">
                                          <p:val>
                                            <p:fltVal val="90"/>
                                          </p:val>
                                        </p:tav>
                                        <p:tav tm="100000">
                                          <p:val>
                                            <p:fltVal val="0"/>
                                          </p:val>
                                        </p:tav>
                                      </p:tavLst>
                                    </p:anim>
                                    <p:animEffect transition="in" filter="fade">
                                      <p:cBhvr>
                                        <p:cTn id="24" dur="500"/>
                                        <p:tgtEl>
                                          <p:spTgt spid="7"/>
                                        </p:tgtEl>
                                      </p:cBhvr>
                                    </p:animEffect>
                                  </p:childTnLst>
                                </p:cTn>
                              </p:par>
                              <p:par>
                                <p:cTn id="25" presetID="31"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 calcmode="lin" valueType="num">
                                      <p:cBhvr>
                                        <p:cTn id="29" dur="500" fill="hold"/>
                                        <p:tgtEl>
                                          <p:spTgt spid="5"/>
                                        </p:tgtEl>
                                        <p:attrNameLst>
                                          <p:attrName>style.rotation</p:attrName>
                                        </p:attrNameLst>
                                      </p:cBhvr>
                                      <p:tavLst>
                                        <p:tav tm="0">
                                          <p:val>
                                            <p:fltVal val="90"/>
                                          </p:val>
                                        </p:tav>
                                        <p:tav tm="100000">
                                          <p:val>
                                            <p:fltVal val="0"/>
                                          </p:val>
                                        </p:tav>
                                      </p:tavLst>
                                    </p:anim>
                                    <p:animEffect transition="in" filter="fade">
                                      <p:cBhvr>
                                        <p:cTn id="30" dur="500"/>
                                        <p:tgtEl>
                                          <p:spTgt spid="5"/>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500" fill="hold"/>
                                        <p:tgtEl>
                                          <p:spTgt spid="9"/>
                                        </p:tgtEl>
                                        <p:attrNameLst>
                                          <p:attrName>ppt_w</p:attrName>
                                        </p:attrNameLst>
                                      </p:cBhvr>
                                      <p:tavLst>
                                        <p:tav tm="0">
                                          <p:val>
                                            <p:fltVal val="0"/>
                                          </p:val>
                                        </p:tav>
                                        <p:tav tm="100000">
                                          <p:val>
                                            <p:strVal val="#ppt_w"/>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 calcmode="lin" valueType="num">
                                      <p:cBhvr>
                                        <p:cTn id="36" dur="500" fill="hold"/>
                                        <p:tgtEl>
                                          <p:spTgt spid="9"/>
                                        </p:tgtEl>
                                        <p:attrNameLst>
                                          <p:attrName>style.rotation</p:attrName>
                                        </p:attrNameLst>
                                      </p:cBhvr>
                                      <p:tavLst>
                                        <p:tav tm="0">
                                          <p:val>
                                            <p:fltVal val="90"/>
                                          </p:val>
                                        </p:tav>
                                        <p:tav tm="100000">
                                          <p:val>
                                            <p:fltVal val="0"/>
                                          </p:val>
                                        </p:tav>
                                      </p:tavLst>
                                    </p:anim>
                                    <p:animEffect transition="in" filter="fade">
                                      <p:cBhvr>
                                        <p:cTn id="37" dur="500"/>
                                        <p:tgtEl>
                                          <p:spTgt spid="9"/>
                                        </p:tgtEl>
                                      </p:cBhvr>
                                    </p:animEffect>
                                  </p:childTnLst>
                                </p:cTn>
                              </p:par>
                            </p:childTnLst>
                          </p:cTn>
                        </p:par>
                        <p:par>
                          <p:cTn id="38" fill="hold">
                            <p:stCondLst>
                              <p:cond delay="2000"/>
                            </p:stCondLst>
                            <p:childTnLst>
                              <p:par>
                                <p:cTn id="39" presetID="6" presetClass="emph" presetSubtype="0" autoRev="1" fill="hold" nodeType="afterEffect">
                                  <p:stCondLst>
                                    <p:cond delay="0"/>
                                  </p:stCondLst>
                                  <p:childTnLst>
                                    <p:animScale>
                                      <p:cBhvr>
                                        <p:cTn id="40" dur="500" fill="hold"/>
                                        <p:tgtEl>
                                          <p:spTgt spid="9"/>
                                        </p:tgtEl>
                                      </p:cBhvr>
                                      <p:by x="150000" y="150000"/>
                                    </p:animScale>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p:cTn id="45" dur="500" fill="hold"/>
                                        <p:tgtEl>
                                          <p:spTgt spid="22"/>
                                        </p:tgtEl>
                                        <p:attrNameLst>
                                          <p:attrName>ppt_w</p:attrName>
                                        </p:attrNameLst>
                                      </p:cBhvr>
                                      <p:tavLst>
                                        <p:tav tm="0">
                                          <p:val>
                                            <p:fltVal val="0"/>
                                          </p:val>
                                        </p:tav>
                                        <p:tav tm="100000">
                                          <p:val>
                                            <p:strVal val="#ppt_w"/>
                                          </p:val>
                                        </p:tav>
                                      </p:tavLst>
                                    </p:anim>
                                    <p:anim calcmode="lin" valueType="num">
                                      <p:cBhvr>
                                        <p:cTn id="46" dur="500" fill="hold"/>
                                        <p:tgtEl>
                                          <p:spTgt spid="22"/>
                                        </p:tgtEl>
                                        <p:attrNameLst>
                                          <p:attrName>ppt_h</p:attrName>
                                        </p:attrNameLst>
                                      </p:cBhvr>
                                      <p:tavLst>
                                        <p:tav tm="0">
                                          <p:val>
                                            <p:fltVal val="0"/>
                                          </p:val>
                                        </p:tav>
                                        <p:tav tm="100000">
                                          <p:val>
                                            <p:strVal val="#ppt_h"/>
                                          </p:val>
                                        </p:tav>
                                      </p:tavLst>
                                    </p:anim>
                                    <p:animEffect transition="in" filter="fade">
                                      <p:cBhvr>
                                        <p:cTn id="47" dur="500"/>
                                        <p:tgtEl>
                                          <p:spTgt spid="2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wipe(left)">
                                      <p:cBhvr>
                                        <p:cTn id="5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4" name="Group 3"/>
          <p:cNvGrpSpPr/>
          <p:nvPr/>
        </p:nvGrpSpPr>
        <p:grpSpPr>
          <a:xfrm>
            <a:off x="208943" y="550993"/>
            <a:ext cx="4687587" cy="5317239"/>
            <a:chOff x="2486346" y="1941816"/>
            <a:chExt cx="4171308" cy="4731612"/>
          </a:xfrm>
        </p:grpSpPr>
        <p:pic>
          <p:nvPicPr>
            <p:cNvPr id="5" name="Picture 4"/>
            <p:cNvPicPr>
              <a:picLocks noChangeAspect="1"/>
            </p:cNvPicPr>
            <p:nvPr/>
          </p:nvPicPr>
          <p:blipFill rotWithShape="1">
            <a:blip r:embed="rId2">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t="12706"/>
            <a:stretch/>
          </p:blipFill>
          <p:spPr>
            <a:xfrm>
              <a:off x="2486346" y="1941816"/>
              <a:ext cx="4171308" cy="4731612"/>
            </a:xfrm>
            <a:prstGeom prst="rect">
              <a:avLst/>
            </a:prstGeom>
            <a:effectLst>
              <a:outerShdw blurRad="63500" sx="102000" sy="102000" algn="ctr" rotWithShape="0">
                <a:prstClr val="black">
                  <a:alpha val="40000"/>
                </a:prstClr>
              </a:outerShdw>
            </a:effectLst>
          </p:spPr>
        </p:pic>
        <p:pic>
          <p:nvPicPr>
            <p:cNvPr id="6" name="Picture 2" descr="http://www.agricorner.com/wp-content/uploads/2011/07/Farm-Bill-2008.jpg"/>
            <p:cNvPicPr>
              <a:picLocks noChangeAspect="1" noChangeArrowheads="1"/>
            </p:cNvPicPr>
            <p:nvPr/>
          </p:nvPicPr>
          <p:blipFill rotWithShape="1">
            <a:blip r:embed="rId3" cstate="screen">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ext>
              </a:extLst>
            </a:blip>
            <a:srcRect l="3096" t="11998" r="5054" b="12740"/>
            <a:stretch/>
          </p:blipFill>
          <p:spPr bwMode="auto">
            <a:xfrm>
              <a:off x="3755318" y="5781845"/>
              <a:ext cx="1633364" cy="824436"/>
            </a:xfrm>
            <a:prstGeom prst="rect">
              <a:avLst/>
            </a:prstGeom>
            <a:noFill/>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grpSp>
      <p:grpSp>
        <p:nvGrpSpPr>
          <p:cNvPr id="7" name="Group 6"/>
          <p:cNvGrpSpPr/>
          <p:nvPr/>
        </p:nvGrpSpPr>
        <p:grpSpPr>
          <a:xfrm>
            <a:off x="4237062" y="350960"/>
            <a:ext cx="4890406" cy="3818901"/>
            <a:chOff x="4250381" y="139388"/>
            <a:chExt cx="4890406" cy="3818901"/>
          </a:xfrm>
        </p:grpSpPr>
        <p:pic>
          <p:nvPicPr>
            <p:cNvPr id="8" name="Picture 7"/>
            <p:cNvPicPr>
              <a:picLocks noChangeAspect="1"/>
            </p:cNvPicPr>
            <p:nvPr/>
          </p:nvPicPr>
          <p:blipFill>
            <a:blip r:embed="rId4">
              <a:duotone>
                <a:schemeClr val="accent4">
                  <a:shade val="45000"/>
                  <a:satMod val="135000"/>
                </a:schemeClr>
                <a:prstClr val="white"/>
              </a:duotone>
              <a:extLst>
                <a:ext uri="{BEBA8EAE-BF5A-486C-A8C5-ECC9F3942E4B}">
                  <a14:imgProps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14:imgLayer r:embed="rId12">
                      <a14:imgEffect>
                        <a14:brightnessContrast bright="-40000" contrast="40000"/>
                      </a14:imgEffect>
                    </a14:imgLayer>
                  </a14:imgProps>
                </a:ex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tretch>
              <a:fillRect/>
            </a:stretch>
          </p:blipFill>
          <p:spPr>
            <a:xfrm flipH="1">
              <a:off x="4250381" y="139388"/>
              <a:ext cx="4890406" cy="3818901"/>
            </a:xfrm>
            <a:prstGeom prst="rect">
              <a:avLst/>
            </a:prstGeom>
            <a:effectLst>
              <a:outerShdw blurRad="63500" sx="102000" sy="102000" algn="ctr" rotWithShape="0">
                <a:prstClr val="black">
                  <a:alpha val="40000"/>
                </a:prstClr>
              </a:outerShdw>
            </a:effectLst>
          </p:spPr>
        </p:pic>
        <p:sp>
          <p:nvSpPr>
            <p:cNvPr id="9" name="TextBox 8"/>
            <p:cNvSpPr txBox="1"/>
            <p:nvPr/>
          </p:nvSpPr>
          <p:spPr>
            <a:xfrm>
              <a:off x="4719047" y="712156"/>
              <a:ext cx="4166643" cy="2028248"/>
            </a:xfrm>
            <a:prstGeom prst="rect">
              <a:avLst/>
            </a:prstGeom>
            <a:noFill/>
          </p:spPr>
          <p:txBody>
            <a:bodyPr wrap="square" rtlCol="0">
              <a:spAutoFit/>
            </a:bodyPr>
            <a:lstStyle>
              <a:defPPr>
                <a:defRPr lang="en-US"/>
              </a:defPPr>
              <a:lvl1pPr algn="ctr">
                <a:defRPr sz="2400">
                  <a:solidFill>
                    <a:schemeClr val="bg1"/>
                  </a:solidFill>
                  <a:latin typeface="Impact" pitchFamily="34" charset="0"/>
                </a:defRPr>
              </a:lvl1pPr>
            </a:lstStyle>
            <a:p>
              <a:pPr algn="l">
                <a:lnSpc>
                  <a:spcPct val="105000"/>
                </a:lnSpc>
              </a:pPr>
              <a:r>
                <a:rPr lang="en-ZA" dirty="0"/>
                <a:t>“Food Bill” insures </a:t>
              </a:r>
              <a:r>
                <a:rPr lang="en-ZA" dirty="0" smtClean="0"/>
                <a:t>that US farmers receive $5 billion per year to grow corn </a:t>
              </a:r>
              <a:r>
                <a:rPr lang="en-ZA" dirty="0"/>
                <a:t>and </a:t>
              </a:r>
              <a:r>
                <a:rPr lang="en-ZA" dirty="0" smtClean="0"/>
                <a:t>soy.  </a:t>
              </a:r>
            </a:p>
            <a:p>
              <a:pPr algn="l">
                <a:lnSpc>
                  <a:spcPct val="105000"/>
                </a:lnSpc>
              </a:pPr>
              <a:r>
                <a:rPr lang="en-ZA" dirty="0" smtClean="0"/>
                <a:t>An additional </a:t>
              </a:r>
              <a:r>
                <a:rPr lang="en-ZA" dirty="0"/>
                <a:t>$5 </a:t>
              </a:r>
              <a:r>
                <a:rPr lang="en-ZA" dirty="0" smtClean="0"/>
                <a:t>billion for other  farmers.</a:t>
              </a:r>
              <a:endParaRPr lang="en-ZA" dirty="0"/>
            </a:p>
          </p:txBody>
        </p:sp>
      </p:gr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left)">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57" name="Picture 56"/>
          <p:cNvPicPr>
            <a:picLocks noChangeAspect="1"/>
          </p:cNvPicPr>
          <p:nvPr/>
        </p:nvPicPr>
        <p:blipFill rotWithShape="1">
          <a:blip r:embed="rId3" cstate="print">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l="1347" t="2416" r="15959"/>
          <a:stretch/>
        </p:blipFill>
        <p:spPr>
          <a:xfrm>
            <a:off x="-1" y="0"/>
            <a:ext cx="9144001" cy="6521986"/>
          </a:xfrm>
          <a:prstGeom prst="rect">
            <a:avLst/>
          </a:prstGeom>
        </p:spPr>
      </p:pic>
      <p:grpSp>
        <p:nvGrpSpPr>
          <p:cNvPr id="28" name="Group 27"/>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29" name="Rectangle 28"/>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32"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39" name="Group 38"/>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40" name="Rectangle 39"/>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44"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58" name="Title 1"/>
          <p:cNvSpPr>
            <a:spLocks noGrp="1"/>
          </p:cNvSpPr>
          <p:nvPr>
            <p:ph type="title"/>
          </p:nvPr>
        </p:nvSpPr>
        <p:spPr>
          <a:xfrm>
            <a:off x="179479" y="346075"/>
            <a:ext cx="8629650" cy="1035050"/>
          </a:xfrm>
        </p:spPr>
        <p:txBody>
          <a:bodyPr/>
          <a:lstStyle/>
          <a:p>
            <a:r>
              <a:rPr lang="en-ZA" dirty="0" smtClean="0">
                <a:ln>
                  <a:solidFill>
                    <a:srgbClr val="F8BC08"/>
                  </a:solidFill>
                </a:ln>
                <a:solidFill>
                  <a:srgbClr val="F8BC08"/>
                </a:solidFill>
                <a:effectLst>
                  <a:outerShdw blurRad="38100" dist="38100" dir="2700000" algn="tl">
                    <a:srgbClr val="000000">
                      <a:alpha val="43137"/>
                    </a:srgbClr>
                  </a:outerShdw>
                </a:effectLst>
              </a:rPr>
              <a:t>UNITED STATES SENATE SELECT COMMITTEE ON NUTRITION AND HUMAN NEEDS (1968-1977)  </a:t>
            </a:r>
            <a:endParaRPr lang="en-ZA" dirty="0">
              <a:ln>
                <a:solidFill>
                  <a:srgbClr val="F8BC08"/>
                </a:solidFill>
              </a:ln>
              <a:solidFill>
                <a:srgbClr val="F8BC08"/>
              </a:solidFill>
              <a:effectLst>
                <a:outerShdw blurRad="38100" dist="38100" dir="2700000" algn="tl">
                  <a:srgbClr val="000000">
                    <a:alpha val="43137"/>
                  </a:srgbClr>
                </a:outerShdw>
              </a:effectLst>
            </a:endParaRPr>
          </a:p>
        </p:txBody>
      </p:sp>
      <p:grpSp>
        <p:nvGrpSpPr>
          <p:cNvPr id="7" name="Group 46"/>
          <p:cNvGrpSpPr>
            <a:grpSpLocks/>
          </p:cNvGrpSpPr>
          <p:nvPr/>
        </p:nvGrpSpPr>
        <p:grpSpPr bwMode="auto">
          <a:xfrm>
            <a:off x="375047" y="1704785"/>
            <a:ext cx="8286631" cy="4100114"/>
            <a:chOff x="1062426" y="956600"/>
            <a:chExt cx="6099895" cy="4288871"/>
          </a:xfrm>
        </p:grpSpPr>
        <p:sp>
          <p:nvSpPr>
            <p:cNvPr id="33" name="Rounded Rectangle 32"/>
            <p:cNvSpPr/>
            <p:nvPr/>
          </p:nvSpPr>
          <p:spPr>
            <a:xfrm>
              <a:off x="1062426" y="956600"/>
              <a:ext cx="6099895" cy="4288871"/>
            </a:xfrm>
            <a:prstGeom prst="roundRect">
              <a:avLst>
                <a:gd name="adj" fmla="val 3952"/>
              </a:avLst>
            </a:prstGeom>
            <a:solidFill>
              <a:srgbClr val="000066">
                <a:alpha val="80000"/>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pPr>
              <a:endParaRPr lang="en-US" sz="3800" kern="0">
                <a:solidFill>
                  <a:prstClr val="white"/>
                </a:solidFill>
                <a:effectLst/>
                <a:latin typeface="Calibri"/>
              </a:endParaRPr>
            </a:p>
          </p:txBody>
        </p:sp>
        <p:sp>
          <p:nvSpPr>
            <p:cNvPr id="34" name="Title 1"/>
            <p:cNvSpPr txBox="1">
              <a:spLocks/>
            </p:cNvSpPr>
            <p:nvPr/>
          </p:nvSpPr>
          <p:spPr bwMode="auto">
            <a:xfrm>
              <a:off x="1288339" y="1293817"/>
              <a:ext cx="5873982" cy="2660732"/>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marL="361950" indent="-361950" defTabSz="762000">
                <a:lnSpc>
                  <a:spcPct val="95000"/>
                </a:lnSpc>
                <a:spcBef>
                  <a:spcPts val="600"/>
                </a:spcBef>
                <a:spcAft>
                  <a:spcPts val="600"/>
                </a:spcAft>
                <a:buFont typeface="Arial" pitchFamily="34" charset="0"/>
                <a:buChar char="•"/>
                <a:defRPr/>
              </a:pPr>
              <a:r>
                <a:rPr lang="en-US" sz="3200" dirty="0" smtClean="0">
                  <a:solidFill>
                    <a:prstClr val="white"/>
                  </a:solidFill>
                  <a:effectLst>
                    <a:outerShdw blurRad="38100" dist="38100" dir="2700000" algn="tl">
                      <a:srgbClr val="000000"/>
                    </a:outerShdw>
                  </a:effectLst>
                  <a:latin typeface="Arial Narrow" pitchFamily="34" charset="0"/>
                </a:rPr>
                <a:t>Reduce consumption of fat</a:t>
              </a:r>
            </a:p>
            <a:p>
              <a:pPr marL="361950" indent="-361950" defTabSz="762000">
                <a:lnSpc>
                  <a:spcPct val="95000"/>
                </a:lnSpc>
                <a:spcBef>
                  <a:spcPts val="600"/>
                </a:spcBef>
                <a:spcAft>
                  <a:spcPts val="600"/>
                </a:spcAft>
                <a:buFont typeface="Arial" pitchFamily="34" charset="0"/>
                <a:buChar char="•"/>
                <a:defRPr/>
              </a:pPr>
              <a:r>
                <a:rPr lang="en-US" sz="3200" dirty="0" smtClean="0">
                  <a:solidFill>
                    <a:prstClr val="white"/>
                  </a:solidFill>
                  <a:effectLst>
                    <a:outerShdw blurRad="38100" dist="38100" dir="2700000" algn="tl">
                      <a:srgbClr val="000000"/>
                    </a:outerShdw>
                  </a:effectLst>
                  <a:latin typeface="Arial Narrow" pitchFamily="34" charset="0"/>
                </a:rPr>
                <a:t>Switch from saturated fat to vegetable fats</a:t>
              </a:r>
            </a:p>
            <a:p>
              <a:pPr marL="361950" indent="-361950" defTabSz="762000">
                <a:lnSpc>
                  <a:spcPct val="95000"/>
                </a:lnSpc>
                <a:spcBef>
                  <a:spcPts val="600"/>
                </a:spcBef>
                <a:spcAft>
                  <a:spcPts val="600"/>
                </a:spcAft>
                <a:buFont typeface="Arial" pitchFamily="34" charset="0"/>
                <a:buChar char="•"/>
                <a:defRPr/>
              </a:pPr>
              <a:r>
                <a:rPr lang="en-US" sz="3200" dirty="0" smtClean="0">
                  <a:solidFill>
                    <a:prstClr val="white"/>
                  </a:solidFill>
                  <a:effectLst>
                    <a:outerShdw blurRad="38100" dist="38100" dir="2700000" algn="tl">
                      <a:srgbClr val="000000"/>
                    </a:outerShdw>
                  </a:effectLst>
                  <a:latin typeface="Arial Narrow" pitchFamily="34" charset="0"/>
                </a:rPr>
                <a:t>Reduce cholesterol to 1 egg per day</a:t>
              </a:r>
            </a:p>
            <a:p>
              <a:pPr marL="361950" indent="-361950" defTabSz="762000">
                <a:lnSpc>
                  <a:spcPct val="95000"/>
                </a:lnSpc>
                <a:spcBef>
                  <a:spcPts val="600"/>
                </a:spcBef>
                <a:spcAft>
                  <a:spcPts val="600"/>
                </a:spcAft>
                <a:buFont typeface="Arial" pitchFamily="34" charset="0"/>
                <a:buChar char="•"/>
                <a:defRPr/>
              </a:pPr>
              <a:r>
                <a:rPr lang="en-US" sz="3200" dirty="0" smtClean="0">
                  <a:solidFill>
                    <a:prstClr val="white"/>
                  </a:solidFill>
                  <a:effectLst>
                    <a:outerShdw blurRad="38100" dist="38100" dir="2700000" algn="tl">
                      <a:srgbClr val="000000"/>
                    </a:outerShdw>
                  </a:effectLst>
                  <a:latin typeface="Arial Narrow" pitchFamily="34" charset="0"/>
                </a:rPr>
                <a:t>Eat more </a:t>
              </a:r>
              <a:r>
                <a:rPr lang="en-US" sz="3400" dirty="0" smtClean="0">
                  <a:solidFill>
                    <a:prstClr val="white"/>
                  </a:solidFill>
                  <a:effectLst>
                    <a:outerShdw blurRad="38100" dist="38100" dir="2700000" algn="tl">
                      <a:srgbClr val="000000"/>
                    </a:outerShdw>
                  </a:effectLst>
                  <a:latin typeface="Arial Narrow" pitchFamily="34" charset="0"/>
                </a:rPr>
                <a:t>carbohydrate, especially grains</a:t>
              </a:r>
              <a:endParaRPr lang="en-US" sz="3400" dirty="0">
                <a:solidFill>
                  <a:prstClr val="white"/>
                </a:solidFill>
                <a:effectLst>
                  <a:outerShdw blurRad="38100" dist="38100" dir="2700000" algn="tl">
                    <a:srgbClr val="000000"/>
                  </a:outerShdw>
                </a:effectLst>
                <a:latin typeface="Arial Narrow" pitchFamily="34" charset="0"/>
              </a:endParaRPr>
            </a:p>
          </p:txBody>
        </p:sp>
      </p:grpSp>
      <p:sp>
        <p:nvSpPr>
          <p:cNvPr id="35" name="Title 1"/>
          <p:cNvSpPr txBox="1">
            <a:spLocks/>
          </p:cNvSpPr>
          <p:nvPr/>
        </p:nvSpPr>
        <p:spPr bwMode="auto">
          <a:xfrm>
            <a:off x="601692" y="4663888"/>
            <a:ext cx="7899213" cy="1035050"/>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ZA" sz="2600" dirty="0" smtClean="0">
                <a:solidFill>
                  <a:srgbClr val="FF8D3F"/>
                </a:solidFill>
                <a:latin typeface="Impact" pitchFamily="34" charset="0"/>
                <a:ea typeface="+mj-ea"/>
                <a:cs typeface="+mj-cs"/>
              </a:rPr>
              <a:t>The </a:t>
            </a:r>
            <a:r>
              <a:rPr kumimoji="0" lang="en-ZA" sz="2600" u="none" strike="noStrike" kern="1200" cap="none" spc="0" normalizeH="0" baseline="0" noProof="0" dirty="0" smtClean="0">
                <a:ln>
                  <a:noFill/>
                </a:ln>
                <a:solidFill>
                  <a:srgbClr val="FF8D3F"/>
                </a:solidFill>
                <a:effectLst>
                  <a:outerShdw blurRad="38100" dist="38100" dir="2700000" algn="tl">
                    <a:srgbClr val="000000">
                      <a:alpha val="43137"/>
                    </a:srgbClr>
                  </a:outerShdw>
                </a:effectLst>
                <a:uLnTx/>
                <a:uFillTx/>
                <a:latin typeface="Impact" pitchFamily="34" charset="0"/>
                <a:ea typeface="+mj-ea"/>
                <a:cs typeface="+mj-cs"/>
              </a:rPr>
              <a:t>McGovern Report was</a:t>
            </a:r>
            <a:r>
              <a:rPr kumimoji="0" lang="en-ZA" sz="2600" u="none" strike="noStrike" kern="1200" cap="none" spc="0" normalizeH="0" noProof="0" dirty="0" smtClean="0">
                <a:ln>
                  <a:noFill/>
                </a:ln>
                <a:solidFill>
                  <a:srgbClr val="FF8D3F"/>
                </a:solidFill>
                <a:effectLst>
                  <a:outerShdw blurRad="38100" dist="38100" dir="2700000" algn="tl">
                    <a:srgbClr val="000000">
                      <a:alpha val="43137"/>
                    </a:srgbClr>
                  </a:outerShdw>
                </a:effectLst>
                <a:uLnTx/>
                <a:uFillTx/>
                <a:latin typeface="Impact" pitchFamily="34" charset="0"/>
                <a:ea typeface="+mj-ea"/>
                <a:cs typeface="+mj-cs"/>
              </a:rPr>
              <a:t> written by a junior staffer, a vegan, who had no training in the nutritional sciences.</a:t>
            </a:r>
            <a:endParaRPr kumimoji="0" lang="en-ZA" sz="2600" u="none" strike="noStrike" kern="1200" cap="none" spc="0" normalizeH="0" baseline="0" noProof="0" dirty="0">
              <a:ln>
                <a:noFill/>
              </a:ln>
              <a:solidFill>
                <a:srgbClr val="FF8D3F"/>
              </a:solidFill>
              <a:effectLst>
                <a:outerShdw blurRad="38100" dist="38100" dir="2700000" algn="tl">
                  <a:srgbClr val="000000">
                    <a:alpha val="43137"/>
                  </a:srgbClr>
                </a:outerShdw>
              </a:effectLst>
              <a:uLnTx/>
              <a:uFillTx/>
              <a:latin typeface="Impact" pitchFamily="34" charset="0"/>
              <a:ea typeface="+mj-ea"/>
              <a:cs typeface="+mj-cs"/>
            </a:endParaRPr>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419608614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1000" fill="hold"/>
                                        <p:tgtEl>
                                          <p:spTgt spid="35"/>
                                        </p:tgtEl>
                                        <p:attrNameLst>
                                          <p:attrName>ppt_w</p:attrName>
                                        </p:attrNameLst>
                                      </p:cBhvr>
                                      <p:tavLst>
                                        <p:tav tm="0">
                                          <p:val>
                                            <p:fltVal val="0"/>
                                          </p:val>
                                        </p:tav>
                                        <p:tav tm="100000">
                                          <p:val>
                                            <p:strVal val="#ppt_w"/>
                                          </p:val>
                                        </p:tav>
                                      </p:tavLst>
                                    </p:anim>
                                    <p:anim calcmode="lin" valueType="num">
                                      <p:cBhvr>
                                        <p:cTn id="15" dur="1000" fill="hold"/>
                                        <p:tgtEl>
                                          <p:spTgt spid="35"/>
                                        </p:tgtEl>
                                        <p:attrNameLst>
                                          <p:attrName>ppt_h</p:attrName>
                                        </p:attrNameLst>
                                      </p:cBhvr>
                                      <p:tavLst>
                                        <p:tav tm="0">
                                          <p:val>
                                            <p:fltVal val="0"/>
                                          </p:val>
                                        </p:tav>
                                        <p:tav tm="100000">
                                          <p:val>
                                            <p:strVal val="#ppt_h"/>
                                          </p:val>
                                        </p:tav>
                                      </p:tavLst>
                                    </p:anim>
                                    <p:animEffect transition="in" filter="fade">
                                      <p:cBhvr>
                                        <p:cTn id="16"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8" name="Picture 17"/>
          <p:cNvPicPr>
            <a:picLocks noChangeAspect="1"/>
          </p:cNvPicPr>
          <p:nvPr/>
        </p:nvPicPr>
        <p:blipFill rotWithShape="1">
          <a:blip r:embed="rId3" cstate="print">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1347" t="2416" r="15959"/>
          <a:stretch/>
        </p:blipFill>
        <p:spPr>
          <a:xfrm>
            <a:off x="-1" y="-1"/>
            <a:ext cx="9144001" cy="6602681"/>
          </a:xfrm>
          <a:prstGeom prst="rect">
            <a:avLst/>
          </a:prstGeom>
        </p:spPr>
      </p:pic>
      <p:grpSp>
        <p:nvGrpSpPr>
          <p:cNvPr id="2" name="Group 25"/>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30" name="Rectangle 29"/>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33"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3" name="Group 18"/>
          <p:cNvGrpSpPr/>
          <p:nvPr/>
        </p:nvGrpSpPr>
        <p:grpSpPr>
          <a:xfrm>
            <a:off x="333375" y="1659067"/>
            <a:ext cx="8483602" cy="3708000"/>
            <a:chOff x="333375" y="1528439"/>
            <a:chExt cx="8483602" cy="3708000"/>
          </a:xfrm>
        </p:grpSpPr>
        <p:grpSp>
          <p:nvGrpSpPr>
            <p:cNvPr id="4" name="Group 46"/>
            <p:cNvGrpSpPr>
              <a:grpSpLocks/>
            </p:cNvGrpSpPr>
            <p:nvPr/>
          </p:nvGrpSpPr>
          <p:grpSpPr bwMode="auto">
            <a:xfrm>
              <a:off x="333375" y="1528439"/>
              <a:ext cx="8483602" cy="3708000"/>
              <a:chOff x="1062426" y="734524"/>
              <a:chExt cx="7025498" cy="4124861"/>
            </a:xfrm>
          </p:grpSpPr>
          <p:sp>
            <p:nvSpPr>
              <p:cNvPr id="24" name="Rounded Rectangle 23"/>
              <p:cNvSpPr/>
              <p:nvPr/>
            </p:nvSpPr>
            <p:spPr>
              <a:xfrm>
                <a:off x="1062426" y="734524"/>
                <a:ext cx="7025498" cy="4124861"/>
              </a:xfrm>
              <a:prstGeom prst="roundRect">
                <a:avLst>
                  <a:gd name="adj" fmla="val 3952"/>
                </a:avLst>
              </a:prstGeom>
              <a:solidFill>
                <a:srgbClr val="000066">
                  <a:alpha val="80000"/>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dirty="0">
                  <a:solidFill>
                    <a:prstClr val="white"/>
                  </a:solidFill>
                  <a:effectLst/>
                  <a:latin typeface="Calibri"/>
                </a:endParaRPr>
              </a:p>
            </p:txBody>
          </p:sp>
          <p:sp>
            <p:nvSpPr>
              <p:cNvPr id="25" name="Title 1"/>
              <p:cNvSpPr txBox="1">
                <a:spLocks/>
              </p:cNvSpPr>
              <p:nvPr/>
            </p:nvSpPr>
            <p:spPr bwMode="auto">
              <a:xfrm>
                <a:off x="3755748" y="1021702"/>
                <a:ext cx="4237135" cy="2561061"/>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defTabSz="762000">
                  <a:lnSpc>
                    <a:spcPct val="95000"/>
                  </a:lnSpc>
                  <a:spcBef>
                    <a:spcPts val="0"/>
                  </a:spcBef>
                  <a:spcAft>
                    <a:spcPts val="4200"/>
                  </a:spcAft>
                  <a:defRPr/>
                </a:pPr>
                <a:r>
                  <a:rPr lang="en-US" sz="2600" dirty="0" smtClean="0">
                    <a:solidFill>
                      <a:prstClr val="white"/>
                    </a:solidFill>
                    <a:effectLst>
                      <a:outerShdw blurRad="38100" dist="38100" dir="2700000" algn="tl">
                        <a:srgbClr val="000000"/>
                      </a:outerShdw>
                    </a:effectLst>
                    <a:latin typeface="Arial Narrow" pitchFamily="34" charset="0"/>
                  </a:rPr>
                  <a:t>“What right has the federal government to propose that the American people conduct a vast nutritional experiment, with themselves as subjects, on the strength of so very little evidence?”</a:t>
                </a:r>
              </a:p>
              <a:p>
                <a:pPr defTabSz="762000">
                  <a:lnSpc>
                    <a:spcPct val="95000"/>
                  </a:lnSpc>
                  <a:spcBef>
                    <a:spcPts val="0"/>
                  </a:spcBef>
                  <a:spcAft>
                    <a:spcPts val="4200"/>
                  </a:spcAft>
                  <a:defRPr/>
                </a:pPr>
                <a:r>
                  <a:rPr lang="en-US" sz="2000" dirty="0" smtClean="0">
                    <a:effectLst>
                      <a:outerShdw blurRad="38100" dist="38100" dir="2700000" algn="tl">
                        <a:srgbClr val="000000"/>
                      </a:outerShdw>
                    </a:effectLst>
                    <a:latin typeface="Arial Narrow" pitchFamily="34" charset="0"/>
                  </a:rPr>
                  <a:t>Philip Handler, National Academy of Science</a:t>
                </a:r>
                <a:endParaRPr lang="en-US" sz="2000" dirty="0">
                  <a:effectLst>
                    <a:outerShdw blurRad="38100" dist="38100" dir="2700000" algn="tl">
                      <a:srgbClr val="000000"/>
                    </a:outerShdw>
                  </a:effectLst>
                  <a:latin typeface="Arial Narrow" pitchFamily="34" charset="0"/>
                </a:endParaRPr>
              </a:p>
            </p:txBody>
          </p:sp>
        </p:grpSp>
        <p:sp>
          <p:nvSpPr>
            <p:cNvPr id="22" name="Rounded Rectangle 21"/>
            <p:cNvSpPr/>
            <p:nvPr/>
          </p:nvSpPr>
          <p:spPr>
            <a:xfrm>
              <a:off x="826267" y="1889653"/>
              <a:ext cx="2478795" cy="2988000"/>
            </a:xfrm>
            <a:prstGeom prst="roundRect">
              <a:avLst>
                <a:gd name="adj" fmla="val 4815"/>
              </a:avLst>
            </a:prstGeom>
            <a:blipFill dpi="0" rotWithShape="1">
              <a:blip r:embed="rId4">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a:stretch>
                <a:fillRect/>
              </a:stretch>
            </a:blipFill>
          </p:spPr>
          <p:txBody>
            <a:bodyPr wrap="none" rtlCol="0" anchor="ctr">
              <a:spAutoFit/>
            </a:bodyPr>
            <a:lstStyle/>
            <a:p>
              <a:pPr algn="ctr"/>
              <a:endParaRPr lang="en-ZA" dirty="0">
                <a:solidFill>
                  <a:prstClr val="white"/>
                </a:solidFill>
              </a:endParaRPr>
            </a:p>
          </p:txBody>
        </p:sp>
      </p:grpSp>
      <p:sp>
        <p:nvSpPr>
          <p:cNvPr id="29" name="Title 1"/>
          <p:cNvSpPr>
            <a:spLocks noGrp="1"/>
          </p:cNvSpPr>
          <p:nvPr>
            <p:ph type="title"/>
          </p:nvPr>
        </p:nvSpPr>
        <p:spPr>
          <a:xfrm>
            <a:off x="192707" y="266695"/>
            <a:ext cx="8629650" cy="1035050"/>
          </a:xfrm>
        </p:spPr>
        <p:txBody>
          <a:bodyPr/>
          <a:lstStyle/>
          <a:p>
            <a:r>
              <a:rPr lang="en-ZA" dirty="0" smtClean="0">
                <a:solidFill>
                  <a:srgbClr val="FFCC00"/>
                </a:solidFill>
                <a:effectLst>
                  <a:outerShdw blurRad="38100" dist="38100" dir="2700000" algn="tl">
                    <a:srgbClr val="000000">
                      <a:alpha val="43137"/>
                    </a:srgbClr>
                  </a:outerShdw>
                </a:effectLst>
              </a:rPr>
              <a:t>UNITED STATES SENATE SELECT COMMITTEE ON NUTRITION AND HUMAN NEEDS (1968-1977)  </a:t>
            </a:r>
            <a:endParaRPr lang="en-ZA" dirty="0">
              <a:solidFill>
                <a:srgbClr val="FFCC00"/>
              </a:solidFill>
              <a:effectLst>
                <a:outerShdw blurRad="38100" dist="38100" dir="2700000" algn="tl">
                  <a:srgbClr val="000000">
                    <a:alpha val="43137"/>
                  </a:srgbClr>
                </a:outerShdw>
              </a:effectLst>
            </a:endParaRPr>
          </a:p>
        </p:txBody>
      </p:sp>
      <p:grpSp>
        <p:nvGrpSpPr>
          <p:cNvPr id="5" name="Group 34"/>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36" name="Rectangle 35"/>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40"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1407972462"/>
      </p:ext>
    </p:extLst>
  </p:cSld>
  <p:clrMapOvr>
    <a:masterClrMapping/>
  </p:clrMapOvr>
  <p:transition spd="slow">
    <p:wipe dir="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8" name="Picture 17"/>
          <p:cNvPicPr>
            <a:picLocks noChangeAspect="1"/>
          </p:cNvPicPr>
          <p:nvPr/>
        </p:nvPicPr>
        <p:blipFill rotWithShape="1">
          <a:blip r:embed="rId3" cstate="print">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1347" t="2416" r="15959"/>
          <a:stretch/>
        </p:blipFill>
        <p:spPr>
          <a:xfrm>
            <a:off x="-1" y="-1"/>
            <a:ext cx="9144001" cy="6602681"/>
          </a:xfrm>
          <a:prstGeom prst="rect">
            <a:avLst/>
          </a:prstGeom>
        </p:spPr>
      </p:pic>
      <p:grpSp>
        <p:nvGrpSpPr>
          <p:cNvPr id="2" name="Group 25"/>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30" name="Rectangle 29"/>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33"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3" name="Group 18"/>
          <p:cNvGrpSpPr/>
          <p:nvPr/>
        </p:nvGrpSpPr>
        <p:grpSpPr>
          <a:xfrm>
            <a:off x="333375" y="1539431"/>
            <a:ext cx="8483602" cy="4027991"/>
            <a:chOff x="333375" y="1408803"/>
            <a:chExt cx="8483602" cy="4027991"/>
          </a:xfrm>
        </p:grpSpPr>
        <p:grpSp>
          <p:nvGrpSpPr>
            <p:cNvPr id="4" name="Group 46"/>
            <p:cNvGrpSpPr>
              <a:grpSpLocks/>
            </p:cNvGrpSpPr>
            <p:nvPr/>
          </p:nvGrpSpPr>
          <p:grpSpPr bwMode="auto">
            <a:xfrm>
              <a:off x="333375" y="1408803"/>
              <a:ext cx="8483602" cy="4027991"/>
              <a:chOff x="1062426" y="601439"/>
              <a:chExt cx="7025498" cy="4480827"/>
            </a:xfrm>
          </p:grpSpPr>
          <p:sp>
            <p:nvSpPr>
              <p:cNvPr id="24" name="Rounded Rectangle 23"/>
              <p:cNvSpPr/>
              <p:nvPr/>
            </p:nvSpPr>
            <p:spPr>
              <a:xfrm>
                <a:off x="1062426" y="601439"/>
                <a:ext cx="7025498" cy="4480827"/>
              </a:xfrm>
              <a:prstGeom prst="roundRect">
                <a:avLst>
                  <a:gd name="adj" fmla="val 3952"/>
                </a:avLst>
              </a:prstGeom>
              <a:solidFill>
                <a:srgbClr val="000066">
                  <a:alpha val="80000"/>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dirty="0">
                  <a:solidFill>
                    <a:prstClr val="white"/>
                  </a:solidFill>
                  <a:effectLst/>
                  <a:latin typeface="Calibri"/>
                </a:endParaRPr>
              </a:p>
            </p:txBody>
          </p:sp>
          <p:sp>
            <p:nvSpPr>
              <p:cNvPr id="25" name="Title 1"/>
              <p:cNvSpPr txBox="1">
                <a:spLocks/>
              </p:cNvSpPr>
              <p:nvPr/>
            </p:nvSpPr>
            <p:spPr bwMode="auto">
              <a:xfrm>
                <a:off x="3755748" y="892943"/>
                <a:ext cx="4237135" cy="3481148"/>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defTabSz="762000">
                  <a:lnSpc>
                    <a:spcPct val="95000"/>
                  </a:lnSpc>
                  <a:spcBef>
                    <a:spcPts val="0"/>
                  </a:spcBef>
                  <a:spcAft>
                    <a:spcPts val="1200"/>
                  </a:spcAft>
                  <a:defRPr/>
                </a:pPr>
                <a:r>
                  <a:rPr lang="en-US" sz="2600" dirty="0" smtClean="0">
                    <a:solidFill>
                      <a:prstClr val="white"/>
                    </a:solidFill>
                    <a:effectLst>
                      <a:outerShdw blurRad="38100" dist="38100" dir="2700000" algn="tl">
                        <a:srgbClr val="000000"/>
                      </a:outerShdw>
                    </a:effectLst>
                    <a:latin typeface="Arial Narrow" pitchFamily="34" charset="0"/>
                  </a:rPr>
                  <a:t>“Resolution of this dilemma turns on a value judgment.  </a:t>
                </a:r>
                <a:r>
                  <a:rPr lang="en-US" sz="2600" dirty="0" smtClean="0">
                    <a:solidFill>
                      <a:srgbClr val="FF8E0A"/>
                    </a:solidFill>
                    <a:effectLst>
                      <a:outerShdw blurRad="38100" dist="38100" dir="2700000" algn="tl">
                        <a:srgbClr val="000000"/>
                      </a:outerShdw>
                    </a:effectLst>
                    <a:latin typeface="Arial Narrow" pitchFamily="34" charset="0"/>
                  </a:rPr>
                  <a:t>The dilemma so posed is not a scientific question</a:t>
                </a:r>
                <a:r>
                  <a:rPr lang="en-US" sz="2600" dirty="0" smtClean="0">
                    <a:solidFill>
                      <a:prstClr val="white"/>
                    </a:solidFill>
                    <a:effectLst>
                      <a:outerShdw blurRad="38100" dist="38100" dir="2700000" algn="tl">
                        <a:srgbClr val="000000"/>
                      </a:outerShdw>
                    </a:effectLst>
                    <a:latin typeface="Arial Narrow" pitchFamily="34" charset="0"/>
                  </a:rPr>
                  <a:t>; it is a question of ethics, morals, politics. Those who argue either position strongly are expressing their values; </a:t>
                </a:r>
                <a:r>
                  <a:rPr lang="en-US" sz="2600" dirty="0" smtClean="0">
                    <a:solidFill>
                      <a:srgbClr val="FF8E0A"/>
                    </a:solidFill>
                    <a:effectLst>
                      <a:outerShdw blurRad="38100" dist="38100" dir="2700000" algn="tl">
                        <a:srgbClr val="000000"/>
                      </a:outerShdw>
                    </a:effectLst>
                    <a:latin typeface="Arial Narrow" pitchFamily="34" charset="0"/>
                  </a:rPr>
                  <a:t>they are not making scientific judgments</a:t>
                </a:r>
                <a:r>
                  <a:rPr lang="en-US" sz="2600" dirty="0" smtClean="0">
                    <a:solidFill>
                      <a:prstClr val="white"/>
                    </a:solidFill>
                    <a:effectLst>
                      <a:outerShdw blurRad="38100" dist="38100" dir="2700000" algn="tl">
                        <a:srgbClr val="000000"/>
                      </a:outerShdw>
                    </a:effectLst>
                    <a:latin typeface="Arial Narrow" pitchFamily="34" charset="0"/>
                  </a:rPr>
                  <a:t>”.</a:t>
                </a:r>
              </a:p>
              <a:p>
                <a:pPr defTabSz="762000">
                  <a:lnSpc>
                    <a:spcPct val="95000"/>
                  </a:lnSpc>
                  <a:spcBef>
                    <a:spcPts val="0"/>
                  </a:spcBef>
                  <a:spcAft>
                    <a:spcPts val="600"/>
                  </a:spcAft>
                  <a:defRPr/>
                </a:pPr>
                <a:r>
                  <a:rPr lang="en-US" sz="2000" dirty="0" smtClean="0">
                    <a:effectLst>
                      <a:outerShdw blurRad="38100" dist="38100" dir="2700000" algn="tl">
                        <a:srgbClr val="000000"/>
                      </a:outerShdw>
                    </a:effectLst>
                    <a:latin typeface="Arial Narrow" pitchFamily="34" charset="0"/>
                  </a:rPr>
                  <a:t>Philip Handler, National Academy of Science</a:t>
                </a:r>
                <a:endParaRPr lang="en-US" sz="2000" dirty="0">
                  <a:effectLst>
                    <a:outerShdw blurRad="38100" dist="38100" dir="2700000" algn="tl">
                      <a:srgbClr val="000000"/>
                    </a:outerShdw>
                  </a:effectLst>
                  <a:latin typeface="Arial Narrow" pitchFamily="34" charset="0"/>
                </a:endParaRPr>
              </a:p>
            </p:txBody>
          </p:sp>
        </p:grpSp>
        <p:sp>
          <p:nvSpPr>
            <p:cNvPr id="22" name="Rounded Rectangle 21"/>
            <p:cNvSpPr/>
            <p:nvPr/>
          </p:nvSpPr>
          <p:spPr>
            <a:xfrm>
              <a:off x="826267" y="1889653"/>
              <a:ext cx="2478795" cy="2988000"/>
            </a:xfrm>
            <a:prstGeom prst="roundRect">
              <a:avLst>
                <a:gd name="adj" fmla="val 4815"/>
              </a:avLst>
            </a:prstGeom>
            <a:blipFill dpi="0" rotWithShape="1">
              <a:blip r:embed="rId4">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a:stretch>
                <a:fillRect/>
              </a:stretch>
            </a:blipFill>
          </p:spPr>
          <p:txBody>
            <a:bodyPr wrap="none" rtlCol="0" anchor="ctr">
              <a:spAutoFit/>
            </a:bodyPr>
            <a:lstStyle/>
            <a:p>
              <a:pPr algn="ctr"/>
              <a:endParaRPr lang="en-ZA" dirty="0">
                <a:solidFill>
                  <a:prstClr val="white"/>
                </a:solidFill>
              </a:endParaRPr>
            </a:p>
          </p:txBody>
        </p:sp>
      </p:grpSp>
      <p:sp>
        <p:nvSpPr>
          <p:cNvPr id="29" name="Title 1"/>
          <p:cNvSpPr>
            <a:spLocks noGrp="1"/>
          </p:cNvSpPr>
          <p:nvPr>
            <p:ph type="title"/>
          </p:nvPr>
        </p:nvSpPr>
        <p:spPr>
          <a:xfrm>
            <a:off x="192707" y="266695"/>
            <a:ext cx="8629650" cy="1035050"/>
          </a:xfrm>
        </p:spPr>
        <p:txBody>
          <a:bodyPr/>
          <a:lstStyle/>
          <a:p>
            <a:r>
              <a:rPr lang="en-ZA" dirty="0" smtClean="0">
                <a:solidFill>
                  <a:srgbClr val="FFCC00"/>
                </a:solidFill>
                <a:effectLst>
                  <a:outerShdw blurRad="38100" dist="38100" dir="2700000" algn="tl">
                    <a:srgbClr val="000000">
                      <a:alpha val="43137"/>
                    </a:srgbClr>
                  </a:outerShdw>
                </a:effectLst>
              </a:rPr>
              <a:t>UNITED STATES SENATE SELECT COMMITTEE ON NUTRITION AND HUMAN NEEDS (1968-1977)  </a:t>
            </a:r>
            <a:endParaRPr lang="en-ZA" dirty="0">
              <a:solidFill>
                <a:srgbClr val="FFCC00"/>
              </a:solidFill>
              <a:effectLst>
                <a:outerShdw blurRad="38100" dist="38100" dir="2700000" algn="tl">
                  <a:srgbClr val="000000">
                    <a:alpha val="43137"/>
                  </a:srgbClr>
                </a:outerShdw>
              </a:effectLst>
            </a:endParaRPr>
          </a:p>
        </p:txBody>
      </p:sp>
      <p:grpSp>
        <p:nvGrpSpPr>
          <p:cNvPr id="5" name="Group 34"/>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36" name="Rectangle 35"/>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40"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1003820949"/>
      </p:ext>
    </p:extLst>
  </p:cSld>
  <p:clrMapOvr>
    <a:masterClrMapping/>
  </p:clrMapOvr>
  <p:transition spd="slow">
    <p:wipe dir="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8" name="Picture 17"/>
          <p:cNvPicPr>
            <a:picLocks noChangeAspect="1"/>
          </p:cNvPicPr>
          <p:nvPr/>
        </p:nvPicPr>
        <p:blipFill rotWithShape="1">
          <a:blip r:embed="rId3" cstate="print">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1347" t="2416" r="15959"/>
          <a:stretch/>
        </p:blipFill>
        <p:spPr>
          <a:xfrm>
            <a:off x="-1" y="-1"/>
            <a:ext cx="9144001" cy="6602681"/>
          </a:xfrm>
          <a:prstGeom prst="rect">
            <a:avLst/>
          </a:prstGeom>
        </p:spPr>
      </p:pic>
      <p:grpSp>
        <p:nvGrpSpPr>
          <p:cNvPr id="2" name="Group 25"/>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30" name="Rectangle 29"/>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33"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3" name="Group 46"/>
          <p:cNvGrpSpPr>
            <a:grpSpLocks/>
          </p:cNvGrpSpPr>
          <p:nvPr/>
        </p:nvGrpSpPr>
        <p:grpSpPr bwMode="auto">
          <a:xfrm>
            <a:off x="333375" y="1215316"/>
            <a:ext cx="8483602" cy="4976230"/>
            <a:chOff x="1062426" y="734524"/>
            <a:chExt cx="7025498" cy="4124861"/>
          </a:xfrm>
        </p:grpSpPr>
        <p:sp>
          <p:nvSpPr>
            <p:cNvPr id="24" name="Rounded Rectangle 23"/>
            <p:cNvSpPr/>
            <p:nvPr/>
          </p:nvSpPr>
          <p:spPr>
            <a:xfrm>
              <a:off x="1062426" y="734524"/>
              <a:ext cx="7025498" cy="4124861"/>
            </a:xfrm>
            <a:prstGeom prst="roundRect">
              <a:avLst>
                <a:gd name="adj" fmla="val 3952"/>
              </a:avLst>
            </a:prstGeom>
            <a:solidFill>
              <a:srgbClr val="000066">
                <a:alpha val="80000"/>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dirty="0">
                <a:solidFill>
                  <a:prstClr val="white"/>
                </a:solidFill>
                <a:effectLst/>
                <a:latin typeface="Calibri"/>
              </a:endParaRPr>
            </a:p>
          </p:txBody>
        </p:sp>
        <p:sp>
          <p:nvSpPr>
            <p:cNvPr id="25" name="Title 1"/>
            <p:cNvSpPr txBox="1">
              <a:spLocks/>
            </p:cNvSpPr>
            <p:nvPr/>
          </p:nvSpPr>
          <p:spPr bwMode="auto">
            <a:xfrm>
              <a:off x="1227274" y="1021702"/>
              <a:ext cx="6765610" cy="2561061"/>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defTabSz="762000">
                <a:lnSpc>
                  <a:spcPct val="95000"/>
                </a:lnSpc>
                <a:spcBef>
                  <a:spcPts val="0"/>
                </a:spcBef>
                <a:spcAft>
                  <a:spcPts val="1200"/>
                </a:spcAft>
                <a:defRPr/>
              </a:pPr>
              <a:r>
                <a:rPr lang="en-ZA" sz="2600" dirty="0">
                  <a:solidFill>
                    <a:prstClr val="white"/>
                  </a:solidFill>
                  <a:effectLst>
                    <a:outerShdw blurRad="38100" dist="38100" dir="2700000" algn="tl">
                      <a:srgbClr val="000000"/>
                    </a:outerShdw>
                  </a:effectLst>
                  <a:latin typeface="Arial Narrow" pitchFamily="34" charset="0"/>
                </a:rPr>
                <a:t>“…a trial of the low fat diet recommended by the McGovern Committee and the American Heart Association has never been carried out.  </a:t>
              </a:r>
              <a:r>
                <a:rPr lang="en-ZA" sz="2600" dirty="0">
                  <a:solidFill>
                    <a:srgbClr val="FF8E0A"/>
                  </a:solidFill>
                  <a:effectLst>
                    <a:outerShdw blurRad="38100" dist="38100" dir="2700000" algn="tl">
                      <a:srgbClr val="000000"/>
                    </a:outerShdw>
                  </a:effectLst>
                  <a:latin typeface="Arial Narrow" pitchFamily="34" charset="0"/>
                </a:rPr>
                <a:t>It seems that the proponents of this dietary change are willing to advocate an untested diet to the nation on the basis of suggestive evidence obtained in tests of a different diet.</a:t>
              </a:r>
              <a:r>
                <a:rPr lang="en-ZA" sz="2600" dirty="0">
                  <a:solidFill>
                    <a:prstClr val="white"/>
                  </a:solidFill>
                  <a:effectLst>
                    <a:outerShdw blurRad="38100" dist="38100" dir="2700000" algn="tl">
                      <a:srgbClr val="000000"/>
                    </a:outerShdw>
                  </a:effectLst>
                  <a:latin typeface="Arial Narrow" pitchFamily="34" charset="0"/>
                </a:rPr>
                <a:t>  This illogic is presumably justified by the belief than benefits will be obtained, vis-à-vis</a:t>
              </a:r>
              <a:r>
                <a:rPr lang="en-ZA" sz="2600" dirty="0" smtClean="0">
                  <a:solidFill>
                    <a:prstClr val="white"/>
                  </a:solidFill>
                  <a:effectLst>
                    <a:outerShdw blurRad="38100" dist="38100" dir="2700000" algn="tl">
                      <a:srgbClr val="000000"/>
                    </a:outerShdw>
                  </a:effectLst>
                  <a:latin typeface="Arial Narrow" pitchFamily="34" charset="0"/>
                </a:rPr>
                <a:t>                        CHD prevention</a:t>
              </a:r>
              <a:r>
                <a:rPr lang="en-ZA" sz="2600" dirty="0">
                  <a:solidFill>
                    <a:prstClr val="white"/>
                  </a:solidFill>
                  <a:effectLst>
                    <a:outerShdw blurRad="38100" dist="38100" dir="2700000" algn="tl">
                      <a:srgbClr val="000000"/>
                    </a:outerShdw>
                  </a:effectLst>
                  <a:latin typeface="Arial Narrow" pitchFamily="34" charset="0"/>
                </a:rPr>
                <a:t>, by any diet that causes </a:t>
              </a:r>
              <a:r>
                <a:rPr lang="en-ZA" sz="2600" dirty="0" smtClean="0">
                  <a:solidFill>
                    <a:prstClr val="white"/>
                  </a:solidFill>
                  <a:effectLst>
                    <a:outerShdw blurRad="38100" dist="38100" dir="2700000" algn="tl">
                      <a:srgbClr val="000000"/>
                    </a:outerShdw>
                  </a:effectLst>
                  <a:latin typeface="Arial Narrow" pitchFamily="34" charset="0"/>
                </a:rPr>
                <a:t>a                                              </a:t>
              </a:r>
              <a:r>
                <a:rPr lang="en-ZA" sz="2600" dirty="0">
                  <a:solidFill>
                    <a:prstClr val="white"/>
                  </a:solidFill>
                  <a:effectLst>
                    <a:outerShdw blurRad="38100" dist="38100" dir="2700000" algn="tl">
                      <a:srgbClr val="000000"/>
                    </a:outerShdw>
                  </a:effectLst>
                  <a:latin typeface="Arial Narrow" pitchFamily="34" charset="0"/>
                </a:rPr>
                <a:t>reduction in plasma lipid levels</a:t>
              </a:r>
              <a:r>
                <a:rPr lang="en-ZA" sz="2600" dirty="0" smtClean="0">
                  <a:solidFill>
                    <a:prstClr val="white"/>
                  </a:solidFill>
                  <a:effectLst>
                    <a:outerShdw blurRad="38100" dist="38100" dir="2700000" algn="tl">
                      <a:srgbClr val="000000"/>
                    </a:outerShdw>
                  </a:effectLst>
                  <a:latin typeface="Arial Narrow" pitchFamily="34" charset="0"/>
                </a:rPr>
                <a:t>”.</a:t>
              </a:r>
            </a:p>
            <a:p>
              <a:r>
                <a:rPr lang="en-GB" sz="2400" dirty="0" smtClean="0"/>
                <a:t>Ahrens EH. Dietary fats and coronary heart                         disease: unfinished business. </a:t>
              </a:r>
              <a:r>
                <a:rPr lang="en-GB" sz="2400" i="1" dirty="0" smtClean="0"/>
                <a:t>Lancet</a:t>
              </a:r>
              <a:r>
                <a:rPr lang="en-GB" sz="2400" dirty="0" smtClean="0"/>
                <a:t> 1979; 2: 1345-1348.</a:t>
              </a:r>
              <a:endParaRPr lang="en-US" sz="2400" dirty="0"/>
            </a:p>
          </p:txBody>
        </p:sp>
      </p:grpSp>
      <p:sp>
        <p:nvSpPr>
          <p:cNvPr id="29" name="Title 1"/>
          <p:cNvSpPr>
            <a:spLocks noGrp="1"/>
          </p:cNvSpPr>
          <p:nvPr>
            <p:ph type="title"/>
          </p:nvPr>
        </p:nvSpPr>
        <p:spPr>
          <a:xfrm>
            <a:off x="192707" y="266695"/>
            <a:ext cx="8629650" cy="1035050"/>
          </a:xfrm>
        </p:spPr>
        <p:txBody>
          <a:bodyPr/>
          <a:lstStyle/>
          <a:p>
            <a:r>
              <a:rPr lang="en-ZA" dirty="0" smtClean="0">
                <a:solidFill>
                  <a:srgbClr val="FFCC00"/>
                </a:solidFill>
                <a:effectLst>
                  <a:outerShdw blurRad="38100" dist="38100" dir="2700000" algn="tl">
                    <a:srgbClr val="000000">
                      <a:alpha val="43137"/>
                    </a:srgbClr>
                  </a:outerShdw>
                </a:effectLst>
              </a:rPr>
              <a:t>UNITED STATES SENATE SELECT COMMITTEE ON NUTRITION AND HUMAN NEEDS (1968-1977)  </a:t>
            </a:r>
            <a:endParaRPr lang="en-ZA" dirty="0">
              <a:solidFill>
                <a:srgbClr val="FFCC00"/>
              </a:solidFill>
              <a:effectLst>
                <a:outerShdw blurRad="38100" dist="38100" dir="2700000" algn="tl">
                  <a:srgbClr val="000000">
                    <a:alpha val="43137"/>
                  </a:srgbClr>
                </a:outerShdw>
              </a:effectLst>
            </a:endParaRPr>
          </a:p>
        </p:txBody>
      </p:sp>
      <p:grpSp>
        <p:nvGrpSpPr>
          <p:cNvPr id="4" name="Group 34"/>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36" name="Rectangle 35"/>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40"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pic>
        <p:nvPicPr>
          <p:cNvPr id="3074" name="Picture 2" descr="http://centennial.rucares.org/centennial/assets_public/images/02_photo1.jpg"/>
          <p:cNvPicPr>
            <a:picLocks noChangeAspect="1" noChangeArrowheads="1"/>
          </p:cNvPicPr>
          <p:nvPr/>
        </p:nvPicPr>
        <p:blipFill>
          <a:blip r:embed="rId4">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a:stretch>
            <a:fillRect/>
          </a:stretch>
        </p:blipFill>
        <p:spPr bwMode="auto">
          <a:xfrm>
            <a:off x="6786670" y="4170186"/>
            <a:ext cx="1726035" cy="1539895"/>
          </a:xfrm>
          <a:prstGeom prst="roundRect">
            <a:avLst>
              <a:gd name="adj" fmla="val 8594"/>
            </a:avLst>
          </a:prstGeom>
          <a:solidFill>
            <a:srgbClr val="FFFFFF">
              <a:shade val="85000"/>
            </a:srgbClr>
          </a:solidFill>
          <a:ln>
            <a:noFill/>
          </a:ln>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3778936554"/>
      </p:ext>
    </p:extLst>
  </p:cSld>
  <p:clrMapOvr>
    <a:masterClrMapping/>
  </p:clrMapOvr>
  <p:transition spd="slow">
    <p:wipe dir="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8" name="Picture 3" descr="D:\SIGAL - COMPUGRAFIX BACKUP 2011\Powerpoint\TN170 - Look &amp; Feel Good Expo talk\diet books\good calories bad calories copy.png"/>
          <p:cNvPicPr>
            <a:picLocks noChangeAspect="1" noChangeArrowheads="1"/>
          </p:cNvPicPr>
          <p:nvPr/>
        </p:nvPicPr>
        <p:blipFill>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a:stretch>
            <a:fillRect/>
          </a:stretch>
        </p:blipFill>
        <p:spPr bwMode="auto">
          <a:xfrm rot="21424208">
            <a:off x="-31518" y="219073"/>
            <a:ext cx="4540251" cy="6638925"/>
          </a:xfrm>
          <a:prstGeom prst="rect">
            <a:avLst/>
          </a:prstGeom>
          <a:noFill/>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pic>
        <p:nvPicPr>
          <p:cNvPr id="2050" name="Picture 2" descr="http://www.fathead-movie.com/images/GaryTaubes.png"/>
          <p:cNvPicPr>
            <a:picLocks noChangeAspect="1" noChangeArrowheads="1"/>
          </p:cNvPicPr>
          <p:nvPr/>
        </p:nvPicPr>
        <p:blipFill rotWithShape="1">
          <a:blip r:embed="rId4">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b="26588"/>
          <a:stretch/>
        </p:blipFill>
        <p:spPr bwMode="auto">
          <a:xfrm rot="21276433">
            <a:off x="38427" y="2852932"/>
            <a:ext cx="1407608" cy="1469655"/>
          </a:xfrm>
          <a:prstGeom prst="roundRect">
            <a:avLst>
              <a:gd name="adj" fmla="val 50000"/>
            </a:avLst>
          </a:prstGeom>
          <a:solidFill>
            <a:srgbClr val="FFFFFF">
              <a:shade val="85000"/>
            </a:srgbClr>
          </a:solidFill>
          <a:ln>
            <a:noFill/>
          </a:ln>
          <a:effectLst>
            <a:reflection blurRad="12700" stA="38000" endPos="28000" dist="5000" dir="5400000" sy="-100000" algn="bl" rotWithShape="0"/>
          </a:effectLst>
          <a:extLst/>
        </p:spPr>
      </p:pic>
      <p:pic>
        <p:nvPicPr>
          <p:cNvPr id="2" name="Picture 1"/>
          <p:cNvPicPr>
            <a:picLocks noChangeAspect="1"/>
          </p:cNvPicPr>
          <p:nvPr/>
        </p:nvPicPr>
        <p:blipFill>
          <a:blip r:embed="rId5" cstate="print">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tretch>
            <a:fillRect/>
          </a:stretch>
        </p:blipFill>
        <p:spPr>
          <a:xfrm>
            <a:off x="2336147" y="148851"/>
            <a:ext cx="4426159" cy="6493468"/>
          </a:xfrm>
          <a:prstGeom prst="rect">
            <a:avLst/>
          </a:prstGeom>
        </p:spPr>
      </p:pic>
      <p:pic>
        <p:nvPicPr>
          <p:cNvPr id="9" name="Picture 4" descr="http://images.contentreserve.com/ImageType-100/0292-1/%7B8D21420C-EE80-4FCB-89B3-D7F74CEB1A94%7DImg100.jpg"/>
          <p:cNvPicPr>
            <a:picLocks noChangeAspect="1" noChangeArrowheads="1"/>
          </p:cNvPicPr>
          <p:nvPr/>
        </p:nvPicPr>
        <p:blipFill>
          <a:blip r:embed="rId6">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a:stretch>
            <a:fillRect/>
          </a:stretch>
        </p:blipFill>
        <p:spPr bwMode="auto">
          <a:xfrm rot="210327">
            <a:off x="4664798" y="267265"/>
            <a:ext cx="4682546" cy="6243394"/>
          </a:xfrm>
          <a:prstGeom prst="rect">
            <a:avLst/>
          </a:prstGeom>
          <a:noFill/>
          <a:effectLst>
            <a:outerShdw blurRad="50800" dist="38100" algn="l" rotWithShape="0">
              <a:prstClr val="black">
                <a:alpha val="40000"/>
              </a:prstClr>
            </a:outerShdw>
          </a:effectLst>
          <a:scene3d>
            <a:camera prst="orthographicFront"/>
            <a:lightRig rig="threePt" dir="t"/>
          </a:scene3d>
          <a:sp3d>
            <a:bevelT/>
          </a:sp3d>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pic>
        <p:nvPicPr>
          <p:cNvPr id="13" name="Picture 6" descr="http://static.guim.co.uk/sys-images/Observer/Pix/pictures/2012/9/21/1348244432277/Ben-Goldacre-008.jpg"/>
          <p:cNvPicPr>
            <a:picLocks noChangeAspect="1" noChangeArrowheads="1"/>
          </p:cNvPicPr>
          <p:nvPr/>
        </p:nvPicPr>
        <p:blipFill rotWithShape="1">
          <a:blip r:embed="rId7">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l="21494" r="19311"/>
          <a:stretch/>
        </p:blipFill>
        <p:spPr bwMode="auto">
          <a:xfrm>
            <a:off x="6090252" y="421595"/>
            <a:ext cx="1456823" cy="1476653"/>
          </a:xfrm>
          <a:prstGeom prst="roundRect">
            <a:avLst>
              <a:gd name="adj" fmla="val 50000"/>
            </a:avLst>
          </a:prstGeom>
          <a:solidFill>
            <a:srgbClr val="FFFFFF">
              <a:shade val="85000"/>
            </a:srgbClr>
          </a:solidFill>
          <a:ln>
            <a:noFill/>
          </a:ln>
          <a:effectLst>
            <a:reflection blurRad="12700" stA="38000" endPos="28000" dist="5000" dir="5400000" sy="-100000" algn="bl" rotWithShape="0"/>
          </a:effectLst>
          <a:extLst/>
        </p:spPr>
      </p:pic>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901829532"/>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childTnLst>
                                </p:cTn>
                              </p:par>
                            </p:childTnLst>
                          </p:cTn>
                        </p:par>
                        <p:par>
                          <p:cTn id="10" fill="hold">
                            <p:stCondLst>
                              <p:cond delay="1000"/>
                            </p:stCondLst>
                            <p:childTnLst>
                              <p:par>
                                <p:cTn id="11" presetID="37" presetClass="entr" presetSubtype="0" fill="hold" nodeType="afterEffect">
                                  <p:stCondLst>
                                    <p:cond delay="0"/>
                                  </p:stCondLst>
                                  <p:childTnLst>
                                    <p:set>
                                      <p:cBhvr>
                                        <p:cTn id="12" dur="1" fill="hold">
                                          <p:stCondLst>
                                            <p:cond delay="0"/>
                                          </p:stCondLst>
                                        </p:cTn>
                                        <p:tgtEl>
                                          <p:spTgt spid="2050"/>
                                        </p:tgtEl>
                                        <p:attrNameLst>
                                          <p:attrName>style.visibility</p:attrName>
                                        </p:attrNameLst>
                                      </p:cBhvr>
                                      <p:to>
                                        <p:strVal val="visible"/>
                                      </p:to>
                                    </p:set>
                                    <p:animEffect transition="in" filter="fade">
                                      <p:cBhvr>
                                        <p:cTn id="13" dur="1000"/>
                                        <p:tgtEl>
                                          <p:spTgt spid="2050"/>
                                        </p:tgtEl>
                                      </p:cBhvr>
                                    </p:animEffect>
                                    <p:anim calcmode="lin" valueType="num">
                                      <p:cBhvr>
                                        <p:cTn id="14" dur="1000" fill="hold"/>
                                        <p:tgtEl>
                                          <p:spTgt spid="2050"/>
                                        </p:tgtEl>
                                        <p:attrNameLst>
                                          <p:attrName>ppt_x</p:attrName>
                                        </p:attrNameLst>
                                      </p:cBhvr>
                                      <p:tavLst>
                                        <p:tav tm="0">
                                          <p:val>
                                            <p:strVal val="#ppt_x"/>
                                          </p:val>
                                        </p:tav>
                                        <p:tav tm="100000">
                                          <p:val>
                                            <p:strVal val="#ppt_x"/>
                                          </p:val>
                                        </p:tav>
                                      </p:tavLst>
                                    </p:anim>
                                    <p:anim calcmode="lin" valueType="num">
                                      <p:cBhvr>
                                        <p:cTn id="15" dur="900" decel="100000" fill="hold"/>
                                        <p:tgtEl>
                                          <p:spTgt spid="205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050"/>
                                        </p:tgtEl>
                                        <p:attrNameLst>
                                          <p:attrName>ppt_y</p:attrName>
                                        </p:attrNameLst>
                                      </p:cBhvr>
                                      <p:tavLst>
                                        <p:tav tm="0">
                                          <p:val>
                                            <p:strVal val="#ppt_y-.03"/>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p:cTn id="21" dur="1000" fill="hold"/>
                                        <p:tgtEl>
                                          <p:spTgt spid="2"/>
                                        </p:tgtEl>
                                        <p:attrNameLst>
                                          <p:attrName>ppt_w</p:attrName>
                                        </p:attrNameLst>
                                      </p:cBhvr>
                                      <p:tavLst>
                                        <p:tav tm="0">
                                          <p:val>
                                            <p:fltVal val="0"/>
                                          </p:val>
                                        </p:tav>
                                        <p:tav tm="100000">
                                          <p:val>
                                            <p:strVal val="#ppt_w"/>
                                          </p:val>
                                        </p:tav>
                                      </p:tavLst>
                                    </p:anim>
                                    <p:anim calcmode="lin" valueType="num">
                                      <p:cBhvr>
                                        <p:cTn id="22" dur="1000" fill="hold"/>
                                        <p:tgtEl>
                                          <p:spTgt spid="2"/>
                                        </p:tgtEl>
                                        <p:attrNameLst>
                                          <p:attrName>ppt_h</p:attrName>
                                        </p:attrNameLst>
                                      </p:cBhvr>
                                      <p:tavLst>
                                        <p:tav tm="0">
                                          <p:val>
                                            <p:fltVal val="0"/>
                                          </p:val>
                                        </p:tav>
                                        <p:tav tm="100000">
                                          <p:val>
                                            <p:strVal val="#ppt_h"/>
                                          </p:val>
                                        </p:tav>
                                      </p:tavLst>
                                    </p:anim>
                                    <p:animEffect transition="in" filter="fade">
                                      <p:cBhvr>
                                        <p:cTn id="23" dur="1000"/>
                                        <p:tgtEl>
                                          <p:spTgt spid="2"/>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1000" fill="hold"/>
                                        <p:tgtEl>
                                          <p:spTgt spid="9"/>
                                        </p:tgtEl>
                                        <p:attrNameLst>
                                          <p:attrName>ppt_w</p:attrName>
                                        </p:attrNameLst>
                                      </p:cBhvr>
                                      <p:tavLst>
                                        <p:tav tm="0">
                                          <p:val>
                                            <p:fltVal val="0"/>
                                          </p:val>
                                        </p:tav>
                                        <p:tav tm="100000">
                                          <p:val>
                                            <p:strVal val="#ppt_w"/>
                                          </p:val>
                                        </p:tav>
                                      </p:tavLst>
                                    </p:anim>
                                    <p:anim calcmode="lin" valueType="num">
                                      <p:cBhvr>
                                        <p:cTn id="29" dur="1000" fill="hold"/>
                                        <p:tgtEl>
                                          <p:spTgt spid="9"/>
                                        </p:tgtEl>
                                        <p:attrNameLst>
                                          <p:attrName>ppt_h</p:attrName>
                                        </p:attrNameLst>
                                      </p:cBhvr>
                                      <p:tavLst>
                                        <p:tav tm="0">
                                          <p:val>
                                            <p:fltVal val="0"/>
                                          </p:val>
                                        </p:tav>
                                        <p:tav tm="100000">
                                          <p:val>
                                            <p:strVal val="#ppt_h"/>
                                          </p:val>
                                        </p:tav>
                                      </p:tavLst>
                                    </p:anim>
                                    <p:animEffect transition="in" filter="fade">
                                      <p:cBhvr>
                                        <p:cTn id="30" dur="1000"/>
                                        <p:tgtEl>
                                          <p:spTgt spid="9"/>
                                        </p:tgtEl>
                                      </p:cBhvr>
                                    </p:animEffect>
                                  </p:childTnLst>
                                </p:cTn>
                              </p:par>
                            </p:childTnLst>
                          </p:cTn>
                        </p:par>
                        <p:par>
                          <p:cTn id="31" fill="hold">
                            <p:stCondLst>
                              <p:cond delay="1000"/>
                            </p:stCondLst>
                            <p:childTnLst>
                              <p:par>
                                <p:cTn id="32" presetID="37" presetClass="entr" presetSubtype="0" fill="hold"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1000"/>
                                        <p:tgtEl>
                                          <p:spTgt spid="13"/>
                                        </p:tgtEl>
                                      </p:cBhvr>
                                    </p:animEffect>
                                    <p:anim calcmode="lin" valueType="num">
                                      <p:cBhvr>
                                        <p:cTn id="35" dur="1000" fill="hold"/>
                                        <p:tgtEl>
                                          <p:spTgt spid="13"/>
                                        </p:tgtEl>
                                        <p:attrNameLst>
                                          <p:attrName>ppt_x</p:attrName>
                                        </p:attrNameLst>
                                      </p:cBhvr>
                                      <p:tavLst>
                                        <p:tav tm="0">
                                          <p:val>
                                            <p:strVal val="#ppt_x"/>
                                          </p:val>
                                        </p:tav>
                                        <p:tav tm="100000">
                                          <p:val>
                                            <p:strVal val="#ppt_x"/>
                                          </p:val>
                                        </p:tav>
                                      </p:tavLst>
                                    </p:anim>
                                    <p:anim calcmode="lin" valueType="num">
                                      <p:cBhvr>
                                        <p:cTn id="36" dur="900" decel="100000" fill="hold"/>
                                        <p:tgtEl>
                                          <p:spTgt spid="13"/>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tretch>
            <a:fillRect/>
          </a:stretch>
        </p:blipFill>
        <p:spPr>
          <a:xfrm>
            <a:off x="263699" y="165179"/>
            <a:ext cx="4664834" cy="5800725"/>
          </a:xfrm>
          <a:prstGeom prst="rect">
            <a:avLst/>
          </a:prstGeom>
          <a:effectLst>
            <a:outerShdw blurRad="63500" sx="102000" sy="102000" algn="ctr" rotWithShape="0">
              <a:prstClr val="black">
                <a:alpha val="40000"/>
              </a:prstClr>
            </a:outerShdw>
          </a:effectLst>
        </p:spPr>
      </p:pic>
      <p:sp>
        <p:nvSpPr>
          <p:cNvPr id="18" name="TextBox 17"/>
          <p:cNvSpPr txBox="1"/>
          <p:nvPr/>
        </p:nvSpPr>
        <p:spPr>
          <a:xfrm>
            <a:off x="5215611" y="1782534"/>
            <a:ext cx="3580039" cy="3416320"/>
          </a:xfrm>
          <a:prstGeom prst="rect">
            <a:avLst/>
          </a:prstGeom>
          <a:noFill/>
        </p:spPr>
        <p:txBody>
          <a:bodyPr wrap="square" rtlCol="0">
            <a:spAutoFit/>
          </a:bodyPr>
          <a:lstStyle>
            <a:defPPr>
              <a:defRPr lang="en-US"/>
            </a:defPPr>
            <a:lvl1pPr>
              <a:lnSpc>
                <a:spcPct val="120000"/>
              </a:lnSpc>
              <a:defRPr sz="2200">
                <a:effectLst/>
                <a:latin typeface="+mn-lt"/>
              </a:defRPr>
            </a:lvl1pPr>
          </a:lstStyle>
          <a:p>
            <a:pPr>
              <a:lnSpc>
                <a:spcPct val="100000"/>
              </a:lnSpc>
            </a:pPr>
            <a:r>
              <a:rPr lang="en-ZA" sz="2400" dirty="0">
                <a:latin typeface="Arial Narrow" pitchFamily="34" charset="0"/>
              </a:rPr>
              <a:t>During 5-23 y of follow-up of 347,747 subjects, 11,006 developed CVD or stroke.  Intake of saturated fat was </a:t>
            </a:r>
            <a:r>
              <a:rPr lang="en-ZA" sz="2400" dirty="0">
                <a:solidFill>
                  <a:srgbClr val="FF2117"/>
                </a:solidFill>
                <a:latin typeface="Arial Narrow" pitchFamily="34" charset="0"/>
              </a:rPr>
              <a:t>not</a:t>
            </a:r>
            <a:r>
              <a:rPr lang="en-ZA" sz="2400" dirty="0">
                <a:latin typeface="Arial Narrow" pitchFamily="34" charset="0"/>
              </a:rPr>
              <a:t> associated with an increased risk of CHD, stroke or CVD.  Consideration of age, sex and study quality did not change the </a:t>
            </a:r>
            <a:r>
              <a:rPr lang="en-ZA" sz="2400" dirty="0" smtClean="0">
                <a:latin typeface="Arial Narrow" pitchFamily="34" charset="0"/>
              </a:rPr>
              <a:t>results.</a:t>
            </a:r>
            <a:endParaRPr lang="en-ZA" sz="2000" dirty="0">
              <a:latin typeface="Arial Narrow" pitchFamily="34" charset="0"/>
            </a:endParaRPr>
          </a:p>
        </p:txBody>
      </p:sp>
      <p:grpSp>
        <p:nvGrpSpPr>
          <p:cNvPr id="2" name="Group 13"/>
          <p:cNvGrpSpPr>
            <a:grpSpLocks/>
          </p:cNvGrpSpPr>
          <p:nvPr/>
        </p:nvGrpSpPr>
        <p:grpSpPr bwMode="auto">
          <a:xfrm>
            <a:off x="7081866" y="462406"/>
            <a:ext cx="1451213" cy="1167659"/>
            <a:chOff x="4286" y="300"/>
            <a:chExt cx="995" cy="691"/>
          </a:xfrm>
        </p:grpSpPr>
        <p:sp>
          <p:nvSpPr>
            <p:cNvPr id="20" name="Freeform 14"/>
            <p:cNvSpPr>
              <a:spLocks/>
            </p:cNvSpPr>
            <p:nvPr/>
          </p:nvSpPr>
          <p:spPr bwMode="auto">
            <a:xfrm>
              <a:off x="4286" y="300"/>
              <a:ext cx="451" cy="691"/>
            </a:xfrm>
            <a:custGeom>
              <a:avLst/>
              <a:gdLst>
                <a:gd name="T0" fmla="*/ 0 w 451"/>
                <a:gd name="T1" fmla="*/ 0 h 691"/>
                <a:gd name="T2" fmla="*/ 451 w 451"/>
                <a:gd name="T3" fmla="*/ 0 h 691"/>
                <a:gd name="T4" fmla="*/ 451 w 451"/>
                <a:gd name="T5" fmla="*/ 363 h 691"/>
                <a:gd name="T6" fmla="*/ 150 w 451"/>
                <a:gd name="T7" fmla="*/ 691 h 691"/>
                <a:gd name="T8" fmla="*/ 271 w 451"/>
                <a:gd name="T9" fmla="*/ 363 h 691"/>
                <a:gd name="T10" fmla="*/ 0 w 451"/>
                <a:gd name="T11" fmla="*/ 363 h 691"/>
                <a:gd name="T12" fmla="*/ 0 w 451"/>
                <a:gd name="T13" fmla="*/ 0 h 691"/>
              </a:gdLst>
              <a:ahLst/>
              <a:cxnLst>
                <a:cxn ang="0">
                  <a:pos x="T0" y="T1"/>
                </a:cxn>
                <a:cxn ang="0">
                  <a:pos x="T2" y="T3"/>
                </a:cxn>
                <a:cxn ang="0">
                  <a:pos x="T4" y="T5"/>
                </a:cxn>
                <a:cxn ang="0">
                  <a:pos x="T6" y="T7"/>
                </a:cxn>
                <a:cxn ang="0">
                  <a:pos x="T8" y="T9"/>
                </a:cxn>
                <a:cxn ang="0">
                  <a:pos x="T10" y="T11"/>
                </a:cxn>
                <a:cxn ang="0">
                  <a:pos x="T12" y="T13"/>
                </a:cxn>
              </a:cxnLst>
              <a:rect l="0" t="0" r="r" b="b"/>
              <a:pathLst>
                <a:path w="451" h="691">
                  <a:moveTo>
                    <a:pt x="0" y="0"/>
                  </a:moveTo>
                  <a:lnTo>
                    <a:pt x="451" y="0"/>
                  </a:lnTo>
                  <a:lnTo>
                    <a:pt x="451" y="363"/>
                  </a:lnTo>
                  <a:lnTo>
                    <a:pt x="150" y="691"/>
                  </a:lnTo>
                  <a:lnTo>
                    <a:pt x="271" y="363"/>
                  </a:lnTo>
                  <a:lnTo>
                    <a:pt x="0" y="363"/>
                  </a:lnTo>
                  <a:lnTo>
                    <a:pt x="0" y="0"/>
                  </a:lnTo>
                  <a:close/>
                </a:path>
              </a:pathLst>
            </a:custGeom>
            <a:noFill/>
            <a:ln w="12700" cap="flat" cmpd="sng">
              <a:solidFill>
                <a:schemeClr val="bg1">
                  <a:lumMod val="75000"/>
                </a:schemeClr>
              </a:solidFill>
              <a:prstDash val="solid"/>
              <a:round/>
              <a:headEnd/>
              <a:tailEnd/>
            </a:ln>
            <a:effectLst/>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4C4CC0"/>
                  </a:solidFill>
                </a14:hiddenFill>
              </a:ext>
              <a:ext uri="{AF507438-7753-43E0-B8FC-AC1667EBCBE1}">
                <a14:hiddenEffects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effectLst>
                    <a:outerShdw dist="35921" dir="2700000" algn="ctr" rotWithShape="0">
                      <a:schemeClr val="bg2"/>
                    </a:outerShdw>
                  </a:effectLst>
                </a14:hiddenEffects>
              </a:ext>
            </a:extLst>
          </p:spPr>
          <p:txBody>
            <a:bodyPr>
              <a:spAutoFit/>
            </a:bodyPr>
            <a:lstStyle/>
            <a:p>
              <a:endParaRPr lang="en-ZA"/>
            </a:p>
          </p:txBody>
        </p:sp>
        <p:sp>
          <p:nvSpPr>
            <p:cNvPr id="21" name="Freeform 15"/>
            <p:cNvSpPr>
              <a:spLocks/>
            </p:cNvSpPr>
            <p:nvPr/>
          </p:nvSpPr>
          <p:spPr bwMode="auto">
            <a:xfrm>
              <a:off x="4830" y="300"/>
              <a:ext cx="451" cy="691"/>
            </a:xfrm>
            <a:custGeom>
              <a:avLst/>
              <a:gdLst>
                <a:gd name="T0" fmla="*/ 0 w 451"/>
                <a:gd name="T1" fmla="*/ 0 h 691"/>
                <a:gd name="T2" fmla="*/ 451 w 451"/>
                <a:gd name="T3" fmla="*/ 0 h 691"/>
                <a:gd name="T4" fmla="*/ 451 w 451"/>
                <a:gd name="T5" fmla="*/ 363 h 691"/>
                <a:gd name="T6" fmla="*/ 150 w 451"/>
                <a:gd name="T7" fmla="*/ 691 h 691"/>
                <a:gd name="T8" fmla="*/ 271 w 451"/>
                <a:gd name="T9" fmla="*/ 363 h 691"/>
                <a:gd name="T10" fmla="*/ 0 w 451"/>
                <a:gd name="T11" fmla="*/ 363 h 691"/>
                <a:gd name="T12" fmla="*/ 0 w 451"/>
                <a:gd name="T13" fmla="*/ 0 h 691"/>
              </a:gdLst>
              <a:ahLst/>
              <a:cxnLst>
                <a:cxn ang="0">
                  <a:pos x="T0" y="T1"/>
                </a:cxn>
                <a:cxn ang="0">
                  <a:pos x="T2" y="T3"/>
                </a:cxn>
                <a:cxn ang="0">
                  <a:pos x="T4" y="T5"/>
                </a:cxn>
                <a:cxn ang="0">
                  <a:pos x="T6" y="T7"/>
                </a:cxn>
                <a:cxn ang="0">
                  <a:pos x="T8" y="T9"/>
                </a:cxn>
                <a:cxn ang="0">
                  <a:pos x="T10" y="T11"/>
                </a:cxn>
                <a:cxn ang="0">
                  <a:pos x="T12" y="T13"/>
                </a:cxn>
              </a:cxnLst>
              <a:rect l="0" t="0" r="r" b="b"/>
              <a:pathLst>
                <a:path w="451" h="691">
                  <a:moveTo>
                    <a:pt x="0" y="0"/>
                  </a:moveTo>
                  <a:lnTo>
                    <a:pt x="451" y="0"/>
                  </a:lnTo>
                  <a:lnTo>
                    <a:pt x="451" y="363"/>
                  </a:lnTo>
                  <a:lnTo>
                    <a:pt x="150" y="691"/>
                  </a:lnTo>
                  <a:lnTo>
                    <a:pt x="271" y="363"/>
                  </a:lnTo>
                  <a:lnTo>
                    <a:pt x="0" y="363"/>
                  </a:lnTo>
                  <a:lnTo>
                    <a:pt x="0" y="0"/>
                  </a:lnTo>
                  <a:close/>
                </a:path>
              </a:pathLst>
            </a:custGeom>
            <a:noFill/>
            <a:ln w="12700" cap="flat" cmpd="sng">
              <a:solidFill>
                <a:schemeClr val="bg1">
                  <a:lumMod val="75000"/>
                </a:schemeClr>
              </a:solidFill>
              <a:prstDash val="solid"/>
              <a:round/>
              <a:headEnd/>
              <a:tailEnd/>
            </a:ln>
            <a:effectLst/>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4C4CC0"/>
                  </a:solidFill>
                </a14:hiddenFill>
              </a:ext>
              <a:ext uri="{AF507438-7753-43E0-B8FC-AC1667EBCBE1}">
                <a14:hiddenEffects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effectLst>
                    <a:outerShdw dist="35921" dir="2700000" algn="ctr" rotWithShape="0">
                      <a:schemeClr val="bg2"/>
                    </a:outerShdw>
                  </a:effectLst>
                </a14:hiddenEffects>
              </a:ext>
            </a:extLst>
          </p:spPr>
          <p:txBody>
            <a:bodyPr>
              <a:spAutoFit/>
            </a:bodyPr>
            <a:lstStyle/>
            <a:p>
              <a:endParaRPr lang="en-ZA"/>
            </a:p>
          </p:txBody>
        </p:sp>
      </p:grpSp>
      <p:grpSp>
        <p:nvGrpSpPr>
          <p:cNvPr id="4" name="Group 3"/>
          <p:cNvGrpSpPr/>
          <p:nvPr/>
        </p:nvGrpSpPr>
        <p:grpSpPr>
          <a:xfrm>
            <a:off x="257173" y="154344"/>
            <a:ext cx="4674055" cy="5851986"/>
            <a:chOff x="278945" y="198253"/>
            <a:chExt cx="4630511" cy="5029200"/>
          </a:xfrm>
        </p:grpSpPr>
        <p:grpSp>
          <p:nvGrpSpPr>
            <p:cNvPr id="5" name="Group 46"/>
            <p:cNvGrpSpPr>
              <a:grpSpLocks/>
            </p:cNvGrpSpPr>
            <p:nvPr/>
          </p:nvGrpSpPr>
          <p:grpSpPr bwMode="auto">
            <a:xfrm>
              <a:off x="278945" y="198253"/>
              <a:ext cx="4630511" cy="5029200"/>
              <a:chOff x="1062426" y="-177206"/>
              <a:chExt cx="6562660" cy="4334690"/>
            </a:xfrm>
          </p:grpSpPr>
          <p:sp>
            <p:nvSpPr>
              <p:cNvPr id="29" name="Rounded Rectangle 28"/>
              <p:cNvSpPr/>
              <p:nvPr/>
            </p:nvSpPr>
            <p:spPr>
              <a:xfrm>
                <a:off x="1062426" y="-177206"/>
                <a:ext cx="6562660" cy="4334690"/>
              </a:xfrm>
              <a:prstGeom prst="roundRect">
                <a:avLst>
                  <a:gd name="adj" fmla="val 3952"/>
                </a:avLst>
              </a:prstGeom>
              <a:solidFill>
                <a:srgbClr val="000066">
                  <a:alpha val="80000"/>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marR="0" lvl="0" indent="-571500" algn="ctr" defTabSz="914400" eaLnBrk="1" fontAlgn="auto" latinLnBrk="0" hangingPunct="1">
                  <a:lnSpc>
                    <a:spcPct val="90000"/>
                  </a:lnSpc>
                  <a:spcBef>
                    <a:spcPts val="0"/>
                  </a:spcBef>
                  <a:spcAft>
                    <a:spcPts val="0"/>
                  </a:spcAft>
                  <a:buClrTx/>
                  <a:buSzTx/>
                  <a:buFont typeface="Arial" pitchFamily="34" charset="0"/>
                  <a:buChar char="•"/>
                  <a:tabLst/>
                  <a:defRPr/>
                </a:pPr>
                <a:endParaRPr kumimoji="0" lang="en-US" sz="3800" b="0" i="0" u="none" strike="noStrike" kern="0" cap="none" spc="0" normalizeH="0" baseline="0" noProof="0">
                  <a:ln>
                    <a:noFill/>
                  </a:ln>
                  <a:solidFill>
                    <a:prstClr val="white"/>
                  </a:solidFill>
                  <a:effectLst/>
                  <a:uLnTx/>
                  <a:uFillTx/>
                  <a:latin typeface="Calibri"/>
                  <a:ea typeface="+mn-ea"/>
                  <a:cs typeface="+mn-cs"/>
                </a:endParaRPr>
              </a:p>
            </p:txBody>
          </p:sp>
          <p:sp>
            <p:nvSpPr>
              <p:cNvPr id="30" name="Title 1"/>
              <p:cNvSpPr txBox="1">
                <a:spLocks/>
              </p:cNvSpPr>
              <p:nvPr/>
            </p:nvSpPr>
            <p:spPr bwMode="auto">
              <a:xfrm>
                <a:off x="1364305" y="447325"/>
                <a:ext cx="5964507" cy="3033664"/>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r>
                  <a:rPr lang="en-ZA" sz="4000" dirty="0">
                    <a:latin typeface="Tahoma" pitchFamily="34" charset="0"/>
                    <a:ea typeface="Tahoma" pitchFamily="34" charset="0"/>
                    <a:cs typeface="Tahoma" pitchFamily="34" charset="0"/>
                  </a:rPr>
                  <a:t>…no significant evidence </a:t>
                </a:r>
                <a:r>
                  <a:rPr lang="en-ZA" sz="3200" dirty="0">
                    <a:solidFill>
                      <a:schemeClr val="bg1"/>
                    </a:solidFill>
                  </a:rPr>
                  <a:t>for concluding that dietary saturated fat is associated with an increased risk of</a:t>
                </a:r>
                <a:r>
                  <a:rPr lang="en-ZA" sz="3200" dirty="0" smtClean="0">
                    <a:solidFill>
                      <a:schemeClr val="bg1"/>
                    </a:solidFill>
                  </a:rPr>
                  <a:t> coronary heart disease  </a:t>
                </a:r>
                <a:r>
                  <a:rPr lang="en-ZA" sz="3200" dirty="0">
                    <a:solidFill>
                      <a:schemeClr val="bg1"/>
                    </a:solidFill>
                  </a:rPr>
                  <a:t>or</a:t>
                </a:r>
                <a:r>
                  <a:rPr lang="en-ZA" sz="3200" dirty="0" smtClean="0">
                    <a:solidFill>
                      <a:schemeClr val="bg1"/>
                    </a:solidFill>
                  </a:rPr>
                  <a:t> cardiovascular disease.</a:t>
                </a:r>
                <a:endParaRPr lang="en-ZA" sz="3200" dirty="0">
                  <a:solidFill>
                    <a:schemeClr val="bg1"/>
                  </a:solidFill>
                </a:endParaRPr>
              </a:p>
            </p:txBody>
          </p:sp>
        </p:grpSp>
        <p:sp>
          <p:nvSpPr>
            <p:cNvPr id="31" name="TextBox 30"/>
            <p:cNvSpPr txBox="1"/>
            <p:nvPr/>
          </p:nvSpPr>
          <p:spPr>
            <a:xfrm>
              <a:off x="484553" y="422458"/>
              <a:ext cx="1107996" cy="396755"/>
            </a:xfrm>
            <a:prstGeom prst="rect">
              <a:avLst/>
            </a:prstGeom>
            <a:noFill/>
            <a:ln>
              <a:solidFill>
                <a:schemeClr val="bg1"/>
              </a:solidFill>
            </a:ln>
          </p:spPr>
          <p:txBody>
            <a:bodyPr wrap="square" rtlCol="0">
              <a:spAutoFit/>
            </a:bodyPr>
            <a:lstStyle/>
            <a:p>
              <a:r>
                <a:rPr lang="en-ZA" sz="2400" b="1" dirty="0" smtClean="0">
                  <a:solidFill>
                    <a:schemeClr val="bg1"/>
                  </a:solidFill>
                  <a:effectLst/>
                  <a:latin typeface="Arial Black" pitchFamily="34" charset="0"/>
                </a:rPr>
                <a:t>2010:</a:t>
              </a:r>
            </a:p>
          </p:txBody>
        </p:sp>
      </p:grpSp>
      <p:sp>
        <p:nvSpPr>
          <p:cNvPr id="12" name="TextBox 11"/>
          <p:cNvSpPr txBox="1"/>
          <p:nvPr/>
        </p:nvSpPr>
        <p:spPr>
          <a:xfrm>
            <a:off x="383623" y="5966634"/>
            <a:ext cx="8399908" cy="584776"/>
          </a:xfrm>
          <a:prstGeom prst="rect">
            <a:avLst/>
          </a:prstGeom>
          <a:noFill/>
        </p:spPr>
        <p:txBody>
          <a:bodyPr wrap="square" rtlCol="0">
            <a:spAutoFit/>
          </a:bodyPr>
          <a:lstStyle/>
          <a:p>
            <a:r>
              <a:rPr lang="en-GB" sz="1600" dirty="0" err="1" smtClean="0"/>
              <a:t>Siri-Tarino</a:t>
            </a:r>
            <a:r>
              <a:rPr lang="en-GB" sz="1600" dirty="0" smtClean="0"/>
              <a:t> PW, Sun Q, </a:t>
            </a:r>
            <a:r>
              <a:rPr lang="en-GB" sz="1600" dirty="0" err="1" smtClean="0"/>
              <a:t>Hu</a:t>
            </a:r>
            <a:r>
              <a:rPr lang="en-GB" sz="1600" dirty="0" smtClean="0"/>
              <a:t> FB, Krauss RM. Meta-analysis of prospective cohort studies evaluating the association of saturated fat with cardiovascular disease. </a:t>
            </a:r>
            <a:r>
              <a:rPr lang="en-GB" sz="1600" i="1" dirty="0" smtClean="0"/>
              <a:t>Am J </a:t>
            </a:r>
            <a:r>
              <a:rPr lang="en-GB" sz="1600" i="1" dirty="0" err="1" smtClean="0"/>
              <a:t>Clin</a:t>
            </a:r>
            <a:r>
              <a:rPr lang="en-GB" sz="1600" i="1" dirty="0" smtClean="0"/>
              <a:t> </a:t>
            </a:r>
            <a:r>
              <a:rPr lang="en-GB" sz="1600" i="1" dirty="0" err="1" smtClean="0"/>
              <a:t>Nutr</a:t>
            </a:r>
            <a:r>
              <a:rPr lang="en-GB" sz="1600" dirty="0" smtClean="0"/>
              <a:t> 2010; 91: 535-546.</a:t>
            </a:r>
            <a:r>
              <a:rPr lang="en-US" sz="1600" dirty="0" smtClean="0"/>
              <a:t> </a:t>
            </a:r>
            <a:endParaRPr lang="en-US" sz="1600" dirty="0" smtClean="0">
              <a:latin typeface="Arial Narrow" pitchFamily="34" charset="0"/>
            </a:endParaRPr>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275354996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tretch>
            <a:fillRect/>
          </a:stretch>
        </p:blipFill>
        <p:spPr>
          <a:xfrm>
            <a:off x="552450" y="462406"/>
            <a:ext cx="4352925" cy="5818411"/>
          </a:xfrm>
          <a:prstGeom prst="rect">
            <a:avLst/>
          </a:prstGeom>
          <a:effectLst>
            <a:outerShdw blurRad="63500" sx="102000" sy="102000" algn="ctr" rotWithShape="0">
              <a:prstClr val="black">
                <a:alpha val="40000"/>
              </a:prstClr>
            </a:outerShdw>
          </a:effectLst>
        </p:spPr>
      </p:pic>
      <p:sp>
        <p:nvSpPr>
          <p:cNvPr id="20" name="TextBox 19"/>
          <p:cNvSpPr txBox="1"/>
          <p:nvPr/>
        </p:nvSpPr>
        <p:spPr>
          <a:xfrm>
            <a:off x="22578" y="6581426"/>
            <a:ext cx="184666" cy="276999"/>
          </a:xfrm>
          <a:prstGeom prst="rect">
            <a:avLst/>
          </a:prstGeom>
          <a:noFill/>
        </p:spPr>
        <p:txBody>
          <a:bodyPr wrap="none" rtlCol="0">
            <a:spAutoFit/>
          </a:bodyPr>
          <a:lstStyle/>
          <a:p>
            <a:endParaRPr lang="en-ZA" sz="1200" b="1" dirty="0" smtClean="0">
              <a:solidFill>
                <a:srgbClr val="BDA467"/>
              </a:solidFill>
              <a:effectLst/>
              <a:latin typeface="+mn-lt"/>
            </a:endParaRPr>
          </a:p>
        </p:txBody>
      </p:sp>
      <p:sp>
        <p:nvSpPr>
          <p:cNvPr id="21" name="TextBox 20"/>
          <p:cNvSpPr txBox="1"/>
          <p:nvPr/>
        </p:nvSpPr>
        <p:spPr>
          <a:xfrm>
            <a:off x="5210175" y="2419350"/>
            <a:ext cx="3581400" cy="2266133"/>
          </a:xfrm>
          <a:prstGeom prst="rect">
            <a:avLst/>
          </a:prstGeom>
          <a:noFill/>
        </p:spPr>
        <p:txBody>
          <a:bodyPr wrap="square" rtlCol="0">
            <a:spAutoFit/>
          </a:bodyPr>
          <a:lstStyle>
            <a:defPPr>
              <a:defRPr lang="en-US"/>
            </a:defPPr>
            <a:lvl1pPr>
              <a:lnSpc>
                <a:spcPct val="120000"/>
              </a:lnSpc>
              <a:defRPr sz="2200">
                <a:effectLst/>
                <a:latin typeface="+mn-lt"/>
              </a:defRPr>
            </a:lvl1pPr>
          </a:lstStyle>
          <a:p>
            <a:r>
              <a:rPr lang="en-ZA" sz="2400" dirty="0">
                <a:latin typeface="Arial Narrow" pitchFamily="34" charset="0"/>
              </a:rPr>
              <a:t>There were </a:t>
            </a:r>
            <a:r>
              <a:rPr lang="en-ZA" sz="3200" b="1" dirty="0">
                <a:solidFill>
                  <a:srgbClr val="C00000"/>
                </a:solidFill>
                <a:latin typeface="Arial Narrow" pitchFamily="34" charset="0"/>
                <a:ea typeface="Tahoma" pitchFamily="34" charset="0"/>
                <a:cs typeface="Tahoma" pitchFamily="34" charset="0"/>
              </a:rPr>
              <a:t>no clear effects of dietary fat changes </a:t>
            </a:r>
            <a:r>
              <a:rPr lang="en-ZA" sz="2400" dirty="0">
                <a:latin typeface="Arial Narrow" pitchFamily="34" charset="0"/>
              </a:rPr>
              <a:t>on total mortality or cardiovascular mortality.</a:t>
            </a:r>
          </a:p>
        </p:txBody>
      </p:sp>
      <p:sp>
        <p:nvSpPr>
          <p:cNvPr id="25" name="TextBox 24"/>
          <p:cNvSpPr txBox="1"/>
          <p:nvPr/>
        </p:nvSpPr>
        <p:spPr>
          <a:xfrm>
            <a:off x="5305000" y="1890027"/>
            <a:ext cx="1107996" cy="461665"/>
          </a:xfrm>
          <a:prstGeom prst="rect">
            <a:avLst/>
          </a:prstGeom>
          <a:noFill/>
          <a:ln>
            <a:solidFill>
              <a:schemeClr val="tx1"/>
            </a:solidFill>
          </a:ln>
        </p:spPr>
        <p:txBody>
          <a:bodyPr wrap="none" rtlCol="0">
            <a:spAutoFit/>
          </a:bodyPr>
          <a:lstStyle/>
          <a:p>
            <a:r>
              <a:rPr lang="en-ZA" sz="2400" b="1" dirty="0" smtClean="0">
                <a:effectLst/>
                <a:latin typeface="Arial Black" pitchFamily="34" charset="0"/>
              </a:rPr>
              <a:t>2011:</a:t>
            </a:r>
          </a:p>
        </p:txBody>
      </p:sp>
      <p:grpSp>
        <p:nvGrpSpPr>
          <p:cNvPr id="11" name="Group 13"/>
          <p:cNvGrpSpPr>
            <a:grpSpLocks/>
          </p:cNvGrpSpPr>
          <p:nvPr/>
        </p:nvGrpSpPr>
        <p:grpSpPr bwMode="auto">
          <a:xfrm>
            <a:off x="7081866" y="462406"/>
            <a:ext cx="1451213" cy="1167659"/>
            <a:chOff x="4286" y="300"/>
            <a:chExt cx="995" cy="691"/>
          </a:xfrm>
        </p:grpSpPr>
        <p:sp>
          <p:nvSpPr>
            <p:cNvPr id="12" name="Freeform 14"/>
            <p:cNvSpPr>
              <a:spLocks/>
            </p:cNvSpPr>
            <p:nvPr/>
          </p:nvSpPr>
          <p:spPr bwMode="auto">
            <a:xfrm>
              <a:off x="4286" y="300"/>
              <a:ext cx="451" cy="691"/>
            </a:xfrm>
            <a:custGeom>
              <a:avLst/>
              <a:gdLst>
                <a:gd name="T0" fmla="*/ 0 w 451"/>
                <a:gd name="T1" fmla="*/ 0 h 691"/>
                <a:gd name="T2" fmla="*/ 451 w 451"/>
                <a:gd name="T3" fmla="*/ 0 h 691"/>
                <a:gd name="T4" fmla="*/ 451 w 451"/>
                <a:gd name="T5" fmla="*/ 363 h 691"/>
                <a:gd name="T6" fmla="*/ 150 w 451"/>
                <a:gd name="T7" fmla="*/ 691 h 691"/>
                <a:gd name="T8" fmla="*/ 271 w 451"/>
                <a:gd name="T9" fmla="*/ 363 h 691"/>
                <a:gd name="T10" fmla="*/ 0 w 451"/>
                <a:gd name="T11" fmla="*/ 363 h 691"/>
                <a:gd name="T12" fmla="*/ 0 w 451"/>
                <a:gd name="T13" fmla="*/ 0 h 691"/>
              </a:gdLst>
              <a:ahLst/>
              <a:cxnLst>
                <a:cxn ang="0">
                  <a:pos x="T0" y="T1"/>
                </a:cxn>
                <a:cxn ang="0">
                  <a:pos x="T2" y="T3"/>
                </a:cxn>
                <a:cxn ang="0">
                  <a:pos x="T4" y="T5"/>
                </a:cxn>
                <a:cxn ang="0">
                  <a:pos x="T6" y="T7"/>
                </a:cxn>
                <a:cxn ang="0">
                  <a:pos x="T8" y="T9"/>
                </a:cxn>
                <a:cxn ang="0">
                  <a:pos x="T10" y="T11"/>
                </a:cxn>
                <a:cxn ang="0">
                  <a:pos x="T12" y="T13"/>
                </a:cxn>
              </a:cxnLst>
              <a:rect l="0" t="0" r="r" b="b"/>
              <a:pathLst>
                <a:path w="451" h="691">
                  <a:moveTo>
                    <a:pt x="0" y="0"/>
                  </a:moveTo>
                  <a:lnTo>
                    <a:pt x="451" y="0"/>
                  </a:lnTo>
                  <a:lnTo>
                    <a:pt x="451" y="363"/>
                  </a:lnTo>
                  <a:lnTo>
                    <a:pt x="150" y="691"/>
                  </a:lnTo>
                  <a:lnTo>
                    <a:pt x="271" y="363"/>
                  </a:lnTo>
                  <a:lnTo>
                    <a:pt x="0" y="363"/>
                  </a:lnTo>
                  <a:lnTo>
                    <a:pt x="0" y="0"/>
                  </a:lnTo>
                  <a:close/>
                </a:path>
              </a:pathLst>
            </a:custGeom>
            <a:noFill/>
            <a:ln w="12700" cap="flat" cmpd="sng">
              <a:solidFill>
                <a:schemeClr val="bg1">
                  <a:lumMod val="75000"/>
                </a:schemeClr>
              </a:solidFill>
              <a:prstDash val="solid"/>
              <a:round/>
              <a:headEnd/>
              <a:tailEnd/>
            </a:ln>
            <a:effectLst/>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4C4CC0"/>
                  </a:solidFill>
                </a14:hiddenFill>
              </a:ext>
              <a:ext uri="{AF507438-7753-43E0-B8FC-AC1667EBCBE1}">
                <a14:hiddenEffects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effectLst>
                    <a:outerShdw dist="35921" dir="2700000" algn="ctr" rotWithShape="0">
                      <a:schemeClr val="bg2"/>
                    </a:outerShdw>
                  </a:effectLst>
                </a14:hiddenEffects>
              </a:ext>
            </a:extLst>
          </p:spPr>
          <p:txBody>
            <a:bodyPr>
              <a:spAutoFit/>
            </a:bodyPr>
            <a:lstStyle/>
            <a:p>
              <a:endParaRPr lang="en-ZA"/>
            </a:p>
          </p:txBody>
        </p:sp>
        <p:sp>
          <p:nvSpPr>
            <p:cNvPr id="13" name="Freeform 15"/>
            <p:cNvSpPr>
              <a:spLocks/>
            </p:cNvSpPr>
            <p:nvPr/>
          </p:nvSpPr>
          <p:spPr bwMode="auto">
            <a:xfrm>
              <a:off x="4830" y="300"/>
              <a:ext cx="451" cy="691"/>
            </a:xfrm>
            <a:custGeom>
              <a:avLst/>
              <a:gdLst>
                <a:gd name="T0" fmla="*/ 0 w 451"/>
                <a:gd name="T1" fmla="*/ 0 h 691"/>
                <a:gd name="T2" fmla="*/ 451 w 451"/>
                <a:gd name="T3" fmla="*/ 0 h 691"/>
                <a:gd name="T4" fmla="*/ 451 w 451"/>
                <a:gd name="T5" fmla="*/ 363 h 691"/>
                <a:gd name="T6" fmla="*/ 150 w 451"/>
                <a:gd name="T7" fmla="*/ 691 h 691"/>
                <a:gd name="T8" fmla="*/ 271 w 451"/>
                <a:gd name="T9" fmla="*/ 363 h 691"/>
                <a:gd name="T10" fmla="*/ 0 w 451"/>
                <a:gd name="T11" fmla="*/ 363 h 691"/>
                <a:gd name="T12" fmla="*/ 0 w 451"/>
                <a:gd name="T13" fmla="*/ 0 h 691"/>
              </a:gdLst>
              <a:ahLst/>
              <a:cxnLst>
                <a:cxn ang="0">
                  <a:pos x="T0" y="T1"/>
                </a:cxn>
                <a:cxn ang="0">
                  <a:pos x="T2" y="T3"/>
                </a:cxn>
                <a:cxn ang="0">
                  <a:pos x="T4" y="T5"/>
                </a:cxn>
                <a:cxn ang="0">
                  <a:pos x="T6" y="T7"/>
                </a:cxn>
                <a:cxn ang="0">
                  <a:pos x="T8" y="T9"/>
                </a:cxn>
                <a:cxn ang="0">
                  <a:pos x="T10" y="T11"/>
                </a:cxn>
                <a:cxn ang="0">
                  <a:pos x="T12" y="T13"/>
                </a:cxn>
              </a:cxnLst>
              <a:rect l="0" t="0" r="r" b="b"/>
              <a:pathLst>
                <a:path w="451" h="691">
                  <a:moveTo>
                    <a:pt x="0" y="0"/>
                  </a:moveTo>
                  <a:lnTo>
                    <a:pt x="451" y="0"/>
                  </a:lnTo>
                  <a:lnTo>
                    <a:pt x="451" y="363"/>
                  </a:lnTo>
                  <a:lnTo>
                    <a:pt x="150" y="691"/>
                  </a:lnTo>
                  <a:lnTo>
                    <a:pt x="271" y="363"/>
                  </a:lnTo>
                  <a:lnTo>
                    <a:pt x="0" y="363"/>
                  </a:lnTo>
                  <a:lnTo>
                    <a:pt x="0" y="0"/>
                  </a:lnTo>
                  <a:close/>
                </a:path>
              </a:pathLst>
            </a:custGeom>
            <a:noFill/>
            <a:ln w="12700" cap="flat" cmpd="sng">
              <a:solidFill>
                <a:schemeClr val="bg1">
                  <a:lumMod val="75000"/>
                </a:schemeClr>
              </a:solidFill>
              <a:prstDash val="solid"/>
              <a:round/>
              <a:headEnd/>
              <a:tailEnd/>
            </a:ln>
            <a:effectLst/>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4C4CC0"/>
                  </a:solidFill>
                </a14:hiddenFill>
              </a:ext>
              <a:ext uri="{AF507438-7753-43E0-B8FC-AC1667EBCBE1}">
                <a14:hiddenEffects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effectLst>
                    <a:outerShdw dist="35921" dir="2700000" algn="ctr" rotWithShape="0">
                      <a:schemeClr val="bg2"/>
                    </a:outerShdw>
                  </a:effectLst>
                </a14:hiddenEffects>
              </a:ext>
            </a:extLst>
          </p:spPr>
          <p:txBody>
            <a:bodyPr>
              <a:spAutoFit/>
            </a:bodyPr>
            <a:lstStyle/>
            <a:p>
              <a:endParaRPr lang="en-ZA"/>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222080289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 name="TextBox 17"/>
          <p:cNvSpPr txBox="1"/>
          <p:nvPr/>
        </p:nvSpPr>
        <p:spPr>
          <a:xfrm>
            <a:off x="758178" y="5420839"/>
            <a:ext cx="590921" cy="369332"/>
          </a:xfrm>
          <a:prstGeom prst="rect">
            <a:avLst/>
          </a:prstGeom>
          <a:noFill/>
        </p:spPr>
        <p:txBody>
          <a:bodyPr wrap="none" rtlCol="0">
            <a:spAutoFit/>
          </a:bodyPr>
          <a:lstStyle/>
          <a:p>
            <a:pPr algn="ctr"/>
            <a:r>
              <a:rPr lang="en-ZA" dirty="0" smtClean="0">
                <a:latin typeface="Arial Narrow" pitchFamily="34" charset="0"/>
              </a:rPr>
              <a:t>1900</a:t>
            </a:r>
          </a:p>
        </p:txBody>
      </p:sp>
      <p:sp>
        <p:nvSpPr>
          <p:cNvPr id="19" name="TextBox 18"/>
          <p:cNvSpPr txBox="1"/>
          <p:nvPr/>
        </p:nvSpPr>
        <p:spPr>
          <a:xfrm>
            <a:off x="1404902" y="5420839"/>
            <a:ext cx="590921" cy="369332"/>
          </a:xfrm>
          <a:prstGeom prst="rect">
            <a:avLst/>
          </a:prstGeom>
          <a:noFill/>
        </p:spPr>
        <p:txBody>
          <a:bodyPr wrap="none" rtlCol="0">
            <a:spAutoFit/>
          </a:bodyPr>
          <a:lstStyle/>
          <a:p>
            <a:pPr algn="ctr"/>
            <a:r>
              <a:rPr lang="en-ZA" dirty="0" smtClean="0">
                <a:latin typeface="Arial Narrow" pitchFamily="34" charset="0"/>
              </a:rPr>
              <a:t>1910</a:t>
            </a:r>
          </a:p>
        </p:txBody>
      </p:sp>
      <p:sp>
        <p:nvSpPr>
          <p:cNvPr id="20" name="TextBox 19"/>
          <p:cNvSpPr txBox="1"/>
          <p:nvPr/>
        </p:nvSpPr>
        <p:spPr>
          <a:xfrm>
            <a:off x="2051626" y="5420839"/>
            <a:ext cx="590921" cy="369332"/>
          </a:xfrm>
          <a:prstGeom prst="rect">
            <a:avLst/>
          </a:prstGeom>
          <a:noFill/>
        </p:spPr>
        <p:txBody>
          <a:bodyPr wrap="none" rtlCol="0">
            <a:spAutoFit/>
          </a:bodyPr>
          <a:lstStyle/>
          <a:p>
            <a:pPr algn="ctr"/>
            <a:r>
              <a:rPr lang="en-ZA" dirty="0" smtClean="0">
                <a:latin typeface="Arial Narrow" pitchFamily="34" charset="0"/>
              </a:rPr>
              <a:t>1920</a:t>
            </a:r>
          </a:p>
        </p:txBody>
      </p:sp>
      <p:sp>
        <p:nvSpPr>
          <p:cNvPr id="21" name="TextBox 20"/>
          <p:cNvSpPr txBox="1"/>
          <p:nvPr/>
        </p:nvSpPr>
        <p:spPr>
          <a:xfrm>
            <a:off x="2698350" y="5420839"/>
            <a:ext cx="590921" cy="369332"/>
          </a:xfrm>
          <a:prstGeom prst="rect">
            <a:avLst/>
          </a:prstGeom>
          <a:noFill/>
        </p:spPr>
        <p:txBody>
          <a:bodyPr wrap="none" rtlCol="0">
            <a:spAutoFit/>
          </a:bodyPr>
          <a:lstStyle/>
          <a:p>
            <a:pPr algn="ctr"/>
            <a:r>
              <a:rPr lang="en-ZA" dirty="0" smtClean="0">
                <a:latin typeface="Arial Narrow" pitchFamily="34" charset="0"/>
              </a:rPr>
              <a:t>1930</a:t>
            </a:r>
          </a:p>
        </p:txBody>
      </p:sp>
      <p:sp>
        <p:nvSpPr>
          <p:cNvPr id="22" name="TextBox 21"/>
          <p:cNvSpPr txBox="1"/>
          <p:nvPr/>
        </p:nvSpPr>
        <p:spPr>
          <a:xfrm>
            <a:off x="3345075" y="5420839"/>
            <a:ext cx="590921" cy="369332"/>
          </a:xfrm>
          <a:prstGeom prst="rect">
            <a:avLst/>
          </a:prstGeom>
          <a:noFill/>
        </p:spPr>
        <p:txBody>
          <a:bodyPr wrap="none" rtlCol="0">
            <a:spAutoFit/>
          </a:bodyPr>
          <a:lstStyle/>
          <a:p>
            <a:pPr algn="ctr"/>
            <a:r>
              <a:rPr lang="en-ZA" dirty="0" smtClean="0">
                <a:latin typeface="Arial Narrow" pitchFamily="34" charset="0"/>
              </a:rPr>
              <a:t>1940</a:t>
            </a:r>
          </a:p>
        </p:txBody>
      </p:sp>
      <p:sp>
        <p:nvSpPr>
          <p:cNvPr id="23" name="TextBox 22"/>
          <p:cNvSpPr txBox="1"/>
          <p:nvPr/>
        </p:nvSpPr>
        <p:spPr>
          <a:xfrm>
            <a:off x="3991799" y="5420839"/>
            <a:ext cx="590921" cy="369332"/>
          </a:xfrm>
          <a:prstGeom prst="rect">
            <a:avLst/>
          </a:prstGeom>
          <a:noFill/>
        </p:spPr>
        <p:txBody>
          <a:bodyPr wrap="none" rtlCol="0">
            <a:spAutoFit/>
          </a:bodyPr>
          <a:lstStyle/>
          <a:p>
            <a:pPr algn="ctr"/>
            <a:r>
              <a:rPr lang="en-ZA" dirty="0" smtClean="0">
                <a:latin typeface="Arial Narrow" pitchFamily="34" charset="0"/>
              </a:rPr>
              <a:t>1950</a:t>
            </a:r>
          </a:p>
        </p:txBody>
      </p:sp>
      <p:sp>
        <p:nvSpPr>
          <p:cNvPr id="24" name="TextBox 23"/>
          <p:cNvSpPr txBox="1"/>
          <p:nvPr/>
        </p:nvSpPr>
        <p:spPr>
          <a:xfrm>
            <a:off x="4638523" y="5420839"/>
            <a:ext cx="590921" cy="369332"/>
          </a:xfrm>
          <a:prstGeom prst="rect">
            <a:avLst/>
          </a:prstGeom>
          <a:noFill/>
        </p:spPr>
        <p:txBody>
          <a:bodyPr wrap="none" rtlCol="0">
            <a:spAutoFit/>
          </a:bodyPr>
          <a:lstStyle/>
          <a:p>
            <a:pPr algn="ctr"/>
            <a:r>
              <a:rPr lang="en-ZA" dirty="0" smtClean="0">
                <a:latin typeface="Arial Narrow" pitchFamily="34" charset="0"/>
              </a:rPr>
              <a:t>1960</a:t>
            </a:r>
          </a:p>
        </p:txBody>
      </p:sp>
      <p:sp>
        <p:nvSpPr>
          <p:cNvPr id="25" name="TextBox 24"/>
          <p:cNvSpPr txBox="1"/>
          <p:nvPr/>
        </p:nvSpPr>
        <p:spPr>
          <a:xfrm>
            <a:off x="5285247" y="5420839"/>
            <a:ext cx="590921" cy="369332"/>
          </a:xfrm>
          <a:prstGeom prst="rect">
            <a:avLst/>
          </a:prstGeom>
          <a:noFill/>
        </p:spPr>
        <p:txBody>
          <a:bodyPr wrap="none" rtlCol="0">
            <a:spAutoFit/>
          </a:bodyPr>
          <a:lstStyle/>
          <a:p>
            <a:pPr algn="ctr"/>
            <a:r>
              <a:rPr lang="en-ZA" dirty="0" smtClean="0">
                <a:latin typeface="Arial Narrow" pitchFamily="34" charset="0"/>
              </a:rPr>
              <a:t>1970</a:t>
            </a:r>
          </a:p>
        </p:txBody>
      </p:sp>
      <p:sp>
        <p:nvSpPr>
          <p:cNvPr id="26" name="TextBox 25"/>
          <p:cNvSpPr txBox="1"/>
          <p:nvPr/>
        </p:nvSpPr>
        <p:spPr>
          <a:xfrm>
            <a:off x="5931971" y="5420839"/>
            <a:ext cx="590921" cy="369332"/>
          </a:xfrm>
          <a:prstGeom prst="rect">
            <a:avLst/>
          </a:prstGeom>
          <a:noFill/>
        </p:spPr>
        <p:txBody>
          <a:bodyPr wrap="none" rtlCol="0">
            <a:spAutoFit/>
          </a:bodyPr>
          <a:lstStyle/>
          <a:p>
            <a:pPr algn="ctr"/>
            <a:r>
              <a:rPr lang="en-ZA" dirty="0" smtClean="0">
                <a:latin typeface="Arial Narrow" pitchFamily="34" charset="0"/>
              </a:rPr>
              <a:t>1980</a:t>
            </a:r>
          </a:p>
        </p:txBody>
      </p:sp>
      <p:sp>
        <p:nvSpPr>
          <p:cNvPr id="27" name="TextBox 26"/>
          <p:cNvSpPr txBox="1"/>
          <p:nvPr/>
        </p:nvSpPr>
        <p:spPr>
          <a:xfrm>
            <a:off x="6578696" y="5420839"/>
            <a:ext cx="590921" cy="369332"/>
          </a:xfrm>
          <a:prstGeom prst="rect">
            <a:avLst/>
          </a:prstGeom>
          <a:noFill/>
        </p:spPr>
        <p:txBody>
          <a:bodyPr wrap="none" rtlCol="0">
            <a:spAutoFit/>
          </a:bodyPr>
          <a:lstStyle/>
          <a:p>
            <a:pPr algn="ctr"/>
            <a:r>
              <a:rPr lang="en-ZA" dirty="0" smtClean="0">
                <a:latin typeface="Arial Narrow" pitchFamily="34" charset="0"/>
              </a:rPr>
              <a:t>1990</a:t>
            </a:r>
          </a:p>
        </p:txBody>
      </p:sp>
      <p:sp>
        <p:nvSpPr>
          <p:cNvPr id="32" name="TextBox 31"/>
          <p:cNvSpPr txBox="1"/>
          <p:nvPr/>
        </p:nvSpPr>
        <p:spPr>
          <a:xfrm>
            <a:off x="7225420" y="5420839"/>
            <a:ext cx="590921" cy="369332"/>
          </a:xfrm>
          <a:prstGeom prst="rect">
            <a:avLst/>
          </a:prstGeom>
          <a:noFill/>
        </p:spPr>
        <p:txBody>
          <a:bodyPr wrap="none" rtlCol="0">
            <a:spAutoFit/>
          </a:bodyPr>
          <a:lstStyle/>
          <a:p>
            <a:pPr algn="ctr"/>
            <a:r>
              <a:rPr lang="en-ZA" dirty="0" smtClean="0">
                <a:latin typeface="Arial Narrow" pitchFamily="34" charset="0"/>
              </a:rPr>
              <a:t>2000</a:t>
            </a:r>
          </a:p>
        </p:txBody>
      </p:sp>
      <p:sp>
        <p:nvSpPr>
          <p:cNvPr id="35" name="TextBox 34"/>
          <p:cNvSpPr txBox="1"/>
          <p:nvPr/>
        </p:nvSpPr>
        <p:spPr>
          <a:xfrm>
            <a:off x="7872140" y="5420839"/>
            <a:ext cx="590921" cy="369332"/>
          </a:xfrm>
          <a:prstGeom prst="rect">
            <a:avLst/>
          </a:prstGeom>
          <a:noFill/>
        </p:spPr>
        <p:txBody>
          <a:bodyPr wrap="none" rtlCol="0">
            <a:spAutoFit/>
          </a:bodyPr>
          <a:lstStyle/>
          <a:p>
            <a:pPr algn="ctr"/>
            <a:r>
              <a:rPr lang="en-ZA" dirty="0" smtClean="0">
                <a:latin typeface="Arial Narrow" pitchFamily="34" charset="0"/>
              </a:rPr>
              <a:t>2010</a:t>
            </a:r>
          </a:p>
        </p:txBody>
      </p:sp>
      <p:sp>
        <p:nvSpPr>
          <p:cNvPr id="2" name="Title 1"/>
          <p:cNvSpPr>
            <a:spLocks noGrp="1"/>
          </p:cNvSpPr>
          <p:nvPr>
            <p:ph type="title"/>
          </p:nvPr>
        </p:nvSpPr>
        <p:spPr>
          <a:xfrm>
            <a:off x="457200" y="257547"/>
            <a:ext cx="8229600" cy="925210"/>
          </a:xfrm>
        </p:spPr>
        <p:txBody>
          <a:bodyPr>
            <a:normAutofit/>
          </a:bodyPr>
          <a:lstStyle/>
          <a:p>
            <a:r>
              <a:rPr lang="en-ZA" dirty="0" smtClean="0"/>
              <a:t>CONSUMPTION OF ANIMAL FAT IN  USA FALLS AS INCIDENCE OF HEART DISEASE RISES</a:t>
            </a:r>
            <a:endParaRPr lang="en-US" dirty="0"/>
          </a:p>
        </p:txBody>
      </p:sp>
      <p:sp>
        <p:nvSpPr>
          <p:cNvPr id="7" name="TextBox 6"/>
          <p:cNvSpPr txBox="1"/>
          <p:nvPr/>
        </p:nvSpPr>
        <p:spPr>
          <a:xfrm>
            <a:off x="183960" y="6478434"/>
            <a:ext cx="3711272" cy="400110"/>
          </a:xfrm>
          <a:prstGeom prst="rect">
            <a:avLst/>
          </a:prstGeom>
          <a:noFill/>
        </p:spPr>
        <p:txBody>
          <a:bodyPr wrap="none" rtlCol="0">
            <a:spAutoFit/>
          </a:bodyPr>
          <a:lstStyle/>
          <a:p>
            <a:r>
              <a:rPr lang="en-ZA" sz="2000" dirty="0" smtClean="0">
                <a:ln>
                  <a:solidFill>
                    <a:srgbClr val="FFFFFF"/>
                  </a:solidFill>
                </a:ln>
                <a:solidFill>
                  <a:srgbClr val="FFFFFF"/>
                </a:solidFill>
                <a:latin typeface="Arial Narrow" pitchFamily="34" charset="0"/>
              </a:rPr>
              <a:t>Data from US National Vital Statistics.</a:t>
            </a:r>
            <a:endParaRPr lang="en-ZA" sz="2000" dirty="0">
              <a:ln>
                <a:solidFill>
                  <a:srgbClr val="FFFFFF"/>
                </a:solidFill>
              </a:ln>
              <a:solidFill>
                <a:srgbClr val="FFFFFF"/>
              </a:solidFill>
              <a:latin typeface="Arial Narrow" pitchFamily="34" charset="0"/>
            </a:endParaRPr>
          </a:p>
        </p:txBody>
      </p:sp>
      <p:sp>
        <p:nvSpPr>
          <p:cNvPr id="4" name="Freeform 3"/>
          <p:cNvSpPr/>
          <p:nvPr/>
        </p:nvSpPr>
        <p:spPr>
          <a:xfrm>
            <a:off x="992218" y="1383864"/>
            <a:ext cx="7179013" cy="3998068"/>
          </a:xfrm>
          <a:custGeom>
            <a:avLst/>
            <a:gdLst>
              <a:gd name="connsiteX0" fmla="*/ 0 w 7179013"/>
              <a:gd name="connsiteY0" fmla="*/ 0 h 3998068"/>
              <a:gd name="connsiteX1" fmla="*/ 0 w 7179013"/>
              <a:gd name="connsiteY1" fmla="*/ 3998068 h 3998068"/>
              <a:gd name="connsiteX2" fmla="*/ 7179013 w 7179013"/>
              <a:gd name="connsiteY2" fmla="*/ 3998068 h 3998068"/>
            </a:gdLst>
            <a:ahLst/>
            <a:cxnLst>
              <a:cxn ang="0">
                <a:pos x="connsiteX0" y="connsiteY0"/>
              </a:cxn>
              <a:cxn ang="0">
                <a:pos x="connsiteX1" y="connsiteY1"/>
              </a:cxn>
              <a:cxn ang="0">
                <a:pos x="connsiteX2" y="connsiteY2"/>
              </a:cxn>
            </a:cxnLst>
            <a:rect l="l" t="t" r="r" b="b"/>
            <a:pathLst>
              <a:path w="7179013" h="3998068">
                <a:moveTo>
                  <a:pt x="0" y="0"/>
                </a:moveTo>
                <a:lnTo>
                  <a:pt x="0" y="3998068"/>
                </a:lnTo>
                <a:lnTo>
                  <a:pt x="7179013" y="3998068"/>
                </a:lnTo>
              </a:path>
            </a:pathLst>
          </a:custGeom>
          <a:noFill/>
          <a:ln w="28575">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8" name="Freeform 7"/>
          <p:cNvSpPr/>
          <p:nvPr/>
        </p:nvSpPr>
        <p:spPr>
          <a:xfrm>
            <a:off x="1030682" y="1636221"/>
            <a:ext cx="6617508" cy="2367926"/>
          </a:xfrm>
          <a:custGeom>
            <a:avLst/>
            <a:gdLst>
              <a:gd name="connsiteX0" fmla="*/ 0 w 6617508"/>
              <a:gd name="connsiteY0" fmla="*/ 2367926 h 2367926"/>
              <a:gd name="connsiteX1" fmla="*/ 142710 w 6617508"/>
              <a:gd name="connsiteY1" fmla="*/ 2278071 h 2367926"/>
              <a:gd name="connsiteX2" fmla="*/ 195565 w 6617508"/>
              <a:gd name="connsiteY2" fmla="*/ 2230501 h 2367926"/>
              <a:gd name="connsiteX3" fmla="*/ 269563 w 6617508"/>
              <a:gd name="connsiteY3" fmla="*/ 2093077 h 2367926"/>
              <a:gd name="connsiteX4" fmla="*/ 338275 w 6617508"/>
              <a:gd name="connsiteY4" fmla="*/ 2119505 h 2367926"/>
              <a:gd name="connsiteX5" fmla="*/ 391131 w 6617508"/>
              <a:gd name="connsiteY5" fmla="*/ 2204074 h 2367926"/>
              <a:gd name="connsiteX6" fmla="*/ 465128 w 6617508"/>
              <a:gd name="connsiteY6" fmla="*/ 2066649 h 2367926"/>
              <a:gd name="connsiteX7" fmla="*/ 512698 w 6617508"/>
              <a:gd name="connsiteY7" fmla="*/ 2219930 h 2367926"/>
              <a:gd name="connsiteX8" fmla="*/ 581410 w 6617508"/>
              <a:gd name="connsiteY8" fmla="*/ 2214645 h 2367926"/>
              <a:gd name="connsiteX9" fmla="*/ 644837 w 6617508"/>
              <a:gd name="connsiteY9" fmla="*/ 2151218 h 2367926"/>
              <a:gd name="connsiteX10" fmla="*/ 708264 w 6617508"/>
              <a:gd name="connsiteY10" fmla="*/ 2172360 h 2367926"/>
              <a:gd name="connsiteX11" fmla="*/ 787547 w 6617508"/>
              <a:gd name="connsiteY11" fmla="*/ 2145933 h 2367926"/>
              <a:gd name="connsiteX12" fmla="*/ 845688 w 6617508"/>
              <a:gd name="connsiteY12" fmla="*/ 2193502 h 2367926"/>
              <a:gd name="connsiteX13" fmla="*/ 909115 w 6617508"/>
              <a:gd name="connsiteY13" fmla="*/ 2156504 h 2367926"/>
              <a:gd name="connsiteX14" fmla="*/ 961970 w 6617508"/>
              <a:gd name="connsiteY14" fmla="*/ 2098363 h 2367926"/>
              <a:gd name="connsiteX15" fmla="*/ 1072967 w 6617508"/>
              <a:gd name="connsiteY15" fmla="*/ 2040222 h 2367926"/>
              <a:gd name="connsiteX16" fmla="*/ 1162821 w 6617508"/>
              <a:gd name="connsiteY16" fmla="*/ 2013794 h 2367926"/>
              <a:gd name="connsiteX17" fmla="*/ 1226247 w 6617508"/>
              <a:gd name="connsiteY17" fmla="*/ 2251644 h 2367926"/>
              <a:gd name="connsiteX18" fmla="*/ 1289674 w 6617508"/>
              <a:gd name="connsiteY18" fmla="*/ 2145933 h 2367926"/>
              <a:gd name="connsiteX19" fmla="*/ 1353101 w 6617508"/>
              <a:gd name="connsiteY19" fmla="*/ 2172360 h 2367926"/>
              <a:gd name="connsiteX20" fmla="*/ 1479954 w 6617508"/>
              <a:gd name="connsiteY20" fmla="*/ 2003223 h 2367926"/>
              <a:gd name="connsiteX21" fmla="*/ 1548666 w 6617508"/>
              <a:gd name="connsiteY21" fmla="*/ 1982081 h 2367926"/>
              <a:gd name="connsiteX22" fmla="*/ 1606807 w 6617508"/>
              <a:gd name="connsiteY22" fmla="*/ 1902797 h 2367926"/>
              <a:gd name="connsiteX23" fmla="*/ 1680805 w 6617508"/>
              <a:gd name="connsiteY23" fmla="*/ 1749516 h 2367926"/>
              <a:gd name="connsiteX24" fmla="*/ 1749517 w 6617508"/>
              <a:gd name="connsiteY24" fmla="*/ 1786515 h 2367926"/>
              <a:gd name="connsiteX25" fmla="*/ 1812943 w 6617508"/>
              <a:gd name="connsiteY25" fmla="*/ 1664948 h 2367926"/>
              <a:gd name="connsiteX26" fmla="*/ 1871084 w 6617508"/>
              <a:gd name="connsiteY26" fmla="*/ 1627949 h 2367926"/>
              <a:gd name="connsiteX27" fmla="*/ 1939797 w 6617508"/>
              <a:gd name="connsiteY27" fmla="*/ 1347815 h 2367926"/>
              <a:gd name="connsiteX28" fmla="*/ 2008509 w 6617508"/>
              <a:gd name="connsiteY28" fmla="*/ 1379528 h 2367926"/>
              <a:gd name="connsiteX29" fmla="*/ 2061364 w 6617508"/>
              <a:gd name="connsiteY29" fmla="*/ 1273817 h 2367926"/>
              <a:gd name="connsiteX30" fmla="*/ 2124791 w 6617508"/>
              <a:gd name="connsiteY30" fmla="*/ 1242104 h 2367926"/>
              <a:gd name="connsiteX31" fmla="*/ 2193503 w 6617508"/>
              <a:gd name="connsiteY31" fmla="*/ 1094108 h 2367926"/>
              <a:gd name="connsiteX32" fmla="*/ 2262215 w 6617508"/>
              <a:gd name="connsiteY32" fmla="*/ 1067681 h 2367926"/>
              <a:gd name="connsiteX33" fmla="*/ 2320356 w 6617508"/>
              <a:gd name="connsiteY33" fmla="*/ 840402 h 2367926"/>
              <a:gd name="connsiteX34" fmla="*/ 2447209 w 6617508"/>
              <a:gd name="connsiteY34" fmla="*/ 808689 h 2367926"/>
              <a:gd name="connsiteX35" fmla="*/ 2515921 w 6617508"/>
              <a:gd name="connsiteY35" fmla="*/ 983112 h 2367926"/>
              <a:gd name="connsiteX36" fmla="*/ 2579348 w 6617508"/>
              <a:gd name="connsiteY36" fmla="*/ 813974 h 2367926"/>
              <a:gd name="connsiteX37" fmla="*/ 2642775 w 6617508"/>
              <a:gd name="connsiteY37" fmla="*/ 835116 h 2367926"/>
              <a:gd name="connsiteX38" fmla="*/ 2706201 w 6617508"/>
              <a:gd name="connsiteY38" fmla="*/ 798118 h 2367926"/>
              <a:gd name="connsiteX39" fmla="*/ 2774913 w 6617508"/>
              <a:gd name="connsiteY39" fmla="*/ 560268 h 2367926"/>
              <a:gd name="connsiteX40" fmla="*/ 2838340 w 6617508"/>
              <a:gd name="connsiteY40" fmla="*/ 591981 h 2367926"/>
              <a:gd name="connsiteX41" fmla="*/ 2901767 w 6617508"/>
              <a:gd name="connsiteY41" fmla="*/ 539126 h 2367926"/>
              <a:gd name="connsiteX42" fmla="*/ 2965193 w 6617508"/>
              <a:gd name="connsiteY42" fmla="*/ 671264 h 2367926"/>
              <a:gd name="connsiteX43" fmla="*/ 3028620 w 6617508"/>
              <a:gd name="connsiteY43" fmla="*/ 528555 h 2367926"/>
              <a:gd name="connsiteX44" fmla="*/ 3092046 w 6617508"/>
              <a:gd name="connsiteY44" fmla="*/ 517983 h 2367926"/>
              <a:gd name="connsiteX45" fmla="*/ 3155473 w 6617508"/>
              <a:gd name="connsiteY45" fmla="*/ 248420 h 2367926"/>
              <a:gd name="connsiteX46" fmla="*/ 3218900 w 6617508"/>
              <a:gd name="connsiteY46" fmla="*/ 169137 h 2367926"/>
              <a:gd name="connsiteX47" fmla="*/ 3345753 w 6617508"/>
              <a:gd name="connsiteY47" fmla="*/ 169137 h 2367926"/>
              <a:gd name="connsiteX48" fmla="*/ 3414465 w 6617508"/>
              <a:gd name="connsiteY48" fmla="*/ 132138 h 2367926"/>
              <a:gd name="connsiteX49" fmla="*/ 3477891 w 6617508"/>
              <a:gd name="connsiteY49" fmla="*/ 253706 h 2367926"/>
              <a:gd name="connsiteX50" fmla="*/ 3541318 w 6617508"/>
              <a:gd name="connsiteY50" fmla="*/ 174423 h 2367926"/>
              <a:gd name="connsiteX51" fmla="*/ 3599459 w 6617508"/>
              <a:gd name="connsiteY51" fmla="*/ 137424 h 2367926"/>
              <a:gd name="connsiteX52" fmla="*/ 3662886 w 6617508"/>
              <a:gd name="connsiteY52" fmla="*/ 42284 h 2367926"/>
              <a:gd name="connsiteX53" fmla="*/ 3736883 w 6617508"/>
              <a:gd name="connsiteY53" fmla="*/ 73997 h 2367926"/>
              <a:gd name="connsiteX54" fmla="*/ 3800310 w 6617508"/>
              <a:gd name="connsiteY54" fmla="*/ 110996 h 2367926"/>
              <a:gd name="connsiteX55" fmla="*/ 3869022 w 6617508"/>
              <a:gd name="connsiteY55" fmla="*/ 68712 h 2367926"/>
              <a:gd name="connsiteX56" fmla="*/ 3927163 w 6617508"/>
              <a:gd name="connsiteY56" fmla="*/ 116282 h 2367926"/>
              <a:gd name="connsiteX57" fmla="*/ 4054016 w 6617508"/>
              <a:gd name="connsiteY57" fmla="*/ 0 h 2367926"/>
              <a:gd name="connsiteX58" fmla="*/ 4117443 w 6617508"/>
              <a:gd name="connsiteY58" fmla="*/ 95139 h 2367926"/>
              <a:gd name="connsiteX59" fmla="*/ 4244296 w 6617508"/>
              <a:gd name="connsiteY59" fmla="*/ 42284 h 2367926"/>
              <a:gd name="connsiteX60" fmla="*/ 4323579 w 6617508"/>
              <a:gd name="connsiteY60" fmla="*/ 105711 h 2367926"/>
              <a:gd name="connsiteX61" fmla="*/ 4376435 w 6617508"/>
              <a:gd name="connsiteY61" fmla="*/ 10571 h 2367926"/>
              <a:gd name="connsiteX62" fmla="*/ 4498002 w 6617508"/>
              <a:gd name="connsiteY62" fmla="*/ 116282 h 2367926"/>
              <a:gd name="connsiteX63" fmla="*/ 4566715 w 6617508"/>
              <a:gd name="connsiteY63" fmla="*/ 232564 h 2367926"/>
              <a:gd name="connsiteX64" fmla="*/ 4635427 w 6617508"/>
              <a:gd name="connsiteY64" fmla="*/ 116282 h 2367926"/>
              <a:gd name="connsiteX65" fmla="*/ 4704139 w 6617508"/>
              <a:gd name="connsiteY65" fmla="*/ 237849 h 2367926"/>
              <a:gd name="connsiteX66" fmla="*/ 4767565 w 6617508"/>
              <a:gd name="connsiteY66" fmla="*/ 248420 h 2367926"/>
              <a:gd name="connsiteX67" fmla="*/ 4836278 w 6617508"/>
              <a:gd name="connsiteY67" fmla="*/ 385845 h 2367926"/>
              <a:gd name="connsiteX68" fmla="*/ 4894419 w 6617508"/>
              <a:gd name="connsiteY68" fmla="*/ 369988 h 2367926"/>
              <a:gd name="connsiteX69" fmla="*/ 4963131 w 6617508"/>
              <a:gd name="connsiteY69" fmla="*/ 417558 h 2367926"/>
              <a:gd name="connsiteX70" fmla="*/ 5026557 w 6617508"/>
              <a:gd name="connsiteY70" fmla="*/ 396416 h 2367926"/>
              <a:gd name="connsiteX71" fmla="*/ 5084698 w 6617508"/>
              <a:gd name="connsiteY71" fmla="*/ 465128 h 2367926"/>
              <a:gd name="connsiteX72" fmla="*/ 5142839 w 6617508"/>
              <a:gd name="connsiteY72" fmla="*/ 380559 h 2367926"/>
              <a:gd name="connsiteX73" fmla="*/ 5206266 w 6617508"/>
              <a:gd name="connsiteY73" fmla="*/ 438700 h 2367926"/>
              <a:gd name="connsiteX74" fmla="*/ 5285549 w 6617508"/>
              <a:gd name="connsiteY74" fmla="*/ 486270 h 2367926"/>
              <a:gd name="connsiteX75" fmla="*/ 5343690 w 6617508"/>
              <a:gd name="connsiteY75" fmla="*/ 449271 h 2367926"/>
              <a:gd name="connsiteX76" fmla="*/ 5417688 w 6617508"/>
              <a:gd name="connsiteY76" fmla="*/ 502127 h 2367926"/>
              <a:gd name="connsiteX77" fmla="*/ 5475829 w 6617508"/>
              <a:gd name="connsiteY77" fmla="*/ 502127 h 2367926"/>
              <a:gd name="connsiteX78" fmla="*/ 5602682 w 6617508"/>
              <a:gd name="connsiteY78" fmla="*/ 597267 h 2367926"/>
              <a:gd name="connsiteX79" fmla="*/ 5660823 w 6617508"/>
              <a:gd name="connsiteY79" fmla="*/ 602552 h 2367926"/>
              <a:gd name="connsiteX80" fmla="*/ 5729535 w 6617508"/>
              <a:gd name="connsiteY80" fmla="*/ 761119 h 2367926"/>
              <a:gd name="connsiteX81" fmla="*/ 5930386 w 6617508"/>
              <a:gd name="connsiteY81" fmla="*/ 919685 h 2367926"/>
              <a:gd name="connsiteX82" fmla="*/ 6009669 w 6617508"/>
              <a:gd name="connsiteY82" fmla="*/ 824545 h 2367926"/>
              <a:gd name="connsiteX83" fmla="*/ 6099524 w 6617508"/>
              <a:gd name="connsiteY83" fmla="*/ 919685 h 2367926"/>
              <a:gd name="connsiteX84" fmla="*/ 6141808 w 6617508"/>
              <a:gd name="connsiteY84" fmla="*/ 887972 h 2367926"/>
              <a:gd name="connsiteX85" fmla="*/ 6205235 w 6617508"/>
              <a:gd name="connsiteY85" fmla="*/ 972541 h 2367926"/>
              <a:gd name="connsiteX86" fmla="*/ 6284518 w 6617508"/>
              <a:gd name="connsiteY86" fmla="*/ 1083537 h 2367926"/>
              <a:gd name="connsiteX87" fmla="*/ 6316231 w 6617508"/>
              <a:gd name="connsiteY87" fmla="*/ 1046538 h 2367926"/>
              <a:gd name="connsiteX88" fmla="*/ 6448370 w 6617508"/>
              <a:gd name="connsiteY88" fmla="*/ 1242104 h 2367926"/>
              <a:gd name="connsiteX89" fmla="*/ 6511797 w 6617508"/>
              <a:gd name="connsiteY89" fmla="*/ 1273817 h 2367926"/>
              <a:gd name="connsiteX90" fmla="*/ 6559367 w 6617508"/>
              <a:gd name="connsiteY90" fmla="*/ 1257960 h 2367926"/>
              <a:gd name="connsiteX91" fmla="*/ 6617508 w 6617508"/>
              <a:gd name="connsiteY91" fmla="*/ 1342529 h 23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617508" h="2367926">
                <a:moveTo>
                  <a:pt x="0" y="2367926"/>
                </a:moveTo>
                <a:lnTo>
                  <a:pt x="142710" y="2278071"/>
                </a:lnTo>
                <a:lnTo>
                  <a:pt x="195565" y="2230501"/>
                </a:lnTo>
                <a:lnTo>
                  <a:pt x="269563" y="2093077"/>
                </a:lnTo>
                <a:lnTo>
                  <a:pt x="338275" y="2119505"/>
                </a:lnTo>
                <a:lnTo>
                  <a:pt x="391131" y="2204074"/>
                </a:lnTo>
                <a:lnTo>
                  <a:pt x="465128" y="2066649"/>
                </a:lnTo>
                <a:lnTo>
                  <a:pt x="512698" y="2219930"/>
                </a:lnTo>
                <a:lnTo>
                  <a:pt x="581410" y="2214645"/>
                </a:lnTo>
                <a:lnTo>
                  <a:pt x="644837" y="2151218"/>
                </a:lnTo>
                <a:lnTo>
                  <a:pt x="708264" y="2172360"/>
                </a:lnTo>
                <a:lnTo>
                  <a:pt x="787547" y="2145933"/>
                </a:lnTo>
                <a:lnTo>
                  <a:pt x="845688" y="2193502"/>
                </a:lnTo>
                <a:lnTo>
                  <a:pt x="909115" y="2156504"/>
                </a:lnTo>
                <a:lnTo>
                  <a:pt x="961970" y="2098363"/>
                </a:lnTo>
                <a:lnTo>
                  <a:pt x="1072967" y="2040222"/>
                </a:lnTo>
                <a:lnTo>
                  <a:pt x="1162821" y="2013794"/>
                </a:lnTo>
                <a:lnTo>
                  <a:pt x="1226247" y="2251644"/>
                </a:lnTo>
                <a:lnTo>
                  <a:pt x="1289674" y="2145933"/>
                </a:lnTo>
                <a:lnTo>
                  <a:pt x="1353101" y="2172360"/>
                </a:lnTo>
                <a:lnTo>
                  <a:pt x="1479954" y="2003223"/>
                </a:lnTo>
                <a:lnTo>
                  <a:pt x="1548666" y="1982081"/>
                </a:lnTo>
                <a:lnTo>
                  <a:pt x="1606807" y="1902797"/>
                </a:lnTo>
                <a:lnTo>
                  <a:pt x="1680805" y="1749516"/>
                </a:lnTo>
                <a:lnTo>
                  <a:pt x="1749517" y="1786515"/>
                </a:lnTo>
                <a:lnTo>
                  <a:pt x="1812943" y="1664948"/>
                </a:lnTo>
                <a:lnTo>
                  <a:pt x="1871084" y="1627949"/>
                </a:lnTo>
                <a:lnTo>
                  <a:pt x="1939797" y="1347815"/>
                </a:lnTo>
                <a:lnTo>
                  <a:pt x="2008509" y="1379528"/>
                </a:lnTo>
                <a:lnTo>
                  <a:pt x="2061364" y="1273817"/>
                </a:lnTo>
                <a:lnTo>
                  <a:pt x="2124791" y="1242104"/>
                </a:lnTo>
                <a:lnTo>
                  <a:pt x="2193503" y="1094108"/>
                </a:lnTo>
                <a:lnTo>
                  <a:pt x="2262215" y="1067681"/>
                </a:lnTo>
                <a:lnTo>
                  <a:pt x="2320356" y="840402"/>
                </a:lnTo>
                <a:lnTo>
                  <a:pt x="2447209" y="808689"/>
                </a:lnTo>
                <a:lnTo>
                  <a:pt x="2515921" y="983112"/>
                </a:lnTo>
                <a:lnTo>
                  <a:pt x="2579348" y="813974"/>
                </a:lnTo>
                <a:lnTo>
                  <a:pt x="2642775" y="835116"/>
                </a:lnTo>
                <a:lnTo>
                  <a:pt x="2706201" y="798118"/>
                </a:lnTo>
                <a:lnTo>
                  <a:pt x="2774913" y="560268"/>
                </a:lnTo>
                <a:lnTo>
                  <a:pt x="2838340" y="591981"/>
                </a:lnTo>
                <a:lnTo>
                  <a:pt x="2901767" y="539126"/>
                </a:lnTo>
                <a:lnTo>
                  <a:pt x="2965193" y="671264"/>
                </a:lnTo>
                <a:lnTo>
                  <a:pt x="3028620" y="528555"/>
                </a:lnTo>
                <a:lnTo>
                  <a:pt x="3092046" y="517983"/>
                </a:lnTo>
                <a:lnTo>
                  <a:pt x="3155473" y="248420"/>
                </a:lnTo>
                <a:lnTo>
                  <a:pt x="3218900" y="169137"/>
                </a:lnTo>
                <a:lnTo>
                  <a:pt x="3345753" y="169137"/>
                </a:lnTo>
                <a:lnTo>
                  <a:pt x="3414465" y="132138"/>
                </a:lnTo>
                <a:lnTo>
                  <a:pt x="3477891" y="253706"/>
                </a:lnTo>
                <a:lnTo>
                  <a:pt x="3541318" y="174423"/>
                </a:lnTo>
                <a:lnTo>
                  <a:pt x="3599459" y="137424"/>
                </a:lnTo>
                <a:lnTo>
                  <a:pt x="3662886" y="42284"/>
                </a:lnTo>
                <a:lnTo>
                  <a:pt x="3736883" y="73997"/>
                </a:lnTo>
                <a:lnTo>
                  <a:pt x="3800310" y="110996"/>
                </a:lnTo>
                <a:lnTo>
                  <a:pt x="3869022" y="68712"/>
                </a:lnTo>
                <a:lnTo>
                  <a:pt x="3927163" y="116282"/>
                </a:lnTo>
                <a:lnTo>
                  <a:pt x="4054016" y="0"/>
                </a:lnTo>
                <a:lnTo>
                  <a:pt x="4117443" y="95139"/>
                </a:lnTo>
                <a:lnTo>
                  <a:pt x="4244296" y="42284"/>
                </a:lnTo>
                <a:lnTo>
                  <a:pt x="4323579" y="105711"/>
                </a:lnTo>
                <a:lnTo>
                  <a:pt x="4376435" y="10571"/>
                </a:lnTo>
                <a:lnTo>
                  <a:pt x="4498002" y="116282"/>
                </a:lnTo>
                <a:lnTo>
                  <a:pt x="4566715" y="232564"/>
                </a:lnTo>
                <a:lnTo>
                  <a:pt x="4635427" y="116282"/>
                </a:lnTo>
                <a:lnTo>
                  <a:pt x="4704139" y="237849"/>
                </a:lnTo>
                <a:lnTo>
                  <a:pt x="4767565" y="248420"/>
                </a:lnTo>
                <a:lnTo>
                  <a:pt x="4836278" y="385845"/>
                </a:lnTo>
                <a:lnTo>
                  <a:pt x="4894419" y="369988"/>
                </a:lnTo>
                <a:lnTo>
                  <a:pt x="4963131" y="417558"/>
                </a:lnTo>
                <a:lnTo>
                  <a:pt x="5026557" y="396416"/>
                </a:lnTo>
                <a:lnTo>
                  <a:pt x="5084698" y="465128"/>
                </a:lnTo>
                <a:lnTo>
                  <a:pt x="5142839" y="380559"/>
                </a:lnTo>
                <a:lnTo>
                  <a:pt x="5206266" y="438700"/>
                </a:lnTo>
                <a:lnTo>
                  <a:pt x="5285549" y="486270"/>
                </a:lnTo>
                <a:lnTo>
                  <a:pt x="5343690" y="449271"/>
                </a:lnTo>
                <a:lnTo>
                  <a:pt x="5417688" y="502127"/>
                </a:lnTo>
                <a:lnTo>
                  <a:pt x="5475829" y="502127"/>
                </a:lnTo>
                <a:lnTo>
                  <a:pt x="5602682" y="597267"/>
                </a:lnTo>
                <a:lnTo>
                  <a:pt x="5660823" y="602552"/>
                </a:lnTo>
                <a:lnTo>
                  <a:pt x="5729535" y="761119"/>
                </a:lnTo>
                <a:lnTo>
                  <a:pt x="5930386" y="919685"/>
                </a:lnTo>
                <a:lnTo>
                  <a:pt x="6009669" y="824545"/>
                </a:lnTo>
                <a:lnTo>
                  <a:pt x="6099524" y="919685"/>
                </a:lnTo>
                <a:lnTo>
                  <a:pt x="6141808" y="887972"/>
                </a:lnTo>
                <a:lnTo>
                  <a:pt x="6205235" y="972541"/>
                </a:lnTo>
                <a:lnTo>
                  <a:pt x="6284518" y="1083537"/>
                </a:lnTo>
                <a:lnTo>
                  <a:pt x="6316231" y="1046538"/>
                </a:lnTo>
                <a:lnTo>
                  <a:pt x="6448370" y="1242104"/>
                </a:lnTo>
                <a:lnTo>
                  <a:pt x="6511797" y="1273817"/>
                </a:lnTo>
                <a:lnTo>
                  <a:pt x="6559367" y="1257960"/>
                </a:lnTo>
                <a:lnTo>
                  <a:pt x="6617508" y="1342529"/>
                </a:lnTo>
              </a:path>
            </a:pathLst>
          </a:custGeom>
          <a:noFill/>
          <a:ln w="5715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0" name="Freeform 49"/>
          <p:cNvSpPr/>
          <p:nvPr/>
        </p:nvSpPr>
        <p:spPr>
          <a:xfrm flipH="1">
            <a:off x="8171232" y="1383864"/>
            <a:ext cx="0" cy="3998068"/>
          </a:xfrm>
          <a:custGeom>
            <a:avLst/>
            <a:gdLst>
              <a:gd name="connsiteX0" fmla="*/ 0 w 7179013"/>
              <a:gd name="connsiteY0" fmla="*/ 0 h 3998068"/>
              <a:gd name="connsiteX1" fmla="*/ 0 w 7179013"/>
              <a:gd name="connsiteY1" fmla="*/ 3998068 h 3998068"/>
              <a:gd name="connsiteX2" fmla="*/ 7179013 w 7179013"/>
              <a:gd name="connsiteY2" fmla="*/ 3998068 h 3998068"/>
              <a:gd name="connsiteX0" fmla="*/ 0 w 0"/>
              <a:gd name="connsiteY0" fmla="*/ 0 h 3998068"/>
              <a:gd name="connsiteX1" fmla="*/ 0 w 0"/>
              <a:gd name="connsiteY1" fmla="*/ 3998068 h 3998068"/>
            </a:gdLst>
            <a:ahLst/>
            <a:cxnLst>
              <a:cxn ang="0">
                <a:pos x="connsiteX0" y="connsiteY0"/>
              </a:cxn>
              <a:cxn ang="0">
                <a:pos x="connsiteX1" y="connsiteY1"/>
              </a:cxn>
            </a:cxnLst>
            <a:rect l="l" t="t" r="r" b="b"/>
            <a:pathLst>
              <a:path h="3998068">
                <a:moveTo>
                  <a:pt x="0" y="0"/>
                </a:moveTo>
                <a:lnTo>
                  <a:pt x="0" y="3998068"/>
                </a:lnTo>
              </a:path>
            </a:pathLst>
          </a:custGeom>
          <a:noFill/>
          <a:ln w="28575">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7" name="TextBox 56"/>
          <p:cNvSpPr txBox="1"/>
          <p:nvPr/>
        </p:nvSpPr>
        <p:spPr>
          <a:xfrm rot="5400000">
            <a:off x="7151138" y="3059727"/>
            <a:ext cx="3404711" cy="646331"/>
          </a:xfrm>
          <a:prstGeom prst="rect">
            <a:avLst/>
          </a:prstGeom>
          <a:noFill/>
        </p:spPr>
        <p:txBody>
          <a:bodyPr wrap="none" rtlCol="0">
            <a:spAutoFit/>
          </a:bodyPr>
          <a:lstStyle/>
          <a:p>
            <a:pPr algn="ctr"/>
            <a:endParaRPr lang="en-ZA" dirty="0" smtClean="0">
              <a:latin typeface="Arial Narrow" pitchFamily="34" charset="0"/>
            </a:endParaRPr>
          </a:p>
          <a:p>
            <a:pPr algn="ctr"/>
            <a:r>
              <a:rPr lang="en-ZA" dirty="0" smtClean="0">
                <a:latin typeface="Arial Narrow" pitchFamily="34" charset="0"/>
              </a:rPr>
              <a:t>Pounds animal fat per </a:t>
            </a:r>
            <a:r>
              <a:rPr lang="en-ZA" dirty="0">
                <a:latin typeface="Arial Narrow" pitchFamily="34" charset="0"/>
              </a:rPr>
              <a:t>year per </a:t>
            </a:r>
            <a:r>
              <a:rPr lang="en-ZA" dirty="0" smtClean="0">
                <a:latin typeface="Arial Narrow" pitchFamily="34" charset="0"/>
              </a:rPr>
              <a:t>person</a:t>
            </a:r>
            <a:endParaRPr lang="en-ZA" dirty="0">
              <a:latin typeface="Arial Narrow" pitchFamily="34" charset="0"/>
            </a:endParaRPr>
          </a:p>
        </p:txBody>
      </p:sp>
      <p:sp>
        <p:nvSpPr>
          <p:cNvPr id="59" name="TextBox 58"/>
          <p:cNvSpPr txBox="1"/>
          <p:nvPr/>
        </p:nvSpPr>
        <p:spPr>
          <a:xfrm>
            <a:off x="4329201" y="5712668"/>
            <a:ext cx="552212" cy="369332"/>
          </a:xfrm>
          <a:prstGeom prst="rect">
            <a:avLst/>
          </a:prstGeom>
          <a:noFill/>
        </p:spPr>
        <p:txBody>
          <a:bodyPr wrap="none" rtlCol="0">
            <a:spAutoFit/>
          </a:bodyPr>
          <a:lstStyle/>
          <a:p>
            <a:pPr algn="ctr"/>
            <a:r>
              <a:rPr lang="en-ZA" dirty="0" smtClean="0">
                <a:latin typeface="Arial Narrow" pitchFamily="34" charset="0"/>
              </a:rPr>
              <a:t>Year</a:t>
            </a:r>
          </a:p>
        </p:txBody>
      </p:sp>
      <p:sp>
        <p:nvSpPr>
          <p:cNvPr id="62" name="Freeform 61"/>
          <p:cNvSpPr/>
          <p:nvPr/>
        </p:nvSpPr>
        <p:spPr>
          <a:xfrm>
            <a:off x="1003300" y="1530350"/>
            <a:ext cx="7086600" cy="3441700"/>
          </a:xfrm>
          <a:custGeom>
            <a:avLst/>
            <a:gdLst>
              <a:gd name="connsiteX0" fmla="*/ 0 w 7086600"/>
              <a:gd name="connsiteY0" fmla="*/ 514350 h 3441700"/>
              <a:gd name="connsiteX1" fmla="*/ 76200 w 7086600"/>
              <a:gd name="connsiteY1" fmla="*/ 514350 h 3441700"/>
              <a:gd name="connsiteX2" fmla="*/ 152400 w 7086600"/>
              <a:gd name="connsiteY2" fmla="*/ 628650 h 3441700"/>
              <a:gd name="connsiteX3" fmla="*/ 222250 w 7086600"/>
              <a:gd name="connsiteY3" fmla="*/ 869950 h 3441700"/>
              <a:gd name="connsiteX4" fmla="*/ 304800 w 7086600"/>
              <a:gd name="connsiteY4" fmla="*/ 1003300 h 3441700"/>
              <a:gd name="connsiteX5" fmla="*/ 374650 w 7086600"/>
              <a:gd name="connsiteY5" fmla="*/ 1016000 h 3441700"/>
              <a:gd name="connsiteX6" fmla="*/ 444500 w 7086600"/>
              <a:gd name="connsiteY6" fmla="*/ 774700 h 3441700"/>
              <a:gd name="connsiteX7" fmla="*/ 533400 w 7086600"/>
              <a:gd name="connsiteY7" fmla="*/ 742950 h 3441700"/>
              <a:gd name="connsiteX8" fmla="*/ 596900 w 7086600"/>
              <a:gd name="connsiteY8" fmla="*/ 1231900 h 3441700"/>
              <a:gd name="connsiteX9" fmla="*/ 673100 w 7086600"/>
              <a:gd name="connsiteY9" fmla="*/ 673100 h 3441700"/>
              <a:gd name="connsiteX10" fmla="*/ 749300 w 7086600"/>
              <a:gd name="connsiteY10" fmla="*/ 1016000 h 3441700"/>
              <a:gd name="connsiteX11" fmla="*/ 825500 w 7086600"/>
              <a:gd name="connsiteY11" fmla="*/ 615950 h 3441700"/>
              <a:gd name="connsiteX12" fmla="*/ 901700 w 7086600"/>
              <a:gd name="connsiteY12" fmla="*/ 1016000 h 3441700"/>
              <a:gd name="connsiteX13" fmla="*/ 952500 w 7086600"/>
              <a:gd name="connsiteY13" fmla="*/ 387350 h 3441700"/>
              <a:gd name="connsiteX14" fmla="*/ 1028700 w 7086600"/>
              <a:gd name="connsiteY14" fmla="*/ 38100 h 3441700"/>
              <a:gd name="connsiteX15" fmla="*/ 1111250 w 7086600"/>
              <a:gd name="connsiteY15" fmla="*/ 76200 h 3441700"/>
              <a:gd name="connsiteX16" fmla="*/ 1174750 w 7086600"/>
              <a:gd name="connsiteY16" fmla="*/ 565150 h 3441700"/>
              <a:gd name="connsiteX17" fmla="*/ 1250950 w 7086600"/>
              <a:gd name="connsiteY17" fmla="*/ 609600 h 3441700"/>
              <a:gd name="connsiteX18" fmla="*/ 1403350 w 7086600"/>
              <a:gd name="connsiteY18" fmla="*/ 330200 h 3441700"/>
              <a:gd name="connsiteX19" fmla="*/ 1479550 w 7086600"/>
              <a:gd name="connsiteY19" fmla="*/ 469900 h 3441700"/>
              <a:gd name="connsiteX20" fmla="*/ 1549400 w 7086600"/>
              <a:gd name="connsiteY20" fmla="*/ 476250 h 3441700"/>
              <a:gd name="connsiteX21" fmla="*/ 1701800 w 7086600"/>
              <a:gd name="connsiteY21" fmla="*/ 19050 h 3441700"/>
              <a:gd name="connsiteX22" fmla="*/ 1771650 w 7086600"/>
              <a:gd name="connsiteY22" fmla="*/ 107950 h 3441700"/>
              <a:gd name="connsiteX23" fmla="*/ 1854200 w 7086600"/>
              <a:gd name="connsiteY23" fmla="*/ 368300 h 3441700"/>
              <a:gd name="connsiteX24" fmla="*/ 1930400 w 7086600"/>
              <a:gd name="connsiteY24" fmla="*/ 1346200 h 3441700"/>
              <a:gd name="connsiteX25" fmla="*/ 2006600 w 7086600"/>
              <a:gd name="connsiteY25" fmla="*/ 781050 h 3441700"/>
              <a:gd name="connsiteX26" fmla="*/ 2063750 w 7086600"/>
              <a:gd name="connsiteY26" fmla="*/ 1054100 h 3441700"/>
              <a:gd name="connsiteX27" fmla="*/ 2139950 w 7086600"/>
              <a:gd name="connsiteY27" fmla="*/ 863600 h 3441700"/>
              <a:gd name="connsiteX28" fmla="*/ 2286000 w 7086600"/>
              <a:gd name="connsiteY28" fmla="*/ 0 h 3441700"/>
              <a:gd name="connsiteX29" fmla="*/ 2374900 w 7086600"/>
              <a:gd name="connsiteY29" fmla="*/ 203200 h 3441700"/>
              <a:gd name="connsiteX30" fmla="*/ 2432050 w 7086600"/>
              <a:gd name="connsiteY30" fmla="*/ 431800 h 3441700"/>
              <a:gd name="connsiteX31" fmla="*/ 2514600 w 7086600"/>
              <a:gd name="connsiteY31" fmla="*/ 387350 h 3441700"/>
              <a:gd name="connsiteX32" fmla="*/ 2660650 w 7086600"/>
              <a:gd name="connsiteY32" fmla="*/ 730250 h 3441700"/>
              <a:gd name="connsiteX33" fmla="*/ 2736850 w 7086600"/>
              <a:gd name="connsiteY33" fmla="*/ 698500 h 3441700"/>
              <a:gd name="connsiteX34" fmla="*/ 2813050 w 7086600"/>
              <a:gd name="connsiteY34" fmla="*/ 482600 h 3441700"/>
              <a:gd name="connsiteX35" fmla="*/ 2889250 w 7086600"/>
              <a:gd name="connsiteY35" fmla="*/ 463550 h 3441700"/>
              <a:gd name="connsiteX36" fmla="*/ 2965450 w 7086600"/>
              <a:gd name="connsiteY36" fmla="*/ 711200 h 3441700"/>
              <a:gd name="connsiteX37" fmla="*/ 3035300 w 7086600"/>
              <a:gd name="connsiteY37" fmla="*/ 476250 h 3441700"/>
              <a:gd name="connsiteX38" fmla="*/ 3251200 w 7086600"/>
              <a:gd name="connsiteY38" fmla="*/ 825500 h 3441700"/>
              <a:gd name="connsiteX39" fmla="*/ 3314700 w 7086600"/>
              <a:gd name="connsiteY39" fmla="*/ 1130300 h 3441700"/>
              <a:gd name="connsiteX40" fmla="*/ 3397250 w 7086600"/>
              <a:gd name="connsiteY40" fmla="*/ 1155700 h 3441700"/>
              <a:gd name="connsiteX41" fmla="*/ 3479800 w 7086600"/>
              <a:gd name="connsiteY41" fmla="*/ 1238250 h 3441700"/>
              <a:gd name="connsiteX42" fmla="*/ 3543300 w 7086600"/>
              <a:gd name="connsiteY42" fmla="*/ 1346200 h 3441700"/>
              <a:gd name="connsiteX43" fmla="*/ 3625850 w 7086600"/>
              <a:gd name="connsiteY43" fmla="*/ 1282700 h 3441700"/>
              <a:gd name="connsiteX44" fmla="*/ 3702050 w 7086600"/>
              <a:gd name="connsiteY44" fmla="*/ 1517650 h 3441700"/>
              <a:gd name="connsiteX45" fmla="*/ 3771900 w 7086600"/>
              <a:gd name="connsiteY45" fmla="*/ 1847850 h 3441700"/>
              <a:gd name="connsiteX46" fmla="*/ 3854450 w 7086600"/>
              <a:gd name="connsiteY46" fmla="*/ 1816100 h 3441700"/>
              <a:gd name="connsiteX47" fmla="*/ 3917950 w 7086600"/>
              <a:gd name="connsiteY47" fmla="*/ 1930400 h 3441700"/>
              <a:gd name="connsiteX48" fmla="*/ 3987800 w 7086600"/>
              <a:gd name="connsiteY48" fmla="*/ 2159000 h 3441700"/>
              <a:gd name="connsiteX49" fmla="*/ 4064000 w 7086600"/>
              <a:gd name="connsiteY49" fmla="*/ 2197100 h 3441700"/>
              <a:gd name="connsiteX50" fmla="*/ 4133850 w 7086600"/>
              <a:gd name="connsiteY50" fmla="*/ 2159000 h 3441700"/>
              <a:gd name="connsiteX51" fmla="*/ 4197350 w 7086600"/>
              <a:gd name="connsiteY51" fmla="*/ 2374900 h 3441700"/>
              <a:gd name="connsiteX52" fmla="*/ 4273550 w 7086600"/>
              <a:gd name="connsiteY52" fmla="*/ 2432050 h 3441700"/>
              <a:gd name="connsiteX53" fmla="*/ 4356100 w 7086600"/>
              <a:gd name="connsiteY53" fmla="*/ 2374900 h 3441700"/>
              <a:gd name="connsiteX54" fmla="*/ 4470400 w 7086600"/>
              <a:gd name="connsiteY54" fmla="*/ 2584450 h 3441700"/>
              <a:gd name="connsiteX55" fmla="*/ 4521200 w 7086600"/>
              <a:gd name="connsiteY55" fmla="*/ 2667000 h 3441700"/>
              <a:gd name="connsiteX56" fmla="*/ 4578350 w 7086600"/>
              <a:gd name="connsiteY56" fmla="*/ 2711450 h 3441700"/>
              <a:gd name="connsiteX57" fmla="*/ 4730750 w 7086600"/>
              <a:gd name="connsiteY57" fmla="*/ 2965450 h 3441700"/>
              <a:gd name="connsiteX58" fmla="*/ 4826000 w 7086600"/>
              <a:gd name="connsiteY58" fmla="*/ 3003550 h 3441700"/>
              <a:gd name="connsiteX59" fmla="*/ 4953000 w 7086600"/>
              <a:gd name="connsiteY59" fmla="*/ 3105150 h 3441700"/>
              <a:gd name="connsiteX60" fmla="*/ 5029200 w 7086600"/>
              <a:gd name="connsiteY60" fmla="*/ 3225800 h 3441700"/>
              <a:gd name="connsiteX61" fmla="*/ 5099050 w 7086600"/>
              <a:gd name="connsiteY61" fmla="*/ 3257550 h 3441700"/>
              <a:gd name="connsiteX62" fmla="*/ 5232400 w 7086600"/>
              <a:gd name="connsiteY62" fmla="*/ 2927350 h 3441700"/>
              <a:gd name="connsiteX63" fmla="*/ 5308600 w 7086600"/>
              <a:gd name="connsiteY63" fmla="*/ 2971800 h 3441700"/>
              <a:gd name="connsiteX64" fmla="*/ 5372100 w 7086600"/>
              <a:gd name="connsiteY64" fmla="*/ 2870200 h 3441700"/>
              <a:gd name="connsiteX65" fmla="*/ 5461000 w 7086600"/>
              <a:gd name="connsiteY65" fmla="*/ 2825750 h 3441700"/>
              <a:gd name="connsiteX66" fmla="*/ 5613400 w 7086600"/>
              <a:gd name="connsiteY66" fmla="*/ 2889250 h 3441700"/>
              <a:gd name="connsiteX67" fmla="*/ 5683250 w 7086600"/>
              <a:gd name="connsiteY67" fmla="*/ 2959100 h 3441700"/>
              <a:gd name="connsiteX68" fmla="*/ 5753100 w 7086600"/>
              <a:gd name="connsiteY68" fmla="*/ 3149600 h 3441700"/>
              <a:gd name="connsiteX69" fmla="*/ 5835650 w 7086600"/>
              <a:gd name="connsiteY69" fmla="*/ 3206750 h 3441700"/>
              <a:gd name="connsiteX70" fmla="*/ 5905500 w 7086600"/>
              <a:gd name="connsiteY70" fmla="*/ 3441700 h 3441700"/>
              <a:gd name="connsiteX71" fmla="*/ 5981700 w 7086600"/>
              <a:gd name="connsiteY71" fmla="*/ 3441700 h 3441700"/>
              <a:gd name="connsiteX72" fmla="*/ 6127750 w 7086600"/>
              <a:gd name="connsiteY72" fmla="*/ 3079750 h 3441700"/>
              <a:gd name="connsiteX73" fmla="*/ 6184900 w 7086600"/>
              <a:gd name="connsiteY73" fmla="*/ 3162300 h 3441700"/>
              <a:gd name="connsiteX74" fmla="*/ 6261100 w 7086600"/>
              <a:gd name="connsiteY74" fmla="*/ 3022600 h 3441700"/>
              <a:gd name="connsiteX75" fmla="*/ 6330950 w 7086600"/>
              <a:gd name="connsiteY75" fmla="*/ 3022600 h 3441700"/>
              <a:gd name="connsiteX76" fmla="*/ 6407150 w 7086600"/>
              <a:gd name="connsiteY76" fmla="*/ 2921000 h 3441700"/>
              <a:gd name="connsiteX77" fmla="*/ 6496050 w 7086600"/>
              <a:gd name="connsiteY77" fmla="*/ 3086100 h 3441700"/>
              <a:gd name="connsiteX78" fmla="*/ 6565900 w 7086600"/>
              <a:gd name="connsiteY78" fmla="*/ 2825750 h 3441700"/>
              <a:gd name="connsiteX79" fmla="*/ 6711950 w 7086600"/>
              <a:gd name="connsiteY79" fmla="*/ 2571750 h 3441700"/>
              <a:gd name="connsiteX80" fmla="*/ 6788150 w 7086600"/>
              <a:gd name="connsiteY80" fmla="*/ 2743200 h 3441700"/>
              <a:gd name="connsiteX81" fmla="*/ 6851650 w 7086600"/>
              <a:gd name="connsiteY81" fmla="*/ 2616200 h 3441700"/>
              <a:gd name="connsiteX82" fmla="*/ 6934200 w 7086600"/>
              <a:gd name="connsiteY82" fmla="*/ 2495550 h 3441700"/>
              <a:gd name="connsiteX83" fmla="*/ 7010400 w 7086600"/>
              <a:gd name="connsiteY83" fmla="*/ 2584450 h 3441700"/>
              <a:gd name="connsiteX84" fmla="*/ 7086600 w 7086600"/>
              <a:gd name="connsiteY84" fmla="*/ 2393950 h 34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7086600" h="3441700">
                <a:moveTo>
                  <a:pt x="0" y="514350"/>
                </a:moveTo>
                <a:lnTo>
                  <a:pt x="76200" y="514350"/>
                </a:lnTo>
                <a:lnTo>
                  <a:pt x="152400" y="628650"/>
                </a:lnTo>
                <a:lnTo>
                  <a:pt x="222250" y="869950"/>
                </a:lnTo>
                <a:lnTo>
                  <a:pt x="304800" y="1003300"/>
                </a:lnTo>
                <a:lnTo>
                  <a:pt x="374650" y="1016000"/>
                </a:lnTo>
                <a:lnTo>
                  <a:pt x="444500" y="774700"/>
                </a:lnTo>
                <a:lnTo>
                  <a:pt x="533400" y="742950"/>
                </a:lnTo>
                <a:lnTo>
                  <a:pt x="596900" y="1231900"/>
                </a:lnTo>
                <a:lnTo>
                  <a:pt x="673100" y="673100"/>
                </a:lnTo>
                <a:lnTo>
                  <a:pt x="749300" y="1016000"/>
                </a:lnTo>
                <a:lnTo>
                  <a:pt x="825500" y="615950"/>
                </a:lnTo>
                <a:lnTo>
                  <a:pt x="901700" y="1016000"/>
                </a:lnTo>
                <a:lnTo>
                  <a:pt x="952500" y="387350"/>
                </a:lnTo>
                <a:lnTo>
                  <a:pt x="1028700" y="38100"/>
                </a:lnTo>
                <a:lnTo>
                  <a:pt x="1111250" y="76200"/>
                </a:lnTo>
                <a:lnTo>
                  <a:pt x="1174750" y="565150"/>
                </a:lnTo>
                <a:lnTo>
                  <a:pt x="1250950" y="609600"/>
                </a:lnTo>
                <a:lnTo>
                  <a:pt x="1403350" y="330200"/>
                </a:lnTo>
                <a:lnTo>
                  <a:pt x="1479550" y="469900"/>
                </a:lnTo>
                <a:lnTo>
                  <a:pt x="1549400" y="476250"/>
                </a:lnTo>
                <a:lnTo>
                  <a:pt x="1701800" y="19050"/>
                </a:lnTo>
                <a:lnTo>
                  <a:pt x="1771650" y="107950"/>
                </a:lnTo>
                <a:lnTo>
                  <a:pt x="1854200" y="368300"/>
                </a:lnTo>
                <a:lnTo>
                  <a:pt x="1930400" y="1346200"/>
                </a:lnTo>
                <a:lnTo>
                  <a:pt x="2006600" y="781050"/>
                </a:lnTo>
                <a:lnTo>
                  <a:pt x="2063750" y="1054100"/>
                </a:lnTo>
                <a:lnTo>
                  <a:pt x="2139950" y="863600"/>
                </a:lnTo>
                <a:lnTo>
                  <a:pt x="2286000" y="0"/>
                </a:lnTo>
                <a:lnTo>
                  <a:pt x="2374900" y="203200"/>
                </a:lnTo>
                <a:lnTo>
                  <a:pt x="2432050" y="431800"/>
                </a:lnTo>
                <a:lnTo>
                  <a:pt x="2514600" y="387350"/>
                </a:lnTo>
                <a:lnTo>
                  <a:pt x="2660650" y="730250"/>
                </a:lnTo>
                <a:lnTo>
                  <a:pt x="2736850" y="698500"/>
                </a:lnTo>
                <a:lnTo>
                  <a:pt x="2813050" y="482600"/>
                </a:lnTo>
                <a:lnTo>
                  <a:pt x="2889250" y="463550"/>
                </a:lnTo>
                <a:lnTo>
                  <a:pt x="2965450" y="711200"/>
                </a:lnTo>
                <a:lnTo>
                  <a:pt x="3035300" y="476250"/>
                </a:lnTo>
                <a:lnTo>
                  <a:pt x="3251200" y="825500"/>
                </a:lnTo>
                <a:lnTo>
                  <a:pt x="3314700" y="1130300"/>
                </a:lnTo>
                <a:lnTo>
                  <a:pt x="3397250" y="1155700"/>
                </a:lnTo>
                <a:lnTo>
                  <a:pt x="3479800" y="1238250"/>
                </a:lnTo>
                <a:lnTo>
                  <a:pt x="3543300" y="1346200"/>
                </a:lnTo>
                <a:lnTo>
                  <a:pt x="3625850" y="1282700"/>
                </a:lnTo>
                <a:lnTo>
                  <a:pt x="3702050" y="1517650"/>
                </a:lnTo>
                <a:lnTo>
                  <a:pt x="3771900" y="1847850"/>
                </a:lnTo>
                <a:lnTo>
                  <a:pt x="3854450" y="1816100"/>
                </a:lnTo>
                <a:lnTo>
                  <a:pt x="3917950" y="1930400"/>
                </a:lnTo>
                <a:lnTo>
                  <a:pt x="3987800" y="2159000"/>
                </a:lnTo>
                <a:lnTo>
                  <a:pt x="4064000" y="2197100"/>
                </a:lnTo>
                <a:lnTo>
                  <a:pt x="4133850" y="2159000"/>
                </a:lnTo>
                <a:lnTo>
                  <a:pt x="4197350" y="2374900"/>
                </a:lnTo>
                <a:lnTo>
                  <a:pt x="4273550" y="2432050"/>
                </a:lnTo>
                <a:lnTo>
                  <a:pt x="4356100" y="2374900"/>
                </a:lnTo>
                <a:lnTo>
                  <a:pt x="4470400" y="2584450"/>
                </a:lnTo>
                <a:lnTo>
                  <a:pt x="4521200" y="2667000"/>
                </a:lnTo>
                <a:lnTo>
                  <a:pt x="4578350" y="2711450"/>
                </a:lnTo>
                <a:lnTo>
                  <a:pt x="4730750" y="2965450"/>
                </a:lnTo>
                <a:lnTo>
                  <a:pt x="4826000" y="3003550"/>
                </a:lnTo>
                <a:lnTo>
                  <a:pt x="4953000" y="3105150"/>
                </a:lnTo>
                <a:lnTo>
                  <a:pt x="5029200" y="3225800"/>
                </a:lnTo>
                <a:lnTo>
                  <a:pt x="5099050" y="3257550"/>
                </a:lnTo>
                <a:lnTo>
                  <a:pt x="5232400" y="2927350"/>
                </a:lnTo>
                <a:lnTo>
                  <a:pt x="5308600" y="2971800"/>
                </a:lnTo>
                <a:lnTo>
                  <a:pt x="5372100" y="2870200"/>
                </a:lnTo>
                <a:lnTo>
                  <a:pt x="5461000" y="2825750"/>
                </a:lnTo>
                <a:lnTo>
                  <a:pt x="5613400" y="2889250"/>
                </a:lnTo>
                <a:lnTo>
                  <a:pt x="5683250" y="2959100"/>
                </a:lnTo>
                <a:lnTo>
                  <a:pt x="5753100" y="3149600"/>
                </a:lnTo>
                <a:lnTo>
                  <a:pt x="5835650" y="3206750"/>
                </a:lnTo>
                <a:lnTo>
                  <a:pt x="5905500" y="3441700"/>
                </a:lnTo>
                <a:lnTo>
                  <a:pt x="5981700" y="3441700"/>
                </a:lnTo>
                <a:lnTo>
                  <a:pt x="6127750" y="3079750"/>
                </a:lnTo>
                <a:lnTo>
                  <a:pt x="6184900" y="3162300"/>
                </a:lnTo>
                <a:lnTo>
                  <a:pt x="6261100" y="3022600"/>
                </a:lnTo>
                <a:lnTo>
                  <a:pt x="6330950" y="3022600"/>
                </a:lnTo>
                <a:lnTo>
                  <a:pt x="6407150" y="2921000"/>
                </a:lnTo>
                <a:lnTo>
                  <a:pt x="6496050" y="3086100"/>
                </a:lnTo>
                <a:lnTo>
                  <a:pt x="6565900" y="2825750"/>
                </a:lnTo>
                <a:lnTo>
                  <a:pt x="6711950" y="2571750"/>
                </a:lnTo>
                <a:lnTo>
                  <a:pt x="6788150" y="2743200"/>
                </a:lnTo>
                <a:lnTo>
                  <a:pt x="6851650" y="2616200"/>
                </a:lnTo>
                <a:lnTo>
                  <a:pt x="6934200" y="2495550"/>
                </a:lnTo>
                <a:lnTo>
                  <a:pt x="7010400" y="2584450"/>
                </a:lnTo>
                <a:lnTo>
                  <a:pt x="7086600" y="2393950"/>
                </a:lnTo>
              </a:path>
            </a:pathLst>
          </a:custGeom>
          <a:noFill/>
          <a:ln w="57150">
            <a:solidFill>
              <a:srgbClr val="6600CC"/>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8" name="TextBox 57"/>
          <p:cNvSpPr txBox="1"/>
          <p:nvPr/>
        </p:nvSpPr>
        <p:spPr>
          <a:xfrm>
            <a:off x="719846" y="5177650"/>
            <a:ext cx="290464" cy="369332"/>
          </a:xfrm>
          <a:prstGeom prst="rect">
            <a:avLst/>
          </a:prstGeom>
          <a:noFill/>
        </p:spPr>
        <p:txBody>
          <a:bodyPr wrap="none" rtlCol="0">
            <a:spAutoFit/>
          </a:bodyPr>
          <a:lstStyle/>
          <a:p>
            <a:pPr algn="r"/>
            <a:r>
              <a:rPr lang="en-ZA" dirty="0" smtClean="0">
                <a:latin typeface="Arial Narrow" pitchFamily="34" charset="0"/>
              </a:rPr>
              <a:t>0</a:t>
            </a:r>
          </a:p>
        </p:txBody>
      </p:sp>
      <p:sp>
        <p:nvSpPr>
          <p:cNvPr id="72" name="TextBox 71"/>
          <p:cNvSpPr txBox="1"/>
          <p:nvPr/>
        </p:nvSpPr>
        <p:spPr>
          <a:xfrm>
            <a:off x="719846" y="4682755"/>
            <a:ext cx="290464" cy="369332"/>
          </a:xfrm>
          <a:prstGeom prst="rect">
            <a:avLst/>
          </a:prstGeom>
          <a:noFill/>
        </p:spPr>
        <p:txBody>
          <a:bodyPr wrap="none" rtlCol="0">
            <a:spAutoFit/>
          </a:bodyPr>
          <a:lstStyle/>
          <a:p>
            <a:pPr algn="r"/>
            <a:r>
              <a:rPr lang="en-ZA" dirty="0" smtClean="0">
                <a:latin typeface="Arial Narrow" pitchFamily="34" charset="0"/>
              </a:rPr>
              <a:t>5</a:t>
            </a:r>
          </a:p>
        </p:txBody>
      </p:sp>
      <p:sp>
        <p:nvSpPr>
          <p:cNvPr id="75" name="TextBox 74"/>
          <p:cNvSpPr txBox="1"/>
          <p:nvPr/>
        </p:nvSpPr>
        <p:spPr>
          <a:xfrm>
            <a:off x="614048" y="4187860"/>
            <a:ext cx="396262" cy="369332"/>
          </a:xfrm>
          <a:prstGeom prst="rect">
            <a:avLst/>
          </a:prstGeom>
          <a:noFill/>
        </p:spPr>
        <p:txBody>
          <a:bodyPr wrap="none" rtlCol="0">
            <a:spAutoFit/>
          </a:bodyPr>
          <a:lstStyle/>
          <a:p>
            <a:pPr algn="r"/>
            <a:r>
              <a:rPr lang="en-ZA" dirty="0" smtClean="0">
                <a:latin typeface="Arial Narrow" pitchFamily="34" charset="0"/>
              </a:rPr>
              <a:t>10</a:t>
            </a:r>
          </a:p>
        </p:txBody>
      </p:sp>
      <p:sp>
        <p:nvSpPr>
          <p:cNvPr id="76" name="TextBox 75"/>
          <p:cNvSpPr txBox="1"/>
          <p:nvPr/>
        </p:nvSpPr>
        <p:spPr>
          <a:xfrm>
            <a:off x="614048" y="3692965"/>
            <a:ext cx="396262" cy="369332"/>
          </a:xfrm>
          <a:prstGeom prst="rect">
            <a:avLst/>
          </a:prstGeom>
          <a:noFill/>
        </p:spPr>
        <p:txBody>
          <a:bodyPr wrap="none" rtlCol="0">
            <a:spAutoFit/>
          </a:bodyPr>
          <a:lstStyle/>
          <a:p>
            <a:pPr algn="r"/>
            <a:r>
              <a:rPr lang="en-ZA" dirty="0" smtClean="0">
                <a:latin typeface="Arial Narrow" pitchFamily="34" charset="0"/>
              </a:rPr>
              <a:t>15</a:t>
            </a:r>
          </a:p>
        </p:txBody>
      </p:sp>
      <p:sp>
        <p:nvSpPr>
          <p:cNvPr id="77" name="TextBox 76"/>
          <p:cNvSpPr txBox="1"/>
          <p:nvPr/>
        </p:nvSpPr>
        <p:spPr>
          <a:xfrm>
            <a:off x="614048" y="3198070"/>
            <a:ext cx="396262" cy="369332"/>
          </a:xfrm>
          <a:prstGeom prst="rect">
            <a:avLst/>
          </a:prstGeom>
          <a:noFill/>
        </p:spPr>
        <p:txBody>
          <a:bodyPr wrap="none" rtlCol="0">
            <a:spAutoFit/>
          </a:bodyPr>
          <a:lstStyle/>
          <a:p>
            <a:pPr algn="r"/>
            <a:r>
              <a:rPr lang="en-ZA" dirty="0" smtClean="0">
                <a:latin typeface="Arial Narrow" pitchFamily="34" charset="0"/>
              </a:rPr>
              <a:t>20</a:t>
            </a:r>
          </a:p>
        </p:txBody>
      </p:sp>
      <p:sp>
        <p:nvSpPr>
          <p:cNvPr id="78" name="TextBox 77"/>
          <p:cNvSpPr txBox="1"/>
          <p:nvPr/>
        </p:nvSpPr>
        <p:spPr>
          <a:xfrm>
            <a:off x="614048" y="2703175"/>
            <a:ext cx="396262" cy="369332"/>
          </a:xfrm>
          <a:prstGeom prst="rect">
            <a:avLst/>
          </a:prstGeom>
          <a:noFill/>
        </p:spPr>
        <p:txBody>
          <a:bodyPr wrap="none" rtlCol="0">
            <a:spAutoFit/>
          </a:bodyPr>
          <a:lstStyle/>
          <a:p>
            <a:pPr algn="r"/>
            <a:r>
              <a:rPr lang="en-ZA" dirty="0" smtClean="0">
                <a:latin typeface="Arial Narrow" pitchFamily="34" charset="0"/>
              </a:rPr>
              <a:t>25</a:t>
            </a:r>
          </a:p>
        </p:txBody>
      </p:sp>
      <p:sp>
        <p:nvSpPr>
          <p:cNvPr id="79" name="TextBox 78"/>
          <p:cNvSpPr txBox="1"/>
          <p:nvPr/>
        </p:nvSpPr>
        <p:spPr>
          <a:xfrm>
            <a:off x="614048" y="2208280"/>
            <a:ext cx="396262" cy="369332"/>
          </a:xfrm>
          <a:prstGeom prst="rect">
            <a:avLst/>
          </a:prstGeom>
          <a:noFill/>
        </p:spPr>
        <p:txBody>
          <a:bodyPr wrap="none" rtlCol="0">
            <a:spAutoFit/>
          </a:bodyPr>
          <a:lstStyle/>
          <a:p>
            <a:pPr algn="r"/>
            <a:r>
              <a:rPr lang="en-ZA" dirty="0" smtClean="0">
                <a:latin typeface="Arial Narrow" pitchFamily="34" charset="0"/>
              </a:rPr>
              <a:t>30</a:t>
            </a:r>
          </a:p>
        </p:txBody>
      </p:sp>
      <p:sp>
        <p:nvSpPr>
          <p:cNvPr id="80" name="TextBox 79"/>
          <p:cNvSpPr txBox="1"/>
          <p:nvPr/>
        </p:nvSpPr>
        <p:spPr>
          <a:xfrm>
            <a:off x="614048" y="1713385"/>
            <a:ext cx="396262" cy="369332"/>
          </a:xfrm>
          <a:prstGeom prst="rect">
            <a:avLst/>
          </a:prstGeom>
          <a:noFill/>
        </p:spPr>
        <p:txBody>
          <a:bodyPr wrap="none" rtlCol="0">
            <a:spAutoFit/>
          </a:bodyPr>
          <a:lstStyle/>
          <a:p>
            <a:pPr algn="r"/>
            <a:r>
              <a:rPr lang="en-ZA" dirty="0" smtClean="0">
                <a:latin typeface="Arial Narrow" pitchFamily="34" charset="0"/>
              </a:rPr>
              <a:t>35</a:t>
            </a:r>
          </a:p>
        </p:txBody>
      </p:sp>
      <p:sp>
        <p:nvSpPr>
          <p:cNvPr id="81" name="TextBox 80"/>
          <p:cNvSpPr txBox="1"/>
          <p:nvPr/>
        </p:nvSpPr>
        <p:spPr>
          <a:xfrm>
            <a:off x="614048" y="1218490"/>
            <a:ext cx="396262" cy="369332"/>
          </a:xfrm>
          <a:prstGeom prst="rect">
            <a:avLst/>
          </a:prstGeom>
          <a:noFill/>
        </p:spPr>
        <p:txBody>
          <a:bodyPr wrap="none" rtlCol="0">
            <a:spAutoFit/>
          </a:bodyPr>
          <a:lstStyle/>
          <a:p>
            <a:pPr algn="r"/>
            <a:r>
              <a:rPr lang="en-ZA" dirty="0" smtClean="0">
                <a:latin typeface="Arial Narrow" pitchFamily="34" charset="0"/>
              </a:rPr>
              <a:t>40</a:t>
            </a:r>
          </a:p>
        </p:txBody>
      </p:sp>
      <p:sp>
        <p:nvSpPr>
          <p:cNvPr id="82" name="TextBox 81"/>
          <p:cNvSpPr txBox="1"/>
          <p:nvPr/>
        </p:nvSpPr>
        <p:spPr>
          <a:xfrm rot="16200000">
            <a:off x="-809940" y="3198226"/>
            <a:ext cx="2467342" cy="369332"/>
          </a:xfrm>
          <a:prstGeom prst="rect">
            <a:avLst/>
          </a:prstGeom>
          <a:noFill/>
        </p:spPr>
        <p:txBody>
          <a:bodyPr wrap="none" rtlCol="0">
            <a:spAutoFit/>
          </a:bodyPr>
          <a:lstStyle/>
          <a:p>
            <a:pPr algn="ctr"/>
            <a:r>
              <a:rPr lang="en-ZA" dirty="0" smtClean="0">
                <a:latin typeface="Arial Narrow" pitchFamily="34" charset="0"/>
              </a:rPr>
              <a:t>Annual deaths per 100,000</a:t>
            </a:r>
          </a:p>
        </p:txBody>
      </p:sp>
      <p:sp>
        <p:nvSpPr>
          <p:cNvPr id="83" name="TextBox 82"/>
          <p:cNvSpPr txBox="1"/>
          <p:nvPr/>
        </p:nvSpPr>
        <p:spPr>
          <a:xfrm>
            <a:off x="8155602" y="5177651"/>
            <a:ext cx="290464" cy="369332"/>
          </a:xfrm>
          <a:prstGeom prst="rect">
            <a:avLst/>
          </a:prstGeom>
          <a:noFill/>
        </p:spPr>
        <p:txBody>
          <a:bodyPr wrap="none" rtlCol="0">
            <a:spAutoFit/>
          </a:bodyPr>
          <a:lstStyle/>
          <a:p>
            <a:r>
              <a:rPr lang="en-ZA" dirty="0" smtClean="0">
                <a:latin typeface="Arial Narrow" pitchFamily="34" charset="0"/>
              </a:rPr>
              <a:t>0</a:t>
            </a:r>
          </a:p>
        </p:txBody>
      </p:sp>
      <p:sp>
        <p:nvSpPr>
          <p:cNvPr id="84" name="TextBox 83"/>
          <p:cNvSpPr txBox="1"/>
          <p:nvPr/>
        </p:nvSpPr>
        <p:spPr>
          <a:xfrm>
            <a:off x="8155602" y="3857931"/>
            <a:ext cx="290464" cy="369332"/>
          </a:xfrm>
          <a:prstGeom prst="rect">
            <a:avLst/>
          </a:prstGeom>
          <a:noFill/>
        </p:spPr>
        <p:txBody>
          <a:bodyPr wrap="none" rtlCol="0">
            <a:spAutoFit/>
          </a:bodyPr>
          <a:lstStyle/>
          <a:p>
            <a:r>
              <a:rPr lang="en-ZA" dirty="0" smtClean="0">
                <a:latin typeface="Arial Narrow" pitchFamily="34" charset="0"/>
              </a:rPr>
              <a:t>5</a:t>
            </a:r>
          </a:p>
        </p:txBody>
      </p:sp>
      <p:sp>
        <p:nvSpPr>
          <p:cNvPr id="85" name="TextBox 84"/>
          <p:cNvSpPr txBox="1"/>
          <p:nvPr/>
        </p:nvSpPr>
        <p:spPr>
          <a:xfrm>
            <a:off x="8155602" y="2538211"/>
            <a:ext cx="396262" cy="369332"/>
          </a:xfrm>
          <a:prstGeom prst="rect">
            <a:avLst/>
          </a:prstGeom>
          <a:noFill/>
        </p:spPr>
        <p:txBody>
          <a:bodyPr wrap="none" rtlCol="0">
            <a:spAutoFit/>
          </a:bodyPr>
          <a:lstStyle/>
          <a:p>
            <a:r>
              <a:rPr lang="en-ZA" dirty="0" smtClean="0">
                <a:latin typeface="Arial Narrow" pitchFamily="34" charset="0"/>
              </a:rPr>
              <a:t>10</a:t>
            </a:r>
          </a:p>
        </p:txBody>
      </p:sp>
      <p:sp>
        <p:nvSpPr>
          <p:cNvPr id="86" name="TextBox 85"/>
          <p:cNvSpPr txBox="1"/>
          <p:nvPr/>
        </p:nvSpPr>
        <p:spPr>
          <a:xfrm>
            <a:off x="8155602" y="1218491"/>
            <a:ext cx="396262" cy="369332"/>
          </a:xfrm>
          <a:prstGeom prst="rect">
            <a:avLst/>
          </a:prstGeom>
          <a:noFill/>
        </p:spPr>
        <p:txBody>
          <a:bodyPr wrap="none" rtlCol="0">
            <a:spAutoFit/>
          </a:bodyPr>
          <a:lstStyle/>
          <a:p>
            <a:r>
              <a:rPr lang="en-ZA" dirty="0" smtClean="0">
                <a:latin typeface="Arial Narrow" pitchFamily="34" charset="0"/>
              </a:rPr>
              <a:t>15</a:t>
            </a:r>
          </a:p>
        </p:txBody>
      </p:sp>
      <p:cxnSp>
        <p:nvCxnSpPr>
          <p:cNvPr id="88" name="Straight Connector 87"/>
          <p:cNvCxnSpPr/>
          <p:nvPr/>
        </p:nvCxnSpPr>
        <p:spPr>
          <a:xfrm>
            <a:off x="6170945" y="1515988"/>
            <a:ext cx="341644" cy="0"/>
          </a:xfrm>
          <a:prstGeom prst="line">
            <a:avLst/>
          </a:prstGeom>
          <a:noFill/>
          <a:ln w="57150">
            <a:solidFill>
              <a:srgbClr val="C00000"/>
            </a:solidFill>
          </a:ln>
        </p:spPr>
        <p:style>
          <a:lnRef idx="1">
            <a:schemeClr val="accent1"/>
          </a:lnRef>
          <a:fillRef idx="3">
            <a:schemeClr val="accent1"/>
          </a:fillRef>
          <a:effectRef idx="2">
            <a:schemeClr val="accent1"/>
          </a:effectRef>
          <a:fontRef idx="minor">
            <a:schemeClr val="lt1"/>
          </a:fontRef>
        </p:style>
      </p:cxnSp>
      <p:cxnSp>
        <p:nvCxnSpPr>
          <p:cNvPr id="89" name="Straight Connector 88"/>
          <p:cNvCxnSpPr/>
          <p:nvPr/>
        </p:nvCxnSpPr>
        <p:spPr>
          <a:xfrm>
            <a:off x="6170945" y="1777245"/>
            <a:ext cx="341644" cy="0"/>
          </a:xfrm>
          <a:prstGeom prst="line">
            <a:avLst/>
          </a:prstGeom>
          <a:noFill/>
          <a:ln w="57150">
            <a:solidFill>
              <a:srgbClr val="6600CC"/>
            </a:solidFill>
          </a:ln>
        </p:spPr>
        <p:style>
          <a:lnRef idx="1">
            <a:schemeClr val="accent1"/>
          </a:lnRef>
          <a:fillRef idx="3">
            <a:schemeClr val="accent1"/>
          </a:fillRef>
          <a:effectRef idx="2">
            <a:schemeClr val="accent1"/>
          </a:effectRef>
          <a:fontRef idx="minor">
            <a:schemeClr val="lt1"/>
          </a:fontRef>
        </p:style>
      </p:cxnSp>
      <p:sp>
        <p:nvSpPr>
          <p:cNvPr id="90" name="TextBox 89"/>
          <p:cNvSpPr txBox="1"/>
          <p:nvPr/>
        </p:nvSpPr>
        <p:spPr>
          <a:xfrm>
            <a:off x="6512174" y="1592414"/>
            <a:ext cx="1027845" cy="369332"/>
          </a:xfrm>
          <a:prstGeom prst="rect">
            <a:avLst/>
          </a:prstGeom>
          <a:noFill/>
        </p:spPr>
        <p:txBody>
          <a:bodyPr wrap="none" rtlCol="0">
            <a:spAutoFit/>
          </a:bodyPr>
          <a:lstStyle/>
          <a:p>
            <a:r>
              <a:rPr lang="en-ZA" dirty="0" smtClean="0">
                <a:latin typeface="Arial Narrow" pitchFamily="34" charset="0"/>
              </a:rPr>
              <a:t>Animal fat</a:t>
            </a:r>
            <a:endParaRPr lang="en-ZA" dirty="0">
              <a:latin typeface="Arial Narrow" pitchFamily="34" charset="0"/>
            </a:endParaRPr>
          </a:p>
        </p:txBody>
      </p:sp>
      <p:sp>
        <p:nvSpPr>
          <p:cNvPr id="91" name="TextBox 90"/>
          <p:cNvSpPr txBox="1"/>
          <p:nvPr/>
        </p:nvSpPr>
        <p:spPr>
          <a:xfrm>
            <a:off x="6512174" y="1331157"/>
            <a:ext cx="1587294" cy="369332"/>
          </a:xfrm>
          <a:prstGeom prst="rect">
            <a:avLst/>
          </a:prstGeom>
          <a:noFill/>
        </p:spPr>
        <p:txBody>
          <a:bodyPr wrap="none" rtlCol="0">
            <a:spAutoFit/>
          </a:bodyPr>
          <a:lstStyle/>
          <a:p>
            <a:r>
              <a:rPr lang="en-ZA" dirty="0" smtClean="0">
                <a:latin typeface="Arial Narrow" pitchFamily="34" charset="0"/>
              </a:rPr>
              <a:t>All heart disease</a:t>
            </a:r>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41739162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125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 name="Freeform 16"/>
          <p:cNvSpPr/>
          <p:nvPr/>
        </p:nvSpPr>
        <p:spPr>
          <a:xfrm>
            <a:off x="5832143"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sp>
        <p:nvSpPr>
          <p:cNvPr id="20" name="Freeform 19"/>
          <p:cNvSpPr/>
          <p:nvPr/>
        </p:nvSpPr>
        <p:spPr>
          <a:xfrm>
            <a:off x="7614580"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grpSp>
        <p:nvGrpSpPr>
          <p:cNvPr id="33" name="Group 32"/>
          <p:cNvGrpSpPr/>
          <p:nvPr/>
        </p:nvGrpSpPr>
        <p:grpSpPr>
          <a:xfrm>
            <a:off x="140398" y="685796"/>
            <a:ext cx="1733558" cy="5308605"/>
            <a:chOff x="140398" y="685796"/>
            <a:chExt cx="1733558" cy="5308605"/>
          </a:xfrm>
        </p:grpSpPr>
        <p:sp>
          <p:nvSpPr>
            <p:cNvPr id="9" name="Freeform 8"/>
            <p:cNvSpPr/>
            <p:nvPr/>
          </p:nvSpPr>
          <p:spPr>
            <a:xfrm rot="16200000">
              <a:off x="-165282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2A6082"/>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dirty="0">
                <a:solidFill>
                  <a:schemeClr val="tx1"/>
                </a:solidFill>
              </a:endParaRPr>
            </a:p>
          </p:txBody>
        </p:sp>
        <p:sp>
          <p:nvSpPr>
            <p:cNvPr id="10" name="Freeform 9"/>
            <p:cNvSpPr/>
            <p:nvPr/>
          </p:nvSpPr>
          <p:spPr>
            <a:xfrm>
              <a:off x="484831"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sp>
          <p:nvSpPr>
            <p:cNvPr id="27" name="TextBox 26"/>
            <p:cNvSpPr txBox="1"/>
            <p:nvPr/>
          </p:nvSpPr>
          <p:spPr>
            <a:xfrm>
              <a:off x="180622" y="801510"/>
              <a:ext cx="1693334" cy="2308324"/>
            </a:xfrm>
            <a:prstGeom prst="rect">
              <a:avLst/>
            </a:prstGeom>
            <a:noFill/>
          </p:spPr>
          <p:txBody>
            <a:bodyPr wrap="square" rtlCol="0">
              <a:spAutoFit/>
            </a:bodyPr>
            <a:lstStyle/>
            <a:p>
              <a:r>
                <a:rPr lang="en-ZA" sz="1600" b="1" dirty="0">
                  <a:solidFill>
                    <a:schemeClr val="bg1"/>
                  </a:solidFill>
                  <a:latin typeface="Arial Narrow" pitchFamily="34" charset="0"/>
                </a:rPr>
                <a:t>Economic considerations drove the adoption of the current dietary guidelines without proper scientific evaluation or proof. </a:t>
              </a:r>
            </a:p>
          </p:txBody>
        </p:sp>
      </p:grpSp>
      <p:grpSp>
        <p:nvGrpSpPr>
          <p:cNvPr id="34" name="Group 33"/>
          <p:cNvGrpSpPr/>
          <p:nvPr/>
        </p:nvGrpSpPr>
        <p:grpSpPr>
          <a:xfrm>
            <a:off x="1922836" y="685796"/>
            <a:ext cx="1731942" cy="5308605"/>
            <a:chOff x="1922836" y="685796"/>
            <a:chExt cx="1731942" cy="5308605"/>
          </a:xfrm>
        </p:grpSpPr>
        <p:sp>
          <p:nvSpPr>
            <p:cNvPr id="11" name="Freeform 10"/>
            <p:cNvSpPr/>
            <p:nvPr/>
          </p:nvSpPr>
          <p:spPr>
            <a:xfrm rot="16200000">
              <a:off x="12961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schemeClr val="tx1"/>
                </a:solidFill>
              </a:endParaRPr>
            </a:p>
          </p:txBody>
        </p:sp>
        <p:sp>
          <p:nvSpPr>
            <p:cNvPr id="28" name="TextBox 27"/>
            <p:cNvSpPr txBox="1"/>
            <p:nvPr/>
          </p:nvSpPr>
          <p:spPr>
            <a:xfrm>
              <a:off x="1961444" y="801510"/>
              <a:ext cx="1693334" cy="1815882"/>
            </a:xfrm>
            <a:prstGeom prst="rect">
              <a:avLst/>
            </a:prstGeom>
            <a:noFill/>
          </p:spPr>
          <p:txBody>
            <a:bodyPr wrap="square" rtlCol="0">
              <a:spAutoFit/>
            </a:bodyPr>
            <a:lstStyle/>
            <a:p>
              <a:r>
                <a:rPr lang="en-ZA" sz="1600" b="1" dirty="0">
                  <a:solidFill>
                    <a:schemeClr val="bg1"/>
                  </a:solidFill>
                  <a:latin typeface="Arial Narrow" pitchFamily="34" charset="0"/>
                </a:rPr>
                <a:t>Within 5 years of the widespread adoption of these guidelines rates of diabetes and obesity increased explosively.</a:t>
              </a:r>
            </a:p>
          </p:txBody>
        </p:sp>
      </p:grpSp>
      <p:grpSp>
        <p:nvGrpSpPr>
          <p:cNvPr id="35" name="Group 34"/>
          <p:cNvGrpSpPr/>
          <p:nvPr/>
        </p:nvGrpSpPr>
        <p:grpSpPr>
          <a:xfrm>
            <a:off x="3705273" y="685796"/>
            <a:ext cx="1730327" cy="5308605"/>
            <a:chOff x="3705273" y="685796"/>
            <a:chExt cx="1730327" cy="5308605"/>
          </a:xfrm>
        </p:grpSpPr>
        <p:sp>
          <p:nvSpPr>
            <p:cNvPr id="13" name="Freeform 12"/>
            <p:cNvSpPr/>
            <p:nvPr/>
          </p:nvSpPr>
          <p:spPr>
            <a:xfrm rot="16200000">
              <a:off x="1912051"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schemeClr val="tx1"/>
                </a:solidFill>
              </a:endParaRPr>
            </a:p>
          </p:txBody>
        </p:sp>
        <p:sp>
          <p:nvSpPr>
            <p:cNvPr id="29" name="TextBox 28"/>
            <p:cNvSpPr txBox="1"/>
            <p:nvPr/>
          </p:nvSpPr>
          <p:spPr>
            <a:xfrm>
              <a:off x="3742266" y="801510"/>
              <a:ext cx="1693334" cy="3785652"/>
            </a:xfrm>
            <a:prstGeom prst="rect">
              <a:avLst/>
            </a:prstGeom>
            <a:noFill/>
          </p:spPr>
          <p:txBody>
            <a:bodyPr wrap="square" rtlCol="0">
              <a:spAutoFit/>
            </a:bodyPr>
            <a:lstStyle/>
            <a:p>
              <a:r>
                <a:rPr lang="en-ZA" sz="1600" b="1" dirty="0">
                  <a:solidFill>
                    <a:schemeClr val="bg1"/>
                  </a:solidFill>
                  <a:latin typeface="Arial Narrow" pitchFamily="34" charset="0"/>
                </a:rPr>
                <a:t>The presence of the genetic predisposing condition, carbohydrate-resistance, explains why large numbers of persons in predisposed populations become obese and diabetic when exposed to a high carbohydrate diet. </a:t>
              </a:r>
            </a:p>
          </p:txBody>
        </p:sp>
      </p:grpSp>
      <p:grpSp>
        <p:nvGrpSpPr>
          <p:cNvPr id="36" name="Group 35"/>
          <p:cNvGrpSpPr/>
          <p:nvPr/>
        </p:nvGrpSpPr>
        <p:grpSpPr>
          <a:xfrm>
            <a:off x="5487711" y="685796"/>
            <a:ext cx="1728711" cy="5308605"/>
            <a:chOff x="5487711" y="685796"/>
            <a:chExt cx="1728711" cy="5308605"/>
          </a:xfrm>
        </p:grpSpPr>
        <p:sp>
          <p:nvSpPr>
            <p:cNvPr id="15" name="Freeform 14"/>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p>
          </p:txBody>
        </p:sp>
        <p:sp>
          <p:nvSpPr>
            <p:cNvPr id="30" name="TextBox 29"/>
            <p:cNvSpPr txBox="1"/>
            <p:nvPr/>
          </p:nvSpPr>
          <p:spPr>
            <a:xfrm>
              <a:off x="5523088" y="801510"/>
              <a:ext cx="1693334" cy="2800767"/>
            </a:xfrm>
            <a:prstGeom prst="rect">
              <a:avLst/>
            </a:prstGeom>
            <a:noFill/>
          </p:spPr>
          <p:txBody>
            <a:bodyPr wrap="square" rtlCol="0">
              <a:spAutoFit/>
            </a:bodyPr>
            <a:lstStyle/>
            <a:p>
              <a:r>
                <a:rPr lang="en-ZA" sz="1600" b="1" dirty="0">
                  <a:solidFill>
                    <a:schemeClr val="bg1"/>
                  </a:solidFill>
                  <a:latin typeface="Arial Narrow" pitchFamily="34" charset="0"/>
                </a:rPr>
                <a:t>A high fat diet reverses </a:t>
              </a:r>
              <a:r>
                <a:rPr lang="en-ZA" sz="1600" b="1" dirty="0" smtClean="0">
                  <a:solidFill>
                    <a:schemeClr val="bg1"/>
                  </a:solidFill>
                  <a:latin typeface="Arial Black" pitchFamily="34" charset="0"/>
                </a:rPr>
                <a:t>all</a:t>
              </a:r>
              <a:r>
                <a:rPr lang="en-ZA" sz="1600" b="1" dirty="0" smtClean="0">
                  <a:solidFill>
                    <a:schemeClr val="bg1"/>
                  </a:solidFill>
                  <a:latin typeface="Arial Narrow" pitchFamily="34" charset="0"/>
                </a:rPr>
                <a:t> </a:t>
              </a:r>
              <a:r>
                <a:rPr lang="en-ZA" sz="1600" b="1" dirty="0">
                  <a:solidFill>
                    <a:schemeClr val="bg1"/>
                  </a:solidFill>
                  <a:latin typeface="Arial Narrow" pitchFamily="34" charset="0"/>
                </a:rPr>
                <a:t>known coronary risk factors in persons with carbohydrate-resistance whereas a high carbohydrate diet worsens those factors.</a:t>
              </a:r>
            </a:p>
          </p:txBody>
        </p:sp>
      </p:grpSp>
      <p:grpSp>
        <p:nvGrpSpPr>
          <p:cNvPr id="37" name="Group 36"/>
          <p:cNvGrpSpPr/>
          <p:nvPr/>
        </p:nvGrpSpPr>
        <p:grpSpPr>
          <a:xfrm>
            <a:off x="7270148" y="685796"/>
            <a:ext cx="1727096" cy="5308605"/>
            <a:chOff x="7270148" y="685796"/>
            <a:chExt cx="1727096" cy="5308605"/>
          </a:xfrm>
        </p:grpSpPr>
        <p:sp>
          <p:nvSpPr>
            <p:cNvPr id="18" name="Freeform 17"/>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schemeClr val="tx1"/>
                </a:solidFill>
              </a:endParaRPr>
            </a:p>
          </p:txBody>
        </p:sp>
        <p:sp>
          <p:nvSpPr>
            <p:cNvPr id="31" name="TextBox 30"/>
            <p:cNvSpPr txBox="1"/>
            <p:nvPr/>
          </p:nvSpPr>
          <p:spPr>
            <a:xfrm>
              <a:off x="7303910" y="801510"/>
              <a:ext cx="1693334" cy="338554"/>
            </a:xfrm>
            <a:prstGeom prst="rect">
              <a:avLst/>
            </a:prstGeom>
            <a:noFill/>
          </p:spPr>
          <p:txBody>
            <a:bodyPr wrap="square" rtlCol="0">
              <a:spAutoFit/>
            </a:bodyPr>
            <a:lstStyle/>
            <a:p>
              <a:endParaRPr lang="en-ZA" sz="1600" b="1" dirty="0">
                <a:solidFill>
                  <a:schemeClr val="bg1"/>
                </a:solidFill>
                <a:latin typeface="Arial Narrow" pitchFamily="34" charset="0"/>
              </a:endParaRPr>
            </a:p>
          </p:txBody>
        </p:sp>
      </p:grpSp>
      <p:sp>
        <p:nvSpPr>
          <p:cNvPr id="12" name="Flowchart: Extract 11"/>
          <p:cNvSpPr/>
          <p:nvPr/>
        </p:nvSpPr>
        <p:spPr>
          <a:xfrm rot="5400000">
            <a:off x="1778081" y="5543101"/>
            <a:ext cx="306730" cy="261062"/>
          </a:xfrm>
          <a:prstGeom prst="flowChartExtract">
            <a:avLst/>
          </a:prstGeom>
          <a:solidFill>
            <a:schemeClr val="bg1">
              <a:lumMod val="75000"/>
            </a:schemeClr>
          </a:solidFill>
          <a:ln w="19050">
            <a:solidFill>
              <a:srgbClr val="2A6082"/>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4" name="Flowchart: Extract 13"/>
          <p:cNvSpPr/>
          <p:nvPr/>
        </p:nvSpPr>
        <p:spPr>
          <a:xfrm rot="5400000">
            <a:off x="3560519" y="5543101"/>
            <a:ext cx="306730" cy="261062"/>
          </a:xfrm>
          <a:prstGeom prst="flowChartExtract">
            <a:avLst/>
          </a:prstGeom>
          <a:solidFill>
            <a:schemeClr val="bg1">
              <a:lumMod val="75000"/>
            </a:schemeClr>
          </a:solidFill>
          <a:ln w="19050">
            <a:solidFill>
              <a:srgbClr val="000066"/>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6" name="Flowchart: Extract 15"/>
          <p:cNvSpPr/>
          <p:nvPr/>
        </p:nvSpPr>
        <p:spPr>
          <a:xfrm rot="5400000">
            <a:off x="5342956" y="5543101"/>
            <a:ext cx="306730" cy="261062"/>
          </a:xfrm>
          <a:prstGeom prst="flowChartExtract">
            <a:avLst/>
          </a:prstGeom>
          <a:solidFill>
            <a:schemeClr val="bg1">
              <a:lumMod val="75000"/>
            </a:schemeClr>
          </a:solidFill>
          <a:ln w="19050">
            <a:solidFill>
              <a:srgbClr val="420F47"/>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9" name="Flowchart: Extract 18"/>
          <p:cNvSpPr/>
          <p:nvPr/>
        </p:nvSpPr>
        <p:spPr>
          <a:xfrm rot="5400000">
            <a:off x="7125393" y="5543101"/>
            <a:ext cx="306730" cy="261062"/>
          </a:xfrm>
          <a:prstGeom prst="flowChartExtract">
            <a:avLst/>
          </a:prstGeom>
          <a:solidFill>
            <a:schemeClr val="bg1">
              <a:lumMod val="75000"/>
            </a:schemeClr>
          </a:solidFill>
          <a:ln w="19050">
            <a:solidFill>
              <a:srgbClr val="991745"/>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pic>
        <p:nvPicPr>
          <p:cNvPr id="32" name="Picture 3"/>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36567" t="24647" r="36204" b="38120"/>
          <a:stretch/>
        </p:blipFill>
        <p:spPr bwMode="auto">
          <a:xfrm>
            <a:off x="7325008" y="1863527"/>
            <a:ext cx="1610649" cy="2825088"/>
          </a:xfrm>
          <a:prstGeom prst="rect">
            <a:avLst/>
          </a:prstGeom>
          <a:noFill/>
          <a:ln>
            <a:noFill/>
          </a:ln>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chemeClr val="accent1"/>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chemeClr val="tx1"/>
                </a:solidFill>
                <a:miter lim="800000"/>
                <a:headEnd/>
                <a:tailEnd/>
              </a14:hiddenLine>
            </a:ext>
            <a:ext uri="{AF507438-7753-43E0-B8FC-AC1667EBCBE1}">
              <a14:hiddenEffects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effectLst>
                  <a:outerShdw dist="35921" dir="2700000" algn="ctr" rotWithShape="0">
                    <a:schemeClr val="bg2"/>
                  </a:outerShdw>
                </a:effectLst>
              </a14:hiddenEffects>
            </a:ext>
          </a:extLst>
        </p:spPr>
      </p:pic>
      <p:grpSp>
        <p:nvGrpSpPr>
          <p:cNvPr id="24" name="Group 46"/>
          <p:cNvGrpSpPr>
            <a:grpSpLocks/>
          </p:cNvGrpSpPr>
          <p:nvPr/>
        </p:nvGrpSpPr>
        <p:grpSpPr bwMode="auto">
          <a:xfrm>
            <a:off x="1884363" y="1385703"/>
            <a:ext cx="7071004" cy="4100114"/>
            <a:chOff x="2202667" y="498279"/>
            <a:chExt cx="5205056" cy="4288871"/>
          </a:xfrm>
        </p:grpSpPr>
        <p:sp>
          <p:nvSpPr>
            <p:cNvPr id="25" name="Rounded Rectangle 24"/>
            <p:cNvSpPr/>
            <p:nvPr/>
          </p:nvSpPr>
          <p:spPr>
            <a:xfrm>
              <a:off x="2202667" y="498279"/>
              <a:ext cx="5205056" cy="4288871"/>
            </a:xfrm>
            <a:prstGeom prst="roundRect">
              <a:avLst>
                <a:gd name="adj" fmla="val 2558"/>
              </a:avLst>
            </a:prstGeom>
            <a:solidFill>
              <a:srgbClr val="2A6082">
                <a:alpha val="80000"/>
              </a:srgb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US"/>
            </a:p>
          </p:txBody>
        </p:sp>
        <p:sp>
          <p:nvSpPr>
            <p:cNvPr id="26" name="Title 1"/>
            <p:cNvSpPr txBox="1">
              <a:spLocks/>
            </p:cNvSpPr>
            <p:nvPr/>
          </p:nvSpPr>
          <p:spPr bwMode="auto">
            <a:xfrm>
              <a:off x="2420023" y="945613"/>
              <a:ext cx="4742298" cy="2660732"/>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lgn="ctr" defTabSz="762000">
                <a:lnSpc>
                  <a:spcPct val="95000"/>
                </a:lnSpc>
                <a:spcBef>
                  <a:spcPts val="600"/>
                </a:spcBef>
                <a:spcAft>
                  <a:spcPts val="600"/>
                </a:spcAft>
                <a:defRPr/>
              </a:pPr>
              <a:r>
                <a:rPr lang="en-ZA" sz="4400" b="0" dirty="0" smtClean="0">
                  <a:solidFill>
                    <a:srgbClr val="FFC000"/>
                  </a:solidFill>
                  <a:effectLst>
                    <a:outerShdw blurRad="38100" dist="38100" dir="2700000" algn="tl">
                      <a:srgbClr val="000000"/>
                    </a:outerShdw>
                  </a:effectLst>
                  <a:latin typeface="Impact" pitchFamily="34" charset="0"/>
                </a:rPr>
                <a:t>CONCLUSION:</a:t>
              </a:r>
            </a:p>
            <a:p>
              <a:pPr algn="ctr" defTabSz="762000">
                <a:lnSpc>
                  <a:spcPct val="95000"/>
                </a:lnSpc>
                <a:spcBef>
                  <a:spcPts val="600"/>
                </a:spcBef>
                <a:spcAft>
                  <a:spcPts val="600"/>
                </a:spcAft>
                <a:defRPr/>
              </a:pPr>
              <a:r>
                <a:rPr lang="en-ZA" sz="3600" b="0" dirty="0" smtClean="0">
                  <a:solidFill>
                    <a:prstClr val="white"/>
                  </a:solidFill>
                  <a:effectLst>
                    <a:outerShdw blurRad="38100" dist="38100" dir="2700000" algn="tl">
                      <a:srgbClr val="000000"/>
                    </a:outerShdw>
                  </a:effectLst>
                  <a:latin typeface="Impact" pitchFamily="34" charset="0"/>
                </a:rPr>
                <a:t>Keys </a:t>
              </a:r>
              <a:r>
                <a:rPr lang="en-ZA" sz="3600" b="0" dirty="0">
                  <a:solidFill>
                    <a:prstClr val="white"/>
                  </a:solidFill>
                  <a:effectLst>
                    <a:outerShdw blurRad="38100" dist="38100" dir="2700000" algn="tl">
                      <a:srgbClr val="000000"/>
                    </a:outerShdw>
                  </a:effectLst>
                  <a:latin typeface="Impact" pitchFamily="34" charset="0"/>
                </a:rPr>
                <a:t>was wrong</a:t>
              </a:r>
              <a:r>
                <a:rPr lang="en-ZA" sz="3600" b="0" dirty="0" smtClean="0">
                  <a:solidFill>
                    <a:prstClr val="white"/>
                  </a:solidFill>
                  <a:effectLst>
                    <a:outerShdw blurRad="38100" dist="38100" dir="2700000" algn="tl">
                      <a:srgbClr val="000000"/>
                    </a:outerShdw>
                  </a:effectLst>
                  <a:latin typeface="Impact" pitchFamily="34" charset="0"/>
                </a:rPr>
                <a:t>.</a:t>
              </a:r>
            </a:p>
            <a:p>
              <a:pPr algn="ctr" defTabSz="762000">
                <a:lnSpc>
                  <a:spcPct val="95000"/>
                </a:lnSpc>
                <a:spcBef>
                  <a:spcPts val="600"/>
                </a:spcBef>
                <a:spcAft>
                  <a:spcPts val="600"/>
                </a:spcAft>
                <a:defRPr/>
              </a:pPr>
              <a:r>
                <a:rPr lang="en-ZA" sz="3600" b="0" dirty="0" smtClean="0">
                  <a:solidFill>
                    <a:prstClr val="white"/>
                  </a:solidFill>
                  <a:effectLst>
                    <a:outerShdw blurRad="38100" dist="38100" dir="2700000" algn="tl">
                      <a:srgbClr val="000000"/>
                    </a:outerShdw>
                  </a:effectLst>
                  <a:latin typeface="Impact" pitchFamily="34" charset="0"/>
                </a:rPr>
                <a:t>Fat in the diet does not cause heart disease.</a:t>
              </a:r>
            </a:p>
            <a:p>
              <a:pPr algn="ctr" defTabSz="762000">
                <a:lnSpc>
                  <a:spcPct val="95000"/>
                </a:lnSpc>
                <a:spcBef>
                  <a:spcPts val="600"/>
                </a:spcBef>
                <a:spcAft>
                  <a:spcPts val="600"/>
                </a:spcAft>
                <a:defRPr/>
              </a:pPr>
              <a:r>
                <a:rPr lang="en-ZA" sz="3600" b="0" dirty="0">
                  <a:solidFill>
                    <a:prstClr val="white"/>
                  </a:solidFill>
                  <a:effectLst>
                    <a:outerShdw blurRad="38100" dist="38100" dir="2700000" algn="tl">
                      <a:srgbClr val="000000"/>
                    </a:outerShdw>
                  </a:effectLst>
                  <a:latin typeface="Impact" pitchFamily="34" charset="0"/>
                </a:rPr>
                <a:t>Diet-heart hypothesis is wrong. </a:t>
              </a:r>
              <a:endParaRPr lang="en-US" sz="3600" b="0" dirty="0">
                <a:solidFill>
                  <a:prstClr val="white"/>
                </a:solidFill>
                <a:effectLst>
                  <a:outerShdw blurRad="38100" dist="38100" dir="2700000" algn="tl">
                    <a:srgbClr val="000000"/>
                  </a:outerShdw>
                </a:effectLst>
                <a:latin typeface="Impact" pitchFamily="34" charset="0"/>
              </a:endParaRPr>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6185543"/>
      </p:ext>
    </p:extLst>
  </p:cSld>
  <p:clrMapOvr>
    <a:masterClrMapping/>
  </p:clrMapOvr>
  <p:transition spd="slow">
    <p:wipe dir="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 name="Freeform 16"/>
          <p:cNvSpPr/>
          <p:nvPr/>
        </p:nvSpPr>
        <p:spPr>
          <a:xfrm>
            <a:off x="5832143"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sp>
        <p:nvSpPr>
          <p:cNvPr id="20" name="Freeform 19"/>
          <p:cNvSpPr/>
          <p:nvPr/>
        </p:nvSpPr>
        <p:spPr>
          <a:xfrm>
            <a:off x="7614580"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grpSp>
        <p:nvGrpSpPr>
          <p:cNvPr id="2" name="Group 32"/>
          <p:cNvGrpSpPr/>
          <p:nvPr/>
        </p:nvGrpSpPr>
        <p:grpSpPr>
          <a:xfrm>
            <a:off x="140398" y="685796"/>
            <a:ext cx="1733558" cy="5308605"/>
            <a:chOff x="140398" y="685796"/>
            <a:chExt cx="1733558" cy="5308605"/>
          </a:xfrm>
        </p:grpSpPr>
        <p:sp>
          <p:nvSpPr>
            <p:cNvPr id="9" name="Freeform 8"/>
            <p:cNvSpPr/>
            <p:nvPr/>
          </p:nvSpPr>
          <p:spPr>
            <a:xfrm rot="16200000">
              <a:off x="-165282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dirty="0"/>
            </a:p>
          </p:txBody>
        </p:sp>
        <p:sp>
          <p:nvSpPr>
            <p:cNvPr id="10" name="Freeform 9"/>
            <p:cNvSpPr/>
            <p:nvPr/>
          </p:nvSpPr>
          <p:spPr>
            <a:xfrm>
              <a:off x="484831"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sp>
          <p:nvSpPr>
            <p:cNvPr id="27" name="TextBox 26"/>
            <p:cNvSpPr txBox="1"/>
            <p:nvPr/>
          </p:nvSpPr>
          <p:spPr>
            <a:xfrm>
              <a:off x="180622" y="801510"/>
              <a:ext cx="1693334" cy="2308324"/>
            </a:xfrm>
            <a:prstGeom prst="rect">
              <a:avLst/>
            </a:prstGeom>
            <a:noFill/>
          </p:spPr>
          <p:txBody>
            <a:bodyPr wrap="square" rtlCol="0">
              <a:spAutoFit/>
            </a:bodyPr>
            <a:lstStyle/>
            <a:p>
              <a:r>
                <a:rPr lang="en-ZA" sz="1600" b="1" dirty="0">
                  <a:solidFill>
                    <a:schemeClr val="bg1"/>
                  </a:solidFill>
                  <a:latin typeface="Arial Narrow" pitchFamily="34" charset="0"/>
                </a:rPr>
                <a:t>Economic considerations drove the adoption of the current dietary guidelines without proper scientific evaluation or proof. </a:t>
              </a:r>
            </a:p>
          </p:txBody>
        </p:sp>
      </p:grpSp>
      <p:grpSp>
        <p:nvGrpSpPr>
          <p:cNvPr id="3" name="Group 33"/>
          <p:cNvGrpSpPr/>
          <p:nvPr/>
        </p:nvGrpSpPr>
        <p:grpSpPr>
          <a:xfrm>
            <a:off x="1922836" y="685796"/>
            <a:ext cx="1731942" cy="5308605"/>
            <a:chOff x="1922836" y="685796"/>
            <a:chExt cx="1731942" cy="5308605"/>
          </a:xfrm>
        </p:grpSpPr>
        <p:sp>
          <p:nvSpPr>
            <p:cNvPr id="11" name="Freeform 10"/>
            <p:cNvSpPr/>
            <p:nvPr/>
          </p:nvSpPr>
          <p:spPr>
            <a:xfrm rot="16200000">
              <a:off x="12961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000066"/>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p>
          </p:txBody>
        </p:sp>
        <p:sp>
          <p:nvSpPr>
            <p:cNvPr id="28" name="TextBox 27"/>
            <p:cNvSpPr txBox="1"/>
            <p:nvPr/>
          </p:nvSpPr>
          <p:spPr>
            <a:xfrm>
              <a:off x="1961444" y="801510"/>
              <a:ext cx="1693334" cy="1815882"/>
            </a:xfrm>
            <a:prstGeom prst="rect">
              <a:avLst/>
            </a:prstGeom>
            <a:noFill/>
          </p:spPr>
          <p:txBody>
            <a:bodyPr wrap="square" rtlCol="0">
              <a:spAutoFit/>
            </a:bodyPr>
            <a:lstStyle/>
            <a:p>
              <a:r>
                <a:rPr lang="en-ZA" sz="1600" b="1" dirty="0">
                  <a:solidFill>
                    <a:schemeClr val="bg1"/>
                  </a:solidFill>
                  <a:latin typeface="Arial Narrow" pitchFamily="34" charset="0"/>
                </a:rPr>
                <a:t>Within 5 years of the widespread adoption of these guidelines rates of diabetes and obesity increased explosively.</a:t>
              </a:r>
            </a:p>
          </p:txBody>
        </p:sp>
      </p:grpSp>
      <p:grpSp>
        <p:nvGrpSpPr>
          <p:cNvPr id="4" name="Group 34"/>
          <p:cNvGrpSpPr/>
          <p:nvPr/>
        </p:nvGrpSpPr>
        <p:grpSpPr>
          <a:xfrm>
            <a:off x="3705273" y="685796"/>
            <a:ext cx="1730327" cy="5308605"/>
            <a:chOff x="3705273" y="685796"/>
            <a:chExt cx="1730327" cy="5308605"/>
          </a:xfrm>
        </p:grpSpPr>
        <p:sp>
          <p:nvSpPr>
            <p:cNvPr id="13" name="Freeform 12"/>
            <p:cNvSpPr/>
            <p:nvPr/>
          </p:nvSpPr>
          <p:spPr>
            <a:xfrm rot="16200000">
              <a:off x="1912051"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schemeClr val="tx1"/>
                </a:solidFill>
              </a:endParaRPr>
            </a:p>
          </p:txBody>
        </p:sp>
        <p:sp>
          <p:nvSpPr>
            <p:cNvPr id="29" name="TextBox 28"/>
            <p:cNvSpPr txBox="1"/>
            <p:nvPr/>
          </p:nvSpPr>
          <p:spPr>
            <a:xfrm>
              <a:off x="3742266" y="801510"/>
              <a:ext cx="1693334" cy="3785652"/>
            </a:xfrm>
            <a:prstGeom prst="rect">
              <a:avLst/>
            </a:prstGeom>
            <a:noFill/>
          </p:spPr>
          <p:txBody>
            <a:bodyPr wrap="square" rtlCol="0">
              <a:spAutoFit/>
            </a:bodyPr>
            <a:lstStyle/>
            <a:p>
              <a:r>
                <a:rPr lang="en-ZA" sz="1600" b="1" dirty="0">
                  <a:solidFill>
                    <a:schemeClr val="bg1"/>
                  </a:solidFill>
                  <a:latin typeface="Arial Narrow" pitchFamily="34" charset="0"/>
                </a:rPr>
                <a:t>The presence of the genetic predisposing condition, carbohydrate-resistance, explains why large numbers of persons in predisposed populations become obese and diabetic when exposed to a high carbohydrate diet. </a:t>
              </a:r>
            </a:p>
          </p:txBody>
        </p:sp>
      </p:grpSp>
      <p:grpSp>
        <p:nvGrpSpPr>
          <p:cNvPr id="5" name="Group 35"/>
          <p:cNvGrpSpPr/>
          <p:nvPr/>
        </p:nvGrpSpPr>
        <p:grpSpPr>
          <a:xfrm>
            <a:off x="5487711" y="685796"/>
            <a:ext cx="1728711" cy="5308605"/>
            <a:chOff x="5487711" y="685796"/>
            <a:chExt cx="1728711" cy="5308605"/>
          </a:xfrm>
        </p:grpSpPr>
        <p:sp>
          <p:nvSpPr>
            <p:cNvPr id="15" name="Freeform 14"/>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p>
          </p:txBody>
        </p:sp>
        <p:sp>
          <p:nvSpPr>
            <p:cNvPr id="30" name="TextBox 29"/>
            <p:cNvSpPr txBox="1"/>
            <p:nvPr/>
          </p:nvSpPr>
          <p:spPr>
            <a:xfrm>
              <a:off x="5523088" y="801510"/>
              <a:ext cx="1693334" cy="2800767"/>
            </a:xfrm>
            <a:prstGeom prst="rect">
              <a:avLst/>
            </a:prstGeom>
            <a:noFill/>
          </p:spPr>
          <p:txBody>
            <a:bodyPr wrap="square" rtlCol="0">
              <a:spAutoFit/>
            </a:bodyPr>
            <a:lstStyle/>
            <a:p>
              <a:r>
                <a:rPr lang="en-ZA" sz="1600" b="1" dirty="0">
                  <a:solidFill>
                    <a:schemeClr val="bg1"/>
                  </a:solidFill>
                  <a:latin typeface="Arial Narrow" pitchFamily="34" charset="0"/>
                </a:rPr>
                <a:t>A high fat diet reverses </a:t>
              </a:r>
              <a:r>
                <a:rPr lang="en-ZA" sz="1600" b="1" dirty="0" smtClean="0">
                  <a:solidFill>
                    <a:schemeClr val="bg1"/>
                  </a:solidFill>
                  <a:latin typeface="Arial Black" pitchFamily="34" charset="0"/>
                </a:rPr>
                <a:t>all</a:t>
              </a:r>
              <a:r>
                <a:rPr lang="en-ZA" sz="1600" b="1" dirty="0" smtClean="0">
                  <a:solidFill>
                    <a:schemeClr val="bg1"/>
                  </a:solidFill>
                  <a:latin typeface="Arial Narrow" pitchFamily="34" charset="0"/>
                </a:rPr>
                <a:t> </a:t>
              </a:r>
              <a:r>
                <a:rPr lang="en-ZA" sz="1600" b="1" dirty="0">
                  <a:solidFill>
                    <a:schemeClr val="bg1"/>
                  </a:solidFill>
                  <a:latin typeface="Arial Narrow" pitchFamily="34" charset="0"/>
                </a:rPr>
                <a:t>known coronary risk factors in persons with carbohydrate-resistance whereas a high carbohydrate diet worsens those factors.</a:t>
              </a:r>
            </a:p>
          </p:txBody>
        </p:sp>
      </p:grpSp>
      <p:sp>
        <p:nvSpPr>
          <p:cNvPr id="18" name="Freeform 17"/>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schemeClr val="tx1"/>
              </a:solidFill>
            </a:endParaRPr>
          </a:p>
        </p:txBody>
      </p:sp>
      <p:sp>
        <p:nvSpPr>
          <p:cNvPr id="12" name="Flowchart: Extract 11"/>
          <p:cNvSpPr/>
          <p:nvPr/>
        </p:nvSpPr>
        <p:spPr>
          <a:xfrm rot="5400000">
            <a:off x="1778081" y="5543101"/>
            <a:ext cx="306730" cy="261062"/>
          </a:xfrm>
          <a:prstGeom prst="flowChartExtract">
            <a:avLst/>
          </a:prstGeom>
          <a:solidFill>
            <a:schemeClr val="bg1">
              <a:lumMod val="75000"/>
            </a:schemeClr>
          </a:solidFill>
          <a:ln w="19050">
            <a:solidFill>
              <a:srgbClr val="2A6082"/>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4" name="Flowchart: Extract 13"/>
          <p:cNvSpPr/>
          <p:nvPr/>
        </p:nvSpPr>
        <p:spPr>
          <a:xfrm rot="5400000">
            <a:off x="3560519" y="5543101"/>
            <a:ext cx="306730" cy="261062"/>
          </a:xfrm>
          <a:prstGeom prst="flowChartExtract">
            <a:avLst/>
          </a:prstGeom>
          <a:solidFill>
            <a:schemeClr val="bg1">
              <a:lumMod val="75000"/>
            </a:schemeClr>
          </a:solidFill>
          <a:ln w="19050">
            <a:solidFill>
              <a:srgbClr val="000066"/>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6" name="Flowchart: Extract 15"/>
          <p:cNvSpPr/>
          <p:nvPr/>
        </p:nvSpPr>
        <p:spPr>
          <a:xfrm rot="5400000">
            <a:off x="5342956" y="5543101"/>
            <a:ext cx="306730" cy="261062"/>
          </a:xfrm>
          <a:prstGeom prst="flowChartExtract">
            <a:avLst/>
          </a:prstGeom>
          <a:solidFill>
            <a:schemeClr val="bg1">
              <a:lumMod val="75000"/>
            </a:schemeClr>
          </a:solidFill>
          <a:ln w="19050">
            <a:solidFill>
              <a:srgbClr val="420F47"/>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9" name="Flowchart: Extract 18"/>
          <p:cNvSpPr/>
          <p:nvPr/>
        </p:nvSpPr>
        <p:spPr>
          <a:xfrm rot="5400000">
            <a:off x="7125393" y="5543101"/>
            <a:ext cx="306730" cy="261062"/>
          </a:xfrm>
          <a:prstGeom prst="flowChartExtract">
            <a:avLst/>
          </a:prstGeom>
          <a:solidFill>
            <a:schemeClr val="bg1">
              <a:lumMod val="75000"/>
            </a:schemeClr>
          </a:solidFill>
          <a:ln w="19050">
            <a:solidFill>
              <a:srgbClr val="991745"/>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pic>
        <p:nvPicPr>
          <p:cNvPr id="24" name="Picture 3"/>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36567" t="24647" r="36204" b="38120"/>
          <a:stretch/>
        </p:blipFill>
        <p:spPr bwMode="auto">
          <a:xfrm>
            <a:off x="7325008" y="1863527"/>
            <a:ext cx="1610649" cy="2825088"/>
          </a:xfrm>
          <a:prstGeom prst="rect">
            <a:avLst/>
          </a:prstGeom>
          <a:noFill/>
          <a:ln>
            <a:noFill/>
          </a:ln>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chemeClr val="accent1"/>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chemeClr val="tx1"/>
                </a:solidFill>
                <a:miter lim="800000"/>
                <a:headEnd/>
                <a:tailEnd/>
              </a14:hiddenLine>
            </a:ext>
            <a:ext uri="{AF507438-7753-43E0-B8FC-AC1667EBCBE1}">
              <a14:hiddenEffects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effectLst>
                  <a:outerShdw dist="35921" dir="2700000" algn="ctr" rotWithShape="0">
                    <a:schemeClr val="bg2"/>
                  </a:outerShdw>
                </a:effectLst>
              </a14:hiddenEffects>
            </a:ext>
          </a:extLst>
        </p:spPr>
      </p:pic>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3447969558"/>
      </p:ext>
    </p:extLst>
  </p:cSld>
  <p:clrMapOvr>
    <a:masterClrMapping/>
  </p:clrMapOvr>
  <p:transition spd="slow">
    <p:wipe dir="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96612" name="Picture 3"/>
          <p:cNvPicPr>
            <a:picLocks noChangeAspect="1" noChangeArrowheads="1"/>
          </p:cNvPicPr>
          <p:nvPr/>
        </p:nvPicPr>
        <p:blipFill rotWithShape="1">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t="15354" b="24173"/>
          <a:stretch/>
        </p:blipFill>
        <p:spPr bwMode="auto">
          <a:xfrm>
            <a:off x="0" y="0"/>
            <a:ext cx="9144000" cy="6858000"/>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round/>
                <a:headEnd/>
                <a:tailEnd/>
              </a14:hiddenLine>
            </a:ext>
          </a:extLst>
        </p:spPr>
      </p:pic>
      <p:grpSp>
        <p:nvGrpSpPr>
          <p:cNvPr id="2" name="Group 1"/>
          <p:cNvGrpSpPr/>
          <p:nvPr/>
        </p:nvGrpSpPr>
        <p:grpSpPr>
          <a:xfrm>
            <a:off x="0" y="1630018"/>
            <a:ext cx="6619461" cy="997408"/>
            <a:chOff x="0" y="1630018"/>
            <a:chExt cx="6619461" cy="997408"/>
          </a:xfrm>
        </p:grpSpPr>
        <p:sp>
          <p:nvSpPr>
            <p:cNvPr id="6" name="AutoShape 4"/>
            <p:cNvSpPr>
              <a:spLocks/>
            </p:cNvSpPr>
            <p:nvPr/>
          </p:nvSpPr>
          <p:spPr bwMode="auto">
            <a:xfrm>
              <a:off x="0" y="1630018"/>
              <a:ext cx="6619461" cy="997408"/>
            </a:xfrm>
            <a:prstGeom prst="rightArrow">
              <a:avLst>
                <a:gd name="adj1" fmla="val 63285"/>
                <a:gd name="adj2" fmla="val 63991"/>
              </a:avLst>
            </a:prstGeom>
            <a:gradFill flip="none" rotWithShape="1">
              <a:gsLst>
                <a:gs pos="0">
                  <a:srgbClr val="991745">
                    <a:shade val="30000"/>
                    <a:satMod val="115000"/>
                    <a:alpha val="83000"/>
                  </a:srgbClr>
                </a:gs>
                <a:gs pos="50000">
                  <a:srgbClr val="991745">
                    <a:shade val="67500"/>
                    <a:satMod val="115000"/>
                    <a:alpha val="65000"/>
                  </a:srgbClr>
                </a:gs>
                <a:gs pos="99000">
                  <a:schemeClr val="bg1">
                    <a:alpha val="0"/>
                  </a:schemeClr>
                </a:gs>
                <a:gs pos="84000">
                  <a:srgbClr val="991745">
                    <a:shade val="100000"/>
                    <a:satMod val="115000"/>
                    <a:alpha val="75000"/>
                  </a:srgbClr>
                </a:gs>
              </a:gsLst>
              <a:lin ang="10800000" scaled="1"/>
              <a:tileRect/>
            </a:gradFill>
            <a:ln w="9525">
              <a:noFill/>
              <a:round/>
              <a:headEnd/>
              <a:tailEnd/>
            </a:ln>
            <a:effectLst/>
            <a:scene3d>
              <a:camera prst="orthographicFront">
                <a:rot lat="0" lon="0" rev="0"/>
              </a:camera>
              <a:lightRig rig="contrasting" dir="t">
                <a:rot lat="0" lon="0" rev="7800000"/>
              </a:lightRig>
            </a:scene3d>
            <a:sp3d>
              <a:bevelT w="139700" h="139700"/>
            </a:sp3d>
          </p:spPr>
          <p:txBody>
            <a:bodyPr lIns="0" tIns="0" rIns="0" bIns="0"/>
            <a:lstStyle/>
            <a:p>
              <a:pPr>
                <a:defRPr/>
              </a:pPr>
              <a:endParaRPr lang="en-US"/>
            </a:p>
          </p:txBody>
        </p:sp>
        <p:sp>
          <p:nvSpPr>
            <p:cNvPr id="5" name="Rectangle 3"/>
            <p:cNvSpPr>
              <a:spLocks/>
            </p:cNvSpPr>
            <p:nvPr/>
          </p:nvSpPr>
          <p:spPr bwMode="auto">
            <a:xfrm>
              <a:off x="1693461" y="1849609"/>
              <a:ext cx="3595213" cy="569387"/>
            </a:xfrm>
            <a:prstGeom prst="rect">
              <a:avLst/>
            </a:prstGeom>
            <a:noFill/>
            <a:ln>
              <a:noFill/>
            </a:ln>
            <a:effectLst/>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12700">
                  <a:solidFill>
                    <a:srgbClr val="000000"/>
                  </a:solidFill>
                  <a:miter lim="800000"/>
                  <a:headEnd/>
                  <a:tailEnd/>
                </a14:hiddenLine>
              </a:ext>
            </a:extLst>
          </p:spPr>
          <p:txBody>
            <a:bodyPr wrap="none" lIns="0" tIns="0" rIns="40638" bIns="0">
              <a:spAutoFit/>
            </a:bodyPr>
            <a:lstStyle/>
            <a:p>
              <a:pPr marL="40182">
                <a:defRPr/>
              </a:pPr>
              <a:r>
                <a:rPr lang="en-US" sz="3600" i="1" dirty="0" smtClean="0">
                  <a:solidFill>
                    <a:schemeClr val="bg1"/>
                  </a:solidFill>
                  <a:latin typeface="Impact" pitchFamily="34" charset="0"/>
                  <a:ea typeface="Gill Sans" charset="0"/>
                  <a:cs typeface="Gill Sans" charset="0"/>
                  <a:sym typeface="Gill Sans" charset="0"/>
                </a:rPr>
                <a:t>MILLIONS OF YEARS</a:t>
              </a:r>
              <a:endParaRPr lang="en-US" sz="3600" i="1" dirty="0">
                <a:solidFill>
                  <a:schemeClr val="bg1"/>
                </a:solidFill>
                <a:latin typeface="Impact" pitchFamily="34" charset="0"/>
                <a:ea typeface="Gill Sans" charset="0"/>
                <a:cs typeface="Gill Sans" charset="0"/>
                <a:sym typeface="Gill Sans" charset="0"/>
              </a:endParaRPr>
            </a:p>
          </p:txBody>
        </p:sp>
      </p:grpSp>
      <p:grpSp>
        <p:nvGrpSpPr>
          <p:cNvPr id="8" name="Group 7"/>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9" name="Rectangle 8"/>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2"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14" name="Group 13"/>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5" name="Rectangle 14"/>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19"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26770813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0-#ppt_w/2"/>
                                          </p:val>
                                        </p:tav>
                                        <p:tav tm="100000">
                                          <p:val>
                                            <p:strVal val="#ppt_x"/>
                                          </p:val>
                                        </p:tav>
                                      </p:tavLst>
                                    </p:anim>
                                    <p:anim calcmode="lin" valueType="num">
                                      <p:cBhvr additive="base">
                                        <p:cTn id="8" dur="125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rotWithShape="1">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t="15354" b="24173"/>
          <a:stretch/>
        </p:blipFill>
        <p:spPr bwMode="auto">
          <a:xfrm>
            <a:off x="0" y="0"/>
            <a:ext cx="9144000" cy="6858000"/>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round/>
                <a:headEnd/>
                <a:tailEnd/>
              </a14:hiddenLine>
            </a:ext>
          </a:extLst>
        </p:spPr>
      </p:pic>
      <p:grpSp>
        <p:nvGrpSpPr>
          <p:cNvPr id="8" name="Group 7"/>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9" name="Rectangle 8"/>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2"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14" name="Group 13"/>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5" name="Rectangle 14"/>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19"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3" name="Group 2"/>
          <p:cNvGrpSpPr/>
          <p:nvPr/>
        </p:nvGrpSpPr>
        <p:grpSpPr>
          <a:xfrm>
            <a:off x="5802045" y="2"/>
            <a:ext cx="3272685" cy="3020295"/>
            <a:chOff x="5802045" y="2"/>
            <a:chExt cx="3272685" cy="3020295"/>
          </a:xfrm>
        </p:grpSpPr>
        <p:sp>
          <p:nvSpPr>
            <p:cNvPr id="6" name="AutoShape 4"/>
            <p:cNvSpPr>
              <a:spLocks/>
            </p:cNvSpPr>
            <p:nvPr/>
          </p:nvSpPr>
          <p:spPr bwMode="auto">
            <a:xfrm rot="5400000">
              <a:off x="5928240" y="-126193"/>
              <a:ext cx="3020295" cy="3272685"/>
            </a:xfrm>
            <a:prstGeom prst="rightArrow">
              <a:avLst>
                <a:gd name="adj1" fmla="val 70058"/>
                <a:gd name="adj2" fmla="val 35092"/>
              </a:avLst>
            </a:prstGeom>
            <a:gradFill flip="none" rotWithShape="1">
              <a:gsLst>
                <a:gs pos="0">
                  <a:srgbClr val="991745">
                    <a:shade val="30000"/>
                    <a:satMod val="115000"/>
                    <a:alpha val="83000"/>
                  </a:srgbClr>
                </a:gs>
                <a:gs pos="50000">
                  <a:srgbClr val="991745">
                    <a:shade val="67500"/>
                    <a:satMod val="115000"/>
                    <a:alpha val="65000"/>
                  </a:srgbClr>
                </a:gs>
                <a:gs pos="99000">
                  <a:schemeClr val="bg1">
                    <a:alpha val="0"/>
                  </a:schemeClr>
                </a:gs>
                <a:gs pos="61000">
                  <a:srgbClr val="991745">
                    <a:shade val="100000"/>
                    <a:satMod val="115000"/>
                    <a:alpha val="71000"/>
                  </a:srgbClr>
                </a:gs>
              </a:gsLst>
              <a:lin ang="10800000" scaled="1"/>
              <a:tileRect/>
            </a:gradFill>
            <a:ln w="9525">
              <a:noFill/>
              <a:round/>
              <a:headEnd/>
              <a:tailEnd/>
            </a:ln>
            <a:effectLst/>
            <a:scene3d>
              <a:camera prst="orthographicFront">
                <a:rot lat="0" lon="0" rev="0"/>
              </a:camera>
              <a:lightRig rig="contrasting" dir="t">
                <a:rot lat="0" lon="0" rev="7800000"/>
              </a:lightRig>
            </a:scene3d>
            <a:sp3d>
              <a:bevelT w="139700" h="139700"/>
            </a:sp3d>
          </p:spPr>
          <p:txBody>
            <a:bodyPr lIns="0" tIns="0" rIns="0" bIns="0"/>
            <a:lstStyle/>
            <a:p>
              <a:pPr>
                <a:defRPr/>
              </a:pPr>
              <a:endParaRPr lang="en-US"/>
            </a:p>
          </p:txBody>
        </p:sp>
        <p:sp>
          <p:nvSpPr>
            <p:cNvPr id="22" name="Rectangle 3"/>
            <p:cNvSpPr>
              <a:spLocks/>
            </p:cNvSpPr>
            <p:nvPr/>
          </p:nvSpPr>
          <p:spPr bwMode="auto">
            <a:xfrm>
              <a:off x="6693008" y="824383"/>
              <a:ext cx="1466425" cy="1526572"/>
            </a:xfrm>
            <a:prstGeom prst="rect">
              <a:avLst/>
            </a:prstGeom>
            <a:noFill/>
            <a:ln>
              <a:noFill/>
            </a:ln>
            <a:effectLst/>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12700">
                  <a:solidFill>
                    <a:srgbClr val="000000"/>
                  </a:solidFill>
                  <a:miter lim="800000"/>
                  <a:headEnd/>
                  <a:tailEnd/>
                </a14:hiddenLine>
              </a:ext>
            </a:extLst>
          </p:spPr>
          <p:txBody>
            <a:bodyPr wrap="none" lIns="0" tIns="0" rIns="40638" bIns="0">
              <a:spAutoFit/>
            </a:bodyPr>
            <a:lstStyle/>
            <a:p>
              <a:pPr marL="40182" algn="ctr">
                <a:lnSpc>
                  <a:spcPct val="80000"/>
                </a:lnSpc>
                <a:defRPr/>
              </a:pPr>
              <a:r>
                <a:rPr lang="en-US" sz="8000" dirty="0" smtClean="0">
                  <a:solidFill>
                    <a:schemeClr val="bg1"/>
                  </a:solidFill>
                  <a:latin typeface="Impact" pitchFamily="34" charset="0"/>
                  <a:ea typeface="Gill Sans" charset="0"/>
                  <a:cs typeface="Gill Sans" charset="0"/>
                  <a:sym typeface="Gill Sans" charset="0"/>
                </a:rPr>
                <a:t>28</a:t>
              </a:r>
            </a:p>
            <a:p>
              <a:pPr marL="40182" algn="ctr">
                <a:lnSpc>
                  <a:spcPct val="80000"/>
                </a:lnSpc>
                <a:defRPr/>
              </a:pPr>
              <a:r>
                <a:rPr lang="en-US" sz="4400" dirty="0" smtClean="0">
                  <a:solidFill>
                    <a:schemeClr val="bg1"/>
                  </a:solidFill>
                  <a:latin typeface="Impact" pitchFamily="34" charset="0"/>
                  <a:ea typeface="Gill Sans" charset="0"/>
                  <a:cs typeface="Gill Sans" charset="0"/>
                  <a:sym typeface="Gill Sans" charset="0"/>
                </a:rPr>
                <a:t>YEARS</a:t>
              </a:r>
              <a:endParaRPr lang="en-US" sz="4400" dirty="0">
                <a:solidFill>
                  <a:schemeClr val="bg1"/>
                </a:solidFill>
                <a:latin typeface="Impact" pitchFamily="34" charset="0"/>
                <a:ea typeface="Gill Sans" charset="0"/>
                <a:cs typeface="Gill Sans" charset="0"/>
                <a:sym typeface="Gill Sans" charset="0"/>
              </a:endParaRPr>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66041272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6" presetClass="emph" presetSubtype="0" repeatCount="2000" fill="hold" nodeType="afterEffect">
                                  <p:stCondLst>
                                    <p:cond delay="0"/>
                                  </p:stCondLst>
                                  <p:childTnLst>
                                    <p:animEffect transition="out" filter="fade">
                                      <p:cBhvr>
                                        <p:cTn id="11" dur="500" tmFilter="0, 0; .2, .5; .8, .5; 1, 0"/>
                                        <p:tgtEl>
                                          <p:spTgt spid="3"/>
                                        </p:tgtEl>
                                      </p:cBhvr>
                                    </p:animEffect>
                                    <p:animScale>
                                      <p:cBhvr>
                                        <p:cTn id="12" dur="250" autoRev="1" fill="hold"/>
                                        <p:tgtEl>
                                          <p:spTgt spid="3"/>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title"/>
          </p:nvPr>
        </p:nvSpPr>
        <p:spPr>
          <a:xfrm>
            <a:off x="1000125" y="257546"/>
            <a:ext cx="7143750" cy="1075599"/>
          </a:xfrm>
        </p:spPr>
        <p:txBody>
          <a:bodyPr/>
          <a:lstStyle/>
          <a:p>
            <a:r>
              <a:rPr lang="en-ZA" dirty="0" smtClean="0"/>
              <a:t>INFLUENCE OF 1977 DIETARY GUIDELINES ON % OBESITY IN USA</a:t>
            </a:r>
            <a:endParaRPr lang="en-ZA" dirty="0"/>
          </a:p>
        </p:txBody>
      </p:sp>
      <p:pic>
        <p:nvPicPr>
          <p:cNvPr id="1026" name="Picture 2" descr="http://www.piercemattiepublicrelations.com/fitnessdivision/diet%20in%20veggies.jpg"/>
          <p:cNvPicPr>
            <a:picLocks noChangeAspect="1" noChangeArrowheads="1"/>
          </p:cNvPicPr>
          <p:nvPr/>
        </p:nvPicPr>
        <p:blipFill rotWithShape="1">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t="3946" b="6509"/>
          <a:stretch/>
        </p:blipFill>
        <p:spPr bwMode="auto">
          <a:xfrm>
            <a:off x="1005771" y="1224284"/>
            <a:ext cx="7165463" cy="3996000"/>
          </a:xfrm>
          <a:prstGeom prst="rect">
            <a:avLst/>
          </a:prstGeom>
          <a:solidFill>
            <a:srgbClr val="000036">
              <a:alpha val="60000"/>
            </a:srgbClr>
          </a:solidFill>
          <a:ln w="19050">
            <a:noFill/>
            <a:miter lim="800000"/>
            <a:headEnd/>
            <a:tailEnd/>
          </a:ln>
          <a:effectLst/>
          <a:extLst/>
        </p:spPr>
      </p:pic>
      <p:sp>
        <p:nvSpPr>
          <p:cNvPr id="6" name="TextBox 5"/>
          <p:cNvSpPr txBox="1"/>
          <p:nvPr/>
        </p:nvSpPr>
        <p:spPr>
          <a:xfrm>
            <a:off x="744707" y="5218858"/>
            <a:ext cx="900587" cy="342956"/>
          </a:xfrm>
          <a:prstGeom prst="rect">
            <a:avLst/>
          </a:prstGeom>
          <a:noFill/>
        </p:spPr>
        <p:txBody>
          <a:bodyPr wrap="none" rtlCol="0">
            <a:spAutoFit/>
          </a:bodyPr>
          <a:lstStyle/>
          <a:p>
            <a:pPr algn="ctr"/>
            <a:r>
              <a:rPr lang="en-ZA" dirty="0" smtClean="0">
                <a:effectLst/>
                <a:latin typeface="Arial Narrow" pitchFamily="34" charset="0"/>
              </a:rPr>
              <a:t>1971-74</a:t>
            </a:r>
          </a:p>
        </p:txBody>
      </p:sp>
      <p:sp>
        <p:nvSpPr>
          <p:cNvPr id="8" name="TextBox 7"/>
          <p:cNvSpPr txBox="1"/>
          <p:nvPr/>
        </p:nvSpPr>
        <p:spPr>
          <a:xfrm>
            <a:off x="1974979" y="5218858"/>
            <a:ext cx="900587" cy="342956"/>
          </a:xfrm>
          <a:prstGeom prst="rect">
            <a:avLst/>
          </a:prstGeom>
          <a:noFill/>
        </p:spPr>
        <p:txBody>
          <a:bodyPr wrap="none" rtlCol="0">
            <a:spAutoFit/>
          </a:bodyPr>
          <a:lstStyle/>
          <a:p>
            <a:pPr algn="ctr"/>
            <a:r>
              <a:rPr lang="en-ZA" dirty="0" smtClean="0">
                <a:effectLst/>
                <a:latin typeface="Arial Narrow" pitchFamily="34" charset="0"/>
              </a:rPr>
              <a:t>1976-80</a:t>
            </a:r>
          </a:p>
        </p:txBody>
      </p:sp>
      <p:sp>
        <p:nvSpPr>
          <p:cNvPr id="10" name="TextBox 9"/>
          <p:cNvSpPr txBox="1"/>
          <p:nvPr/>
        </p:nvSpPr>
        <p:spPr>
          <a:xfrm>
            <a:off x="4646388" y="5218858"/>
            <a:ext cx="900587" cy="342956"/>
          </a:xfrm>
          <a:prstGeom prst="rect">
            <a:avLst/>
          </a:prstGeom>
          <a:noFill/>
        </p:spPr>
        <p:txBody>
          <a:bodyPr wrap="none" rtlCol="0">
            <a:spAutoFit/>
          </a:bodyPr>
          <a:lstStyle/>
          <a:p>
            <a:pPr algn="ctr"/>
            <a:r>
              <a:rPr lang="en-ZA" dirty="0" smtClean="0">
                <a:effectLst/>
                <a:latin typeface="Arial Narrow" pitchFamily="34" charset="0"/>
              </a:rPr>
              <a:t>1988-94</a:t>
            </a:r>
          </a:p>
        </p:txBody>
      </p:sp>
      <p:sp>
        <p:nvSpPr>
          <p:cNvPr id="12" name="TextBox 11"/>
          <p:cNvSpPr txBox="1"/>
          <p:nvPr/>
        </p:nvSpPr>
        <p:spPr>
          <a:xfrm>
            <a:off x="6130391" y="5218858"/>
            <a:ext cx="900587" cy="342956"/>
          </a:xfrm>
          <a:prstGeom prst="rect">
            <a:avLst/>
          </a:prstGeom>
          <a:noFill/>
        </p:spPr>
        <p:txBody>
          <a:bodyPr wrap="none" rtlCol="0">
            <a:spAutoFit/>
          </a:bodyPr>
          <a:lstStyle/>
          <a:p>
            <a:pPr algn="ctr"/>
            <a:r>
              <a:rPr lang="en-ZA" dirty="0" smtClean="0">
                <a:effectLst/>
                <a:latin typeface="Arial Narrow" pitchFamily="34" charset="0"/>
              </a:rPr>
              <a:t>1999-00</a:t>
            </a:r>
          </a:p>
        </p:txBody>
      </p:sp>
      <p:sp>
        <p:nvSpPr>
          <p:cNvPr id="14" name="TextBox 13"/>
          <p:cNvSpPr txBox="1"/>
          <p:nvPr/>
        </p:nvSpPr>
        <p:spPr>
          <a:xfrm>
            <a:off x="6812618" y="5476846"/>
            <a:ext cx="900587" cy="342956"/>
          </a:xfrm>
          <a:prstGeom prst="rect">
            <a:avLst/>
          </a:prstGeom>
          <a:noFill/>
        </p:spPr>
        <p:txBody>
          <a:bodyPr wrap="none" rtlCol="0">
            <a:spAutoFit/>
          </a:bodyPr>
          <a:lstStyle/>
          <a:p>
            <a:pPr algn="ctr"/>
            <a:r>
              <a:rPr lang="en-ZA" dirty="0" smtClean="0">
                <a:effectLst/>
                <a:latin typeface="Arial Narrow" pitchFamily="34" charset="0"/>
              </a:rPr>
              <a:t>2001-02</a:t>
            </a:r>
          </a:p>
        </p:txBody>
      </p:sp>
      <p:sp>
        <p:nvSpPr>
          <p:cNvPr id="16" name="TextBox 15"/>
          <p:cNvSpPr txBox="1"/>
          <p:nvPr/>
        </p:nvSpPr>
        <p:spPr>
          <a:xfrm>
            <a:off x="7586188" y="5218858"/>
            <a:ext cx="900587" cy="342956"/>
          </a:xfrm>
          <a:prstGeom prst="rect">
            <a:avLst/>
          </a:prstGeom>
          <a:noFill/>
        </p:spPr>
        <p:txBody>
          <a:bodyPr wrap="none" rtlCol="0">
            <a:spAutoFit/>
          </a:bodyPr>
          <a:lstStyle/>
          <a:p>
            <a:pPr algn="ctr"/>
            <a:r>
              <a:rPr lang="en-ZA" dirty="0" smtClean="0">
                <a:effectLst/>
                <a:latin typeface="Arial Narrow" pitchFamily="34" charset="0"/>
              </a:rPr>
              <a:t>2005-06</a:t>
            </a:r>
          </a:p>
        </p:txBody>
      </p:sp>
      <p:sp>
        <p:nvSpPr>
          <p:cNvPr id="20" name="TextBox 19"/>
          <p:cNvSpPr txBox="1"/>
          <p:nvPr/>
        </p:nvSpPr>
        <p:spPr>
          <a:xfrm>
            <a:off x="4219979" y="5562540"/>
            <a:ext cx="737063" cy="492443"/>
          </a:xfrm>
          <a:prstGeom prst="rect">
            <a:avLst/>
          </a:prstGeom>
          <a:noFill/>
        </p:spPr>
        <p:txBody>
          <a:bodyPr wrap="none" rtlCol="0">
            <a:spAutoFit/>
          </a:bodyPr>
          <a:lstStyle/>
          <a:p>
            <a:pPr algn="ctr"/>
            <a:r>
              <a:rPr lang="en-ZA" sz="2600" dirty="0" smtClean="0">
                <a:effectLst/>
                <a:latin typeface="Arial Narrow" pitchFamily="34" charset="0"/>
              </a:rPr>
              <a:t>Year</a:t>
            </a:r>
          </a:p>
        </p:txBody>
      </p:sp>
      <p:sp>
        <p:nvSpPr>
          <p:cNvPr id="22" name="TextBox 21"/>
          <p:cNvSpPr txBox="1"/>
          <p:nvPr/>
        </p:nvSpPr>
        <p:spPr>
          <a:xfrm>
            <a:off x="680756" y="4993684"/>
            <a:ext cx="308052" cy="342956"/>
          </a:xfrm>
          <a:prstGeom prst="rect">
            <a:avLst/>
          </a:prstGeom>
          <a:noFill/>
        </p:spPr>
        <p:txBody>
          <a:bodyPr wrap="none" rtlCol="0">
            <a:spAutoFit/>
          </a:bodyPr>
          <a:lstStyle/>
          <a:p>
            <a:pPr algn="r"/>
            <a:r>
              <a:rPr lang="en-ZA" dirty="0" smtClean="0">
                <a:effectLst/>
                <a:latin typeface="Arial Narrow" pitchFamily="34" charset="0"/>
              </a:rPr>
              <a:t>0</a:t>
            </a:r>
          </a:p>
        </p:txBody>
      </p:sp>
      <p:sp>
        <p:nvSpPr>
          <p:cNvPr id="25" name="TextBox 24"/>
          <p:cNvSpPr txBox="1"/>
          <p:nvPr/>
        </p:nvSpPr>
        <p:spPr>
          <a:xfrm>
            <a:off x="584183" y="4237328"/>
            <a:ext cx="404625" cy="342956"/>
          </a:xfrm>
          <a:prstGeom prst="rect">
            <a:avLst/>
          </a:prstGeom>
          <a:noFill/>
        </p:spPr>
        <p:txBody>
          <a:bodyPr wrap="none" rtlCol="0">
            <a:spAutoFit/>
          </a:bodyPr>
          <a:lstStyle/>
          <a:p>
            <a:pPr algn="r"/>
            <a:r>
              <a:rPr lang="en-ZA" dirty="0" smtClean="0">
                <a:effectLst/>
                <a:latin typeface="Arial Narrow" pitchFamily="34" charset="0"/>
              </a:rPr>
              <a:t>10</a:t>
            </a:r>
          </a:p>
        </p:txBody>
      </p:sp>
      <p:sp>
        <p:nvSpPr>
          <p:cNvPr id="27" name="TextBox 26"/>
          <p:cNvSpPr txBox="1"/>
          <p:nvPr/>
        </p:nvSpPr>
        <p:spPr>
          <a:xfrm>
            <a:off x="584183" y="3444055"/>
            <a:ext cx="404625" cy="342956"/>
          </a:xfrm>
          <a:prstGeom prst="rect">
            <a:avLst/>
          </a:prstGeom>
          <a:noFill/>
        </p:spPr>
        <p:txBody>
          <a:bodyPr wrap="none" rtlCol="0">
            <a:spAutoFit/>
          </a:bodyPr>
          <a:lstStyle/>
          <a:p>
            <a:pPr algn="r"/>
            <a:r>
              <a:rPr lang="en-ZA" dirty="0" smtClean="0">
                <a:effectLst/>
                <a:latin typeface="Arial Narrow" pitchFamily="34" charset="0"/>
              </a:rPr>
              <a:t>20</a:t>
            </a:r>
          </a:p>
        </p:txBody>
      </p:sp>
      <p:sp>
        <p:nvSpPr>
          <p:cNvPr id="29" name="TextBox 28"/>
          <p:cNvSpPr txBox="1"/>
          <p:nvPr/>
        </p:nvSpPr>
        <p:spPr>
          <a:xfrm>
            <a:off x="584183" y="2650783"/>
            <a:ext cx="404625" cy="342956"/>
          </a:xfrm>
          <a:prstGeom prst="rect">
            <a:avLst/>
          </a:prstGeom>
          <a:noFill/>
        </p:spPr>
        <p:txBody>
          <a:bodyPr wrap="none" rtlCol="0">
            <a:spAutoFit/>
          </a:bodyPr>
          <a:lstStyle/>
          <a:p>
            <a:pPr algn="r"/>
            <a:r>
              <a:rPr lang="en-ZA" dirty="0" smtClean="0">
                <a:effectLst/>
                <a:latin typeface="Arial Narrow" pitchFamily="34" charset="0"/>
              </a:rPr>
              <a:t>30</a:t>
            </a:r>
          </a:p>
        </p:txBody>
      </p:sp>
      <p:sp>
        <p:nvSpPr>
          <p:cNvPr id="31" name="TextBox 30"/>
          <p:cNvSpPr txBox="1"/>
          <p:nvPr/>
        </p:nvSpPr>
        <p:spPr>
          <a:xfrm>
            <a:off x="584183" y="1857510"/>
            <a:ext cx="404625" cy="342956"/>
          </a:xfrm>
          <a:prstGeom prst="rect">
            <a:avLst/>
          </a:prstGeom>
          <a:noFill/>
        </p:spPr>
        <p:txBody>
          <a:bodyPr wrap="none" rtlCol="0">
            <a:spAutoFit/>
          </a:bodyPr>
          <a:lstStyle/>
          <a:p>
            <a:pPr algn="r"/>
            <a:r>
              <a:rPr lang="en-ZA" dirty="0" smtClean="0">
                <a:effectLst/>
                <a:latin typeface="Arial Narrow" pitchFamily="34" charset="0"/>
              </a:rPr>
              <a:t>40</a:t>
            </a:r>
          </a:p>
        </p:txBody>
      </p:sp>
      <p:sp>
        <p:nvSpPr>
          <p:cNvPr id="33" name="TextBox 32"/>
          <p:cNvSpPr txBox="1"/>
          <p:nvPr/>
        </p:nvSpPr>
        <p:spPr>
          <a:xfrm>
            <a:off x="584183" y="1064238"/>
            <a:ext cx="404625" cy="342956"/>
          </a:xfrm>
          <a:prstGeom prst="rect">
            <a:avLst/>
          </a:prstGeom>
          <a:noFill/>
        </p:spPr>
        <p:txBody>
          <a:bodyPr wrap="none" rtlCol="0">
            <a:spAutoFit/>
          </a:bodyPr>
          <a:lstStyle/>
          <a:p>
            <a:pPr algn="r"/>
            <a:r>
              <a:rPr lang="en-ZA" dirty="0" smtClean="0">
                <a:effectLst/>
                <a:latin typeface="Arial Narrow" pitchFamily="34" charset="0"/>
              </a:rPr>
              <a:t>50</a:t>
            </a:r>
          </a:p>
        </p:txBody>
      </p:sp>
      <p:sp>
        <p:nvSpPr>
          <p:cNvPr id="36" name="TextBox 35"/>
          <p:cNvSpPr txBox="1"/>
          <p:nvPr/>
        </p:nvSpPr>
        <p:spPr>
          <a:xfrm rot="16200000">
            <a:off x="-973159" y="3012725"/>
            <a:ext cx="2723505" cy="400110"/>
          </a:xfrm>
          <a:prstGeom prst="rect">
            <a:avLst/>
          </a:prstGeom>
          <a:noFill/>
        </p:spPr>
        <p:txBody>
          <a:bodyPr wrap="none" rtlCol="0">
            <a:spAutoFit/>
          </a:bodyPr>
          <a:lstStyle/>
          <a:p>
            <a:pPr algn="ctr"/>
            <a:r>
              <a:rPr lang="en-ZA" sz="2000" dirty="0" smtClean="0">
                <a:effectLst/>
                <a:latin typeface="Arial Narrow" pitchFamily="34" charset="0"/>
              </a:rPr>
              <a:t>Percent with BMI&gt; 30kg.m</a:t>
            </a:r>
            <a:r>
              <a:rPr lang="en-ZA" sz="2000" baseline="30000" dirty="0" smtClean="0">
                <a:effectLst/>
                <a:latin typeface="Arial Narrow" pitchFamily="34" charset="0"/>
              </a:rPr>
              <a:t>2</a:t>
            </a:r>
          </a:p>
        </p:txBody>
      </p:sp>
      <p:grpSp>
        <p:nvGrpSpPr>
          <p:cNvPr id="3" name="Group 150"/>
          <p:cNvGrpSpPr/>
          <p:nvPr/>
        </p:nvGrpSpPr>
        <p:grpSpPr>
          <a:xfrm>
            <a:off x="994009" y="1224285"/>
            <a:ext cx="7180406" cy="3996000"/>
            <a:chOff x="945676" y="1255786"/>
            <a:chExt cx="7031996" cy="4070708"/>
          </a:xfrm>
        </p:grpSpPr>
        <p:sp>
          <p:nvSpPr>
            <p:cNvPr id="152" name="Rectangle 95"/>
            <p:cNvSpPr>
              <a:spLocks noChangeArrowheads="1"/>
            </p:cNvSpPr>
            <p:nvPr/>
          </p:nvSpPr>
          <p:spPr bwMode="auto">
            <a:xfrm>
              <a:off x="945676" y="1255786"/>
              <a:ext cx="7031996" cy="4070708"/>
            </a:xfrm>
            <a:prstGeom prst="rect">
              <a:avLst/>
            </a:prstGeom>
            <a:solidFill>
              <a:schemeClr val="bg1">
                <a:alpha val="60000"/>
              </a:schemeClr>
            </a:solidFill>
            <a:ln w="19050">
              <a:noFill/>
              <a:miter lim="800000"/>
              <a:headEnd/>
              <a:tailEnd/>
            </a:ln>
            <a:effectLst/>
          </p:spPr>
          <p:txBody>
            <a:bodyPr wrap="square" lIns="92075" tIns="46038" rIns="92075" bIns="46038" anchor="ctr">
              <a:prstTxWarp prst="textNoShape">
                <a:avLst/>
              </a:prstTxWarp>
              <a:spAutoFit/>
            </a:bodyPr>
            <a:lstStyle/>
            <a:p>
              <a:pPr eaLnBrk="0" hangingPunct="0"/>
              <a:endParaRPr lang="en-ZA" sz="2000" b="1" dirty="0">
                <a:latin typeface="Arial Narrow" pitchFamily="34" charset="0"/>
                <a:sym typeface="Monotype Sorts" charset="2"/>
              </a:endParaRPr>
            </a:p>
          </p:txBody>
        </p:sp>
        <p:sp>
          <p:nvSpPr>
            <p:cNvPr id="153" name="Freeform 152"/>
            <p:cNvSpPr/>
            <p:nvPr/>
          </p:nvSpPr>
          <p:spPr>
            <a:xfrm>
              <a:off x="1351722" y="2335695"/>
              <a:ext cx="6589644" cy="1769165"/>
            </a:xfrm>
            <a:custGeom>
              <a:avLst/>
              <a:gdLst>
                <a:gd name="connsiteX0" fmla="*/ 0 w 6539948"/>
                <a:gd name="connsiteY0" fmla="*/ 1719470 h 1749287"/>
                <a:gd name="connsiteX1" fmla="*/ 1152939 w 6539948"/>
                <a:gd name="connsiteY1" fmla="*/ 1749287 h 1749287"/>
                <a:gd name="connsiteX2" fmla="*/ 3756991 w 6539948"/>
                <a:gd name="connsiteY2" fmla="*/ 1113183 h 1749287"/>
                <a:gd name="connsiteX3" fmla="*/ 5396948 w 6539948"/>
                <a:gd name="connsiteY3" fmla="*/ 496957 h 1749287"/>
                <a:gd name="connsiteX4" fmla="*/ 5784574 w 6539948"/>
                <a:gd name="connsiteY4" fmla="*/ 546652 h 1749287"/>
                <a:gd name="connsiteX5" fmla="*/ 6221895 w 6539948"/>
                <a:gd name="connsiteY5" fmla="*/ 89452 h 1749287"/>
                <a:gd name="connsiteX6" fmla="*/ 6539948 w 6539948"/>
                <a:gd name="connsiteY6" fmla="*/ 0 h 1749287"/>
                <a:gd name="connsiteX0" fmla="*/ 0 w 6589644"/>
                <a:gd name="connsiteY0" fmla="*/ 1739348 h 1769165"/>
                <a:gd name="connsiteX1" fmla="*/ 1152939 w 6589644"/>
                <a:gd name="connsiteY1" fmla="*/ 1769165 h 1769165"/>
                <a:gd name="connsiteX2" fmla="*/ 3756991 w 6589644"/>
                <a:gd name="connsiteY2" fmla="*/ 1133061 h 1769165"/>
                <a:gd name="connsiteX3" fmla="*/ 5396948 w 6589644"/>
                <a:gd name="connsiteY3" fmla="*/ 516835 h 1769165"/>
                <a:gd name="connsiteX4" fmla="*/ 5784574 w 6589644"/>
                <a:gd name="connsiteY4" fmla="*/ 566530 h 1769165"/>
                <a:gd name="connsiteX5" fmla="*/ 6221895 w 6589644"/>
                <a:gd name="connsiteY5" fmla="*/ 109330 h 1769165"/>
                <a:gd name="connsiteX6" fmla="*/ 6589644 w 6589644"/>
                <a:gd name="connsiteY6" fmla="*/ 0 h 176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89644" h="1769165">
                  <a:moveTo>
                    <a:pt x="0" y="1739348"/>
                  </a:moveTo>
                  <a:lnTo>
                    <a:pt x="1152939" y="1769165"/>
                  </a:lnTo>
                  <a:lnTo>
                    <a:pt x="3756991" y="1133061"/>
                  </a:lnTo>
                  <a:lnTo>
                    <a:pt x="5396948" y="516835"/>
                  </a:lnTo>
                  <a:lnTo>
                    <a:pt x="5784574" y="566530"/>
                  </a:lnTo>
                  <a:lnTo>
                    <a:pt x="6221895" y="109330"/>
                  </a:lnTo>
                  <a:lnTo>
                    <a:pt x="6589644" y="0"/>
                  </a:lnTo>
                </a:path>
              </a:pathLst>
            </a:custGeom>
            <a:noFill/>
            <a:ln w="57150">
              <a:solidFill>
                <a:srgbClr val="FF000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grpSp>
          <p:nvGrpSpPr>
            <p:cNvPr id="4" name="Group 153"/>
            <p:cNvGrpSpPr/>
            <p:nvPr/>
          </p:nvGrpSpPr>
          <p:grpSpPr>
            <a:xfrm>
              <a:off x="6079456" y="4054407"/>
              <a:ext cx="1781282" cy="1228717"/>
              <a:chOff x="3634430" y="1062729"/>
              <a:chExt cx="1781282" cy="1228717"/>
            </a:xfrm>
          </p:grpSpPr>
          <p:sp>
            <p:nvSpPr>
              <p:cNvPr id="160" name="TextBox 159"/>
              <p:cNvSpPr txBox="1"/>
              <p:nvPr/>
            </p:nvSpPr>
            <p:spPr>
              <a:xfrm>
                <a:off x="3946668" y="1915209"/>
                <a:ext cx="1162019" cy="376237"/>
              </a:xfrm>
              <a:prstGeom prst="rect">
                <a:avLst/>
              </a:prstGeom>
              <a:noFill/>
            </p:spPr>
            <p:txBody>
              <a:bodyPr wrap="none" rtlCol="0">
                <a:spAutoFit/>
              </a:bodyPr>
              <a:lstStyle/>
              <a:p>
                <a:r>
                  <a:rPr lang="en-ZA" dirty="0" smtClean="0">
                    <a:effectLst/>
                    <a:latin typeface="Arial Narrow" pitchFamily="34" charset="0"/>
                  </a:rPr>
                  <a:t>18-29 years</a:t>
                </a:r>
              </a:p>
            </p:txBody>
          </p:sp>
          <p:cxnSp>
            <p:nvCxnSpPr>
              <p:cNvPr id="161" name="Straight Connector 160"/>
              <p:cNvCxnSpPr/>
              <p:nvPr/>
            </p:nvCxnSpPr>
            <p:spPr>
              <a:xfrm>
                <a:off x="3647658" y="2099106"/>
                <a:ext cx="258417" cy="0"/>
              </a:xfrm>
              <a:prstGeom prst="line">
                <a:avLst/>
              </a:prstGeom>
              <a:noFill/>
              <a:ln w="57150">
                <a:solidFill>
                  <a:srgbClr val="00FFFF"/>
                </a:solidFill>
              </a:ln>
              <a:effectLst>
                <a:outerShdw blurRad="50800" dist="38100" dir="2700000" algn="tl" rotWithShape="0">
                  <a:prstClr val="black">
                    <a:alpha val="40000"/>
                  </a:prstClr>
                </a:outerShdw>
              </a:effectLst>
            </p:spPr>
          </p:cxnSp>
          <p:sp>
            <p:nvSpPr>
              <p:cNvPr id="162" name="TextBox 161"/>
              <p:cNvSpPr txBox="1"/>
              <p:nvPr/>
            </p:nvSpPr>
            <p:spPr>
              <a:xfrm>
                <a:off x="3933439" y="1369899"/>
                <a:ext cx="1162019" cy="376237"/>
              </a:xfrm>
              <a:prstGeom prst="rect">
                <a:avLst/>
              </a:prstGeom>
              <a:noFill/>
            </p:spPr>
            <p:txBody>
              <a:bodyPr wrap="none" rtlCol="0">
                <a:spAutoFit/>
              </a:bodyPr>
              <a:lstStyle/>
              <a:p>
                <a:r>
                  <a:rPr lang="en-ZA" dirty="0" smtClean="0">
                    <a:effectLst/>
                    <a:latin typeface="Arial Narrow" pitchFamily="34" charset="0"/>
                  </a:rPr>
                  <a:t>30-44 years</a:t>
                </a:r>
              </a:p>
            </p:txBody>
          </p:sp>
          <p:cxnSp>
            <p:nvCxnSpPr>
              <p:cNvPr id="163" name="Straight Connector 162"/>
              <p:cNvCxnSpPr/>
              <p:nvPr/>
            </p:nvCxnSpPr>
            <p:spPr>
              <a:xfrm>
                <a:off x="3634430" y="1567025"/>
                <a:ext cx="258417" cy="0"/>
              </a:xfrm>
              <a:prstGeom prst="line">
                <a:avLst/>
              </a:prstGeom>
              <a:noFill/>
              <a:ln w="57150">
                <a:solidFill>
                  <a:srgbClr val="FF0000"/>
                </a:solidFill>
              </a:ln>
              <a:effectLst>
                <a:outerShdw blurRad="50800" dist="38100" dir="2700000" algn="tl" rotWithShape="0">
                  <a:prstClr val="black">
                    <a:alpha val="40000"/>
                  </a:prstClr>
                </a:outerShdw>
              </a:effectLst>
            </p:spPr>
          </p:cxnSp>
          <p:sp>
            <p:nvSpPr>
              <p:cNvPr id="164" name="TextBox 163"/>
              <p:cNvSpPr txBox="1"/>
              <p:nvPr/>
            </p:nvSpPr>
            <p:spPr>
              <a:xfrm>
                <a:off x="3933439" y="1062729"/>
                <a:ext cx="1162019" cy="376237"/>
              </a:xfrm>
              <a:prstGeom prst="rect">
                <a:avLst/>
              </a:prstGeom>
              <a:noFill/>
            </p:spPr>
            <p:txBody>
              <a:bodyPr wrap="none" rtlCol="0">
                <a:spAutoFit/>
              </a:bodyPr>
              <a:lstStyle/>
              <a:p>
                <a:r>
                  <a:rPr lang="en-ZA" dirty="0" smtClean="0">
                    <a:effectLst/>
                    <a:latin typeface="Arial Narrow" pitchFamily="34" charset="0"/>
                  </a:rPr>
                  <a:t>45-64 years</a:t>
                </a:r>
              </a:p>
            </p:txBody>
          </p:sp>
          <p:cxnSp>
            <p:nvCxnSpPr>
              <p:cNvPr id="165" name="Straight Connector 164"/>
              <p:cNvCxnSpPr/>
              <p:nvPr/>
            </p:nvCxnSpPr>
            <p:spPr>
              <a:xfrm>
                <a:off x="3634431" y="1273084"/>
                <a:ext cx="258417" cy="0"/>
              </a:xfrm>
              <a:prstGeom prst="line">
                <a:avLst/>
              </a:prstGeom>
              <a:noFill/>
              <a:ln w="57150">
                <a:solidFill>
                  <a:srgbClr val="FF6600"/>
                </a:solidFill>
              </a:ln>
              <a:effectLst>
                <a:outerShdw blurRad="50800" dist="38100" dir="2700000" algn="tl" rotWithShape="0">
                  <a:prstClr val="black">
                    <a:alpha val="40000"/>
                  </a:prstClr>
                </a:outerShdw>
              </a:effectLst>
            </p:spPr>
          </p:cxnSp>
          <p:sp>
            <p:nvSpPr>
              <p:cNvPr id="166" name="TextBox 165"/>
              <p:cNvSpPr txBox="1"/>
              <p:nvPr/>
            </p:nvSpPr>
            <p:spPr>
              <a:xfrm>
                <a:off x="3933439" y="1641949"/>
                <a:ext cx="1482273" cy="376237"/>
              </a:xfrm>
              <a:prstGeom prst="rect">
                <a:avLst/>
              </a:prstGeom>
              <a:noFill/>
            </p:spPr>
            <p:txBody>
              <a:bodyPr wrap="none" rtlCol="0">
                <a:spAutoFit/>
              </a:bodyPr>
              <a:lstStyle/>
              <a:p>
                <a:r>
                  <a:rPr lang="en-ZA" dirty="0" smtClean="0">
                    <a:effectLst/>
                    <a:latin typeface="Arial Narrow" pitchFamily="34" charset="0"/>
                  </a:rPr>
                  <a:t>65 years &amp; over</a:t>
                </a:r>
              </a:p>
            </p:txBody>
          </p:sp>
          <p:cxnSp>
            <p:nvCxnSpPr>
              <p:cNvPr id="167" name="Straight Connector 166"/>
              <p:cNvCxnSpPr/>
              <p:nvPr/>
            </p:nvCxnSpPr>
            <p:spPr>
              <a:xfrm>
                <a:off x="3647658" y="1839074"/>
                <a:ext cx="258417" cy="0"/>
              </a:xfrm>
              <a:prstGeom prst="line">
                <a:avLst/>
              </a:prstGeom>
              <a:noFill/>
              <a:ln w="57150">
                <a:solidFill>
                  <a:srgbClr val="00CC00"/>
                </a:solidFill>
              </a:ln>
              <a:effectLst>
                <a:outerShdw blurRad="50800" dist="38100" dir="2700000" algn="tl" rotWithShape="0">
                  <a:prstClr val="black">
                    <a:alpha val="40000"/>
                  </a:prstClr>
                </a:outerShdw>
              </a:effectLst>
            </p:spPr>
          </p:cxnSp>
        </p:grpSp>
        <p:sp>
          <p:nvSpPr>
            <p:cNvPr id="155" name="Freeform 154"/>
            <p:cNvSpPr/>
            <p:nvPr/>
          </p:nvSpPr>
          <p:spPr>
            <a:xfrm>
              <a:off x="1331843" y="3309730"/>
              <a:ext cx="6619461" cy="1391478"/>
            </a:xfrm>
            <a:custGeom>
              <a:avLst/>
              <a:gdLst>
                <a:gd name="connsiteX0" fmla="*/ 0 w 6619461"/>
                <a:gd name="connsiteY0" fmla="*/ 1381539 h 1391478"/>
                <a:gd name="connsiteX1" fmla="*/ 1192696 w 6619461"/>
                <a:gd name="connsiteY1" fmla="*/ 1391478 h 1391478"/>
                <a:gd name="connsiteX2" fmla="*/ 3826566 w 6619461"/>
                <a:gd name="connsiteY2" fmla="*/ 954156 h 1391478"/>
                <a:gd name="connsiteX3" fmla="*/ 5188227 w 6619461"/>
                <a:gd name="connsiteY3" fmla="*/ 377687 h 1391478"/>
                <a:gd name="connsiteX4" fmla="*/ 5794514 w 6619461"/>
                <a:gd name="connsiteY4" fmla="*/ 69574 h 1391478"/>
                <a:gd name="connsiteX5" fmla="*/ 6321287 w 6619461"/>
                <a:gd name="connsiteY5" fmla="*/ 0 h 1391478"/>
                <a:gd name="connsiteX6" fmla="*/ 6619461 w 6619461"/>
                <a:gd name="connsiteY6" fmla="*/ 9939 h 139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9461" h="1391478">
                  <a:moveTo>
                    <a:pt x="0" y="1381539"/>
                  </a:moveTo>
                  <a:lnTo>
                    <a:pt x="1192696" y="1391478"/>
                  </a:lnTo>
                  <a:lnTo>
                    <a:pt x="3826566" y="954156"/>
                  </a:lnTo>
                  <a:lnTo>
                    <a:pt x="5188227" y="377687"/>
                  </a:lnTo>
                  <a:lnTo>
                    <a:pt x="5794514" y="69574"/>
                  </a:lnTo>
                  <a:lnTo>
                    <a:pt x="6321287" y="0"/>
                  </a:lnTo>
                  <a:lnTo>
                    <a:pt x="6619461" y="9939"/>
                  </a:lnTo>
                </a:path>
              </a:pathLst>
            </a:custGeom>
            <a:noFill/>
            <a:ln w="57150">
              <a:solidFill>
                <a:srgbClr val="00FFFF"/>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sp>
          <p:nvSpPr>
            <p:cNvPr id="156" name="Freeform 155"/>
            <p:cNvSpPr/>
            <p:nvPr/>
          </p:nvSpPr>
          <p:spPr>
            <a:xfrm>
              <a:off x="5168348" y="2723321"/>
              <a:ext cx="2763078" cy="775252"/>
            </a:xfrm>
            <a:custGeom>
              <a:avLst/>
              <a:gdLst>
                <a:gd name="connsiteX0" fmla="*/ 0 w 2763078"/>
                <a:gd name="connsiteY0" fmla="*/ 775252 h 775252"/>
                <a:gd name="connsiteX1" fmla="*/ 1610139 w 2763078"/>
                <a:gd name="connsiteY1" fmla="*/ 0 h 775252"/>
                <a:gd name="connsiteX2" fmla="*/ 1987826 w 2763078"/>
                <a:gd name="connsiteY2" fmla="*/ 178904 h 775252"/>
                <a:gd name="connsiteX3" fmla="*/ 2763078 w 2763078"/>
                <a:gd name="connsiteY3" fmla="*/ 49696 h 775252"/>
              </a:gdLst>
              <a:ahLst/>
              <a:cxnLst>
                <a:cxn ang="0">
                  <a:pos x="connsiteX0" y="connsiteY0"/>
                </a:cxn>
                <a:cxn ang="0">
                  <a:pos x="connsiteX1" y="connsiteY1"/>
                </a:cxn>
                <a:cxn ang="0">
                  <a:pos x="connsiteX2" y="connsiteY2"/>
                </a:cxn>
                <a:cxn ang="0">
                  <a:pos x="connsiteX3" y="connsiteY3"/>
                </a:cxn>
              </a:cxnLst>
              <a:rect l="l" t="t" r="r" b="b"/>
              <a:pathLst>
                <a:path w="2763078" h="775252">
                  <a:moveTo>
                    <a:pt x="0" y="775252"/>
                  </a:moveTo>
                  <a:lnTo>
                    <a:pt x="1610139" y="0"/>
                  </a:lnTo>
                  <a:lnTo>
                    <a:pt x="1987826" y="178904"/>
                  </a:lnTo>
                  <a:lnTo>
                    <a:pt x="2763078" y="49696"/>
                  </a:lnTo>
                </a:path>
              </a:pathLst>
            </a:custGeom>
            <a:noFill/>
            <a:ln w="57150">
              <a:solidFill>
                <a:srgbClr val="00CC0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sp>
          <p:nvSpPr>
            <p:cNvPr id="157" name="Freeform 156"/>
            <p:cNvSpPr/>
            <p:nvPr/>
          </p:nvSpPr>
          <p:spPr>
            <a:xfrm>
              <a:off x="1331843" y="1898373"/>
              <a:ext cx="6629400" cy="1948070"/>
            </a:xfrm>
            <a:custGeom>
              <a:avLst/>
              <a:gdLst>
                <a:gd name="connsiteX0" fmla="*/ 0 w 6629400"/>
                <a:gd name="connsiteY0" fmla="*/ 1948070 h 1948070"/>
                <a:gd name="connsiteX1" fmla="*/ 1182757 w 6629400"/>
                <a:gd name="connsiteY1" fmla="*/ 1908313 h 1948070"/>
                <a:gd name="connsiteX2" fmla="*/ 5446644 w 6629400"/>
                <a:gd name="connsiteY2" fmla="*/ 417444 h 1948070"/>
                <a:gd name="connsiteX3" fmla="*/ 6211957 w 6629400"/>
                <a:gd name="connsiteY3" fmla="*/ 417444 h 1948070"/>
                <a:gd name="connsiteX4" fmla="*/ 6629400 w 6629400"/>
                <a:gd name="connsiteY4" fmla="*/ 0 h 1948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400" h="1948070">
                  <a:moveTo>
                    <a:pt x="0" y="1948070"/>
                  </a:moveTo>
                  <a:lnTo>
                    <a:pt x="1182757" y="1908313"/>
                  </a:lnTo>
                  <a:lnTo>
                    <a:pt x="5446644" y="417444"/>
                  </a:lnTo>
                  <a:lnTo>
                    <a:pt x="6211957" y="417444"/>
                  </a:lnTo>
                  <a:lnTo>
                    <a:pt x="6629400" y="0"/>
                  </a:lnTo>
                </a:path>
              </a:pathLst>
            </a:custGeom>
            <a:noFill/>
            <a:ln w="57150">
              <a:solidFill>
                <a:srgbClr val="FF660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sp>
          <p:nvSpPr>
            <p:cNvPr id="158" name="TextBox 157"/>
            <p:cNvSpPr txBox="1"/>
            <p:nvPr/>
          </p:nvSpPr>
          <p:spPr>
            <a:xfrm>
              <a:off x="1620078" y="1789503"/>
              <a:ext cx="1729856" cy="940592"/>
            </a:xfrm>
            <a:prstGeom prst="rect">
              <a:avLst/>
            </a:prstGeom>
            <a:noFill/>
          </p:spPr>
          <p:txBody>
            <a:bodyPr wrap="square" rtlCol="0">
              <a:spAutoFit/>
            </a:bodyPr>
            <a:lstStyle/>
            <a:p>
              <a:pPr algn="ctr">
                <a:lnSpc>
                  <a:spcPct val="90000"/>
                </a:lnSpc>
              </a:pPr>
              <a:r>
                <a:rPr lang="en-ZA" sz="2000" dirty="0" smtClean="0">
                  <a:effectLst/>
                  <a:latin typeface="Arial Narrow" pitchFamily="34" charset="0"/>
                </a:rPr>
                <a:t>Dietary goals for Americans released</a:t>
              </a:r>
            </a:p>
          </p:txBody>
        </p:sp>
        <p:cxnSp>
          <p:nvCxnSpPr>
            <p:cNvPr id="159" name="Straight Arrow Connector 158"/>
            <p:cNvCxnSpPr/>
            <p:nvPr/>
          </p:nvCxnSpPr>
          <p:spPr>
            <a:xfrm>
              <a:off x="2484783" y="2743199"/>
              <a:ext cx="0" cy="924339"/>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9" name="Straight Connector 8"/>
          <p:cNvCxnSpPr/>
          <p:nvPr/>
        </p:nvCxnSpPr>
        <p:spPr>
          <a:xfrm>
            <a:off x="2425273" y="5129481"/>
            <a:ext cx="0" cy="101083"/>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5096682" y="5129481"/>
            <a:ext cx="0" cy="101083"/>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6743064" y="5129481"/>
            <a:ext cx="0" cy="101083"/>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141126" y="5129481"/>
            <a:ext cx="0" cy="101083"/>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7965440" y="5129481"/>
            <a:ext cx="0" cy="101083"/>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195000" y="5129481"/>
            <a:ext cx="0" cy="101083"/>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7" name="Freeform 46"/>
          <p:cNvSpPr/>
          <p:nvPr/>
        </p:nvSpPr>
        <p:spPr>
          <a:xfrm>
            <a:off x="992218" y="1228150"/>
            <a:ext cx="7179013" cy="3998068"/>
          </a:xfrm>
          <a:custGeom>
            <a:avLst/>
            <a:gdLst>
              <a:gd name="connsiteX0" fmla="*/ 0 w 7179013"/>
              <a:gd name="connsiteY0" fmla="*/ 0 h 3998068"/>
              <a:gd name="connsiteX1" fmla="*/ 0 w 7179013"/>
              <a:gd name="connsiteY1" fmla="*/ 3998068 h 3998068"/>
              <a:gd name="connsiteX2" fmla="*/ 7179013 w 7179013"/>
              <a:gd name="connsiteY2" fmla="*/ 3998068 h 3998068"/>
            </a:gdLst>
            <a:ahLst/>
            <a:cxnLst>
              <a:cxn ang="0">
                <a:pos x="connsiteX0" y="connsiteY0"/>
              </a:cxn>
              <a:cxn ang="0">
                <a:pos x="connsiteX1" y="connsiteY1"/>
              </a:cxn>
              <a:cxn ang="0">
                <a:pos x="connsiteX2" y="connsiteY2"/>
              </a:cxn>
            </a:cxnLst>
            <a:rect l="l" t="t" r="r" b="b"/>
            <a:pathLst>
              <a:path w="7179013" h="3998068">
                <a:moveTo>
                  <a:pt x="0" y="0"/>
                </a:moveTo>
                <a:lnTo>
                  <a:pt x="0" y="3998068"/>
                </a:lnTo>
                <a:lnTo>
                  <a:pt x="7179013" y="3998068"/>
                </a:lnTo>
              </a:path>
            </a:pathLst>
          </a:custGeom>
          <a:noFill/>
          <a:ln w="28575">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latin typeface="Arial Narrow" pitchFamily="34" charset="0"/>
            </a:endParaRPr>
          </a:p>
        </p:txBody>
      </p:sp>
      <p:sp>
        <p:nvSpPr>
          <p:cNvPr id="50" name="TextBox 49"/>
          <p:cNvSpPr txBox="1"/>
          <p:nvPr/>
        </p:nvSpPr>
        <p:spPr>
          <a:xfrm>
            <a:off x="183960" y="6465204"/>
            <a:ext cx="7182775" cy="400110"/>
          </a:xfrm>
          <a:prstGeom prst="rect">
            <a:avLst/>
          </a:prstGeom>
          <a:noFill/>
        </p:spPr>
        <p:txBody>
          <a:bodyPr wrap="none" rtlCol="0">
            <a:spAutoFit/>
          </a:bodyPr>
          <a:lstStyle/>
          <a:p>
            <a:r>
              <a:rPr lang="en-ZA" sz="2000" dirty="0">
                <a:ln>
                  <a:solidFill>
                    <a:srgbClr val="FFFFFF"/>
                  </a:solidFill>
                </a:ln>
                <a:solidFill>
                  <a:srgbClr val="FFFFFF"/>
                </a:solidFill>
                <a:latin typeface="Arial Narrow" pitchFamily="34" charset="0"/>
              </a:rPr>
              <a:t>FATHEAD - http://www.dietdoctor.com/crisis-in-nutrition-voice-of-the-people </a:t>
            </a:r>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44995595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7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title"/>
          </p:nvPr>
        </p:nvSpPr>
        <p:spPr>
          <a:xfrm>
            <a:off x="661400" y="257546"/>
            <a:ext cx="7891272" cy="1075599"/>
          </a:xfrm>
        </p:spPr>
        <p:txBody>
          <a:bodyPr>
            <a:normAutofit fontScale="90000"/>
          </a:bodyPr>
          <a:lstStyle/>
          <a:p>
            <a:r>
              <a:rPr lang="en-US" dirty="0" smtClean="0"/>
              <a:t>DIABETES AND OBESITY RATES IN THE US HAVE SORED SINCE THE ADOPTION OF THE 1977 DIETARY GUIDELINES</a:t>
            </a:r>
            <a:endParaRPr lang="en-US" dirty="0"/>
          </a:p>
        </p:txBody>
      </p:sp>
      <p:sp>
        <p:nvSpPr>
          <p:cNvPr id="7" name="TextBox 6"/>
          <p:cNvSpPr txBox="1"/>
          <p:nvPr/>
        </p:nvSpPr>
        <p:spPr>
          <a:xfrm>
            <a:off x="183960" y="6491664"/>
            <a:ext cx="3429044" cy="338554"/>
          </a:xfrm>
          <a:prstGeom prst="rect">
            <a:avLst/>
          </a:prstGeom>
          <a:noFill/>
        </p:spPr>
        <p:txBody>
          <a:bodyPr wrap="none" rtlCol="0">
            <a:spAutoFit/>
          </a:bodyPr>
          <a:lstStyle/>
          <a:p>
            <a:r>
              <a:rPr lang="en-ZA" sz="1600" dirty="0" smtClean="0">
                <a:ln>
                  <a:solidFill>
                    <a:srgbClr val="FFFFFF"/>
                  </a:solidFill>
                </a:ln>
                <a:solidFill>
                  <a:srgbClr val="FFFFFF"/>
                </a:solidFill>
                <a:latin typeface="Arial Narrow" pitchFamily="34" charset="0"/>
              </a:rPr>
              <a:t>Data from USDA, CDC, US Census Bureau</a:t>
            </a:r>
            <a:endParaRPr lang="en-ZA" sz="1600" dirty="0">
              <a:ln>
                <a:solidFill>
                  <a:srgbClr val="FFFFFF"/>
                </a:solidFill>
              </a:ln>
              <a:solidFill>
                <a:srgbClr val="FFFFFF"/>
              </a:solidFill>
              <a:latin typeface="Arial Narrow" pitchFamily="34" charset="0"/>
            </a:endParaRPr>
          </a:p>
        </p:txBody>
      </p:sp>
      <p:grpSp>
        <p:nvGrpSpPr>
          <p:cNvPr id="43" name="Group 42"/>
          <p:cNvGrpSpPr/>
          <p:nvPr/>
        </p:nvGrpSpPr>
        <p:grpSpPr>
          <a:xfrm>
            <a:off x="41274" y="1271014"/>
            <a:ext cx="2897870" cy="1887951"/>
            <a:chOff x="41274" y="1271014"/>
            <a:chExt cx="2897870" cy="1887951"/>
          </a:xfrm>
        </p:grpSpPr>
        <p:sp>
          <p:nvSpPr>
            <p:cNvPr id="10" name="TextBox 9"/>
            <p:cNvSpPr txBox="1"/>
            <p:nvPr/>
          </p:nvSpPr>
          <p:spPr>
            <a:xfrm>
              <a:off x="41274" y="1271014"/>
              <a:ext cx="2897870" cy="369332"/>
            </a:xfrm>
            <a:prstGeom prst="rect">
              <a:avLst/>
            </a:prstGeom>
            <a:noFill/>
          </p:spPr>
          <p:txBody>
            <a:bodyPr wrap="square" rtlCol="0">
              <a:spAutoFit/>
            </a:bodyPr>
            <a:lstStyle/>
            <a:p>
              <a:pPr algn="ctr"/>
              <a:r>
                <a:rPr lang="en-ZA" dirty="0" smtClean="0">
                  <a:latin typeface="Arial Narrow" pitchFamily="34" charset="0"/>
                </a:rPr>
                <a:t>% of Americans with diabetes</a:t>
              </a:r>
            </a:p>
          </p:txBody>
        </p:sp>
        <p:grpSp>
          <p:nvGrpSpPr>
            <p:cNvPr id="39" name="Group 38"/>
            <p:cNvGrpSpPr/>
            <p:nvPr/>
          </p:nvGrpSpPr>
          <p:grpSpPr>
            <a:xfrm>
              <a:off x="549404" y="1802741"/>
              <a:ext cx="1881608" cy="1356224"/>
              <a:chOff x="758768" y="2034539"/>
              <a:chExt cx="1569345" cy="1131151"/>
            </a:xfrm>
          </p:grpSpPr>
          <p:sp>
            <p:nvSpPr>
              <p:cNvPr id="11" name="Oval 10"/>
              <p:cNvSpPr/>
              <p:nvPr/>
            </p:nvSpPr>
            <p:spPr>
              <a:xfrm>
                <a:off x="1196962" y="2034539"/>
                <a:ext cx="1131151" cy="1131151"/>
              </a:xfrm>
              <a:prstGeom prst="ellipse">
                <a:avLst/>
              </a:prstGeom>
              <a:solidFill>
                <a:srgbClr val="BB0101"/>
              </a:solidFill>
              <a:ln>
                <a:noFill/>
              </a:ln>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2" name="Oval 11"/>
              <p:cNvSpPr/>
              <p:nvPr/>
            </p:nvSpPr>
            <p:spPr>
              <a:xfrm>
                <a:off x="758768" y="2034539"/>
                <a:ext cx="662386" cy="662386"/>
              </a:xfrm>
              <a:prstGeom prst="ellipse">
                <a:avLst/>
              </a:prstGeom>
              <a:solidFill>
                <a:srgbClr val="000066"/>
              </a:solidFill>
              <a:ln>
                <a:noFill/>
              </a:ln>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3" name="TextBox 12"/>
              <p:cNvSpPr txBox="1"/>
              <p:nvPr/>
            </p:nvSpPr>
            <p:spPr>
              <a:xfrm>
                <a:off x="780433" y="2195495"/>
                <a:ext cx="607859" cy="369332"/>
              </a:xfrm>
              <a:prstGeom prst="rect">
                <a:avLst/>
              </a:prstGeom>
              <a:noFill/>
            </p:spPr>
            <p:txBody>
              <a:bodyPr wrap="none" rtlCol="0">
                <a:spAutoFit/>
              </a:bodyPr>
              <a:lstStyle/>
              <a:p>
                <a:pPr algn="ctr"/>
                <a:r>
                  <a:rPr lang="en-ZA" dirty="0" smtClean="0">
                    <a:solidFill>
                      <a:schemeClr val="bg1"/>
                    </a:solidFill>
                    <a:latin typeface="Arial Narrow" pitchFamily="34" charset="0"/>
                  </a:rPr>
                  <a:t>1980</a:t>
                </a:r>
              </a:p>
            </p:txBody>
          </p:sp>
          <p:sp>
            <p:nvSpPr>
              <p:cNvPr id="14" name="TextBox 13"/>
              <p:cNvSpPr txBox="1"/>
              <p:nvPr/>
            </p:nvSpPr>
            <p:spPr>
              <a:xfrm>
                <a:off x="1455939" y="2410645"/>
                <a:ext cx="607859" cy="369332"/>
              </a:xfrm>
              <a:prstGeom prst="rect">
                <a:avLst/>
              </a:prstGeom>
              <a:noFill/>
            </p:spPr>
            <p:txBody>
              <a:bodyPr wrap="none" rtlCol="0">
                <a:spAutoFit/>
              </a:bodyPr>
              <a:lstStyle/>
              <a:p>
                <a:pPr algn="ctr"/>
                <a:r>
                  <a:rPr lang="en-ZA" dirty="0" smtClean="0">
                    <a:solidFill>
                      <a:schemeClr val="bg1"/>
                    </a:solidFill>
                    <a:latin typeface="Arial Narrow" pitchFamily="34" charset="0"/>
                  </a:rPr>
                  <a:t>2010</a:t>
                </a:r>
              </a:p>
            </p:txBody>
          </p:sp>
        </p:grpSp>
      </p:grpSp>
      <p:grpSp>
        <p:nvGrpSpPr>
          <p:cNvPr id="44" name="Group 43"/>
          <p:cNvGrpSpPr/>
          <p:nvPr/>
        </p:nvGrpSpPr>
        <p:grpSpPr>
          <a:xfrm>
            <a:off x="5916169" y="1271014"/>
            <a:ext cx="3201156" cy="2474427"/>
            <a:chOff x="5916169" y="1271014"/>
            <a:chExt cx="3201156" cy="2474427"/>
          </a:xfrm>
        </p:grpSpPr>
        <p:sp>
          <p:nvSpPr>
            <p:cNvPr id="16" name="TextBox 15"/>
            <p:cNvSpPr txBox="1"/>
            <p:nvPr/>
          </p:nvSpPr>
          <p:spPr>
            <a:xfrm>
              <a:off x="5916169" y="1271014"/>
              <a:ext cx="3201156" cy="369332"/>
            </a:xfrm>
            <a:prstGeom prst="rect">
              <a:avLst/>
            </a:prstGeom>
            <a:noFill/>
          </p:spPr>
          <p:txBody>
            <a:bodyPr wrap="square" rtlCol="0">
              <a:spAutoFit/>
            </a:bodyPr>
            <a:lstStyle/>
            <a:p>
              <a:pPr algn="ctr"/>
              <a:r>
                <a:rPr lang="en-ZA" dirty="0" smtClean="0">
                  <a:latin typeface="Arial Narrow" pitchFamily="34" charset="0"/>
                </a:rPr>
                <a:t>% of US children who are obese</a:t>
              </a:r>
            </a:p>
          </p:txBody>
        </p:sp>
        <p:grpSp>
          <p:nvGrpSpPr>
            <p:cNvPr id="24" name="Group 23"/>
            <p:cNvGrpSpPr/>
            <p:nvPr/>
          </p:nvGrpSpPr>
          <p:grpSpPr>
            <a:xfrm>
              <a:off x="6263396" y="1802742"/>
              <a:ext cx="2529174" cy="1942699"/>
              <a:chOff x="5303520" y="4096512"/>
              <a:chExt cx="1892808" cy="1453896"/>
            </a:xfrm>
          </p:grpSpPr>
          <p:sp>
            <p:nvSpPr>
              <p:cNvPr id="22" name="Oval 21"/>
              <p:cNvSpPr/>
              <p:nvPr/>
            </p:nvSpPr>
            <p:spPr>
              <a:xfrm>
                <a:off x="5751576" y="4105656"/>
                <a:ext cx="1444752" cy="1444752"/>
              </a:xfrm>
              <a:prstGeom prst="ellipse">
                <a:avLst/>
              </a:prstGeom>
              <a:solidFill>
                <a:srgbClr val="BB0101"/>
              </a:solidFill>
              <a:ln>
                <a:noFill/>
              </a:ln>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3" name="Oval 22"/>
              <p:cNvSpPr/>
              <p:nvPr/>
            </p:nvSpPr>
            <p:spPr>
              <a:xfrm>
                <a:off x="5303520" y="4096512"/>
                <a:ext cx="877824" cy="877824"/>
              </a:xfrm>
              <a:prstGeom prst="ellipse">
                <a:avLst/>
              </a:prstGeom>
              <a:solidFill>
                <a:srgbClr val="000066"/>
              </a:solidFill>
              <a:ln>
                <a:noFill/>
              </a:ln>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1" name="TextBox 20"/>
              <p:cNvSpPr txBox="1"/>
              <p:nvPr/>
            </p:nvSpPr>
            <p:spPr>
              <a:xfrm>
                <a:off x="6232129" y="4684514"/>
                <a:ext cx="545433" cy="331402"/>
              </a:xfrm>
              <a:prstGeom prst="rect">
                <a:avLst/>
              </a:prstGeom>
              <a:noFill/>
            </p:spPr>
            <p:txBody>
              <a:bodyPr wrap="none" rtlCol="0">
                <a:spAutoFit/>
              </a:bodyPr>
              <a:lstStyle/>
              <a:p>
                <a:pPr algn="ctr"/>
                <a:r>
                  <a:rPr lang="en-ZA" dirty="0" smtClean="0">
                    <a:solidFill>
                      <a:schemeClr val="bg1"/>
                    </a:solidFill>
                    <a:latin typeface="Arial Narrow" pitchFamily="34" charset="0"/>
                  </a:rPr>
                  <a:t>2010</a:t>
                </a:r>
              </a:p>
            </p:txBody>
          </p:sp>
          <p:sp>
            <p:nvSpPr>
              <p:cNvPr id="20" name="TextBox 19"/>
              <p:cNvSpPr txBox="1"/>
              <p:nvPr/>
            </p:nvSpPr>
            <p:spPr>
              <a:xfrm>
                <a:off x="5459527" y="4381731"/>
                <a:ext cx="545433" cy="331402"/>
              </a:xfrm>
              <a:prstGeom prst="rect">
                <a:avLst/>
              </a:prstGeom>
              <a:noFill/>
            </p:spPr>
            <p:txBody>
              <a:bodyPr wrap="none" rtlCol="0">
                <a:spAutoFit/>
              </a:bodyPr>
              <a:lstStyle/>
              <a:p>
                <a:pPr algn="ctr"/>
                <a:r>
                  <a:rPr lang="en-ZA" dirty="0" smtClean="0">
                    <a:solidFill>
                      <a:schemeClr val="bg1"/>
                    </a:solidFill>
                    <a:latin typeface="Arial Narrow" pitchFamily="34" charset="0"/>
                  </a:rPr>
                  <a:t>1980</a:t>
                </a:r>
              </a:p>
            </p:txBody>
          </p:sp>
        </p:grpSp>
      </p:grpSp>
      <p:grpSp>
        <p:nvGrpSpPr>
          <p:cNvPr id="42" name="Group 41"/>
          <p:cNvGrpSpPr/>
          <p:nvPr/>
        </p:nvGrpSpPr>
        <p:grpSpPr>
          <a:xfrm>
            <a:off x="2332095" y="2749284"/>
            <a:ext cx="3852491" cy="3560075"/>
            <a:chOff x="2332095" y="2749284"/>
            <a:chExt cx="3852491" cy="3560075"/>
          </a:xfrm>
        </p:grpSpPr>
        <p:sp>
          <p:nvSpPr>
            <p:cNvPr id="25" name="TextBox 24"/>
            <p:cNvSpPr txBox="1"/>
            <p:nvPr/>
          </p:nvSpPr>
          <p:spPr>
            <a:xfrm>
              <a:off x="2646215" y="2749284"/>
              <a:ext cx="3283098" cy="442820"/>
            </a:xfrm>
            <a:prstGeom prst="rect">
              <a:avLst/>
            </a:prstGeom>
            <a:noFill/>
          </p:spPr>
          <p:txBody>
            <a:bodyPr wrap="none" rtlCol="0">
              <a:spAutoFit/>
            </a:bodyPr>
            <a:lstStyle/>
            <a:p>
              <a:pPr algn="ctr"/>
              <a:r>
                <a:rPr lang="en-ZA" dirty="0" smtClean="0">
                  <a:latin typeface="Arial Narrow" pitchFamily="34" charset="0"/>
                </a:rPr>
                <a:t>% of US adults who are obese</a:t>
              </a:r>
            </a:p>
          </p:txBody>
        </p:sp>
        <p:grpSp>
          <p:nvGrpSpPr>
            <p:cNvPr id="40" name="Group 39"/>
            <p:cNvGrpSpPr/>
            <p:nvPr/>
          </p:nvGrpSpPr>
          <p:grpSpPr>
            <a:xfrm>
              <a:off x="2332095" y="3304667"/>
              <a:ext cx="3852491" cy="3004692"/>
              <a:chOff x="1511555" y="3931962"/>
              <a:chExt cx="3213149" cy="2506047"/>
            </a:xfrm>
          </p:grpSpPr>
          <p:sp>
            <p:nvSpPr>
              <p:cNvPr id="33" name="Oval 32"/>
              <p:cNvSpPr/>
              <p:nvPr/>
            </p:nvSpPr>
            <p:spPr>
              <a:xfrm>
                <a:off x="2218660" y="3931965"/>
                <a:ext cx="2506044" cy="2506044"/>
              </a:xfrm>
              <a:prstGeom prst="ellipse">
                <a:avLst/>
              </a:prstGeom>
              <a:solidFill>
                <a:srgbClr val="BB0101"/>
              </a:solidFill>
              <a:ln>
                <a:noFill/>
              </a:ln>
              <a:effectLst>
                <a:outerShdw blurRad="101600" dist="63500" dir="2700000" algn="tl" rotWithShape="0">
                  <a:prstClr val="black">
                    <a:alpha val="40000"/>
                  </a:prstClr>
                </a:outerShdw>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34" name="Oval 33"/>
              <p:cNvSpPr/>
              <p:nvPr/>
            </p:nvSpPr>
            <p:spPr>
              <a:xfrm>
                <a:off x="1511555" y="3931962"/>
                <a:ext cx="1632570" cy="1632570"/>
              </a:xfrm>
              <a:prstGeom prst="ellipse">
                <a:avLst/>
              </a:prstGeom>
              <a:solidFill>
                <a:srgbClr val="000066"/>
              </a:solidFill>
              <a:ln>
                <a:noFill/>
              </a:ln>
              <a:effectLst>
                <a:outerShdw blurRad="101600" dist="63500" dir="2700000" algn="tl" rotWithShape="0">
                  <a:prstClr val="black">
                    <a:alpha val="40000"/>
                  </a:prstClr>
                </a:outerShdw>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35" name="TextBox 34"/>
              <p:cNvSpPr txBox="1"/>
              <p:nvPr/>
            </p:nvSpPr>
            <p:spPr>
              <a:xfrm>
                <a:off x="3259964" y="5067190"/>
                <a:ext cx="607859" cy="369332"/>
              </a:xfrm>
              <a:prstGeom prst="rect">
                <a:avLst/>
              </a:prstGeom>
              <a:noFill/>
            </p:spPr>
            <p:txBody>
              <a:bodyPr wrap="none" rtlCol="0">
                <a:spAutoFit/>
              </a:bodyPr>
              <a:lstStyle/>
              <a:p>
                <a:pPr algn="ctr"/>
                <a:r>
                  <a:rPr lang="en-ZA" dirty="0" smtClean="0">
                    <a:solidFill>
                      <a:schemeClr val="bg1"/>
                    </a:solidFill>
                    <a:latin typeface="Arial Narrow" pitchFamily="34" charset="0"/>
                  </a:rPr>
                  <a:t>2010</a:t>
                </a:r>
              </a:p>
            </p:txBody>
          </p:sp>
          <p:sp>
            <p:nvSpPr>
              <p:cNvPr id="36" name="TextBox 35"/>
              <p:cNvSpPr txBox="1"/>
              <p:nvPr/>
            </p:nvSpPr>
            <p:spPr>
              <a:xfrm>
                <a:off x="2010065" y="4573412"/>
                <a:ext cx="607859" cy="369332"/>
              </a:xfrm>
              <a:prstGeom prst="rect">
                <a:avLst/>
              </a:prstGeom>
              <a:noFill/>
            </p:spPr>
            <p:txBody>
              <a:bodyPr wrap="none" rtlCol="0">
                <a:spAutoFit/>
              </a:bodyPr>
              <a:lstStyle/>
              <a:p>
                <a:pPr algn="ctr"/>
                <a:r>
                  <a:rPr lang="en-ZA" dirty="0" smtClean="0">
                    <a:solidFill>
                      <a:schemeClr val="bg1"/>
                    </a:solidFill>
                    <a:latin typeface="Arial Narrow" pitchFamily="34" charset="0"/>
                  </a:rPr>
                  <a:t>1980</a:t>
                </a:r>
              </a:p>
            </p:txBody>
          </p:sp>
        </p:grpSp>
      </p:gr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1000" fill="hold"/>
                                        <p:tgtEl>
                                          <p:spTgt spid="43"/>
                                        </p:tgtEl>
                                        <p:attrNameLst>
                                          <p:attrName>ppt_w</p:attrName>
                                        </p:attrNameLst>
                                      </p:cBhvr>
                                      <p:tavLst>
                                        <p:tav tm="0">
                                          <p:val>
                                            <p:fltVal val="0"/>
                                          </p:val>
                                        </p:tav>
                                        <p:tav tm="100000">
                                          <p:val>
                                            <p:strVal val="#ppt_w"/>
                                          </p:val>
                                        </p:tav>
                                      </p:tavLst>
                                    </p:anim>
                                    <p:anim calcmode="lin" valueType="num">
                                      <p:cBhvr>
                                        <p:cTn id="8" dur="1000" fill="hold"/>
                                        <p:tgtEl>
                                          <p:spTgt spid="43"/>
                                        </p:tgtEl>
                                        <p:attrNameLst>
                                          <p:attrName>ppt_h</p:attrName>
                                        </p:attrNameLst>
                                      </p:cBhvr>
                                      <p:tavLst>
                                        <p:tav tm="0">
                                          <p:val>
                                            <p:fltVal val="0"/>
                                          </p:val>
                                        </p:tav>
                                        <p:tav tm="100000">
                                          <p:val>
                                            <p:strVal val="#ppt_h"/>
                                          </p:val>
                                        </p:tav>
                                      </p:tavLst>
                                    </p:anim>
                                    <p:animEffect transition="in" filter="fade">
                                      <p:cBhvr>
                                        <p:cTn id="9" dur="1000"/>
                                        <p:tgtEl>
                                          <p:spTgt spid="43"/>
                                        </p:tgtEl>
                                      </p:cBhvr>
                                    </p:animEffect>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44"/>
                                        </p:tgtEl>
                                        <p:attrNameLst>
                                          <p:attrName>style.visibility</p:attrName>
                                        </p:attrNameLst>
                                      </p:cBhvr>
                                      <p:to>
                                        <p:strVal val="visible"/>
                                      </p:to>
                                    </p:set>
                                    <p:anim calcmode="lin" valueType="num">
                                      <p:cBhvr>
                                        <p:cTn id="13" dur="1000" fill="hold"/>
                                        <p:tgtEl>
                                          <p:spTgt spid="44"/>
                                        </p:tgtEl>
                                        <p:attrNameLst>
                                          <p:attrName>ppt_w</p:attrName>
                                        </p:attrNameLst>
                                      </p:cBhvr>
                                      <p:tavLst>
                                        <p:tav tm="0">
                                          <p:val>
                                            <p:fltVal val="0"/>
                                          </p:val>
                                        </p:tav>
                                        <p:tav tm="100000">
                                          <p:val>
                                            <p:strVal val="#ppt_w"/>
                                          </p:val>
                                        </p:tav>
                                      </p:tavLst>
                                    </p:anim>
                                    <p:anim calcmode="lin" valueType="num">
                                      <p:cBhvr>
                                        <p:cTn id="14" dur="1000" fill="hold"/>
                                        <p:tgtEl>
                                          <p:spTgt spid="44"/>
                                        </p:tgtEl>
                                        <p:attrNameLst>
                                          <p:attrName>ppt_h</p:attrName>
                                        </p:attrNameLst>
                                      </p:cBhvr>
                                      <p:tavLst>
                                        <p:tav tm="0">
                                          <p:val>
                                            <p:fltVal val="0"/>
                                          </p:val>
                                        </p:tav>
                                        <p:tav tm="100000">
                                          <p:val>
                                            <p:strVal val="#ppt_h"/>
                                          </p:val>
                                        </p:tav>
                                      </p:tavLst>
                                    </p:anim>
                                    <p:animEffect transition="in" filter="fade">
                                      <p:cBhvr>
                                        <p:cTn id="15" dur="1000"/>
                                        <p:tgtEl>
                                          <p:spTgt spid="44"/>
                                        </p:tgtEl>
                                      </p:cBhvr>
                                    </p:animEffect>
                                  </p:childTnLst>
                                </p:cTn>
                              </p:par>
                            </p:childTnLst>
                          </p:cTn>
                        </p:par>
                        <p:par>
                          <p:cTn id="16" fill="hold">
                            <p:stCondLst>
                              <p:cond delay="2000"/>
                            </p:stCondLst>
                            <p:childTnLst>
                              <p:par>
                                <p:cTn id="17" presetID="53" presetClass="entr" presetSubtype="16" fill="hold" nodeType="after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p:cTn id="19" dur="1000" fill="hold"/>
                                        <p:tgtEl>
                                          <p:spTgt spid="42"/>
                                        </p:tgtEl>
                                        <p:attrNameLst>
                                          <p:attrName>ppt_w</p:attrName>
                                        </p:attrNameLst>
                                      </p:cBhvr>
                                      <p:tavLst>
                                        <p:tav tm="0">
                                          <p:val>
                                            <p:fltVal val="0"/>
                                          </p:val>
                                        </p:tav>
                                        <p:tav tm="100000">
                                          <p:val>
                                            <p:strVal val="#ppt_w"/>
                                          </p:val>
                                        </p:tav>
                                      </p:tavLst>
                                    </p:anim>
                                    <p:anim calcmode="lin" valueType="num">
                                      <p:cBhvr>
                                        <p:cTn id="20" dur="1000" fill="hold"/>
                                        <p:tgtEl>
                                          <p:spTgt spid="42"/>
                                        </p:tgtEl>
                                        <p:attrNameLst>
                                          <p:attrName>ppt_h</p:attrName>
                                        </p:attrNameLst>
                                      </p:cBhvr>
                                      <p:tavLst>
                                        <p:tav tm="0">
                                          <p:val>
                                            <p:fltVal val="0"/>
                                          </p:val>
                                        </p:tav>
                                        <p:tav tm="100000">
                                          <p:val>
                                            <p:strVal val="#ppt_h"/>
                                          </p:val>
                                        </p:tav>
                                      </p:tavLst>
                                    </p:anim>
                                    <p:animEffect transition="in" filter="fade">
                                      <p:cBhvr>
                                        <p:cTn id="21" dur="1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ectangle 3"/>
          <p:cNvSpPr/>
          <p:nvPr/>
        </p:nvSpPr>
        <p:spPr>
          <a:xfrm>
            <a:off x="917352" y="1055425"/>
            <a:ext cx="2966840" cy="4608512"/>
          </a:xfrm>
          <a:prstGeom prst="rect">
            <a:avLst/>
          </a:prstGeom>
          <a:solidFill>
            <a:schemeClr val="bg1">
              <a:lumMod val="50000"/>
              <a:alpha val="69804"/>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p:cNvSpPr/>
          <p:nvPr/>
        </p:nvSpPr>
        <p:spPr>
          <a:xfrm>
            <a:off x="5284528" y="1055425"/>
            <a:ext cx="2966840" cy="4608512"/>
          </a:xfrm>
          <a:prstGeom prst="rect">
            <a:avLst/>
          </a:prstGeom>
          <a:solidFill>
            <a:schemeClr val="bg1">
              <a:lumMod val="50000"/>
              <a:alpha val="69804"/>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46"/>
          <p:cNvGrpSpPr/>
          <p:nvPr/>
        </p:nvGrpSpPr>
        <p:grpSpPr>
          <a:xfrm>
            <a:off x="5283175" y="3262991"/>
            <a:ext cx="1004736" cy="2397583"/>
            <a:chOff x="5283175" y="3476326"/>
            <a:chExt cx="1004736" cy="2397583"/>
          </a:xfrm>
        </p:grpSpPr>
        <p:sp>
          <p:nvSpPr>
            <p:cNvPr id="79" name="Freeform 78"/>
            <p:cNvSpPr/>
            <p:nvPr/>
          </p:nvSpPr>
          <p:spPr>
            <a:xfrm>
              <a:off x="5286360" y="3476326"/>
              <a:ext cx="999422" cy="2314469"/>
            </a:xfrm>
            <a:custGeom>
              <a:avLst/>
              <a:gdLst>
                <a:gd name="connsiteX0" fmla="*/ 0 w 1055649"/>
                <a:gd name="connsiteY0" fmla="*/ 0 h 542693"/>
                <a:gd name="connsiteX1" fmla="*/ 1055649 w 1055649"/>
                <a:gd name="connsiteY1" fmla="*/ 14868 h 542693"/>
                <a:gd name="connsiteX2" fmla="*/ 1055649 w 1055649"/>
                <a:gd name="connsiteY2" fmla="*/ 542693 h 542693"/>
                <a:gd name="connsiteX3" fmla="*/ 3717 w 1055649"/>
                <a:gd name="connsiteY3" fmla="*/ 542693 h 542693"/>
                <a:gd name="connsiteX4" fmla="*/ 0 w 1055649"/>
                <a:gd name="connsiteY4" fmla="*/ 0 h 542693"/>
                <a:gd name="connsiteX0" fmla="*/ 0 w 1055649"/>
                <a:gd name="connsiteY0" fmla="*/ 0 h 542693"/>
                <a:gd name="connsiteX1" fmla="*/ 1055649 w 1055649"/>
                <a:gd name="connsiteY1" fmla="*/ 1632 h 542693"/>
                <a:gd name="connsiteX2" fmla="*/ 1055649 w 1055649"/>
                <a:gd name="connsiteY2" fmla="*/ 542693 h 542693"/>
                <a:gd name="connsiteX3" fmla="*/ 3717 w 1055649"/>
                <a:gd name="connsiteY3" fmla="*/ 542693 h 542693"/>
                <a:gd name="connsiteX4" fmla="*/ 0 w 1055649"/>
                <a:gd name="connsiteY4" fmla="*/ 0 h 542693"/>
                <a:gd name="connsiteX0" fmla="*/ 0 w 1055649"/>
                <a:gd name="connsiteY0" fmla="*/ 0 h 545336"/>
                <a:gd name="connsiteX1" fmla="*/ 1055649 w 1055649"/>
                <a:gd name="connsiteY1" fmla="*/ 4275 h 545336"/>
                <a:gd name="connsiteX2" fmla="*/ 1055649 w 1055649"/>
                <a:gd name="connsiteY2" fmla="*/ 545336 h 545336"/>
                <a:gd name="connsiteX3" fmla="*/ 3717 w 1055649"/>
                <a:gd name="connsiteY3" fmla="*/ 545336 h 545336"/>
                <a:gd name="connsiteX4" fmla="*/ 0 w 1055649"/>
                <a:gd name="connsiteY4" fmla="*/ 0 h 545336"/>
                <a:gd name="connsiteX0" fmla="*/ 0 w 1052340"/>
                <a:gd name="connsiteY0" fmla="*/ 0 h 548559"/>
                <a:gd name="connsiteX1" fmla="*/ 1052340 w 1052340"/>
                <a:gd name="connsiteY1" fmla="*/ 7498 h 548559"/>
                <a:gd name="connsiteX2" fmla="*/ 1052340 w 1052340"/>
                <a:gd name="connsiteY2" fmla="*/ 548559 h 548559"/>
                <a:gd name="connsiteX3" fmla="*/ 408 w 1052340"/>
                <a:gd name="connsiteY3" fmla="*/ 548559 h 548559"/>
                <a:gd name="connsiteX4" fmla="*/ 0 w 1052340"/>
                <a:gd name="connsiteY4" fmla="*/ 0 h 548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340" h="548559">
                  <a:moveTo>
                    <a:pt x="0" y="0"/>
                  </a:moveTo>
                  <a:lnTo>
                    <a:pt x="1052340" y="7498"/>
                  </a:lnTo>
                  <a:lnTo>
                    <a:pt x="1052340" y="548559"/>
                  </a:lnTo>
                  <a:lnTo>
                    <a:pt x="408" y="548559"/>
                  </a:lnTo>
                  <a:lnTo>
                    <a:pt x="0" y="0"/>
                  </a:lnTo>
                  <a:close/>
                </a:path>
              </a:pathLst>
            </a:custGeom>
            <a:solidFill>
              <a:srgbClr val="6900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81"/>
            <p:cNvSpPr/>
            <p:nvPr/>
          </p:nvSpPr>
          <p:spPr>
            <a:xfrm>
              <a:off x="5283177" y="4768703"/>
              <a:ext cx="1002604" cy="959044"/>
            </a:xfrm>
            <a:custGeom>
              <a:avLst/>
              <a:gdLst>
                <a:gd name="connsiteX0" fmla="*/ 0 w 1055649"/>
                <a:gd name="connsiteY0" fmla="*/ 0 h 542693"/>
                <a:gd name="connsiteX1" fmla="*/ 1055649 w 1055649"/>
                <a:gd name="connsiteY1" fmla="*/ 14868 h 542693"/>
                <a:gd name="connsiteX2" fmla="*/ 1055649 w 1055649"/>
                <a:gd name="connsiteY2" fmla="*/ 542693 h 542693"/>
                <a:gd name="connsiteX3" fmla="*/ 3717 w 1055649"/>
                <a:gd name="connsiteY3" fmla="*/ 542693 h 542693"/>
                <a:gd name="connsiteX4" fmla="*/ 0 w 1055649"/>
                <a:gd name="connsiteY4" fmla="*/ 0 h 542693"/>
                <a:gd name="connsiteX0" fmla="*/ 0 w 1055649"/>
                <a:gd name="connsiteY0" fmla="*/ 0 h 542693"/>
                <a:gd name="connsiteX1" fmla="*/ 1055649 w 1055649"/>
                <a:gd name="connsiteY1" fmla="*/ 1632 h 542693"/>
                <a:gd name="connsiteX2" fmla="*/ 1055649 w 1055649"/>
                <a:gd name="connsiteY2" fmla="*/ 542693 h 542693"/>
                <a:gd name="connsiteX3" fmla="*/ 3717 w 1055649"/>
                <a:gd name="connsiteY3" fmla="*/ 542693 h 542693"/>
                <a:gd name="connsiteX4" fmla="*/ 0 w 1055649"/>
                <a:gd name="connsiteY4" fmla="*/ 0 h 54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49" h="542693">
                  <a:moveTo>
                    <a:pt x="0" y="0"/>
                  </a:moveTo>
                  <a:lnTo>
                    <a:pt x="1055649" y="1632"/>
                  </a:lnTo>
                  <a:lnTo>
                    <a:pt x="1055649" y="542693"/>
                  </a:lnTo>
                  <a:lnTo>
                    <a:pt x="3717" y="542693"/>
                  </a:lnTo>
                  <a:lnTo>
                    <a:pt x="0" y="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84"/>
            <p:cNvSpPr/>
            <p:nvPr/>
          </p:nvSpPr>
          <p:spPr>
            <a:xfrm>
              <a:off x="5283175" y="4987373"/>
              <a:ext cx="996855" cy="794762"/>
            </a:xfrm>
            <a:custGeom>
              <a:avLst/>
              <a:gdLst>
                <a:gd name="connsiteX0" fmla="*/ 0 w 1055649"/>
                <a:gd name="connsiteY0" fmla="*/ 0 h 542693"/>
                <a:gd name="connsiteX1" fmla="*/ 1055649 w 1055649"/>
                <a:gd name="connsiteY1" fmla="*/ 14868 h 542693"/>
                <a:gd name="connsiteX2" fmla="*/ 1055649 w 1055649"/>
                <a:gd name="connsiteY2" fmla="*/ 542693 h 542693"/>
                <a:gd name="connsiteX3" fmla="*/ 3717 w 1055649"/>
                <a:gd name="connsiteY3" fmla="*/ 542693 h 542693"/>
                <a:gd name="connsiteX4" fmla="*/ 0 w 1055649"/>
                <a:gd name="connsiteY4" fmla="*/ 0 h 542693"/>
                <a:gd name="connsiteX0" fmla="*/ 0 w 1055649"/>
                <a:gd name="connsiteY0" fmla="*/ 0 h 542693"/>
                <a:gd name="connsiteX1" fmla="*/ 1055649 w 1055649"/>
                <a:gd name="connsiteY1" fmla="*/ 1632 h 542693"/>
                <a:gd name="connsiteX2" fmla="*/ 1055649 w 1055649"/>
                <a:gd name="connsiteY2" fmla="*/ 542693 h 542693"/>
                <a:gd name="connsiteX3" fmla="*/ 3717 w 1055649"/>
                <a:gd name="connsiteY3" fmla="*/ 542693 h 542693"/>
                <a:gd name="connsiteX4" fmla="*/ 0 w 1055649"/>
                <a:gd name="connsiteY4" fmla="*/ 0 h 542693"/>
                <a:gd name="connsiteX0" fmla="*/ 0 w 1055649"/>
                <a:gd name="connsiteY0" fmla="*/ 0 h 542693"/>
                <a:gd name="connsiteX1" fmla="*/ 1055649 w 1055649"/>
                <a:gd name="connsiteY1" fmla="*/ 10711 h 542693"/>
                <a:gd name="connsiteX2" fmla="*/ 1055649 w 1055649"/>
                <a:gd name="connsiteY2" fmla="*/ 542693 h 542693"/>
                <a:gd name="connsiteX3" fmla="*/ 3717 w 1055649"/>
                <a:gd name="connsiteY3" fmla="*/ 542693 h 542693"/>
                <a:gd name="connsiteX4" fmla="*/ 0 w 1055649"/>
                <a:gd name="connsiteY4" fmla="*/ 0 h 54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49" h="542693">
                  <a:moveTo>
                    <a:pt x="0" y="0"/>
                  </a:moveTo>
                  <a:lnTo>
                    <a:pt x="1055649" y="10711"/>
                  </a:lnTo>
                  <a:lnTo>
                    <a:pt x="1055649" y="542693"/>
                  </a:lnTo>
                  <a:lnTo>
                    <a:pt x="3717" y="542693"/>
                  </a:lnTo>
                  <a:lnTo>
                    <a:pt x="0" y="0"/>
                  </a:lnTo>
                  <a:close/>
                </a:path>
              </a:pathLst>
            </a:custGeom>
            <a:solidFill>
              <a:srgbClr val="FE86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5283175" y="5541668"/>
              <a:ext cx="1004736" cy="332241"/>
            </a:xfrm>
            <a:custGeom>
              <a:avLst/>
              <a:gdLst>
                <a:gd name="connsiteX0" fmla="*/ 0 w 1055649"/>
                <a:gd name="connsiteY0" fmla="*/ 0 h 542693"/>
                <a:gd name="connsiteX1" fmla="*/ 1055649 w 1055649"/>
                <a:gd name="connsiteY1" fmla="*/ 14868 h 542693"/>
                <a:gd name="connsiteX2" fmla="*/ 1055649 w 1055649"/>
                <a:gd name="connsiteY2" fmla="*/ 542693 h 542693"/>
                <a:gd name="connsiteX3" fmla="*/ 3717 w 1055649"/>
                <a:gd name="connsiteY3" fmla="*/ 542693 h 542693"/>
                <a:gd name="connsiteX4" fmla="*/ 0 w 1055649"/>
                <a:gd name="connsiteY4" fmla="*/ 0 h 54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49" h="542693">
                  <a:moveTo>
                    <a:pt x="0" y="0"/>
                  </a:moveTo>
                  <a:lnTo>
                    <a:pt x="1055649" y="14868"/>
                  </a:lnTo>
                  <a:lnTo>
                    <a:pt x="1055649" y="542693"/>
                  </a:lnTo>
                  <a:lnTo>
                    <a:pt x="3717" y="542693"/>
                  </a:lnTo>
                  <a:lnTo>
                    <a:pt x="0" y="0"/>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143"/>
          <p:cNvGrpSpPr/>
          <p:nvPr/>
        </p:nvGrpSpPr>
        <p:grpSpPr>
          <a:xfrm>
            <a:off x="7240438" y="2758915"/>
            <a:ext cx="1014796" cy="2901664"/>
            <a:chOff x="7240438" y="2972250"/>
            <a:chExt cx="1014796" cy="2901664"/>
          </a:xfrm>
        </p:grpSpPr>
        <p:sp>
          <p:nvSpPr>
            <p:cNvPr id="81" name="Freeform 80"/>
            <p:cNvSpPr/>
            <p:nvPr/>
          </p:nvSpPr>
          <p:spPr>
            <a:xfrm>
              <a:off x="7246268" y="2972250"/>
              <a:ext cx="1008966" cy="2732934"/>
            </a:xfrm>
            <a:custGeom>
              <a:avLst/>
              <a:gdLst>
                <a:gd name="connsiteX0" fmla="*/ 3717 w 1074235"/>
                <a:gd name="connsiteY0" fmla="*/ 0 h 483220"/>
                <a:gd name="connsiteX1" fmla="*/ 1074235 w 1074235"/>
                <a:gd name="connsiteY1" fmla="*/ 2230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0 h 483220"/>
                <a:gd name="connsiteX1" fmla="*/ 1070517 w 1074235"/>
                <a:gd name="connsiteY1" fmla="*/ 2676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0 h 483220"/>
                <a:gd name="connsiteX1" fmla="*/ 1070517 w 1074235"/>
                <a:gd name="connsiteY1" fmla="*/ 4130 h 483220"/>
                <a:gd name="connsiteX2" fmla="*/ 1074235 w 1074235"/>
                <a:gd name="connsiteY2" fmla="*/ 483220 h 483220"/>
                <a:gd name="connsiteX3" fmla="*/ 0 w 1074235"/>
                <a:gd name="connsiteY3" fmla="*/ 483220 h 483220"/>
                <a:gd name="connsiteX4" fmla="*/ 3717 w 1074235"/>
                <a:gd name="connsiteY4" fmla="*/ 0 h 483220"/>
                <a:gd name="connsiteX0" fmla="*/ 0 w 1074235"/>
                <a:gd name="connsiteY0" fmla="*/ 0 h 493740"/>
                <a:gd name="connsiteX1" fmla="*/ 1070517 w 1074235"/>
                <a:gd name="connsiteY1" fmla="*/ 14650 h 493740"/>
                <a:gd name="connsiteX2" fmla="*/ 1074235 w 1074235"/>
                <a:gd name="connsiteY2" fmla="*/ 493740 h 493740"/>
                <a:gd name="connsiteX3" fmla="*/ 0 w 1074235"/>
                <a:gd name="connsiteY3" fmla="*/ 493740 h 493740"/>
                <a:gd name="connsiteX4" fmla="*/ 0 w 1074235"/>
                <a:gd name="connsiteY4" fmla="*/ 0 h 493740"/>
                <a:gd name="connsiteX0" fmla="*/ 0 w 1077497"/>
                <a:gd name="connsiteY0" fmla="*/ 21908 h 515648"/>
                <a:gd name="connsiteX1" fmla="*/ 1077316 w 1077497"/>
                <a:gd name="connsiteY1" fmla="*/ 0 h 515648"/>
                <a:gd name="connsiteX2" fmla="*/ 1074235 w 1077497"/>
                <a:gd name="connsiteY2" fmla="*/ 515648 h 515648"/>
                <a:gd name="connsiteX3" fmla="*/ 0 w 1077497"/>
                <a:gd name="connsiteY3" fmla="*/ 515648 h 515648"/>
                <a:gd name="connsiteX4" fmla="*/ 0 w 1077497"/>
                <a:gd name="connsiteY4" fmla="*/ 21908 h 515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497" h="515648">
                  <a:moveTo>
                    <a:pt x="0" y="21908"/>
                  </a:moveTo>
                  <a:lnTo>
                    <a:pt x="1077316" y="0"/>
                  </a:lnTo>
                  <a:cubicBezTo>
                    <a:pt x="1078555" y="152152"/>
                    <a:pt x="1072996" y="363496"/>
                    <a:pt x="1074235" y="515648"/>
                  </a:cubicBezTo>
                  <a:lnTo>
                    <a:pt x="0" y="515648"/>
                  </a:lnTo>
                  <a:lnTo>
                    <a:pt x="0" y="21908"/>
                  </a:lnTo>
                  <a:close/>
                </a:path>
              </a:pathLst>
            </a:custGeom>
            <a:solidFill>
              <a:srgbClr val="4D00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a:off x="7257691" y="4355851"/>
              <a:ext cx="994564" cy="1382093"/>
            </a:xfrm>
            <a:custGeom>
              <a:avLst/>
              <a:gdLst>
                <a:gd name="connsiteX0" fmla="*/ 3717 w 1074235"/>
                <a:gd name="connsiteY0" fmla="*/ 0 h 483220"/>
                <a:gd name="connsiteX1" fmla="*/ 1074235 w 1074235"/>
                <a:gd name="connsiteY1" fmla="*/ 2230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0 h 483220"/>
                <a:gd name="connsiteX1" fmla="*/ 1070517 w 1074235"/>
                <a:gd name="connsiteY1" fmla="*/ 2676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0 h 483220"/>
                <a:gd name="connsiteX1" fmla="*/ 1070517 w 1074235"/>
                <a:gd name="connsiteY1" fmla="*/ 4130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22777 h 505997"/>
                <a:gd name="connsiteX1" fmla="*/ 1070517 w 1074235"/>
                <a:gd name="connsiteY1" fmla="*/ 0 h 505997"/>
                <a:gd name="connsiteX2" fmla="*/ 1074235 w 1074235"/>
                <a:gd name="connsiteY2" fmla="*/ 505997 h 505997"/>
                <a:gd name="connsiteX3" fmla="*/ 0 w 1074235"/>
                <a:gd name="connsiteY3" fmla="*/ 505997 h 505997"/>
                <a:gd name="connsiteX4" fmla="*/ 3717 w 1074235"/>
                <a:gd name="connsiteY4" fmla="*/ 22777 h 505997"/>
                <a:gd name="connsiteX0" fmla="*/ 3717 w 1074235"/>
                <a:gd name="connsiteY0" fmla="*/ 26917 h 510137"/>
                <a:gd name="connsiteX1" fmla="*/ 1070517 w 1074235"/>
                <a:gd name="connsiteY1" fmla="*/ 0 h 510137"/>
                <a:gd name="connsiteX2" fmla="*/ 1074235 w 1074235"/>
                <a:gd name="connsiteY2" fmla="*/ 510137 h 510137"/>
                <a:gd name="connsiteX3" fmla="*/ 0 w 1074235"/>
                <a:gd name="connsiteY3" fmla="*/ 510137 h 510137"/>
                <a:gd name="connsiteX4" fmla="*/ 3717 w 1074235"/>
                <a:gd name="connsiteY4" fmla="*/ 26917 h 510137"/>
                <a:gd name="connsiteX0" fmla="*/ 3717 w 1074315"/>
                <a:gd name="connsiteY0" fmla="*/ 31986 h 515206"/>
                <a:gd name="connsiteX1" fmla="*/ 1073917 w 1074315"/>
                <a:gd name="connsiteY1" fmla="*/ 0 h 515206"/>
                <a:gd name="connsiteX2" fmla="*/ 1074235 w 1074315"/>
                <a:gd name="connsiteY2" fmla="*/ 515206 h 515206"/>
                <a:gd name="connsiteX3" fmla="*/ 0 w 1074315"/>
                <a:gd name="connsiteY3" fmla="*/ 515206 h 515206"/>
                <a:gd name="connsiteX4" fmla="*/ 3717 w 1074315"/>
                <a:gd name="connsiteY4" fmla="*/ 31986 h 51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315" h="515206">
                  <a:moveTo>
                    <a:pt x="3717" y="31986"/>
                  </a:moveTo>
                  <a:lnTo>
                    <a:pt x="1073917" y="0"/>
                  </a:lnTo>
                  <a:cubicBezTo>
                    <a:pt x="1075156" y="152152"/>
                    <a:pt x="1072996" y="363054"/>
                    <a:pt x="1074235" y="515206"/>
                  </a:cubicBezTo>
                  <a:lnTo>
                    <a:pt x="0" y="515206"/>
                  </a:lnTo>
                  <a:lnTo>
                    <a:pt x="3717" y="31986"/>
                  </a:lnTo>
                  <a:close/>
                </a:path>
              </a:pathLst>
            </a:custGeom>
            <a:solidFill>
              <a:srgbClr val="A2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a:off x="7246188" y="4893063"/>
              <a:ext cx="1005991" cy="889072"/>
            </a:xfrm>
            <a:custGeom>
              <a:avLst/>
              <a:gdLst>
                <a:gd name="connsiteX0" fmla="*/ 3717 w 1074235"/>
                <a:gd name="connsiteY0" fmla="*/ 0 h 483220"/>
                <a:gd name="connsiteX1" fmla="*/ 1074235 w 1074235"/>
                <a:gd name="connsiteY1" fmla="*/ 2230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0 h 483220"/>
                <a:gd name="connsiteX1" fmla="*/ 1070517 w 1074235"/>
                <a:gd name="connsiteY1" fmla="*/ 2676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11031 h 494251"/>
                <a:gd name="connsiteX1" fmla="*/ 1070517 w 1074235"/>
                <a:gd name="connsiteY1" fmla="*/ 0 h 494251"/>
                <a:gd name="connsiteX2" fmla="*/ 1074235 w 1074235"/>
                <a:gd name="connsiteY2" fmla="*/ 494251 h 494251"/>
                <a:gd name="connsiteX3" fmla="*/ 0 w 1074235"/>
                <a:gd name="connsiteY3" fmla="*/ 494251 h 494251"/>
                <a:gd name="connsiteX4" fmla="*/ 3717 w 1074235"/>
                <a:gd name="connsiteY4" fmla="*/ 11031 h 494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235" h="494251">
                  <a:moveTo>
                    <a:pt x="3717" y="11031"/>
                  </a:moveTo>
                  <a:lnTo>
                    <a:pt x="1070517" y="0"/>
                  </a:lnTo>
                  <a:cubicBezTo>
                    <a:pt x="1071756" y="152152"/>
                    <a:pt x="1072996" y="342099"/>
                    <a:pt x="1074235" y="494251"/>
                  </a:cubicBezTo>
                  <a:lnTo>
                    <a:pt x="0" y="494251"/>
                  </a:lnTo>
                  <a:lnTo>
                    <a:pt x="3717" y="11031"/>
                  </a:lnTo>
                  <a:close/>
                </a:path>
              </a:pathLst>
            </a:custGeom>
            <a:solidFill>
              <a:srgbClr val="CB6B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7240438" y="5529129"/>
              <a:ext cx="1011742" cy="344785"/>
            </a:xfrm>
            <a:custGeom>
              <a:avLst/>
              <a:gdLst>
                <a:gd name="connsiteX0" fmla="*/ 3717 w 1074235"/>
                <a:gd name="connsiteY0" fmla="*/ 0 h 483220"/>
                <a:gd name="connsiteX1" fmla="*/ 1074235 w 1074235"/>
                <a:gd name="connsiteY1" fmla="*/ 2230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0 h 460936"/>
                <a:gd name="connsiteX1" fmla="*/ 1074235 w 1074235"/>
                <a:gd name="connsiteY1" fmla="*/ 19 h 460936"/>
                <a:gd name="connsiteX2" fmla="*/ 1074235 w 1074235"/>
                <a:gd name="connsiteY2" fmla="*/ 460936 h 460936"/>
                <a:gd name="connsiteX3" fmla="*/ 0 w 1074235"/>
                <a:gd name="connsiteY3" fmla="*/ 460936 h 460936"/>
                <a:gd name="connsiteX4" fmla="*/ 3717 w 1074235"/>
                <a:gd name="connsiteY4" fmla="*/ 0 h 460936"/>
                <a:gd name="connsiteX0" fmla="*/ 3717 w 1074235"/>
                <a:gd name="connsiteY0" fmla="*/ 8896 h 460918"/>
                <a:gd name="connsiteX1" fmla="*/ 1074235 w 1074235"/>
                <a:gd name="connsiteY1" fmla="*/ 1 h 460918"/>
                <a:gd name="connsiteX2" fmla="*/ 1074235 w 1074235"/>
                <a:gd name="connsiteY2" fmla="*/ 460918 h 460918"/>
                <a:gd name="connsiteX3" fmla="*/ 0 w 1074235"/>
                <a:gd name="connsiteY3" fmla="*/ 460918 h 460918"/>
                <a:gd name="connsiteX4" fmla="*/ 3717 w 1074235"/>
                <a:gd name="connsiteY4" fmla="*/ 8896 h 460918"/>
                <a:gd name="connsiteX0" fmla="*/ 3717 w 1074235"/>
                <a:gd name="connsiteY0" fmla="*/ -1 h 452021"/>
                <a:gd name="connsiteX1" fmla="*/ 1074235 w 1074235"/>
                <a:gd name="connsiteY1" fmla="*/ 13387 h 452021"/>
                <a:gd name="connsiteX2" fmla="*/ 1074235 w 1074235"/>
                <a:gd name="connsiteY2" fmla="*/ 452021 h 452021"/>
                <a:gd name="connsiteX3" fmla="*/ 0 w 1074235"/>
                <a:gd name="connsiteY3" fmla="*/ 452021 h 452021"/>
                <a:gd name="connsiteX4" fmla="*/ 3717 w 1074235"/>
                <a:gd name="connsiteY4" fmla="*/ -1 h 452021"/>
                <a:gd name="connsiteX0" fmla="*/ 3717 w 1074235"/>
                <a:gd name="connsiteY0" fmla="*/ 0 h 452022"/>
                <a:gd name="connsiteX1" fmla="*/ 1074235 w 1074235"/>
                <a:gd name="connsiteY1" fmla="*/ 18 h 452022"/>
                <a:gd name="connsiteX2" fmla="*/ 1074235 w 1074235"/>
                <a:gd name="connsiteY2" fmla="*/ 452022 h 452022"/>
                <a:gd name="connsiteX3" fmla="*/ 0 w 1074235"/>
                <a:gd name="connsiteY3" fmla="*/ 452022 h 452022"/>
                <a:gd name="connsiteX4" fmla="*/ 3717 w 1074235"/>
                <a:gd name="connsiteY4" fmla="*/ 0 h 452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235" h="452022">
                  <a:moveTo>
                    <a:pt x="3717" y="0"/>
                  </a:moveTo>
                  <a:lnTo>
                    <a:pt x="1074235" y="18"/>
                  </a:lnTo>
                  <a:lnTo>
                    <a:pt x="1074235" y="452022"/>
                  </a:lnTo>
                  <a:lnTo>
                    <a:pt x="0" y="452022"/>
                  </a:lnTo>
                  <a:lnTo>
                    <a:pt x="3717" y="0"/>
                  </a:lnTo>
                  <a:close/>
                </a:path>
              </a:pathLst>
            </a:custGeom>
            <a:solidFill>
              <a:srgbClr val="CCC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145"/>
          <p:cNvGrpSpPr/>
          <p:nvPr/>
        </p:nvGrpSpPr>
        <p:grpSpPr>
          <a:xfrm>
            <a:off x="6251275" y="2877466"/>
            <a:ext cx="1029419" cy="2783113"/>
            <a:chOff x="6251275" y="3090801"/>
            <a:chExt cx="1029419" cy="2783113"/>
          </a:xfrm>
        </p:grpSpPr>
        <p:sp>
          <p:nvSpPr>
            <p:cNvPr id="80" name="Freeform 79"/>
            <p:cNvSpPr/>
            <p:nvPr/>
          </p:nvSpPr>
          <p:spPr>
            <a:xfrm>
              <a:off x="6275124" y="3090801"/>
              <a:ext cx="984772" cy="2699675"/>
            </a:xfrm>
            <a:custGeom>
              <a:avLst/>
              <a:gdLst>
                <a:gd name="connsiteX0" fmla="*/ 0 w 1055649"/>
                <a:gd name="connsiteY0" fmla="*/ 0 h 520391"/>
                <a:gd name="connsiteX1" fmla="*/ 1055649 w 1055649"/>
                <a:gd name="connsiteY1" fmla="*/ 29737 h 520391"/>
                <a:gd name="connsiteX2" fmla="*/ 1055649 w 1055649"/>
                <a:gd name="connsiteY2" fmla="*/ 520391 h 520391"/>
                <a:gd name="connsiteX3" fmla="*/ 7434 w 1055649"/>
                <a:gd name="connsiteY3" fmla="*/ 520391 h 520391"/>
                <a:gd name="connsiteX4" fmla="*/ 0 w 1055649"/>
                <a:gd name="connsiteY4" fmla="*/ 0 h 520391"/>
                <a:gd name="connsiteX0" fmla="*/ 0 w 1055649"/>
                <a:gd name="connsiteY0" fmla="*/ 592 h 520983"/>
                <a:gd name="connsiteX1" fmla="*/ 1051932 w 1055649"/>
                <a:gd name="connsiteY1" fmla="*/ 0 h 520983"/>
                <a:gd name="connsiteX2" fmla="*/ 1055649 w 1055649"/>
                <a:gd name="connsiteY2" fmla="*/ 520983 h 520983"/>
                <a:gd name="connsiteX3" fmla="*/ 7434 w 1055649"/>
                <a:gd name="connsiteY3" fmla="*/ 520983 h 520983"/>
                <a:gd name="connsiteX4" fmla="*/ 0 w 1055649"/>
                <a:gd name="connsiteY4" fmla="*/ 592 h 520983"/>
                <a:gd name="connsiteX0" fmla="*/ 0 w 1059367"/>
                <a:gd name="connsiteY0" fmla="*/ 163414 h 683805"/>
                <a:gd name="connsiteX1" fmla="*/ 1059367 w 1059367"/>
                <a:gd name="connsiteY1" fmla="*/ 0 h 683805"/>
                <a:gd name="connsiteX2" fmla="*/ 1055649 w 1059367"/>
                <a:gd name="connsiteY2" fmla="*/ 683805 h 683805"/>
                <a:gd name="connsiteX3" fmla="*/ 7434 w 1059367"/>
                <a:gd name="connsiteY3" fmla="*/ 683805 h 683805"/>
                <a:gd name="connsiteX4" fmla="*/ 0 w 1059367"/>
                <a:gd name="connsiteY4" fmla="*/ 163414 h 683805"/>
                <a:gd name="connsiteX0" fmla="*/ 0 w 1055650"/>
                <a:gd name="connsiteY0" fmla="*/ 93677 h 683805"/>
                <a:gd name="connsiteX1" fmla="*/ 1055650 w 1055650"/>
                <a:gd name="connsiteY1" fmla="*/ 0 h 683805"/>
                <a:gd name="connsiteX2" fmla="*/ 1051932 w 1055650"/>
                <a:gd name="connsiteY2" fmla="*/ 683805 h 683805"/>
                <a:gd name="connsiteX3" fmla="*/ 3717 w 1055650"/>
                <a:gd name="connsiteY3" fmla="*/ 683805 h 683805"/>
                <a:gd name="connsiteX4" fmla="*/ 0 w 1055650"/>
                <a:gd name="connsiteY4" fmla="*/ 93677 h 683805"/>
                <a:gd name="connsiteX0" fmla="*/ 0 w 1055650"/>
                <a:gd name="connsiteY0" fmla="*/ 90780 h 683805"/>
                <a:gd name="connsiteX1" fmla="*/ 1055650 w 1055650"/>
                <a:gd name="connsiteY1" fmla="*/ 0 h 683805"/>
                <a:gd name="connsiteX2" fmla="*/ 1051932 w 1055650"/>
                <a:gd name="connsiteY2" fmla="*/ 683805 h 683805"/>
                <a:gd name="connsiteX3" fmla="*/ 3717 w 1055650"/>
                <a:gd name="connsiteY3" fmla="*/ 683805 h 683805"/>
                <a:gd name="connsiteX4" fmla="*/ 0 w 1055650"/>
                <a:gd name="connsiteY4" fmla="*/ 90780 h 683805"/>
                <a:gd name="connsiteX0" fmla="*/ 0 w 1059049"/>
                <a:gd name="connsiteY0" fmla="*/ 108445 h 701470"/>
                <a:gd name="connsiteX1" fmla="*/ 1059049 w 1059049"/>
                <a:gd name="connsiteY1" fmla="*/ 0 h 701470"/>
                <a:gd name="connsiteX2" fmla="*/ 1051932 w 1059049"/>
                <a:gd name="connsiteY2" fmla="*/ 701470 h 701470"/>
                <a:gd name="connsiteX3" fmla="*/ 3717 w 1059049"/>
                <a:gd name="connsiteY3" fmla="*/ 701470 h 701470"/>
                <a:gd name="connsiteX4" fmla="*/ 0 w 1059049"/>
                <a:gd name="connsiteY4" fmla="*/ 108445 h 701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9049" h="701470">
                  <a:moveTo>
                    <a:pt x="0" y="108445"/>
                  </a:moveTo>
                  <a:lnTo>
                    <a:pt x="1059049" y="0"/>
                  </a:lnTo>
                  <a:cubicBezTo>
                    <a:pt x="1057810" y="227935"/>
                    <a:pt x="1053171" y="473535"/>
                    <a:pt x="1051932" y="701470"/>
                  </a:cubicBezTo>
                  <a:lnTo>
                    <a:pt x="3717" y="701470"/>
                  </a:lnTo>
                  <a:lnTo>
                    <a:pt x="0" y="108445"/>
                  </a:lnTo>
                  <a:close/>
                </a:path>
              </a:pathLst>
            </a:custGeom>
            <a:solidFill>
              <a:srgbClr val="5800B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a:off x="6271678" y="4453083"/>
              <a:ext cx="991763" cy="1322253"/>
            </a:xfrm>
            <a:custGeom>
              <a:avLst/>
              <a:gdLst>
                <a:gd name="connsiteX0" fmla="*/ 0 w 1055649"/>
                <a:gd name="connsiteY0" fmla="*/ 0 h 520391"/>
                <a:gd name="connsiteX1" fmla="*/ 1055649 w 1055649"/>
                <a:gd name="connsiteY1" fmla="*/ 29737 h 520391"/>
                <a:gd name="connsiteX2" fmla="*/ 1055649 w 1055649"/>
                <a:gd name="connsiteY2" fmla="*/ 520391 h 520391"/>
                <a:gd name="connsiteX3" fmla="*/ 7434 w 1055649"/>
                <a:gd name="connsiteY3" fmla="*/ 520391 h 520391"/>
                <a:gd name="connsiteX4" fmla="*/ 0 w 1055649"/>
                <a:gd name="connsiteY4" fmla="*/ 0 h 520391"/>
                <a:gd name="connsiteX0" fmla="*/ 0 w 1055649"/>
                <a:gd name="connsiteY0" fmla="*/ 592 h 520983"/>
                <a:gd name="connsiteX1" fmla="*/ 1051932 w 1055649"/>
                <a:gd name="connsiteY1" fmla="*/ 0 h 520983"/>
                <a:gd name="connsiteX2" fmla="*/ 1055649 w 1055649"/>
                <a:gd name="connsiteY2" fmla="*/ 520983 h 520983"/>
                <a:gd name="connsiteX3" fmla="*/ 7434 w 1055649"/>
                <a:gd name="connsiteY3" fmla="*/ 520983 h 520983"/>
                <a:gd name="connsiteX4" fmla="*/ 0 w 1055649"/>
                <a:gd name="connsiteY4" fmla="*/ 592 h 520983"/>
                <a:gd name="connsiteX0" fmla="*/ 0 w 1059367"/>
                <a:gd name="connsiteY0" fmla="*/ 163414 h 683805"/>
                <a:gd name="connsiteX1" fmla="*/ 1059367 w 1059367"/>
                <a:gd name="connsiteY1" fmla="*/ 0 h 683805"/>
                <a:gd name="connsiteX2" fmla="*/ 1055649 w 1059367"/>
                <a:gd name="connsiteY2" fmla="*/ 683805 h 683805"/>
                <a:gd name="connsiteX3" fmla="*/ 7434 w 1059367"/>
                <a:gd name="connsiteY3" fmla="*/ 683805 h 683805"/>
                <a:gd name="connsiteX4" fmla="*/ 0 w 1059367"/>
                <a:gd name="connsiteY4" fmla="*/ 163414 h 683805"/>
                <a:gd name="connsiteX0" fmla="*/ 0 w 1052568"/>
                <a:gd name="connsiteY0" fmla="*/ 144437 h 683805"/>
                <a:gd name="connsiteX1" fmla="*/ 1052568 w 1052568"/>
                <a:gd name="connsiteY1" fmla="*/ 0 h 683805"/>
                <a:gd name="connsiteX2" fmla="*/ 1048850 w 1052568"/>
                <a:gd name="connsiteY2" fmla="*/ 683805 h 683805"/>
                <a:gd name="connsiteX3" fmla="*/ 635 w 1052568"/>
                <a:gd name="connsiteY3" fmla="*/ 683805 h 683805"/>
                <a:gd name="connsiteX4" fmla="*/ 0 w 1052568"/>
                <a:gd name="connsiteY4" fmla="*/ 144437 h 683805"/>
                <a:gd name="connsiteX0" fmla="*/ 0 w 1052568"/>
                <a:gd name="connsiteY0" fmla="*/ 142978 h 683805"/>
                <a:gd name="connsiteX1" fmla="*/ 1052568 w 1052568"/>
                <a:gd name="connsiteY1" fmla="*/ 0 h 683805"/>
                <a:gd name="connsiteX2" fmla="*/ 1048850 w 1052568"/>
                <a:gd name="connsiteY2" fmla="*/ 683805 h 683805"/>
                <a:gd name="connsiteX3" fmla="*/ 635 w 1052568"/>
                <a:gd name="connsiteY3" fmla="*/ 683805 h 683805"/>
                <a:gd name="connsiteX4" fmla="*/ 0 w 1052568"/>
                <a:gd name="connsiteY4" fmla="*/ 142978 h 683805"/>
                <a:gd name="connsiteX0" fmla="*/ 2775 w 1051944"/>
                <a:gd name="connsiteY0" fmla="*/ 162315 h 683805"/>
                <a:gd name="connsiteX1" fmla="*/ 1051944 w 1051944"/>
                <a:gd name="connsiteY1" fmla="*/ 0 h 683805"/>
                <a:gd name="connsiteX2" fmla="*/ 1048226 w 1051944"/>
                <a:gd name="connsiteY2" fmla="*/ 683805 h 683805"/>
                <a:gd name="connsiteX3" fmla="*/ 11 w 1051944"/>
                <a:gd name="connsiteY3" fmla="*/ 683805 h 683805"/>
                <a:gd name="connsiteX4" fmla="*/ 2775 w 1051944"/>
                <a:gd name="connsiteY4" fmla="*/ 162315 h 683805"/>
                <a:gd name="connsiteX0" fmla="*/ 6169 w 1051939"/>
                <a:gd name="connsiteY0" fmla="*/ 164073 h 683805"/>
                <a:gd name="connsiteX1" fmla="*/ 1051939 w 1051939"/>
                <a:gd name="connsiteY1" fmla="*/ 0 h 683805"/>
                <a:gd name="connsiteX2" fmla="*/ 1048221 w 1051939"/>
                <a:gd name="connsiteY2" fmla="*/ 683805 h 683805"/>
                <a:gd name="connsiteX3" fmla="*/ 6 w 1051939"/>
                <a:gd name="connsiteY3" fmla="*/ 683805 h 683805"/>
                <a:gd name="connsiteX4" fmla="*/ 6169 w 1051939"/>
                <a:gd name="connsiteY4" fmla="*/ 164073 h 683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939" h="683805">
                  <a:moveTo>
                    <a:pt x="6169" y="164073"/>
                  </a:moveTo>
                  <a:lnTo>
                    <a:pt x="1051939" y="0"/>
                  </a:lnTo>
                  <a:cubicBezTo>
                    <a:pt x="1050700" y="227935"/>
                    <a:pt x="1049460" y="455870"/>
                    <a:pt x="1048221" y="683805"/>
                  </a:cubicBezTo>
                  <a:lnTo>
                    <a:pt x="6" y="683805"/>
                  </a:lnTo>
                  <a:cubicBezTo>
                    <a:pt x="-206" y="504016"/>
                    <a:pt x="6381" y="343862"/>
                    <a:pt x="6169" y="164073"/>
                  </a:cubicBezTo>
                  <a:close/>
                </a:path>
              </a:pathLst>
            </a:custGeom>
            <a:solidFill>
              <a:srgbClr val="B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85"/>
            <p:cNvSpPr/>
            <p:nvPr/>
          </p:nvSpPr>
          <p:spPr>
            <a:xfrm>
              <a:off x="6251275" y="4914927"/>
              <a:ext cx="1017917" cy="887604"/>
            </a:xfrm>
            <a:custGeom>
              <a:avLst/>
              <a:gdLst>
                <a:gd name="connsiteX0" fmla="*/ 0 w 1055649"/>
                <a:gd name="connsiteY0" fmla="*/ 0 h 520391"/>
                <a:gd name="connsiteX1" fmla="*/ 1055649 w 1055649"/>
                <a:gd name="connsiteY1" fmla="*/ 29737 h 520391"/>
                <a:gd name="connsiteX2" fmla="*/ 1055649 w 1055649"/>
                <a:gd name="connsiteY2" fmla="*/ 520391 h 520391"/>
                <a:gd name="connsiteX3" fmla="*/ 7434 w 1055649"/>
                <a:gd name="connsiteY3" fmla="*/ 520391 h 520391"/>
                <a:gd name="connsiteX4" fmla="*/ 0 w 1055649"/>
                <a:gd name="connsiteY4" fmla="*/ 0 h 520391"/>
                <a:gd name="connsiteX0" fmla="*/ 0 w 1055649"/>
                <a:gd name="connsiteY0" fmla="*/ 592 h 520983"/>
                <a:gd name="connsiteX1" fmla="*/ 1051932 w 1055649"/>
                <a:gd name="connsiteY1" fmla="*/ 0 h 520983"/>
                <a:gd name="connsiteX2" fmla="*/ 1055649 w 1055649"/>
                <a:gd name="connsiteY2" fmla="*/ 520983 h 520983"/>
                <a:gd name="connsiteX3" fmla="*/ 7434 w 1055649"/>
                <a:gd name="connsiteY3" fmla="*/ 520983 h 520983"/>
                <a:gd name="connsiteX4" fmla="*/ 0 w 1055649"/>
                <a:gd name="connsiteY4" fmla="*/ 592 h 520983"/>
                <a:gd name="connsiteX0" fmla="*/ 22771 w 1048215"/>
                <a:gd name="connsiteY0" fmla="*/ 44487 h 520983"/>
                <a:gd name="connsiteX1" fmla="*/ 1044498 w 1048215"/>
                <a:gd name="connsiteY1" fmla="*/ 0 h 520983"/>
                <a:gd name="connsiteX2" fmla="*/ 1048215 w 1048215"/>
                <a:gd name="connsiteY2" fmla="*/ 520983 h 520983"/>
                <a:gd name="connsiteX3" fmla="*/ 0 w 1048215"/>
                <a:gd name="connsiteY3" fmla="*/ 520983 h 520983"/>
                <a:gd name="connsiteX4" fmla="*/ 22771 w 1048215"/>
                <a:gd name="connsiteY4" fmla="*/ 44487 h 520983"/>
                <a:gd name="connsiteX0" fmla="*/ 5991 w 1048215"/>
                <a:gd name="connsiteY0" fmla="*/ 54463 h 520983"/>
                <a:gd name="connsiteX1" fmla="*/ 1044498 w 1048215"/>
                <a:gd name="connsiteY1" fmla="*/ 0 h 520983"/>
                <a:gd name="connsiteX2" fmla="*/ 1048215 w 1048215"/>
                <a:gd name="connsiteY2" fmla="*/ 520983 h 520983"/>
                <a:gd name="connsiteX3" fmla="*/ 0 w 1048215"/>
                <a:gd name="connsiteY3" fmla="*/ 520983 h 520983"/>
                <a:gd name="connsiteX4" fmla="*/ 5991 w 1048215"/>
                <a:gd name="connsiteY4" fmla="*/ 54463 h 520983"/>
                <a:gd name="connsiteX0" fmla="*/ 0 w 1052292"/>
                <a:gd name="connsiteY0" fmla="*/ 52467 h 520983"/>
                <a:gd name="connsiteX1" fmla="*/ 1048575 w 1052292"/>
                <a:gd name="connsiteY1" fmla="*/ 0 h 520983"/>
                <a:gd name="connsiteX2" fmla="*/ 1052292 w 1052292"/>
                <a:gd name="connsiteY2" fmla="*/ 520983 h 520983"/>
                <a:gd name="connsiteX3" fmla="*/ 4077 w 1052292"/>
                <a:gd name="connsiteY3" fmla="*/ 520983 h 520983"/>
                <a:gd name="connsiteX4" fmla="*/ 0 w 1052292"/>
                <a:gd name="connsiteY4" fmla="*/ 52467 h 5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292" h="520983">
                  <a:moveTo>
                    <a:pt x="0" y="52467"/>
                  </a:moveTo>
                  <a:lnTo>
                    <a:pt x="1048575" y="0"/>
                  </a:lnTo>
                  <a:lnTo>
                    <a:pt x="1052292" y="520983"/>
                  </a:lnTo>
                  <a:lnTo>
                    <a:pt x="4077" y="520983"/>
                  </a:lnTo>
                  <a:lnTo>
                    <a:pt x="0" y="52467"/>
                  </a:lnTo>
                  <a:close/>
                </a:path>
              </a:pathLst>
            </a:custGeom>
            <a:solidFill>
              <a:srgbClr val="DD7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6251276" y="5530884"/>
              <a:ext cx="1029418" cy="343030"/>
            </a:xfrm>
            <a:custGeom>
              <a:avLst/>
              <a:gdLst>
                <a:gd name="connsiteX0" fmla="*/ 0 w 1055649"/>
                <a:gd name="connsiteY0" fmla="*/ 0 h 520391"/>
                <a:gd name="connsiteX1" fmla="*/ 1055649 w 1055649"/>
                <a:gd name="connsiteY1" fmla="*/ 29737 h 520391"/>
                <a:gd name="connsiteX2" fmla="*/ 1055649 w 1055649"/>
                <a:gd name="connsiteY2" fmla="*/ 520391 h 520391"/>
                <a:gd name="connsiteX3" fmla="*/ 7434 w 1055649"/>
                <a:gd name="connsiteY3" fmla="*/ 520391 h 520391"/>
                <a:gd name="connsiteX4" fmla="*/ 0 w 1055649"/>
                <a:gd name="connsiteY4" fmla="*/ 0 h 520391"/>
                <a:gd name="connsiteX0" fmla="*/ 0 w 1059049"/>
                <a:gd name="connsiteY0" fmla="*/ 0 h 520391"/>
                <a:gd name="connsiteX1" fmla="*/ 1059049 w 1059049"/>
                <a:gd name="connsiteY1" fmla="*/ 48444 h 520391"/>
                <a:gd name="connsiteX2" fmla="*/ 1055649 w 1059049"/>
                <a:gd name="connsiteY2" fmla="*/ 520391 h 520391"/>
                <a:gd name="connsiteX3" fmla="*/ 7434 w 1059049"/>
                <a:gd name="connsiteY3" fmla="*/ 520391 h 520391"/>
                <a:gd name="connsiteX4" fmla="*/ 0 w 1059049"/>
                <a:gd name="connsiteY4" fmla="*/ 0 h 520391"/>
                <a:gd name="connsiteX0" fmla="*/ 0 w 1055649"/>
                <a:gd name="connsiteY0" fmla="*/ 0 h 487653"/>
                <a:gd name="connsiteX1" fmla="*/ 1055649 w 1055649"/>
                <a:gd name="connsiteY1" fmla="*/ 15706 h 487653"/>
                <a:gd name="connsiteX2" fmla="*/ 1052249 w 1055649"/>
                <a:gd name="connsiteY2" fmla="*/ 487653 h 487653"/>
                <a:gd name="connsiteX3" fmla="*/ 4034 w 1055649"/>
                <a:gd name="connsiteY3" fmla="*/ 487653 h 487653"/>
                <a:gd name="connsiteX4" fmla="*/ 0 w 1055649"/>
                <a:gd name="connsiteY4" fmla="*/ 0 h 487653"/>
                <a:gd name="connsiteX0" fmla="*/ 2980 w 1051831"/>
                <a:gd name="connsiteY0" fmla="*/ 21708 h 471947"/>
                <a:gd name="connsiteX1" fmla="*/ 1051831 w 1051831"/>
                <a:gd name="connsiteY1" fmla="*/ 0 h 471947"/>
                <a:gd name="connsiteX2" fmla="*/ 1048431 w 1051831"/>
                <a:gd name="connsiteY2" fmla="*/ 471947 h 471947"/>
                <a:gd name="connsiteX3" fmla="*/ 216 w 1051831"/>
                <a:gd name="connsiteY3" fmla="*/ 471947 h 471947"/>
                <a:gd name="connsiteX4" fmla="*/ 2980 w 1051831"/>
                <a:gd name="connsiteY4" fmla="*/ 21708 h 471947"/>
                <a:gd name="connsiteX0" fmla="*/ 0 w 1055649"/>
                <a:gd name="connsiteY0" fmla="*/ 21708 h 471947"/>
                <a:gd name="connsiteX1" fmla="*/ 1055649 w 1055649"/>
                <a:gd name="connsiteY1" fmla="*/ 0 h 471947"/>
                <a:gd name="connsiteX2" fmla="*/ 1052249 w 1055649"/>
                <a:gd name="connsiteY2" fmla="*/ 471947 h 471947"/>
                <a:gd name="connsiteX3" fmla="*/ 4034 w 1055649"/>
                <a:gd name="connsiteY3" fmla="*/ 471947 h 471947"/>
                <a:gd name="connsiteX4" fmla="*/ 0 w 1055649"/>
                <a:gd name="connsiteY4" fmla="*/ 21708 h 471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49" h="471947">
                  <a:moveTo>
                    <a:pt x="0" y="21708"/>
                  </a:moveTo>
                  <a:lnTo>
                    <a:pt x="1055649" y="0"/>
                  </a:lnTo>
                  <a:cubicBezTo>
                    <a:pt x="1054516" y="157316"/>
                    <a:pt x="1053382" y="314631"/>
                    <a:pt x="1052249" y="471947"/>
                  </a:cubicBezTo>
                  <a:lnTo>
                    <a:pt x="4034" y="471947"/>
                  </a:lnTo>
                  <a:cubicBezTo>
                    <a:pt x="2689" y="309396"/>
                    <a:pt x="1345" y="184259"/>
                    <a:pt x="0" y="21708"/>
                  </a:cubicBezTo>
                  <a:close/>
                </a:path>
              </a:pathLst>
            </a:custGeom>
            <a:solidFill>
              <a:srgbClr val="E3D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48"/>
          <p:cNvGrpSpPr/>
          <p:nvPr/>
        </p:nvGrpSpPr>
        <p:grpSpPr>
          <a:xfrm>
            <a:off x="7148444" y="2764070"/>
            <a:ext cx="193280" cy="2644744"/>
            <a:chOff x="7148444" y="2977405"/>
            <a:chExt cx="193280" cy="2644744"/>
          </a:xfrm>
        </p:grpSpPr>
        <p:sp>
          <p:nvSpPr>
            <p:cNvPr id="112" name="Oval 86"/>
            <p:cNvSpPr>
              <a:spLocks noChangeArrowheads="1"/>
            </p:cNvSpPr>
            <p:nvPr/>
          </p:nvSpPr>
          <p:spPr bwMode="auto">
            <a:xfrm>
              <a:off x="7148444" y="5424923"/>
              <a:ext cx="193280" cy="197226"/>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20" name="Oval 86"/>
            <p:cNvSpPr>
              <a:spLocks noChangeArrowheads="1"/>
            </p:cNvSpPr>
            <p:nvPr/>
          </p:nvSpPr>
          <p:spPr bwMode="auto">
            <a:xfrm>
              <a:off x="7148444" y="4810073"/>
              <a:ext cx="193280" cy="197226"/>
            </a:xfrm>
            <a:prstGeom prst="ellipse">
              <a:avLst/>
            </a:prstGeom>
            <a:solidFill>
              <a:srgbClr val="FE86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21" name="Oval 86"/>
            <p:cNvSpPr>
              <a:spLocks noChangeArrowheads="1"/>
            </p:cNvSpPr>
            <p:nvPr/>
          </p:nvSpPr>
          <p:spPr bwMode="auto">
            <a:xfrm>
              <a:off x="7148444" y="4341200"/>
              <a:ext cx="193280" cy="197226"/>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22" name="Oval 86"/>
            <p:cNvSpPr>
              <a:spLocks noChangeArrowheads="1"/>
            </p:cNvSpPr>
            <p:nvPr/>
          </p:nvSpPr>
          <p:spPr bwMode="auto">
            <a:xfrm>
              <a:off x="7148444" y="2977405"/>
              <a:ext cx="193280" cy="197226"/>
            </a:xfrm>
            <a:prstGeom prst="ellipse">
              <a:avLst/>
            </a:prstGeom>
            <a:solidFill>
              <a:srgbClr val="6900D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grpSp>
      <p:grpSp>
        <p:nvGrpSpPr>
          <p:cNvPr id="13" name="Group 140"/>
          <p:cNvGrpSpPr/>
          <p:nvPr/>
        </p:nvGrpSpPr>
        <p:grpSpPr>
          <a:xfrm>
            <a:off x="2879093" y="1548558"/>
            <a:ext cx="1005912" cy="4111083"/>
            <a:chOff x="2879093" y="1761893"/>
            <a:chExt cx="1005912" cy="4111083"/>
          </a:xfrm>
        </p:grpSpPr>
        <p:sp>
          <p:nvSpPr>
            <p:cNvPr id="47" name="Freeform 46"/>
            <p:cNvSpPr/>
            <p:nvPr/>
          </p:nvSpPr>
          <p:spPr>
            <a:xfrm>
              <a:off x="2879093" y="1761893"/>
              <a:ext cx="1005912" cy="2616822"/>
            </a:xfrm>
            <a:custGeom>
              <a:avLst/>
              <a:gdLst>
                <a:gd name="connsiteX0" fmla="*/ 3717 w 1074235"/>
                <a:gd name="connsiteY0" fmla="*/ 0 h 483220"/>
                <a:gd name="connsiteX1" fmla="*/ 1074235 w 1074235"/>
                <a:gd name="connsiteY1" fmla="*/ 2230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0 h 483220"/>
                <a:gd name="connsiteX1" fmla="*/ 1070517 w 1074235"/>
                <a:gd name="connsiteY1" fmla="*/ 2676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0 h 483220"/>
                <a:gd name="connsiteX1" fmla="*/ 1070517 w 1074235"/>
                <a:gd name="connsiteY1" fmla="*/ 4130 h 483220"/>
                <a:gd name="connsiteX2" fmla="*/ 1074235 w 1074235"/>
                <a:gd name="connsiteY2" fmla="*/ 483220 h 483220"/>
                <a:gd name="connsiteX3" fmla="*/ 0 w 1074235"/>
                <a:gd name="connsiteY3" fmla="*/ 483220 h 483220"/>
                <a:gd name="connsiteX4" fmla="*/ 3717 w 1074235"/>
                <a:gd name="connsiteY4" fmla="*/ 0 h 483220"/>
                <a:gd name="connsiteX0" fmla="*/ 0 w 1074235"/>
                <a:gd name="connsiteY0" fmla="*/ 0 h 493740"/>
                <a:gd name="connsiteX1" fmla="*/ 1070517 w 1074235"/>
                <a:gd name="connsiteY1" fmla="*/ 14650 h 493740"/>
                <a:gd name="connsiteX2" fmla="*/ 1074235 w 1074235"/>
                <a:gd name="connsiteY2" fmla="*/ 493740 h 493740"/>
                <a:gd name="connsiteX3" fmla="*/ 0 w 1074235"/>
                <a:gd name="connsiteY3" fmla="*/ 493740 h 493740"/>
                <a:gd name="connsiteX4" fmla="*/ 0 w 1074235"/>
                <a:gd name="connsiteY4" fmla="*/ 0 h 493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235" h="493740">
                  <a:moveTo>
                    <a:pt x="0" y="0"/>
                  </a:moveTo>
                  <a:lnTo>
                    <a:pt x="1070517" y="14650"/>
                  </a:lnTo>
                  <a:cubicBezTo>
                    <a:pt x="1071756" y="166802"/>
                    <a:pt x="1072996" y="341588"/>
                    <a:pt x="1074235" y="493740"/>
                  </a:cubicBezTo>
                  <a:lnTo>
                    <a:pt x="0" y="493740"/>
                  </a:lnTo>
                  <a:lnTo>
                    <a:pt x="0" y="0"/>
                  </a:lnTo>
                  <a:close/>
                </a:path>
              </a:pathLst>
            </a:custGeom>
            <a:solidFill>
              <a:srgbClr val="4D00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p:cNvSpPr/>
            <p:nvPr/>
          </p:nvSpPr>
          <p:spPr>
            <a:xfrm>
              <a:off x="2879093" y="3873190"/>
              <a:ext cx="1005912" cy="1587191"/>
            </a:xfrm>
            <a:custGeom>
              <a:avLst/>
              <a:gdLst>
                <a:gd name="connsiteX0" fmla="*/ 3717 w 1074235"/>
                <a:gd name="connsiteY0" fmla="*/ 0 h 483220"/>
                <a:gd name="connsiteX1" fmla="*/ 1074235 w 1074235"/>
                <a:gd name="connsiteY1" fmla="*/ 2230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0 h 483220"/>
                <a:gd name="connsiteX1" fmla="*/ 1070517 w 1074235"/>
                <a:gd name="connsiteY1" fmla="*/ 2676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0 h 483220"/>
                <a:gd name="connsiteX1" fmla="*/ 1070517 w 1074235"/>
                <a:gd name="connsiteY1" fmla="*/ 4130 h 483220"/>
                <a:gd name="connsiteX2" fmla="*/ 1074235 w 1074235"/>
                <a:gd name="connsiteY2" fmla="*/ 483220 h 483220"/>
                <a:gd name="connsiteX3" fmla="*/ 0 w 1074235"/>
                <a:gd name="connsiteY3" fmla="*/ 483220 h 483220"/>
                <a:gd name="connsiteX4" fmla="*/ 3717 w 1074235"/>
                <a:gd name="connsiteY4" fmla="*/ 0 h 483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235" h="483220">
                  <a:moveTo>
                    <a:pt x="3717" y="0"/>
                  </a:moveTo>
                  <a:lnTo>
                    <a:pt x="1070517" y="4130"/>
                  </a:lnTo>
                  <a:cubicBezTo>
                    <a:pt x="1071756" y="156282"/>
                    <a:pt x="1072996" y="331068"/>
                    <a:pt x="1074235" y="483220"/>
                  </a:cubicBezTo>
                  <a:lnTo>
                    <a:pt x="0" y="483220"/>
                  </a:lnTo>
                  <a:lnTo>
                    <a:pt x="3717" y="0"/>
                  </a:lnTo>
                  <a:close/>
                </a:path>
              </a:pathLst>
            </a:custGeom>
            <a:solidFill>
              <a:srgbClr val="A2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a:off x="2879093" y="4464205"/>
              <a:ext cx="1005912" cy="1208049"/>
            </a:xfrm>
            <a:custGeom>
              <a:avLst/>
              <a:gdLst>
                <a:gd name="connsiteX0" fmla="*/ 3717 w 1074235"/>
                <a:gd name="connsiteY0" fmla="*/ 0 h 483220"/>
                <a:gd name="connsiteX1" fmla="*/ 1074235 w 1074235"/>
                <a:gd name="connsiteY1" fmla="*/ 22303 h 483220"/>
                <a:gd name="connsiteX2" fmla="*/ 1074235 w 1074235"/>
                <a:gd name="connsiteY2" fmla="*/ 483220 h 483220"/>
                <a:gd name="connsiteX3" fmla="*/ 0 w 1074235"/>
                <a:gd name="connsiteY3" fmla="*/ 483220 h 483220"/>
                <a:gd name="connsiteX4" fmla="*/ 3717 w 1074235"/>
                <a:gd name="connsiteY4" fmla="*/ 0 h 483220"/>
                <a:gd name="connsiteX0" fmla="*/ 3717 w 1074235"/>
                <a:gd name="connsiteY0" fmla="*/ 0 h 483220"/>
                <a:gd name="connsiteX1" fmla="*/ 1070517 w 1074235"/>
                <a:gd name="connsiteY1" fmla="*/ 26763 h 483220"/>
                <a:gd name="connsiteX2" fmla="*/ 1074235 w 1074235"/>
                <a:gd name="connsiteY2" fmla="*/ 483220 h 483220"/>
                <a:gd name="connsiteX3" fmla="*/ 0 w 1074235"/>
                <a:gd name="connsiteY3" fmla="*/ 483220 h 483220"/>
                <a:gd name="connsiteX4" fmla="*/ 3717 w 1074235"/>
                <a:gd name="connsiteY4" fmla="*/ 0 h 483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235" h="483220">
                  <a:moveTo>
                    <a:pt x="3717" y="0"/>
                  </a:moveTo>
                  <a:lnTo>
                    <a:pt x="1070517" y="26763"/>
                  </a:lnTo>
                  <a:cubicBezTo>
                    <a:pt x="1071756" y="178915"/>
                    <a:pt x="1072996" y="331068"/>
                    <a:pt x="1074235" y="483220"/>
                  </a:cubicBezTo>
                  <a:lnTo>
                    <a:pt x="0" y="483220"/>
                  </a:lnTo>
                  <a:lnTo>
                    <a:pt x="3717" y="0"/>
                  </a:lnTo>
                  <a:close/>
                </a:path>
              </a:pathLst>
            </a:custGeom>
            <a:solidFill>
              <a:srgbClr val="CB6B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a:off x="2879093" y="5389756"/>
              <a:ext cx="1005912" cy="483220"/>
            </a:xfrm>
            <a:custGeom>
              <a:avLst/>
              <a:gdLst>
                <a:gd name="connsiteX0" fmla="*/ 3717 w 1074235"/>
                <a:gd name="connsiteY0" fmla="*/ 0 h 483220"/>
                <a:gd name="connsiteX1" fmla="*/ 1074235 w 1074235"/>
                <a:gd name="connsiteY1" fmla="*/ 22303 h 483220"/>
                <a:gd name="connsiteX2" fmla="*/ 1074235 w 1074235"/>
                <a:gd name="connsiteY2" fmla="*/ 483220 h 483220"/>
                <a:gd name="connsiteX3" fmla="*/ 0 w 1074235"/>
                <a:gd name="connsiteY3" fmla="*/ 483220 h 483220"/>
                <a:gd name="connsiteX4" fmla="*/ 3717 w 1074235"/>
                <a:gd name="connsiteY4" fmla="*/ 0 h 483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235" h="483220">
                  <a:moveTo>
                    <a:pt x="3717" y="0"/>
                  </a:moveTo>
                  <a:lnTo>
                    <a:pt x="1074235" y="22303"/>
                  </a:lnTo>
                  <a:lnTo>
                    <a:pt x="1074235" y="483220"/>
                  </a:lnTo>
                  <a:lnTo>
                    <a:pt x="0" y="483220"/>
                  </a:lnTo>
                  <a:lnTo>
                    <a:pt x="3717" y="0"/>
                  </a:lnTo>
                  <a:close/>
                </a:path>
              </a:pathLst>
            </a:custGeom>
            <a:solidFill>
              <a:srgbClr val="CCC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49"/>
          <p:cNvGrpSpPr/>
          <p:nvPr/>
        </p:nvGrpSpPr>
        <p:grpSpPr>
          <a:xfrm>
            <a:off x="1897547" y="1537407"/>
            <a:ext cx="1010040" cy="4125951"/>
            <a:chOff x="1897547" y="1750742"/>
            <a:chExt cx="1010040" cy="4125951"/>
          </a:xfrm>
        </p:grpSpPr>
        <p:sp>
          <p:nvSpPr>
            <p:cNvPr id="46" name="Freeform 45"/>
            <p:cNvSpPr/>
            <p:nvPr/>
          </p:nvSpPr>
          <p:spPr>
            <a:xfrm>
              <a:off x="1901028" y="1750742"/>
              <a:ext cx="988509" cy="2631690"/>
            </a:xfrm>
            <a:custGeom>
              <a:avLst/>
              <a:gdLst>
                <a:gd name="connsiteX0" fmla="*/ 0 w 1055649"/>
                <a:gd name="connsiteY0" fmla="*/ 0 h 520391"/>
                <a:gd name="connsiteX1" fmla="*/ 1055649 w 1055649"/>
                <a:gd name="connsiteY1" fmla="*/ 29737 h 520391"/>
                <a:gd name="connsiteX2" fmla="*/ 1055649 w 1055649"/>
                <a:gd name="connsiteY2" fmla="*/ 520391 h 520391"/>
                <a:gd name="connsiteX3" fmla="*/ 7434 w 1055649"/>
                <a:gd name="connsiteY3" fmla="*/ 520391 h 520391"/>
                <a:gd name="connsiteX4" fmla="*/ 0 w 1055649"/>
                <a:gd name="connsiteY4" fmla="*/ 0 h 520391"/>
                <a:gd name="connsiteX0" fmla="*/ 0 w 1055649"/>
                <a:gd name="connsiteY0" fmla="*/ 592 h 520983"/>
                <a:gd name="connsiteX1" fmla="*/ 1051932 w 1055649"/>
                <a:gd name="connsiteY1" fmla="*/ 0 h 520983"/>
                <a:gd name="connsiteX2" fmla="*/ 1055649 w 1055649"/>
                <a:gd name="connsiteY2" fmla="*/ 520983 h 520983"/>
                <a:gd name="connsiteX3" fmla="*/ 7434 w 1055649"/>
                <a:gd name="connsiteY3" fmla="*/ 520983 h 520983"/>
                <a:gd name="connsiteX4" fmla="*/ 0 w 1055649"/>
                <a:gd name="connsiteY4" fmla="*/ 592 h 520983"/>
                <a:gd name="connsiteX0" fmla="*/ 0 w 1059367"/>
                <a:gd name="connsiteY0" fmla="*/ 163414 h 683805"/>
                <a:gd name="connsiteX1" fmla="*/ 1059367 w 1059367"/>
                <a:gd name="connsiteY1" fmla="*/ 0 h 683805"/>
                <a:gd name="connsiteX2" fmla="*/ 1055649 w 1059367"/>
                <a:gd name="connsiteY2" fmla="*/ 683805 h 683805"/>
                <a:gd name="connsiteX3" fmla="*/ 7434 w 1059367"/>
                <a:gd name="connsiteY3" fmla="*/ 683805 h 683805"/>
                <a:gd name="connsiteX4" fmla="*/ 0 w 1059367"/>
                <a:gd name="connsiteY4" fmla="*/ 163414 h 683805"/>
                <a:gd name="connsiteX0" fmla="*/ 0 w 1055650"/>
                <a:gd name="connsiteY0" fmla="*/ 93677 h 683805"/>
                <a:gd name="connsiteX1" fmla="*/ 1055650 w 1055650"/>
                <a:gd name="connsiteY1" fmla="*/ 0 h 683805"/>
                <a:gd name="connsiteX2" fmla="*/ 1051932 w 1055650"/>
                <a:gd name="connsiteY2" fmla="*/ 683805 h 683805"/>
                <a:gd name="connsiteX3" fmla="*/ 3717 w 1055650"/>
                <a:gd name="connsiteY3" fmla="*/ 683805 h 683805"/>
                <a:gd name="connsiteX4" fmla="*/ 0 w 1055650"/>
                <a:gd name="connsiteY4" fmla="*/ 93677 h 683805"/>
                <a:gd name="connsiteX0" fmla="*/ 0 w 1055650"/>
                <a:gd name="connsiteY0" fmla="*/ 90780 h 683805"/>
                <a:gd name="connsiteX1" fmla="*/ 1055650 w 1055650"/>
                <a:gd name="connsiteY1" fmla="*/ 0 h 683805"/>
                <a:gd name="connsiteX2" fmla="*/ 1051932 w 1055650"/>
                <a:gd name="connsiteY2" fmla="*/ 683805 h 683805"/>
                <a:gd name="connsiteX3" fmla="*/ 3717 w 1055650"/>
                <a:gd name="connsiteY3" fmla="*/ 683805 h 683805"/>
                <a:gd name="connsiteX4" fmla="*/ 0 w 1055650"/>
                <a:gd name="connsiteY4" fmla="*/ 90780 h 683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50" h="683805">
                  <a:moveTo>
                    <a:pt x="0" y="90780"/>
                  </a:moveTo>
                  <a:lnTo>
                    <a:pt x="1055650" y="0"/>
                  </a:lnTo>
                  <a:cubicBezTo>
                    <a:pt x="1054411" y="227935"/>
                    <a:pt x="1053171" y="455870"/>
                    <a:pt x="1051932" y="683805"/>
                  </a:cubicBezTo>
                  <a:lnTo>
                    <a:pt x="3717" y="683805"/>
                  </a:lnTo>
                  <a:lnTo>
                    <a:pt x="0" y="90780"/>
                  </a:lnTo>
                  <a:close/>
                </a:path>
              </a:pathLst>
            </a:custGeom>
            <a:solidFill>
              <a:srgbClr val="5800B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a:off x="1897547" y="3871811"/>
              <a:ext cx="991990" cy="1592287"/>
            </a:xfrm>
            <a:custGeom>
              <a:avLst/>
              <a:gdLst>
                <a:gd name="connsiteX0" fmla="*/ 0 w 1055649"/>
                <a:gd name="connsiteY0" fmla="*/ 0 h 520391"/>
                <a:gd name="connsiteX1" fmla="*/ 1055649 w 1055649"/>
                <a:gd name="connsiteY1" fmla="*/ 29737 h 520391"/>
                <a:gd name="connsiteX2" fmla="*/ 1055649 w 1055649"/>
                <a:gd name="connsiteY2" fmla="*/ 520391 h 520391"/>
                <a:gd name="connsiteX3" fmla="*/ 7434 w 1055649"/>
                <a:gd name="connsiteY3" fmla="*/ 520391 h 520391"/>
                <a:gd name="connsiteX4" fmla="*/ 0 w 1055649"/>
                <a:gd name="connsiteY4" fmla="*/ 0 h 520391"/>
                <a:gd name="connsiteX0" fmla="*/ 0 w 1055649"/>
                <a:gd name="connsiteY0" fmla="*/ 592 h 520983"/>
                <a:gd name="connsiteX1" fmla="*/ 1051932 w 1055649"/>
                <a:gd name="connsiteY1" fmla="*/ 0 h 520983"/>
                <a:gd name="connsiteX2" fmla="*/ 1055649 w 1055649"/>
                <a:gd name="connsiteY2" fmla="*/ 520983 h 520983"/>
                <a:gd name="connsiteX3" fmla="*/ 7434 w 1055649"/>
                <a:gd name="connsiteY3" fmla="*/ 520983 h 520983"/>
                <a:gd name="connsiteX4" fmla="*/ 0 w 1055649"/>
                <a:gd name="connsiteY4" fmla="*/ 592 h 520983"/>
                <a:gd name="connsiteX0" fmla="*/ 0 w 1059367"/>
                <a:gd name="connsiteY0" fmla="*/ 163414 h 683805"/>
                <a:gd name="connsiteX1" fmla="*/ 1059367 w 1059367"/>
                <a:gd name="connsiteY1" fmla="*/ 0 h 683805"/>
                <a:gd name="connsiteX2" fmla="*/ 1055649 w 1059367"/>
                <a:gd name="connsiteY2" fmla="*/ 683805 h 683805"/>
                <a:gd name="connsiteX3" fmla="*/ 7434 w 1059367"/>
                <a:gd name="connsiteY3" fmla="*/ 683805 h 683805"/>
                <a:gd name="connsiteX4" fmla="*/ 0 w 1059367"/>
                <a:gd name="connsiteY4" fmla="*/ 163414 h 683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9367" h="683805">
                  <a:moveTo>
                    <a:pt x="0" y="163414"/>
                  </a:moveTo>
                  <a:lnTo>
                    <a:pt x="1059367" y="0"/>
                  </a:lnTo>
                  <a:cubicBezTo>
                    <a:pt x="1058128" y="227935"/>
                    <a:pt x="1056888" y="455870"/>
                    <a:pt x="1055649" y="683805"/>
                  </a:cubicBezTo>
                  <a:lnTo>
                    <a:pt x="7434" y="683805"/>
                  </a:lnTo>
                  <a:lnTo>
                    <a:pt x="0" y="163414"/>
                  </a:lnTo>
                  <a:close/>
                </a:path>
              </a:pathLst>
            </a:custGeom>
            <a:solidFill>
              <a:srgbClr val="B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1897547" y="4462826"/>
              <a:ext cx="1001209" cy="1213145"/>
            </a:xfrm>
            <a:custGeom>
              <a:avLst/>
              <a:gdLst>
                <a:gd name="connsiteX0" fmla="*/ 0 w 1055649"/>
                <a:gd name="connsiteY0" fmla="*/ 0 h 520391"/>
                <a:gd name="connsiteX1" fmla="*/ 1055649 w 1055649"/>
                <a:gd name="connsiteY1" fmla="*/ 29737 h 520391"/>
                <a:gd name="connsiteX2" fmla="*/ 1055649 w 1055649"/>
                <a:gd name="connsiteY2" fmla="*/ 520391 h 520391"/>
                <a:gd name="connsiteX3" fmla="*/ 7434 w 1055649"/>
                <a:gd name="connsiteY3" fmla="*/ 520391 h 520391"/>
                <a:gd name="connsiteX4" fmla="*/ 0 w 1055649"/>
                <a:gd name="connsiteY4" fmla="*/ 0 h 520391"/>
                <a:gd name="connsiteX0" fmla="*/ 0 w 1055649"/>
                <a:gd name="connsiteY0" fmla="*/ 592 h 520983"/>
                <a:gd name="connsiteX1" fmla="*/ 1051932 w 1055649"/>
                <a:gd name="connsiteY1" fmla="*/ 0 h 520983"/>
                <a:gd name="connsiteX2" fmla="*/ 1055649 w 1055649"/>
                <a:gd name="connsiteY2" fmla="*/ 520983 h 520983"/>
                <a:gd name="connsiteX3" fmla="*/ 7434 w 1055649"/>
                <a:gd name="connsiteY3" fmla="*/ 520983 h 520983"/>
                <a:gd name="connsiteX4" fmla="*/ 0 w 1055649"/>
                <a:gd name="connsiteY4" fmla="*/ 592 h 5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49" h="520983">
                  <a:moveTo>
                    <a:pt x="0" y="592"/>
                  </a:moveTo>
                  <a:lnTo>
                    <a:pt x="1051932" y="0"/>
                  </a:lnTo>
                  <a:lnTo>
                    <a:pt x="1055649" y="520983"/>
                  </a:lnTo>
                  <a:lnTo>
                    <a:pt x="7434" y="520983"/>
                  </a:lnTo>
                  <a:lnTo>
                    <a:pt x="0" y="592"/>
                  </a:lnTo>
                  <a:close/>
                </a:path>
              </a:pathLst>
            </a:custGeom>
            <a:solidFill>
              <a:srgbClr val="DD7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a:off x="1897547" y="5356302"/>
              <a:ext cx="1010040" cy="520391"/>
            </a:xfrm>
            <a:custGeom>
              <a:avLst/>
              <a:gdLst>
                <a:gd name="connsiteX0" fmla="*/ 0 w 1055649"/>
                <a:gd name="connsiteY0" fmla="*/ 0 h 520391"/>
                <a:gd name="connsiteX1" fmla="*/ 1055649 w 1055649"/>
                <a:gd name="connsiteY1" fmla="*/ 29737 h 520391"/>
                <a:gd name="connsiteX2" fmla="*/ 1055649 w 1055649"/>
                <a:gd name="connsiteY2" fmla="*/ 520391 h 520391"/>
                <a:gd name="connsiteX3" fmla="*/ 7434 w 1055649"/>
                <a:gd name="connsiteY3" fmla="*/ 520391 h 520391"/>
                <a:gd name="connsiteX4" fmla="*/ 0 w 1055649"/>
                <a:gd name="connsiteY4" fmla="*/ 0 h 520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49" h="520391">
                  <a:moveTo>
                    <a:pt x="0" y="0"/>
                  </a:moveTo>
                  <a:lnTo>
                    <a:pt x="1055649" y="29737"/>
                  </a:lnTo>
                  <a:lnTo>
                    <a:pt x="1055649" y="520391"/>
                  </a:lnTo>
                  <a:lnTo>
                    <a:pt x="7434" y="520391"/>
                  </a:lnTo>
                  <a:lnTo>
                    <a:pt x="0" y="0"/>
                  </a:lnTo>
                  <a:close/>
                </a:path>
              </a:pathLst>
            </a:custGeom>
            <a:solidFill>
              <a:srgbClr val="E3D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50"/>
          <p:cNvGrpSpPr/>
          <p:nvPr/>
        </p:nvGrpSpPr>
        <p:grpSpPr>
          <a:xfrm>
            <a:off x="2781268" y="1459252"/>
            <a:ext cx="193280" cy="3795449"/>
            <a:chOff x="2781268" y="1672587"/>
            <a:chExt cx="193280" cy="3795449"/>
          </a:xfrm>
        </p:grpSpPr>
        <p:sp>
          <p:nvSpPr>
            <p:cNvPr id="35" name="Oval 86"/>
            <p:cNvSpPr>
              <a:spLocks noChangeArrowheads="1"/>
            </p:cNvSpPr>
            <p:nvPr/>
          </p:nvSpPr>
          <p:spPr bwMode="auto">
            <a:xfrm>
              <a:off x="2781268" y="5270810"/>
              <a:ext cx="193280" cy="197226"/>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52" name="Oval 86"/>
            <p:cNvSpPr>
              <a:spLocks noChangeArrowheads="1"/>
            </p:cNvSpPr>
            <p:nvPr/>
          </p:nvSpPr>
          <p:spPr bwMode="auto">
            <a:xfrm>
              <a:off x="2781268" y="4368285"/>
              <a:ext cx="193280" cy="197226"/>
            </a:xfrm>
            <a:prstGeom prst="ellipse">
              <a:avLst/>
            </a:prstGeom>
            <a:solidFill>
              <a:srgbClr val="FE86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53" name="Oval 86"/>
            <p:cNvSpPr>
              <a:spLocks noChangeArrowheads="1"/>
            </p:cNvSpPr>
            <p:nvPr/>
          </p:nvSpPr>
          <p:spPr bwMode="auto">
            <a:xfrm>
              <a:off x="2781268" y="3786395"/>
              <a:ext cx="193280" cy="197226"/>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54" name="Oval 86"/>
            <p:cNvSpPr>
              <a:spLocks noChangeArrowheads="1"/>
            </p:cNvSpPr>
            <p:nvPr/>
          </p:nvSpPr>
          <p:spPr bwMode="auto">
            <a:xfrm>
              <a:off x="2781268" y="1672587"/>
              <a:ext cx="193280" cy="197226"/>
            </a:xfrm>
            <a:prstGeom prst="ellipse">
              <a:avLst/>
            </a:prstGeom>
            <a:solidFill>
              <a:srgbClr val="6900D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grpSp>
      <p:grpSp>
        <p:nvGrpSpPr>
          <p:cNvPr id="31" name="Group 151"/>
          <p:cNvGrpSpPr/>
          <p:nvPr/>
        </p:nvGrpSpPr>
        <p:grpSpPr>
          <a:xfrm>
            <a:off x="915999" y="1871943"/>
            <a:ext cx="1004815" cy="3795132"/>
            <a:chOff x="915999" y="2085278"/>
            <a:chExt cx="1004815" cy="3795132"/>
          </a:xfrm>
        </p:grpSpPr>
        <p:sp>
          <p:nvSpPr>
            <p:cNvPr id="45" name="Freeform 44"/>
            <p:cNvSpPr/>
            <p:nvPr/>
          </p:nvSpPr>
          <p:spPr>
            <a:xfrm>
              <a:off x="916000" y="2085278"/>
              <a:ext cx="993313" cy="2300871"/>
            </a:xfrm>
            <a:custGeom>
              <a:avLst/>
              <a:gdLst>
                <a:gd name="connsiteX0" fmla="*/ 0 w 1055649"/>
                <a:gd name="connsiteY0" fmla="*/ 0 h 542693"/>
                <a:gd name="connsiteX1" fmla="*/ 1055649 w 1055649"/>
                <a:gd name="connsiteY1" fmla="*/ 14868 h 542693"/>
                <a:gd name="connsiteX2" fmla="*/ 1055649 w 1055649"/>
                <a:gd name="connsiteY2" fmla="*/ 542693 h 542693"/>
                <a:gd name="connsiteX3" fmla="*/ 3717 w 1055649"/>
                <a:gd name="connsiteY3" fmla="*/ 542693 h 542693"/>
                <a:gd name="connsiteX4" fmla="*/ 0 w 1055649"/>
                <a:gd name="connsiteY4" fmla="*/ 0 h 542693"/>
                <a:gd name="connsiteX0" fmla="*/ 0 w 1055649"/>
                <a:gd name="connsiteY0" fmla="*/ 0 h 542693"/>
                <a:gd name="connsiteX1" fmla="*/ 1055649 w 1055649"/>
                <a:gd name="connsiteY1" fmla="*/ 1632 h 542693"/>
                <a:gd name="connsiteX2" fmla="*/ 1055649 w 1055649"/>
                <a:gd name="connsiteY2" fmla="*/ 542693 h 542693"/>
                <a:gd name="connsiteX3" fmla="*/ 3717 w 1055649"/>
                <a:gd name="connsiteY3" fmla="*/ 542693 h 542693"/>
                <a:gd name="connsiteX4" fmla="*/ 0 w 1055649"/>
                <a:gd name="connsiteY4" fmla="*/ 0 h 542693"/>
                <a:gd name="connsiteX0" fmla="*/ 0 w 1055649"/>
                <a:gd name="connsiteY0" fmla="*/ 0 h 545336"/>
                <a:gd name="connsiteX1" fmla="*/ 1055649 w 1055649"/>
                <a:gd name="connsiteY1" fmla="*/ 4275 h 545336"/>
                <a:gd name="connsiteX2" fmla="*/ 1055649 w 1055649"/>
                <a:gd name="connsiteY2" fmla="*/ 545336 h 545336"/>
                <a:gd name="connsiteX3" fmla="*/ 3717 w 1055649"/>
                <a:gd name="connsiteY3" fmla="*/ 545336 h 545336"/>
                <a:gd name="connsiteX4" fmla="*/ 0 w 1055649"/>
                <a:gd name="connsiteY4" fmla="*/ 0 h 545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49" h="545336">
                  <a:moveTo>
                    <a:pt x="0" y="0"/>
                  </a:moveTo>
                  <a:lnTo>
                    <a:pt x="1055649" y="4275"/>
                  </a:lnTo>
                  <a:lnTo>
                    <a:pt x="1055649" y="545336"/>
                  </a:lnTo>
                  <a:lnTo>
                    <a:pt x="3717" y="545336"/>
                  </a:lnTo>
                  <a:lnTo>
                    <a:pt x="0" y="0"/>
                  </a:lnTo>
                  <a:close/>
                </a:path>
              </a:pathLst>
            </a:custGeom>
            <a:solidFill>
              <a:srgbClr val="6900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p:cNvSpPr/>
            <p:nvPr/>
          </p:nvSpPr>
          <p:spPr>
            <a:xfrm>
              <a:off x="916000" y="4248616"/>
              <a:ext cx="999064" cy="1219200"/>
            </a:xfrm>
            <a:custGeom>
              <a:avLst/>
              <a:gdLst>
                <a:gd name="connsiteX0" fmla="*/ 0 w 1055649"/>
                <a:gd name="connsiteY0" fmla="*/ 0 h 542693"/>
                <a:gd name="connsiteX1" fmla="*/ 1055649 w 1055649"/>
                <a:gd name="connsiteY1" fmla="*/ 14868 h 542693"/>
                <a:gd name="connsiteX2" fmla="*/ 1055649 w 1055649"/>
                <a:gd name="connsiteY2" fmla="*/ 542693 h 542693"/>
                <a:gd name="connsiteX3" fmla="*/ 3717 w 1055649"/>
                <a:gd name="connsiteY3" fmla="*/ 542693 h 542693"/>
                <a:gd name="connsiteX4" fmla="*/ 0 w 1055649"/>
                <a:gd name="connsiteY4" fmla="*/ 0 h 542693"/>
                <a:gd name="connsiteX0" fmla="*/ 0 w 1055649"/>
                <a:gd name="connsiteY0" fmla="*/ 0 h 542693"/>
                <a:gd name="connsiteX1" fmla="*/ 1055649 w 1055649"/>
                <a:gd name="connsiteY1" fmla="*/ 1632 h 542693"/>
                <a:gd name="connsiteX2" fmla="*/ 1055649 w 1055649"/>
                <a:gd name="connsiteY2" fmla="*/ 542693 h 542693"/>
                <a:gd name="connsiteX3" fmla="*/ 3717 w 1055649"/>
                <a:gd name="connsiteY3" fmla="*/ 542693 h 542693"/>
                <a:gd name="connsiteX4" fmla="*/ 0 w 1055649"/>
                <a:gd name="connsiteY4" fmla="*/ 0 h 54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49" h="542693">
                  <a:moveTo>
                    <a:pt x="0" y="0"/>
                  </a:moveTo>
                  <a:lnTo>
                    <a:pt x="1055649" y="1632"/>
                  </a:lnTo>
                  <a:lnTo>
                    <a:pt x="1055649" y="542693"/>
                  </a:lnTo>
                  <a:lnTo>
                    <a:pt x="3717" y="542693"/>
                  </a:lnTo>
                  <a:lnTo>
                    <a:pt x="0" y="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915999" y="4460489"/>
              <a:ext cx="1004815" cy="1219200"/>
            </a:xfrm>
            <a:custGeom>
              <a:avLst/>
              <a:gdLst>
                <a:gd name="connsiteX0" fmla="*/ 0 w 1055649"/>
                <a:gd name="connsiteY0" fmla="*/ 0 h 542693"/>
                <a:gd name="connsiteX1" fmla="*/ 1055649 w 1055649"/>
                <a:gd name="connsiteY1" fmla="*/ 14868 h 542693"/>
                <a:gd name="connsiteX2" fmla="*/ 1055649 w 1055649"/>
                <a:gd name="connsiteY2" fmla="*/ 542693 h 542693"/>
                <a:gd name="connsiteX3" fmla="*/ 3717 w 1055649"/>
                <a:gd name="connsiteY3" fmla="*/ 542693 h 542693"/>
                <a:gd name="connsiteX4" fmla="*/ 0 w 1055649"/>
                <a:gd name="connsiteY4" fmla="*/ 0 h 542693"/>
                <a:gd name="connsiteX0" fmla="*/ 0 w 1055649"/>
                <a:gd name="connsiteY0" fmla="*/ 0 h 542693"/>
                <a:gd name="connsiteX1" fmla="*/ 1055649 w 1055649"/>
                <a:gd name="connsiteY1" fmla="*/ 1632 h 542693"/>
                <a:gd name="connsiteX2" fmla="*/ 1055649 w 1055649"/>
                <a:gd name="connsiteY2" fmla="*/ 542693 h 542693"/>
                <a:gd name="connsiteX3" fmla="*/ 3717 w 1055649"/>
                <a:gd name="connsiteY3" fmla="*/ 542693 h 542693"/>
                <a:gd name="connsiteX4" fmla="*/ 0 w 1055649"/>
                <a:gd name="connsiteY4" fmla="*/ 0 h 54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49" h="542693">
                  <a:moveTo>
                    <a:pt x="0" y="0"/>
                  </a:moveTo>
                  <a:lnTo>
                    <a:pt x="1055649" y="1632"/>
                  </a:lnTo>
                  <a:lnTo>
                    <a:pt x="1055649" y="542693"/>
                  </a:lnTo>
                  <a:lnTo>
                    <a:pt x="3717" y="542693"/>
                  </a:lnTo>
                  <a:lnTo>
                    <a:pt x="0" y="0"/>
                  </a:lnTo>
                  <a:close/>
                </a:path>
              </a:pathLst>
            </a:custGeom>
            <a:solidFill>
              <a:srgbClr val="FE86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a:off x="915999" y="5337717"/>
              <a:ext cx="1004815" cy="542693"/>
            </a:xfrm>
            <a:custGeom>
              <a:avLst/>
              <a:gdLst>
                <a:gd name="connsiteX0" fmla="*/ 0 w 1055649"/>
                <a:gd name="connsiteY0" fmla="*/ 0 h 542693"/>
                <a:gd name="connsiteX1" fmla="*/ 1055649 w 1055649"/>
                <a:gd name="connsiteY1" fmla="*/ 14868 h 542693"/>
                <a:gd name="connsiteX2" fmla="*/ 1055649 w 1055649"/>
                <a:gd name="connsiteY2" fmla="*/ 542693 h 542693"/>
                <a:gd name="connsiteX3" fmla="*/ 3717 w 1055649"/>
                <a:gd name="connsiteY3" fmla="*/ 542693 h 542693"/>
                <a:gd name="connsiteX4" fmla="*/ 0 w 1055649"/>
                <a:gd name="connsiteY4" fmla="*/ 0 h 54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49" h="542693">
                  <a:moveTo>
                    <a:pt x="0" y="0"/>
                  </a:moveTo>
                  <a:lnTo>
                    <a:pt x="1055649" y="14868"/>
                  </a:lnTo>
                  <a:lnTo>
                    <a:pt x="1055649" y="542693"/>
                  </a:lnTo>
                  <a:lnTo>
                    <a:pt x="3717" y="542693"/>
                  </a:lnTo>
                  <a:lnTo>
                    <a:pt x="0" y="0"/>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152"/>
          <p:cNvGrpSpPr/>
          <p:nvPr/>
        </p:nvGrpSpPr>
        <p:grpSpPr>
          <a:xfrm>
            <a:off x="1803203" y="1797650"/>
            <a:ext cx="193280" cy="3427314"/>
            <a:chOff x="1803203" y="2010985"/>
            <a:chExt cx="193280" cy="3427314"/>
          </a:xfrm>
        </p:grpSpPr>
        <p:sp>
          <p:nvSpPr>
            <p:cNvPr id="33" name="Oval 86"/>
            <p:cNvSpPr>
              <a:spLocks noChangeArrowheads="1"/>
            </p:cNvSpPr>
            <p:nvPr/>
          </p:nvSpPr>
          <p:spPr bwMode="auto">
            <a:xfrm>
              <a:off x="1803203" y="5241073"/>
              <a:ext cx="193280" cy="197226"/>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48" name="Oval 86"/>
            <p:cNvSpPr>
              <a:spLocks noChangeArrowheads="1"/>
            </p:cNvSpPr>
            <p:nvPr/>
          </p:nvSpPr>
          <p:spPr bwMode="auto">
            <a:xfrm>
              <a:off x="1803203" y="4374175"/>
              <a:ext cx="193280" cy="197226"/>
            </a:xfrm>
            <a:prstGeom prst="ellipse">
              <a:avLst/>
            </a:prstGeom>
            <a:solidFill>
              <a:srgbClr val="FE86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49" name="Oval 86"/>
            <p:cNvSpPr>
              <a:spLocks noChangeArrowheads="1"/>
            </p:cNvSpPr>
            <p:nvPr/>
          </p:nvSpPr>
          <p:spPr bwMode="auto">
            <a:xfrm>
              <a:off x="1803203" y="4136669"/>
              <a:ext cx="193280" cy="197226"/>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50" name="Oval 86"/>
            <p:cNvSpPr>
              <a:spLocks noChangeArrowheads="1"/>
            </p:cNvSpPr>
            <p:nvPr/>
          </p:nvSpPr>
          <p:spPr bwMode="auto">
            <a:xfrm>
              <a:off x="1803203" y="2010985"/>
              <a:ext cx="193280" cy="197226"/>
            </a:xfrm>
            <a:prstGeom prst="ellipse">
              <a:avLst/>
            </a:prstGeom>
            <a:solidFill>
              <a:srgbClr val="6900D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grpSp>
      <p:sp>
        <p:nvSpPr>
          <p:cNvPr id="61" name="TextBox 60"/>
          <p:cNvSpPr txBox="1"/>
          <p:nvPr/>
        </p:nvSpPr>
        <p:spPr>
          <a:xfrm>
            <a:off x="1079944" y="5961321"/>
            <a:ext cx="641522" cy="338554"/>
          </a:xfrm>
          <a:prstGeom prst="rect">
            <a:avLst/>
          </a:prstGeom>
          <a:noFill/>
        </p:spPr>
        <p:txBody>
          <a:bodyPr wrap="none" rtlCol="0">
            <a:spAutoFit/>
          </a:bodyPr>
          <a:lstStyle/>
          <a:p>
            <a:r>
              <a:rPr lang="en-US" sz="1600" dirty="0" smtClean="0">
                <a:effectLst/>
                <a:latin typeface="Arial Narrow" pitchFamily="34" charset="0"/>
              </a:rPr>
              <a:t>Intake</a:t>
            </a:r>
          </a:p>
        </p:txBody>
      </p:sp>
      <p:sp>
        <p:nvSpPr>
          <p:cNvPr id="72" name="Oval 86"/>
          <p:cNvSpPr>
            <a:spLocks noChangeArrowheads="1"/>
          </p:cNvSpPr>
          <p:nvPr/>
        </p:nvSpPr>
        <p:spPr bwMode="auto">
          <a:xfrm>
            <a:off x="892968" y="6028182"/>
            <a:ext cx="206408" cy="197226"/>
          </a:xfrm>
          <a:prstGeom prst="ellipse">
            <a:avLst/>
          </a:prstGeom>
          <a:solidFill>
            <a:srgbClr val="6900D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73" name="TextBox 72"/>
          <p:cNvSpPr txBox="1"/>
          <p:nvPr/>
        </p:nvSpPr>
        <p:spPr>
          <a:xfrm>
            <a:off x="2113097" y="5961321"/>
            <a:ext cx="1285929" cy="338554"/>
          </a:xfrm>
          <a:prstGeom prst="rect">
            <a:avLst/>
          </a:prstGeom>
          <a:noFill/>
        </p:spPr>
        <p:txBody>
          <a:bodyPr wrap="none" rtlCol="0">
            <a:spAutoFit/>
          </a:bodyPr>
          <a:lstStyle/>
          <a:p>
            <a:r>
              <a:rPr lang="en-US" sz="1600" dirty="0" smtClean="0">
                <a:effectLst/>
                <a:latin typeface="Arial Narrow" pitchFamily="34" charset="0"/>
              </a:rPr>
              <a:t>Carbohydrates</a:t>
            </a:r>
          </a:p>
        </p:txBody>
      </p:sp>
      <p:sp>
        <p:nvSpPr>
          <p:cNvPr id="74" name="Oval 86"/>
          <p:cNvSpPr>
            <a:spLocks noChangeArrowheads="1"/>
          </p:cNvSpPr>
          <p:nvPr/>
        </p:nvSpPr>
        <p:spPr bwMode="auto">
          <a:xfrm>
            <a:off x="1926121" y="6028182"/>
            <a:ext cx="206408" cy="197226"/>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75" name="TextBox 74"/>
          <p:cNvSpPr txBox="1"/>
          <p:nvPr/>
        </p:nvSpPr>
        <p:spPr>
          <a:xfrm>
            <a:off x="3894395" y="5961321"/>
            <a:ext cx="443198" cy="338554"/>
          </a:xfrm>
          <a:prstGeom prst="rect">
            <a:avLst/>
          </a:prstGeom>
          <a:noFill/>
        </p:spPr>
        <p:txBody>
          <a:bodyPr wrap="none" rtlCol="0">
            <a:spAutoFit/>
          </a:bodyPr>
          <a:lstStyle/>
          <a:p>
            <a:r>
              <a:rPr lang="en-US" sz="1600" dirty="0" smtClean="0">
                <a:effectLst/>
                <a:latin typeface="Arial Narrow" pitchFamily="34" charset="0"/>
              </a:rPr>
              <a:t>Fat</a:t>
            </a:r>
          </a:p>
        </p:txBody>
      </p:sp>
      <p:sp>
        <p:nvSpPr>
          <p:cNvPr id="76" name="Oval 86"/>
          <p:cNvSpPr>
            <a:spLocks noChangeArrowheads="1"/>
          </p:cNvSpPr>
          <p:nvPr/>
        </p:nvSpPr>
        <p:spPr bwMode="auto">
          <a:xfrm>
            <a:off x="3707419" y="6028182"/>
            <a:ext cx="206408" cy="197226"/>
          </a:xfrm>
          <a:prstGeom prst="ellipse">
            <a:avLst/>
          </a:prstGeom>
          <a:solidFill>
            <a:srgbClr val="FE86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77" name="TextBox 76"/>
          <p:cNvSpPr txBox="1"/>
          <p:nvPr/>
        </p:nvSpPr>
        <p:spPr>
          <a:xfrm>
            <a:off x="4642540" y="5961321"/>
            <a:ext cx="1143262" cy="338554"/>
          </a:xfrm>
          <a:prstGeom prst="rect">
            <a:avLst/>
          </a:prstGeom>
          <a:noFill/>
        </p:spPr>
        <p:txBody>
          <a:bodyPr wrap="none" rtlCol="0">
            <a:spAutoFit/>
          </a:bodyPr>
          <a:lstStyle/>
          <a:p>
            <a:r>
              <a:rPr lang="en-US" sz="1600" dirty="0" smtClean="0">
                <a:effectLst/>
                <a:latin typeface="Arial Narrow" pitchFamily="34" charset="0"/>
              </a:rPr>
              <a:t>Saturated fat</a:t>
            </a:r>
          </a:p>
        </p:txBody>
      </p:sp>
      <p:sp>
        <p:nvSpPr>
          <p:cNvPr id="78" name="Oval 86"/>
          <p:cNvSpPr>
            <a:spLocks noChangeArrowheads="1"/>
          </p:cNvSpPr>
          <p:nvPr/>
        </p:nvSpPr>
        <p:spPr bwMode="auto">
          <a:xfrm>
            <a:off x="4455564" y="6028182"/>
            <a:ext cx="206408" cy="197226"/>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5" name="TextBox 4"/>
          <p:cNvSpPr txBox="1"/>
          <p:nvPr/>
        </p:nvSpPr>
        <p:spPr>
          <a:xfrm>
            <a:off x="637292" y="5630475"/>
            <a:ext cx="612668" cy="338554"/>
          </a:xfrm>
          <a:prstGeom prst="rect">
            <a:avLst/>
          </a:prstGeom>
          <a:noFill/>
        </p:spPr>
        <p:txBody>
          <a:bodyPr wrap="none" rtlCol="0">
            <a:spAutoFit/>
          </a:bodyPr>
          <a:lstStyle/>
          <a:p>
            <a:pPr algn="ctr"/>
            <a:r>
              <a:rPr lang="en-US" sz="1600" dirty="0" smtClean="0">
                <a:effectLst/>
                <a:latin typeface="Arial Narrow" pitchFamily="34" charset="0"/>
              </a:rPr>
              <a:t>71-74</a:t>
            </a:r>
          </a:p>
        </p:txBody>
      </p:sp>
      <p:cxnSp>
        <p:nvCxnSpPr>
          <p:cNvPr id="7" name="Straight Connector 6"/>
          <p:cNvCxnSpPr/>
          <p:nvPr/>
        </p:nvCxnSpPr>
        <p:spPr>
          <a:xfrm>
            <a:off x="917352" y="1823510"/>
            <a:ext cx="67428"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9" name="Group 69"/>
          <p:cNvGrpSpPr/>
          <p:nvPr/>
        </p:nvGrpSpPr>
        <p:grpSpPr>
          <a:xfrm>
            <a:off x="917352" y="2591595"/>
            <a:ext cx="67428" cy="2304255"/>
            <a:chOff x="971600" y="2804930"/>
            <a:chExt cx="72008" cy="2304255"/>
          </a:xfrm>
        </p:grpSpPr>
        <p:cxnSp>
          <p:nvCxnSpPr>
            <p:cNvPr id="8" name="Straight Connector 7"/>
            <p:cNvCxnSpPr/>
            <p:nvPr/>
          </p:nvCxnSpPr>
          <p:spPr>
            <a:xfrm>
              <a:off x="971600" y="2804930"/>
              <a:ext cx="72008"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71600" y="3573015"/>
              <a:ext cx="72008"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971600" y="4341100"/>
              <a:ext cx="72008"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971600" y="5109185"/>
              <a:ext cx="72008"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4" name="TextBox 13"/>
          <p:cNvSpPr txBox="1"/>
          <p:nvPr/>
        </p:nvSpPr>
        <p:spPr>
          <a:xfrm>
            <a:off x="1608725" y="5630475"/>
            <a:ext cx="612668" cy="338554"/>
          </a:xfrm>
          <a:prstGeom prst="rect">
            <a:avLst/>
          </a:prstGeom>
          <a:noFill/>
        </p:spPr>
        <p:txBody>
          <a:bodyPr wrap="none" rtlCol="0">
            <a:spAutoFit/>
          </a:bodyPr>
          <a:lstStyle/>
          <a:p>
            <a:pPr algn="ctr"/>
            <a:r>
              <a:rPr lang="en-US" sz="1600" dirty="0" smtClean="0">
                <a:effectLst/>
                <a:latin typeface="Arial Narrow" pitchFamily="34" charset="0"/>
              </a:rPr>
              <a:t>76-80</a:t>
            </a:r>
          </a:p>
        </p:txBody>
      </p:sp>
      <p:sp>
        <p:nvSpPr>
          <p:cNvPr id="15" name="TextBox 14"/>
          <p:cNvSpPr txBox="1"/>
          <p:nvPr/>
        </p:nvSpPr>
        <p:spPr>
          <a:xfrm>
            <a:off x="2580156" y="5630475"/>
            <a:ext cx="612668" cy="338554"/>
          </a:xfrm>
          <a:prstGeom prst="rect">
            <a:avLst/>
          </a:prstGeom>
          <a:noFill/>
        </p:spPr>
        <p:txBody>
          <a:bodyPr wrap="none" rtlCol="0">
            <a:spAutoFit/>
          </a:bodyPr>
          <a:lstStyle/>
          <a:p>
            <a:pPr algn="ctr"/>
            <a:r>
              <a:rPr lang="en-US" sz="1600" dirty="0" smtClean="0">
                <a:effectLst/>
                <a:latin typeface="Arial Narrow" pitchFamily="34" charset="0"/>
              </a:rPr>
              <a:t>88-94</a:t>
            </a:r>
          </a:p>
        </p:txBody>
      </p:sp>
      <p:sp>
        <p:nvSpPr>
          <p:cNvPr id="16" name="TextBox 15"/>
          <p:cNvSpPr txBox="1"/>
          <p:nvPr/>
        </p:nvSpPr>
        <p:spPr>
          <a:xfrm>
            <a:off x="3458613" y="5630475"/>
            <a:ext cx="798616" cy="338554"/>
          </a:xfrm>
          <a:prstGeom prst="rect">
            <a:avLst/>
          </a:prstGeom>
          <a:noFill/>
        </p:spPr>
        <p:txBody>
          <a:bodyPr wrap="none" rtlCol="0">
            <a:spAutoFit/>
          </a:bodyPr>
          <a:lstStyle/>
          <a:p>
            <a:pPr algn="ctr"/>
            <a:r>
              <a:rPr lang="en-US" sz="1600" dirty="0" smtClean="0">
                <a:effectLst/>
                <a:latin typeface="Arial Narrow" pitchFamily="34" charset="0"/>
              </a:rPr>
              <a:t>99-2000</a:t>
            </a:r>
          </a:p>
        </p:txBody>
      </p:sp>
      <p:sp>
        <p:nvSpPr>
          <p:cNvPr id="21" name="TextBox 20"/>
          <p:cNvSpPr txBox="1"/>
          <p:nvPr/>
        </p:nvSpPr>
        <p:spPr>
          <a:xfrm>
            <a:off x="639712" y="5452551"/>
            <a:ext cx="277640" cy="338554"/>
          </a:xfrm>
          <a:prstGeom prst="rect">
            <a:avLst/>
          </a:prstGeom>
          <a:noFill/>
        </p:spPr>
        <p:txBody>
          <a:bodyPr wrap="none" rtlCol="0">
            <a:spAutoFit/>
          </a:bodyPr>
          <a:lstStyle/>
          <a:p>
            <a:pPr algn="r"/>
            <a:r>
              <a:rPr lang="en-US" sz="1600" dirty="0" smtClean="0">
                <a:effectLst/>
                <a:latin typeface="Arial Narrow" pitchFamily="34" charset="0"/>
              </a:rPr>
              <a:t>0</a:t>
            </a:r>
          </a:p>
        </p:txBody>
      </p:sp>
      <p:sp>
        <p:nvSpPr>
          <p:cNvPr id="22" name="TextBox 21"/>
          <p:cNvSpPr txBox="1"/>
          <p:nvPr/>
        </p:nvSpPr>
        <p:spPr>
          <a:xfrm>
            <a:off x="453765" y="4735379"/>
            <a:ext cx="463588" cy="338554"/>
          </a:xfrm>
          <a:prstGeom prst="rect">
            <a:avLst/>
          </a:prstGeom>
          <a:noFill/>
        </p:spPr>
        <p:txBody>
          <a:bodyPr wrap="none" rtlCol="0">
            <a:spAutoFit/>
          </a:bodyPr>
          <a:lstStyle/>
          <a:p>
            <a:pPr algn="r"/>
            <a:r>
              <a:rPr lang="en-US" sz="1600" dirty="0" smtClean="0">
                <a:effectLst/>
                <a:latin typeface="Arial Narrow" pitchFamily="34" charset="0"/>
              </a:rPr>
              <a:t>500</a:t>
            </a:r>
          </a:p>
        </p:txBody>
      </p:sp>
      <p:sp>
        <p:nvSpPr>
          <p:cNvPr id="23" name="TextBox 22"/>
          <p:cNvSpPr txBox="1"/>
          <p:nvPr/>
        </p:nvSpPr>
        <p:spPr>
          <a:xfrm>
            <a:off x="360790" y="3970585"/>
            <a:ext cx="556563" cy="338554"/>
          </a:xfrm>
          <a:prstGeom prst="rect">
            <a:avLst/>
          </a:prstGeom>
          <a:noFill/>
        </p:spPr>
        <p:txBody>
          <a:bodyPr wrap="none" rtlCol="0">
            <a:spAutoFit/>
          </a:bodyPr>
          <a:lstStyle/>
          <a:p>
            <a:pPr algn="r"/>
            <a:r>
              <a:rPr lang="en-US" sz="1600" dirty="0" smtClean="0">
                <a:effectLst/>
                <a:latin typeface="Arial Narrow" pitchFamily="34" charset="0"/>
              </a:rPr>
              <a:t>1000</a:t>
            </a:r>
          </a:p>
        </p:txBody>
      </p:sp>
      <p:sp>
        <p:nvSpPr>
          <p:cNvPr id="24" name="TextBox 23"/>
          <p:cNvSpPr txBox="1"/>
          <p:nvPr/>
        </p:nvSpPr>
        <p:spPr>
          <a:xfrm>
            <a:off x="360790" y="3205791"/>
            <a:ext cx="556563" cy="338554"/>
          </a:xfrm>
          <a:prstGeom prst="rect">
            <a:avLst/>
          </a:prstGeom>
          <a:noFill/>
        </p:spPr>
        <p:txBody>
          <a:bodyPr wrap="none" rtlCol="0">
            <a:spAutoFit/>
          </a:bodyPr>
          <a:lstStyle/>
          <a:p>
            <a:pPr algn="r"/>
            <a:r>
              <a:rPr lang="en-US" sz="1600" dirty="0" smtClean="0">
                <a:effectLst/>
                <a:latin typeface="Arial Narrow" pitchFamily="34" charset="0"/>
              </a:rPr>
              <a:t>1500</a:t>
            </a:r>
          </a:p>
        </p:txBody>
      </p:sp>
      <p:sp>
        <p:nvSpPr>
          <p:cNvPr id="25" name="TextBox 24"/>
          <p:cNvSpPr txBox="1"/>
          <p:nvPr/>
        </p:nvSpPr>
        <p:spPr>
          <a:xfrm>
            <a:off x="360790" y="2440997"/>
            <a:ext cx="556563" cy="338554"/>
          </a:xfrm>
          <a:prstGeom prst="rect">
            <a:avLst/>
          </a:prstGeom>
          <a:noFill/>
        </p:spPr>
        <p:txBody>
          <a:bodyPr wrap="none" rtlCol="0">
            <a:spAutoFit/>
          </a:bodyPr>
          <a:lstStyle/>
          <a:p>
            <a:pPr algn="r"/>
            <a:r>
              <a:rPr lang="en-US" sz="1600" dirty="0" smtClean="0">
                <a:effectLst/>
                <a:latin typeface="Arial Narrow" pitchFamily="34" charset="0"/>
              </a:rPr>
              <a:t>2000</a:t>
            </a:r>
          </a:p>
        </p:txBody>
      </p:sp>
      <p:sp>
        <p:nvSpPr>
          <p:cNvPr id="26" name="TextBox 25"/>
          <p:cNvSpPr txBox="1"/>
          <p:nvPr/>
        </p:nvSpPr>
        <p:spPr>
          <a:xfrm>
            <a:off x="360790" y="1676203"/>
            <a:ext cx="556563" cy="338554"/>
          </a:xfrm>
          <a:prstGeom prst="rect">
            <a:avLst/>
          </a:prstGeom>
          <a:noFill/>
        </p:spPr>
        <p:txBody>
          <a:bodyPr wrap="none" rtlCol="0">
            <a:spAutoFit/>
          </a:bodyPr>
          <a:lstStyle/>
          <a:p>
            <a:pPr algn="r"/>
            <a:r>
              <a:rPr lang="en-US" sz="1600" dirty="0" smtClean="0">
                <a:effectLst/>
                <a:latin typeface="Arial Narrow" pitchFamily="34" charset="0"/>
              </a:rPr>
              <a:t>2500</a:t>
            </a:r>
          </a:p>
        </p:txBody>
      </p:sp>
      <p:sp>
        <p:nvSpPr>
          <p:cNvPr id="27" name="TextBox 26"/>
          <p:cNvSpPr txBox="1"/>
          <p:nvPr/>
        </p:nvSpPr>
        <p:spPr>
          <a:xfrm>
            <a:off x="360790" y="1073334"/>
            <a:ext cx="556563" cy="338554"/>
          </a:xfrm>
          <a:prstGeom prst="rect">
            <a:avLst/>
          </a:prstGeom>
          <a:noFill/>
        </p:spPr>
        <p:txBody>
          <a:bodyPr wrap="none" rtlCol="0">
            <a:spAutoFit/>
          </a:bodyPr>
          <a:lstStyle/>
          <a:p>
            <a:pPr algn="r"/>
            <a:r>
              <a:rPr lang="en-US" sz="1600" dirty="0" smtClean="0">
                <a:effectLst/>
                <a:latin typeface="Arial Narrow" pitchFamily="34" charset="0"/>
              </a:rPr>
              <a:t>3000</a:t>
            </a:r>
          </a:p>
        </p:txBody>
      </p:sp>
      <p:sp>
        <p:nvSpPr>
          <p:cNvPr id="28" name="TextBox 27"/>
          <p:cNvSpPr txBox="1"/>
          <p:nvPr/>
        </p:nvSpPr>
        <p:spPr>
          <a:xfrm rot="16200000">
            <a:off x="-695704" y="3175015"/>
            <a:ext cx="1859803" cy="369332"/>
          </a:xfrm>
          <a:prstGeom prst="rect">
            <a:avLst/>
          </a:prstGeom>
          <a:noFill/>
        </p:spPr>
        <p:txBody>
          <a:bodyPr wrap="none" rtlCol="0">
            <a:spAutoFit/>
          </a:bodyPr>
          <a:lstStyle/>
          <a:p>
            <a:pPr algn="ctr"/>
            <a:r>
              <a:rPr lang="en-US" dirty="0" smtClean="0">
                <a:effectLst/>
                <a:latin typeface="Arial Narrow" pitchFamily="34" charset="0"/>
              </a:rPr>
              <a:t>Energy intake (kcal)</a:t>
            </a:r>
          </a:p>
        </p:txBody>
      </p:sp>
      <p:sp>
        <p:nvSpPr>
          <p:cNvPr id="30" name="Oval 86"/>
          <p:cNvSpPr>
            <a:spLocks noChangeArrowheads="1"/>
          </p:cNvSpPr>
          <p:nvPr/>
        </p:nvSpPr>
        <p:spPr bwMode="auto">
          <a:xfrm>
            <a:off x="814695" y="5027738"/>
            <a:ext cx="193280" cy="197226"/>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40" name="Oval 86"/>
          <p:cNvSpPr>
            <a:spLocks noChangeArrowheads="1"/>
          </p:cNvSpPr>
          <p:nvPr/>
        </p:nvSpPr>
        <p:spPr bwMode="auto">
          <a:xfrm>
            <a:off x="814695" y="4154225"/>
            <a:ext cx="193280" cy="197226"/>
          </a:xfrm>
          <a:prstGeom prst="ellipse">
            <a:avLst/>
          </a:prstGeom>
          <a:solidFill>
            <a:srgbClr val="FE86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44" name="Oval 86"/>
          <p:cNvSpPr>
            <a:spLocks noChangeArrowheads="1"/>
          </p:cNvSpPr>
          <p:nvPr/>
        </p:nvSpPr>
        <p:spPr bwMode="auto">
          <a:xfrm>
            <a:off x="814695" y="3942352"/>
            <a:ext cx="193280" cy="197226"/>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51" name="Oval 86"/>
          <p:cNvSpPr>
            <a:spLocks noChangeArrowheads="1"/>
          </p:cNvSpPr>
          <p:nvPr/>
        </p:nvSpPr>
        <p:spPr bwMode="auto">
          <a:xfrm>
            <a:off x="814695" y="1781043"/>
            <a:ext cx="193280" cy="197226"/>
          </a:xfrm>
          <a:prstGeom prst="ellipse">
            <a:avLst/>
          </a:prstGeom>
          <a:solidFill>
            <a:srgbClr val="6900D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62" name="TextBox 61"/>
          <p:cNvSpPr txBox="1"/>
          <p:nvPr/>
        </p:nvSpPr>
        <p:spPr>
          <a:xfrm>
            <a:off x="3936533" y="5027431"/>
            <a:ext cx="529312" cy="307777"/>
          </a:xfrm>
          <a:prstGeom prst="rect">
            <a:avLst/>
          </a:prstGeom>
          <a:noFill/>
        </p:spPr>
        <p:txBody>
          <a:bodyPr wrap="none" rtlCol="0">
            <a:spAutoFit/>
          </a:bodyPr>
          <a:lstStyle/>
          <a:p>
            <a:r>
              <a:rPr lang="en-US" sz="1400" b="1" dirty="0" smtClean="0">
                <a:effectLst/>
                <a:latin typeface="Arial Narrow" pitchFamily="34" charset="0"/>
              </a:rPr>
              <a:t>-14%</a:t>
            </a:r>
          </a:p>
        </p:txBody>
      </p:sp>
      <p:sp>
        <p:nvSpPr>
          <p:cNvPr id="63" name="TextBox 62"/>
          <p:cNvSpPr txBox="1"/>
          <p:nvPr/>
        </p:nvSpPr>
        <p:spPr>
          <a:xfrm>
            <a:off x="3936533" y="4160534"/>
            <a:ext cx="461986" cy="307777"/>
          </a:xfrm>
          <a:prstGeom prst="rect">
            <a:avLst/>
          </a:prstGeom>
          <a:noFill/>
        </p:spPr>
        <p:txBody>
          <a:bodyPr wrap="none" rtlCol="0">
            <a:spAutoFit/>
          </a:bodyPr>
          <a:lstStyle/>
          <a:p>
            <a:r>
              <a:rPr lang="en-US" sz="1400" b="1" dirty="0" smtClean="0">
                <a:effectLst/>
                <a:latin typeface="Arial Narrow" pitchFamily="34" charset="0"/>
              </a:rPr>
              <a:t>-5%</a:t>
            </a:r>
          </a:p>
        </p:txBody>
      </p:sp>
      <p:sp>
        <p:nvSpPr>
          <p:cNvPr id="64" name="TextBox 63"/>
          <p:cNvSpPr txBox="1"/>
          <p:nvPr/>
        </p:nvSpPr>
        <p:spPr>
          <a:xfrm>
            <a:off x="3936533" y="3507392"/>
            <a:ext cx="689612" cy="307777"/>
          </a:xfrm>
          <a:prstGeom prst="rect">
            <a:avLst/>
          </a:prstGeom>
          <a:noFill/>
        </p:spPr>
        <p:txBody>
          <a:bodyPr wrap="none" rtlCol="0">
            <a:spAutoFit/>
          </a:bodyPr>
          <a:lstStyle/>
          <a:p>
            <a:r>
              <a:rPr lang="en-US" sz="1400" b="1" dirty="0" smtClean="0">
                <a:effectLst/>
                <a:latin typeface="Arial Narrow" pitchFamily="34" charset="0"/>
              </a:rPr>
              <a:t>+23.4%</a:t>
            </a:r>
          </a:p>
        </p:txBody>
      </p:sp>
      <p:sp>
        <p:nvSpPr>
          <p:cNvPr id="65" name="TextBox 64"/>
          <p:cNvSpPr txBox="1"/>
          <p:nvPr/>
        </p:nvSpPr>
        <p:spPr>
          <a:xfrm>
            <a:off x="3936533" y="1500463"/>
            <a:ext cx="607859" cy="307777"/>
          </a:xfrm>
          <a:prstGeom prst="rect">
            <a:avLst/>
          </a:prstGeom>
          <a:noFill/>
        </p:spPr>
        <p:txBody>
          <a:bodyPr wrap="none" rtlCol="0">
            <a:spAutoFit/>
          </a:bodyPr>
          <a:lstStyle/>
          <a:p>
            <a:r>
              <a:rPr lang="en-US" sz="1400" b="1" dirty="0" smtClean="0">
                <a:effectLst/>
                <a:latin typeface="Arial Narrow" pitchFamily="34" charset="0"/>
              </a:rPr>
              <a:t>+6.8%</a:t>
            </a:r>
          </a:p>
        </p:txBody>
      </p:sp>
      <p:sp>
        <p:nvSpPr>
          <p:cNvPr id="66" name="TextBox 65"/>
          <p:cNvSpPr txBox="1"/>
          <p:nvPr/>
        </p:nvSpPr>
        <p:spPr>
          <a:xfrm>
            <a:off x="1750011" y="742437"/>
            <a:ext cx="1316386" cy="338554"/>
          </a:xfrm>
          <a:prstGeom prst="rect">
            <a:avLst/>
          </a:prstGeom>
          <a:noFill/>
        </p:spPr>
        <p:txBody>
          <a:bodyPr wrap="none" rtlCol="0">
            <a:spAutoFit/>
          </a:bodyPr>
          <a:lstStyle/>
          <a:p>
            <a:pPr algn="ctr"/>
            <a:r>
              <a:rPr lang="en-US" sz="1600" b="1" dirty="0" smtClean="0">
                <a:effectLst/>
                <a:latin typeface="Arial Narrow" pitchFamily="34" charset="0"/>
              </a:rPr>
              <a:t>NHANES MEN</a:t>
            </a:r>
          </a:p>
        </p:txBody>
      </p:sp>
      <p:sp>
        <p:nvSpPr>
          <p:cNvPr id="67" name="TextBox 66"/>
          <p:cNvSpPr txBox="1"/>
          <p:nvPr/>
        </p:nvSpPr>
        <p:spPr>
          <a:xfrm>
            <a:off x="918423" y="1025452"/>
            <a:ext cx="1262846" cy="307777"/>
          </a:xfrm>
          <a:prstGeom prst="rect">
            <a:avLst/>
          </a:prstGeom>
          <a:noFill/>
        </p:spPr>
        <p:txBody>
          <a:bodyPr wrap="none" rtlCol="0">
            <a:spAutoFit/>
          </a:bodyPr>
          <a:lstStyle/>
          <a:p>
            <a:pPr algn="ctr"/>
            <a:r>
              <a:rPr lang="en-US" sz="1400" b="1" dirty="0" smtClean="0">
                <a:solidFill>
                  <a:schemeClr val="bg1"/>
                </a:solidFill>
                <a:effectLst/>
                <a:latin typeface="Arial Narrow" pitchFamily="34" charset="0"/>
              </a:rPr>
              <a:t>CHO:FAT:PROT</a:t>
            </a:r>
          </a:p>
        </p:txBody>
      </p:sp>
      <p:sp>
        <p:nvSpPr>
          <p:cNvPr id="68" name="TextBox 67"/>
          <p:cNvSpPr txBox="1"/>
          <p:nvPr/>
        </p:nvSpPr>
        <p:spPr>
          <a:xfrm>
            <a:off x="1162562" y="1227331"/>
            <a:ext cx="774571" cy="307777"/>
          </a:xfrm>
          <a:prstGeom prst="rect">
            <a:avLst/>
          </a:prstGeom>
          <a:noFill/>
        </p:spPr>
        <p:txBody>
          <a:bodyPr wrap="none" rtlCol="0">
            <a:spAutoFit/>
          </a:bodyPr>
          <a:lstStyle/>
          <a:p>
            <a:pPr algn="ctr"/>
            <a:r>
              <a:rPr lang="en-US" sz="1400" b="1" dirty="0" smtClean="0">
                <a:solidFill>
                  <a:schemeClr val="bg1"/>
                </a:solidFill>
                <a:effectLst/>
                <a:latin typeface="Arial Narrow" pitchFamily="34" charset="0"/>
              </a:rPr>
              <a:t>42:37:17</a:t>
            </a:r>
          </a:p>
        </p:txBody>
      </p:sp>
      <p:sp>
        <p:nvSpPr>
          <p:cNvPr id="69" name="TextBox 68"/>
          <p:cNvSpPr txBox="1"/>
          <p:nvPr/>
        </p:nvSpPr>
        <p:spPr>
          <a:xfrm>
            <a:off x="3094447" y="1227331"/>
            <a:ext cx="774571" cy="307777"/>
          </a:xfrm>
          <a:prstGeom prst="rect">
            <a:avLst/>
          </a:prstGeom>
          <a:noFill/>
        </p:spPr>
        <p:txBody>
          <a:bodyPr wrap="none" rtlCol="0">
            <a:spAutoFit/>
          </a:bodyPr>
          <a:lstStyle/>
          <a:p>
            <a:pPr algn="ctr"/>
            <a:r>
              <a:rPr lang="en-US" sz="1400" b="1" dirty="0" smtClean="0">
                <a:solidFill>
                  <a:schemeClr val="bg1"/>
                </a:solidFill>
                <a:effectLst/>
                <a:latin typeface="Arial Narrow" pitchFamily="34" charset="0"/>
              </a:rPr>
              <a:t>49:33:16</a:t>
            </a:r>
          </a:p>
        </p:txBody>
      </p:sp>
      <p:sp>
        <p:nvSpPr>
          <p:cNvPr id="89" name="TextBox 88"/>
          <p:cNvSpPr txBox="1"/>
          <p:nvPr/>
        </p:nvSpPr>
        <p:spPr>
          <a:xfrm>
            <a:off x="4978820" y="5630475"/>
            <a:ext cx="663964" cy="338554"/>
          </a:xfrm>
          <a:prstGeom prst="rect">
            <a:avLst/>
          </a:prstGeom>
          <a:noFill/>
        </p:spPr>
        <p:txBody>
          <a:bodyPr wrap="none" rtlCol="0">
            <a:spAutoFit/>
          </a:bodyPr>
          <a:lstStyle/>
          <a:p>
            <a:pPr algn="ctr"/>
            <a:r>
              <a:rPr lang="en-US" sz="1600" dirty="0" smtClean="0">
                <a:effectLst/>
                <a:latin typeface="+mn-lt"/>
              </a:rPr>
              <a:t>71-74</a:t>
            </a:r>
          </a:p>
        </p:txBody>
      </p:sp>
      <p:cxnSp>
        <p:nvCxnSpPr>
          <p:cNvPr id="90" name="Straight Connector 89"/>
          <p:cNvCxnSpPr/>
          <p:nvPr/>
        </p:nvCxnSpPr>
        <p:spPr>
          <a:xfrm>
            <a:off x="5284528" y="1823510"/>
            <a:ext cx="67428" cy="0"/>
          </a:xfrm>
          <a:prstGeom prst="line">
            <a:avLst/>
          </a:prstGeom>
          <a:ln w="19050">
            <a:solidFill>
              <a:srgbClr val="BDA467"/>
            </a:solidFill>
          </a:ln>
        </p:spPr>
        <p:style>
          <a:lnRef idx="1">
            <a:schemeClr val="accent1"/>
          </a:lnRef>
          <a:fillRef idx="0">
            <a:schemeClr val="accent1"/>
          </a:fillRef>
          <a:effectRef idx="0">
            <a:schemeClr val="accent1"/>
          </a:effectRef>
          <a:fontRef idx="minor">
            <a:schemeClr val="tx1"/>
          </a:fontRef>
        </p:style>
      </p:cxnSp>
      <p:grpSp>
        <p:nvGrpSpPr>
          <p:cNvPr id="70" name="Group 90"/>
          <p:cNvGrpSpPr/>
          <p:nvPr/>
        </p:nvGrpSpPr>
        <p:grpSpPr>
          <a:xfrm>
            <a:off x="5284528" y="2591595"/>
            <a:ext cx="67428" cy="2304255"/>
            <a:chOff x="971600" y="2804930"/>
            <a:chExt cx="72008" cy="2304255"/>
          </a:xfrm>
        </p:grpSpPr>
        <p:cxnSp>
          <p:nvCxnSpPr>
            <p:cNvPr id="92" name="Straight Connector 91"/>
            <p:cNvCxnSpPr/>
            <p:nvPr/>
          </p:nvCxnSpPr>
          <p:spPr>
            <a:xfrm>
              <a:off x="971600" y="2804930"/>
              <a:ext cx="72008"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971600" y="3573015"/>
              <a:ext cx="72008"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971600" y="4341100"/>
              <a:ext cx="72008"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971600" y="5109185"/>
              <a:ext cx="72008"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96" name="TextBox 95"/>
          <p:cNvSpPr txBox="1"/>
          <p:nvPr/>
        </p:nvSpPr>
        <p:spPr>
          <a:xfrm>
            <a:off x="5950253" y="5630475"/>
            <a:ext cx="663964" cy="338554"/>
          </a:xfrm>
          <a:prstGeom prst="rect">
            <a:avLst/>
          </a:prstGeom>
          <a:noFill/>
        </p:spPr>
        <p:txBody>
          <a:bodyPr wrap="none" rtlCol="0">
            <a:spAutoFit/>
          </a:bodyPr>
          <a:lstStyle/>
          <a:p>
            <a:pPr algn="ctr"/>
            <a:r>
              <a:rPr lang="en-US" sz="1600" dirty="0" smtClean="0">
                <a:effectLst/>
                <a:latin typeface="+mn-lt"/>
              </a:rPr>
              <a:t>76-80</a:t>
            </a:r>
          </a:p>
        </p:txBody>
      </p:sp>
      <p:sp>
        <p:nvSpPr>
          <p:cNvPr id="97" name="TextBox 96"/>
          <p:cNvSpPr txBox="1"/>
          <p:nvPr/>
        </p:nvSpPr>
        <p:spPr>
          <a:xfrm>
            <a:off x="6921684" y="5630475"/>
            <a:ext cx="663964" cy="338554"/>
          </a:xfrm>
          <a:prstGeom prst="rect">
            <a:avLst/>
          </a:prstGeom>
          <a:noFill/>
        </p:spPr>
        <p:txBody>
          <a:bodyPr wrap="none" rtlCol="0">
            <a:spAutoFit/>
          </a:bodyPr>
          <a:lstStyle/>
          <a:p>
            <a:pPr algn="ctr"/>
            <a:r>
              <a:rPr lang="en-US" sz="1600" dirty="0" smtClean="0">
                <a:effectLst/>
                <a:latin typeface="+mn-lt"/>
              </a:rPr>
              <a:t>88-94</a:t>
            </a:r>
          </a:p>
        </p:txBody>
      </p:sp>
      <p:sp>
        <p:nvSpPr>
          <p:cNvPr id="98" name="TextBox 97"/>
          <p:cNvSpPr txBox="1"/>
          <p:nvPr/>
        </p:nvSpPr>
        <p:spPr>
          <a:xfrm>
            <a:off x="7788920" y="5630475"/>
            <a:ext cx="872355" cy="338554"/>
          </a:xfrm>
          <a:prstGeom prst="rect">
            <a:avLst/>
          </a:prstGeom>
          <a:noFill/>
        </p:spPr>
        <p:txBody>
          <a:bodyPr wrap="none" rtlCol="0">
            <a:spAutoFit/>
          </a:bodyPr>
          <a:lstStyle/>
          <a:p>
            <a:pPr algn="ctr"/>
            <a:r>
              <a:rPr lang="en-US" sz="1600" dirty="0" smtClean="0">
                <a:effectLst/>
                <a:latin typeface="+mn-lt"/>
              </a:rPr>
              <a:t>99-2000</a:t>
            </a:r>
          </a:p>
        </p:txBody>
      </p:sp>
      <p:sp>
        <p:nvSpPr>
          <p:cNvPr id="99" name="TextBox 98"/>
          <p:cNvSpPr txBox="1"/>
          <p:nvPr/>
        </p:nvSpPr>
        <p:spPr>
          <a:xfrm>
            <a:off x="5006888" y="5452551"/>
            <a:ext cx="277640" cy="338554"/>
          </a:xfrm>
          <a:prstGeom prst="rect">
            <a:avLst/>
          </a:prstGeom>
          <a:noFill/>
        </p:spPr>
        <p:txBody>
          <a:bodyPr wrap="none" rtlCol="0">
            <a:spAutoFit/>
          </a:bodyPr>
          <a:lstStyle>
            <a:defPPr>
              <a:defRPr lang="en-US"/>
            </a:defPPr>
            <a:lvl1pPr algn="r">
              <a:defRPr sz="1600" b="1">
                <a:effectLst/>
                <a:latin typeface="+mn-lt"/>
              </a:defRPr>
            </a:lvl1pPr>
          </a:lstStyle>
          <a:p>
            <a:r>
              <a:rPr lang="en-US" b="0" dirty="0">
                <a:latin typeface="Arial Narrow" pitchFamily="34" charset="0"/>
              </a:rPr>
              <a:t>0</a:t>
            </a:r>
          </a:p>
        </p:txBody>
      </p:sp>
      <p:sp>
        <p:nvSpPr>
          <p:cNvPr id="100" name="TextBox 99"/>
          <p:cNvSpPr txBox="1"/>
          <p:nvPr/>
        </p:nvSpPr>
        <p:spPr>
          <a:xfrm>
            <a:off x="4820940" y="4735379"/>
            <a:ext cx="463588" cy="338554"/>
          </a:xfrm>
          <a:prstGeom prst="rect">
            <a:avLst/>
          </a:prstGeom>
          <a:noFill/>
        </p:spPr>
        <p:txBody>
          <a:bodyPr wrap="none" rtlCol="0">
            <a:spAutoFit/>
          </a:bodyPr>
          <a:lstStyle/>
          <a:p>
            <a:pPr algn="r"/>
            <a:r>
              <a:rPr lang="en-US" sz="1600" dirty="0" smtClean="0">
                <a:effectLst/>
                <a:latin typeface="Arial Narrow" pitchFamily="34" charset="0"/>
              </a:rPr>
              <a:t>500</a:t>
            </a:r>
          </a:p>
        </p:txBody>
      </p:sp>
      <p:sp>
        <p:nvSpPr>
          <p:cNvPr id="101" name="TextBox 100"/>
          <p:cNvSpPr txBox="1"/>
          <p:nvPr/>
        </p:nvSpPr>
        <p:spPr>
          <a:xfrm>
            <a:off x="4727965" y="3970585"/>
            <a:ext cx="556563" cy="338554"/>
          </a:xfrm>
          <a:prstGeom prst="rect">
            <a:avLst/>
          </a:prstGeom>
          <a:noFill/>
        </p:spPr>
        <p:txBody>
          <a:bodyPr wrap="none" rtlCol="0">
            <a:spAutoFit/>
          </a:bodyPr>
          <a:lstStyle/>
          <a:p>
            <a:pPr algn="r"/>
            <a:r>
              <a:rPr lang="en-US" sz="1600" dirty="0" smtClean="0">
                <a:effectLst/>
                <a:latin typeface="Arial Narrow" pitchFamily="34" charset="0"/>
              </a:rPr>
              <a:t>1000</a:t>
            </a:r>
          </a:p>
        </p:txBody>
      </p:sp>
      <p:sp>
        <p:nvSpPr>
          <p:cNvPr id="102" name="TextBox 101"/>
          <p:cNvSpPr txBox="1"/>
          <p:nvPr/>
        </p:nvSpPr>
        <p:spPr>
          <a:xfrm>
            <a:off x="4727965" y="3205791"/>
            <a:ext cx="556563" cy="338554"/>
          </a:xfrm>
          <a:prstGeom prst="rect">
            <a:avLst/>
          </a:prstGeom>
          <a:noFill/>
        </p:spPr>
        <p:txBody>
          <a:bodyPr wrap="none" rtlCol="0">
            <a:spAutoFit/>
          </a:bodyPr>
          <a:lstStyle/>
          <a:p>
            <a:pPr algn="r"/>
            <a:r>
              <a:rPr lang="en-US" sz="1600" dirty="0" smtClean="0">
                <a:effectLst/>
                <a:latin typeface="Arial Narrow" pitchFamily="34" charset="0"/>
              </a:rPr>
              <a:t>1500</a:t>
            </a:r>
          </a:p>
        </p:txBody>
      </p:sp>
      <p:sp>
        <p:nvSpPr>
          <p:cNvPr id="103" name="TextBox 102"/>
          <p:cNvSpPr txBox="1"/>
          <p:nvPr/>
        </p:nvSpPr>
        <p:spPr>
          <a:xfrm>
            <a:off x="4727965" y="2440997"/>
            <a:ext cx="556563" cy="338554"/>
          </a:xfrm>
          <a:prstGeom prst="rect">
            <a:avLst/>
          </a:prstGeom>
          <a:noFill/>
        </p:spPr>
        <p:txBody>
          <a:bodyPr wrap="none" rtlCol="0">
            <a:spAutoFit/>
          </a:bodyPr>
          <a:lstStyle/>
          <a:p>
            <a:pPr algn="r"/>
            <a:r>
              <a:rPr lang="en-US" sz="1600" dirty="0" smtClean="0">
                <a:effectLst/>
                <a:latin typeface="Arial Narrow" pitchFamily="34" charset="0"/>
              </a:rPr>
              <a:t>2000</a:t>
            </a:r>
          </a:p>
        </p:txBody>
      </p:sp>
      <p:sp>
        <p:nvSpPr>
          <p:cNvPr id="104" name="TextBox 103"/>
          <p:cNvSpPr txBox="1"/>
          <p:nvPr/>
        </p:nvSpPr>
        <p:spPr>
          <a:xfrm>
            <a:off x="4727965" y="1676203"/>
            <a:ext cx="556563" cy="338554"/>
          </a:xfrm>
          <a:prstGeom prst="rect">
            <a:avLst/>
          </a:prstGeom>
          <a:noFill/>
        </p:spPr>
        <p:txBody>
          <a:bodyPr wrap="none" rtlCol="0">
            <a:spAutoFit/>
          </a:bodyPr>
          <a:lstStyle/>
          <a:p>
            <a:pPr algn="r"/>
            <a:r>
              <a:rPr lang="en-US" sz="1600" dirty="0" smtClean="0">
                <a:effectLst/>
                <a:latin typeface="Arial Narrow" pitchFamily="34" charset="0"/>
              </a:rPr>
              <a:t>2500</a:t>
            </a:r>
          </a:p>
        </p:txBody>
      </p:sp>
      <p:sp>
        <p:nvSpPr>
          <p:cNvPr id="105" name="TextBox 104"/>
          <p:cNvSpPr txBox="1"/>
          <p:nvPr/>
        </p:nvSpPr>
        <p:spPr>
          <a:xfrm>
            <a:off x="4727965" y="1073334"/>
            <a:ext cx="556563" cy="338554"/>
          </a:xfrm>
          <a:prstGeom prst="rect">
            <a:avLst/>
          </a:prstGeom>
          <a:noFill/>
        </p:spPr>
        <p:txBody>
          <a:bodyPr wrap="none" rtlCol="0">
            <a:spAutoFit/>
          </a:bodyPr>
          <a:lstStyle/>
          <a:p>
            <a:pPr algn="r"/>
            <a:r>
              <a:rPr lang="en-US" sz="1600" dirty="0" smtClean="0">
                <a:effectLst/>
                <a:latin typeface="Arial Narrow" pitchFamily="34" charset="0"/>
              </a:rPr>
              <a:t>3000</a:t>
            </a:r>
          </a:p>
        </p:txBody>
      </p:sp>
      <p:sp>
        <p:nvSpPr>
          <p:cNvPr id="126" name="TextBox 125"/>
          <p:cNvSpPr txBox="1"/>
          <p:nvPr/>
        </p:nvSpPr>
        <p:spPr>
          <a:xfrm>
            <a:off x="8303708" y="5140445"/>
            <a:ext cx="497252" cy="307777"/>
          </a:xfrm>
          <a:prstGeom prst="rect">
            <a:avLst/>
          </a:prstGeom>
          <a:noFill/>
        </p:spPr>
        <p:txBody>
          <a:bodyPr wrap="none" rtlCol="0">
            <a:spAutoFit/>
          </a:bodyPr>
          <a:lstStyle/>
          <a:p>
            <a:r>
              <a:rPr lang="en-US" sz="1400" dirty="0" smtClean="0">
                <a:effectLst/>
                <a:latin typeface="Arial Narrow" pitchFamily="34" charset="0"/>
              </a:rPr>
              <a:t>+3%</a:t>
            </a:r>
          </a:p>
        </p:txBody>
      </p:sp>
      <p:sp>
        <p:nvSpPr>
          <p:cNvPr id="127" name="TextBox 126"/>
          <p:cNvSpPr txBox="1"/>
          <p:nvPr/>
        </p:nvSpPr>
        <p:spPr>
          <a:xfrm>
            <a:off x="8303708" y="4509854"/>
            <a:ext cx="555408" cy="307777"/>
          </a:xfrm>
          <a:prstGeom prst="rect">
            <a:avLst/>
          </a:prstGeom>
          <a:noFill/>
        </p:spPr>
        <p:txBody>
          <a:bodyPr wrap="none" rtlCol="0">
            <a:spAutoFit/>
          </a:bodyPr>
          <a:lstStyle/>
          <a:p>
            <a:r>
              <a:rPr lang="en-US" sz="1400" dirty="0" smtClean="0">
                <a:effectLst/>
                <a:latin typeface="Arial Narrow" pitchFamily="34" charset="0"/>
              </a:rPr>
              <a:t>+11%</a:t>
            </a:r>
          </a:p>
        </p:txBody>
      </p:sp>
      <p:sp>
        <p:nvSpPr>
          <p:cNvPr id="128" name="TextBox 127"/>
          <p:cNvSpPr txBox="1"/>
          <p:nvPr/>
        </p:nvSpPr>
        <p:spPr>
          <a:xfrm>
            <a:off x="8303708" y="3959454"/>
            <a:ext cx="689612" cy="307777"/>
          </a:xfrm>
          <a:prstGeom prst="rect">
            <a:avLst/>
          </a:prstGeom>
          <a:noFill/>
        </p:spPr>
        <p:txBody>
          <a:bodyPr wrap="none" rtlCol="0">
            <a:spAutoFit/>
          </a:bodyPr>
          <a:lstStyle/>
          <a:p>
            <a:r>
              <a:rPr lang="en-US" sz="1400" dirty="0" smtClean="0">
                <a:effectLst/>
                <a:latin typeface="Arial Narrow" pitchFamily="34" charset="0"/>
              </a:rPr>
              <a:t>+38.4%</a:t>
            </a:r>
          </a:p>
        </p:txBody>
      </p:sp>
      <p:sp>
        <p:nvSpPr>
          <p:cNvPr id="129" name="TextBox 128"/>
          <p:cNvSpPr txBox="1"/>
          <p:nvPr/>
        </p:nvSpPr>
        <p:spPr>
          <a:xfrm>
            <a:off x="8303708" y="2568974"/>
            <a:ext cx="689612" cy="307777"/>
          </a:xfrm>
          <a:prstGeom prst="rect">
            <a:avLst/>
          </a:prstGeom>
          <a:noFill/>
        </p:spPr>
        <p:txBody>
          <a:bodyPr wrap="none" rtlCol="0">
            <a:spAutoFit/>
          </a:bodyPr>
          <a:lstStyle/>
          <a:p>
            <a:r>
              <a:rPr lang="en-US" sz="1400" dirty="0" smtClean="0">
                <a:effectLst/>
                <a:latin typeface="Arial Narrow" pitchFamily="34" charset="0"/>
              </a:rPr>
              <a:t>+21.7%</a:t>
            </a:r>
          </a:p>
        </p:txBody>
      </p:sp>
      <p:sp>
        <p:nvSpPr>
          <p:cNvPr id="130" name="TextBox 129"/>
          <p:cNvSpPr txBox="1"/>
          <p:nvPr/>
        </p:nvSpPr>
        <p:spPr>
          <a:xfrm>
            <a:off x="5962495" y="742437"/>
            <a:ext cx="1606529" cy="338554"/>
          </a:xfrm>
          <a:prstGeom prst="rect">
            <a:avLst/>
          </a:prstGeom>
          <a:noFill/>
        </p:spPr>
        <p:txBody>
          <a:bodyPr wrap="none" rtlCol="0">
            <a:spAutoFit/>
          </a:bodyPr>
          <a:lstStyle/>
          <a:p>
            <a:pPr algn="ctr"/>
            <a:r>
              <a:rPr lang="en-US" sz="1600" b="1" dirty="0" smtClean="0">
                <a:effectLst/>
                <a:latin typeface="Arial Narrow" pitchFamily="34" charset="0"/>
              </a:rPr>
              <a:t>NHANES WOMEN</a:t>
            </a:r>
          </a:p>
        </p:txBody>
      </p:sp>
      <p:sp>
        <p:nvSpPr>
          <p:cNvPr id="131" name="TextBox 130"/>
          <p:cNvSpPr txBox="1"/>
          <p:nvPr/>
        </p:nvSpPr>
        <p:spPr>
          <a:xfrm>
            <a:off x="5295219" y="1025452"/>
            <a:ext cx="1262846" cy="307777"/>
          </a:xfrm>
          <a:prstGeom prst="rect">
            <a:avLst/>
          </a:prstGeom>
          <a:noFill/>
        </p:spPr>
        <p:txBody>
          <a:bodyPr wrap="none" rtlCol="0">
            <a:spAutoFit/>
          </a:bodyPr>
          <a:lstStyle/>
          <a:p>
            <a:pPr algn="ctr"/>
            <a:r>
              <a:rPr lang="en-US" sz="1400" b="1" dirty="0" smtClean="0">
                <a:solidFill>
                  <a:schemeClr val="bg1"/>
                </a:solidFill>
                <a:effectLst/>
                <a:latin typeface="Arial Narrow" pitchFamily="34" charset="0"/>
              </a:rPr>
              <a:t>CHO:FAT:PROT</a:t>
            </a:r>
          </a:p>
        </p:txBody>
      </p:sp>
      <p:sp>
        <p:nvSpPr>
          <p:cNvPr id="132" name="TextBox 131"/>
          <p:cNvSpPr txBox="1"/>
          <p:nvPr/>
        </p:nvSpPr>
        <p:spPr>
          <a:xfrm>
            <a:off x="5539359" y="1227331"/>
            <a:ext cx="774571" cy="307777"/>
          </a:xfrm>
          <a:prstGeom prst="rect">
            <a:avLst/>
          </a:prstGeom>
          <a:noFill/>
        </p:spPr>
        <p:txBody>
          <a:bodyPr wrap="none" rtlCol="0">
            <a:spAutoFit/>
          </a:bodyPr>
          <a:lstStyle/>
          <a:p>
            <a:pPr algn="ctr"/>
            <a:r>
              <a:rPr lang="en-US" sz="1400" b="1" dirty="0" smtClean="0">
                <a:solidFill>
                  <a:schemeClr val="bg1"/>
                </a:solidFill>
                <a:effectLst/>
                <a:latin typeface="Arial Narrow" pitchFamily="34" charset="0"/>
              </a:rPr>
              <a:t>45:36:17</a:t>
            </a:r>
          </a:p>
        </p:txBody>
      </p:sp>
      <p:sp>
        <p:nvSpPr>
          <p:cNvPr id="133" name="TextBox 132"/>
          <p:cNvSpPr txBox="1"/>
          <p:nvPr/>
        </p:nvSpPr>
        <p:spPr>
          <a:xfrm>
            <a:off x="7461623" y="1227331"/>
            <a:ext cx="774571" cy="307777"/>
          </a:xfrm>
          <a:prstGeom prst="rect">
            <a:avLst/>
          </a:prstGeom>
          <a:noFill/>
        </p:spPr>
        <p:txBody>
          <a:bodyPr wrap="none" rtlCol="0">
            <a:spAutoFit/>
          </a:bodyPr>
          <a:lstStyle/>
          <a:p>
            <a:pPr algn="ctr"/>
            <a:r>
              <a:rPr lang="en-US" sz="1400" b="1" dirty="0" smtClean="0">
                <a:solidFill>
                  <a:schemeClr val="bg1"/>
                </a:solidFill>
                <a:effectLst/>
                <a:latin typeface="Arial Narrow" pitchFamily="34" charset="0"/>
              </a:rPr>
              <a:t>52:33:15</a:t>
            </a:r>
          </a:p>
        </p:txBody>
      </p:sp>
      <p:sp>
        <p:nvSpPr>
          <p:cNvPr id="108" name="Oval 86"/>
          <p:cNvSpPr>
            <a:spLocks noChangeArrowheads="1"/>
          </p:cNvSpPr>
          <p:nvPr/>
        </p:nvSpPr>
        <p:spPr bwMode="auto">
          <a:xfrm>
            <a:off x="5181871" y="5222947"/>
            <a:ext cx="193280" cy="197226"/>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14" name="Oval 86"/>
          <p:cNvSpPr>
            <a:spLocks noChangeArrowheads="1"/>
          </p:cNvSpPr>
          <p:nvPr/>
        </p:nvSpPr>
        <p:spPr bwMode="auto">
          <a:xfrm>
            <a:off x="5181871" y="4667933"/>
            <a:ext cx="193280" cy="197226"/>
          </a:xfrm>
          <a:prstGeom prst="ellipse">
            <a:avLst/>
          </a:prstGeom>
          <a:solidFill>
            <a:srgbClr val="FE86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15" name="Oval 86"/>
          <p:cNvSpPr>
            <a:spLocks noChangeArrowheads="1"/>
          </p:cNvSpPr>
          <p:nvPr/>
        </p:nvSpPr>
        <p:spPr bwMode="auto">
          <a:xfrm>
            <a:off x="5181871" y="4445786"/>
            <a:ext cx="193280" cy="197226"/>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19" name="Oval 86"/>
          <p:cNvSpPr>
            <a:spLocks noChangeArrowheads="1"/>
          </p:cNvSpPr>
          <p:nvPr/>
        </p:nvSpPr>
        <p:spPr bwMode="auto">
          <a:xfrm>
            <a:off x="5181871" y="3168053"/>
            <a:ext cx="193280" cy="197226"/>
          </a:xfrm>
          <a:prstGeom prst="ellipse">
            <a:avLst/>
          </a:prstGeom>
          <a:solidFill>
            <a:srgbClr val="6900D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grpSp>
        <p:nvGrpSpPr>
          <p:cNvPr id="91" name="Group 144"/>
          <p:cNvGrpSpPr/>
          <p:nvPr/>
        </p:nvGrpSpPr>
        <p:grpSpPr>
          <a:xfrm>
            <a:off x="8150874" y="2629266"/>
            <a:ext cx="193280" cy="2771903"/>
            <a:chOff x="8150874" y="2842601"/>
            <a:chExt cx="193280" cy="2771903"/>
          </a:xfrm>
        </p:grpSpPr>
        <p:sp>
          <p:nvSpPr>
            <p:cNvPr id="113" name="Oval 86"/>
            <p:cNvSpPr>
              <a:spLocks noChangeArrowheads="1"/>
            </p:cNvSpPr>
            <p:nvPr/>
          </p:nvSpPr>
          <p:spPr bwMode="auto">
            <a:xfrm>
              <a:off x="8150874" y="5417278"/>
              <a:ext cx="193280" cy="197226"/>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23" name="Oval 86"/>
            <p:cNvSpPr>
              <a:spLocks noChangeArrowheads="1"/>
            </p:cNvSpPr>
            <p:nvPr/>
          </p:nvSpPr>
          <p:spPr bwMode="auto">
            <a:xfrm>
              <a:off x="8150874" y="4776411"/>
              <a:ext cx="193280" cy="197226"/>
            </a:xfrm>
            <a:prstGeom prst="ellipse">
              <a:avLst/>
            </a:prstGeom>
            <a:solidFill>
              <a:srgbClr val="FE86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24" name="Oval 86"/>
            <p:cNvSpPr>
              <a:spLocks noChangeArrowheads="1"/>
            </p:cNvSpPr>
            <p:nvPr/>
          </p:nvSpPr>
          <p:spPr bwMode="auto">
            <a:xfrm>
              <a:off x="8150874" y="4246559"/>
              <a:ext cx="193280" cy="197226"/>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25" name="Oval 86"/>
            <p:cNvSpPr>
              <a:spLocks noChangeArrowheads="1"/>
            </p:cNvSpPr>
            <p:nvPr/>
          </p:nvSpPr>
          <p:spPr bwMode="auto">
            <a:xfrm>
              <a:off x="8150874" y="2842601"/>
              <a:ext cx="193280" cy="197226"/>
            </a:xfrm>
            <a:prstGeom prst="ellipse">
              <a:avLst/>
            </a:prstGeom>
            <a:solidFill>
              <a:srgbClr val="6900D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grpSp>
      <p:grpSp>
        <p:nvGrpSpPr>
          <p:cNvPr id="106" name="Group 153"/>
          <p:cNvGrpSpPr/>
          <p:nvPr/>
        </p:nvGrpSpPr>
        <p:grpSpPr>
          <a:xfrm>
            <a:off x="3783699" y="1540205"/>
            <a:ext cx="193280" cy="3747949"/>
            <a:chOff x="3783699" y="1753540"/>
            <a:chExt cx="193280" cy="3747949"/>
          </a:xfrm>
        </p:grpSpPr>
        <p:sp>
          <p:nvSpPr>
            <p:cNvPr id="36" name="Oval 86"/>
            <p:cNvSpPr>
              <a:spLocks noChangeArrowheads="1"/>
            </p:cNvSpPr>
            <p:nvPr/>
          </p:nvSpPr>
          <p:spPr bwMode="auto">
            <a:xfrm>
              <a:off x="3783699" y="5304263"/>
              <a:ext cx="193280" cy="197226"/>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55" name="Oval 86"/>
            <p:cNvSpPr>
              <a:spLocks noChangeArrowheads="1"/>
            </p:cNvSpPr>
            <p:nvPr/>
          </p:nvSpPr>
          <p:spPr bwMode="auto">
            <a:xfrm>
              <a:off x="3783699" y="4437364"/>
              <a:ext cx="193280" cy="197226"/>
            </a:xfrm>
            <a:prstGeom prst="ellipse">
              <a:avLst/>
            </a:prstGeom>
            <a:solidFill>
              <a:srgbClr val="FE86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56" name="Oval 86"/>
            <p:cNvSpPr>
              <a:spLocks noChangeArrowheads="1"/>
            </p:cNvSpPr>
            <p:nvPr/>
          </p:nvSpPr>
          <p:spPr bwMode="auto">
            <a:xfrm>
              <a:off x="3783699" y="3784222"/>
              <a:ext cx="193280" cy="197226"/>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57" name="Oval 86"/>
            <p:cNvSpPr>
              <a:spLocks noChangeArrowheads="1"/>
            </p:cNvSpPr>
            <p:nvPr/>
          </p:nvSpPr>
          <p:spPr bwMode="auto">
            <a:xfrm>
              <a:off x="3783699" y="1753540"/>
              <a:ext cx="193280" cy="197226"/>
            </a:xfrm>
            <a:prstGeom prst="ellipse">
              <a:avLst/>
            </a:prstGeom>
            <a:solidFill>
              <a:srgbClr val="6900D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grpSp>
      <p:grpSp>
        <p:nvGrpSpPr>
          <p:cNvPr id="134" name="Group 147"/>
          <p:cNvGrpSpPr/>
          <p:nvPr/>
        </p:nvGrpSpPr>
        <p:grpSpPr>
          <a:xfrm>
            <a:off x="6170378" y="3184661"/>
            <a:ext cx="193280" cy="2245786"/>
            <a:chOff x="6170378" y="3397996"/>
            <a:chExt cx="193280" cy="2245786"/>
          </a:xfrm>
        </p:grpSpPr>
        <p:sp>
          <p:nvSpPr>
            <p:cNvPr id="110" name="Oval 86"/>
            <p:cNvSpPr>
              <a:spLocks noChangeArrowheads="1"/>
            </p:cNvSpPr>
            <p:nvPr/>
          </p:nvSpPr>
          <p:spPr bwMode="auto">
            <a:xfrm>
              <a:off x="6170378" y="5446556"/>
              <a:ext cx="193280" cy="197226"/>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16" name="Oval 86"/>
            <p:cNvSpPr>
              <a:spLocks noChangeArrowheads="1"/>
            </p:cNvSpPr>
            <p:nvPr/>
          </p:nvSpPr>
          <p:spPr bwMode="auto">
            <a:xfrm>
              <a:off x="6170378" y="4887883"/>
              <a:ext cx="193280" cy="197226"/>
            </a:xfrm>
            <a:prstGeom prst="ellipse">
              <a:avLst/>
            </a:prstGeom>
            <a:solidFill>
              <a:srgbClr val="FE86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17" name="Oval 86"/>
            <p:cNvSpPr>
              <a:spLocks noChangeArrowheads="1"/>
            </p:cNvSpPr>
            <p:nvPr/>
          </p:nvSpPr>
          <p:spPr bwMode="auto">
            <a:xfrm>
              <a:off x="6170378" y="4640103"/>
              <a:ext cx="193280" cy="197226"/>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sp>
          <p:nvSpPr>
            <p:cNvPr id="118" name="Oval 86"/>
            <p:cNvSpPr>
              <a:spLocks noChangeArrowheads="1"/>
            </p:cNvSpPr>
            <p:nvPr/>
          </p:nvSpPr>
          <p:spPr bwMode="auto">
            <a:xfrm>
              <a:off x="6170378" y="3397996"/>
              <a:ext cx="193280" cy="197226"/>
            </a:xfrm>
            <a:prstGeom prst="ellipse">
              <a:avLst/>
            </a:prstGeom>
            <a:solidFill>
              <a:srgbClr val="6900D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endParaRPr lang="en-US"/>
            </a:p>
          </p:txBody>
        </p:sp>
      </p:grpSp>
      <p:sp>
        <p:nvSpPr>
          <p:cNvPr id="138" name="Title 137"/>
          <p:cNvSpPr>
            <a:spLocks noGrp="1"/>
          </p:cNvSpPr>
          <p:nvPr>
            <p:ph type="title"/>
          </p:nvPr>
        </p:nvSpPr>
        <p:spPr>
          <a:xfrm>
            <a:off x="0" y="257546"/>
            <a:ext cx="9144000" cy="617943"/>
          </a:xfrm>
        </p:spPr>
        <p:txBody>
          <a:bodyPr>
            <a:normAutofit/>
          </a:bodyPr>
          <a:lstStyle/>
          <a:p>
            <a:r>
              <a:rPr lang="en-ZA" dirty="0" smtClean="0"/>
              <a:t>CHANGES IN US MACRONUTRIENT INTAKES – 1971 - 2000 </a:t>
            </a:r>
            <a:endParaRPr lang="en-ZA" dirty="0"/>
          </a:p>
        </p:txBody>
      </p:sp>
      <p:sp>
        <p:nvSpPr>
          <p:cNvPr id="144" name="TextBox 143"/>
          <p:cNvSpPr txBox="1"/>
          <p:nvPr/>
        </p:nvSpPr>
        <p:spPr>
          <a:xfrm>
            <a:off x="183961" y="6218007"/>
            <a:ext cx="9128700" cy="646331"/>
          </a:xfrm>
          <a:prstGeom prst="rect">
            <a:avLst/>
          </a:prstGeom>
          <a:noFill/>
        </p:spPr>
        <p:txBody>
          <a:bodyPr wrap="square" rtlCol="0">
            <a:spAutoFit/>
          </a:bodyPr>
          <a:lstStyle/>
          <a:p>
            <a:r>
              <a:rPr lang="en-GB" dirty="0" smtClean="0"/>
              <a:t>Hite AH, </a:t>
            </a:r>
            <a:r>
              <a:rPr lang="en-GB" dirty="0" err="1" smtClean="0"/>
              <a:t>Feinman</a:t>
            </a:r>
            <a:r>
              <a:rPr lang="en-GB" dirty="0" smtClean="0"/>
              <a:t> RD, Guzman GE, et al. In the face of contradictory evidence: report of the </a:t>
            </a:r>
            <a:r>
              <a:rPr lang="en-GB" dirty="0" smtClean="0">
                <a:ln>
                  <a:solidFill>
                    <a:srgbClr val="FFFFFF"/>
                  </a:solidFill>
                </a:ln>
                <a:solidFill>
                  <a:srgbClr val="FFFFFF"/>
                </a:solidFill>
              </a:rPr>
              <a:t>Dietary</a:t>
            </a:r>
            <a:r>
              <a:rPr lang="en-GB" dirty="0" smtClean="0"/>
              <a:t> </a:t>
            </a:r>
            <a:r>
              <a:rPr lang="en-GB" dirty="0" smtClean="0">
                <a:ln>
                  <a:solidFill>
                    <a:schemeClr val="bg1"/>
                  </a:solidFill>
                </a:ln>
                <a:solidFill>
                  <a:schemeClr val="bg1"/>
                </a:solidFill>
              </a:rPr>
              <a:t>Guidelines for Americans Committee. </a:t>
            </a:r>
            <a:r>
              <a:rPr lang="en-GB" i="1" dirty="0" smtClean="0">
                <a:ln>
                  <a:solidFill>
                    <a:schemeClr val="bg1"/>
                  </a:solidFill>
                </a:ln>
                <a:solidFill>
                  <a:schemeClr val="bg1"/>
                </a:solidFill>
              </a:rPr>
              <a:t>Nutrition</a:t>
            </a:r>
            <a:r>
              <a:rPr lang="en-GB" dirty="0" smtClean="0">
                <a:ln>
                  <a:solidFill>
                    <a:schemeClr val="bg1"/>
                  </a:solidFill>
                </a:ln>
                <a:solidFill>
                  <a:schemeClr val="bg1"/>
                </a:solidFill>
              </a:rPr>
              <a:t> 2010; 26: 915-924.</a:t>
            </a:r>
            <a:r>
              <a:rPr lang="en-US" dirty="0" smtClean="0">
                <a:ln>
                  <a:solidFill>
                    <a:schemeClr val="bg1"/>
                  </a:solidFill>
                </a:ln>
                <a:solidFill>
                  <a:schemeClr val="bg1"/>
                </a:solidFill>
              </a:rPr>
              <a:t> </a:t>
            </a:r>
            <a:endParaRPr lang="fr-FR" dirty="0">
              <a:ln>
                <a:solidFill>
                  <a:schemeClr val="bg1"/>
                </a:solidFill>
              </a:ln>
              <a:solidFill>
                <a:schemeClr val="bg1"/>
              </a:solidFill>
              <a:latin typeface="Arial Narrow" pitchFamily="34" charset="0"/>
            </a:endParaRPr>
          </a:p>
        </p:txBody>
      </p:sp>
      <p:grpSp>
        <p:nvGrpSpPr>
          <p:cNvPr id="146" name="Group 145"/>
          <p:cNvGrpSpPr/>
          <p:nvPr/>
        </p:nvGrpSpPr>
        <p:grpSpPr>
          <a:xfrm>
            <a:off x="2324559" y="1961003"/>
            <a:ext cx="5221995" cy="2317618"/>
            <a:chOff x="2324559" y="1961003"/>
            <a:chExt cx="5221995" cy="2317618"/>
          </a:xfrm>
        </p:grpSpPr>
        <p:cxnSp>
          <p:nvCxnSpPr>
            <p:cNvPr id="140" name="Straight Connector 139"/>
            <p:cNvCxnSpPr/>
            <p:nvPr/>
          </p:nvCxnSpPr>
          <p:spPr>
            <a:xfrm flipH="1">
              <a:off x="3359966" y="2388748"/>
              <a:ext cx="1145359" cy="1268073"/>
            </a:xfrm>
            <a:prstGeom prst="line">
              <a:avLst/>
            </a:prstGeom>
            <a:ln w="57150" cap="flat" cmpd="sng" algn="ctr">
              <a:solidFill>
                <a:srgbClr val="000066"/>
              </a:solidFill>
              <a:prstDash val="solid"/>
              <a:round/>
              <a:headEnd type="none"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145" name="Straight Connector 144"/>
            <p:cNvCxnSpPr/>
            <p:nvPr/>
          </p:nvCxnSpPr>
          <p:spPr>
            <a:xfrm>
              <a:off x="5524503" y="2407798"/>
              <a:ext cx="1552588" cy="1870823"/>
            </a:xfrm>
            <a:prstGeom prst="line">
              <a:avLst/>
            </a:prstGeom>
            <a:ln w="57150" cap="flat" cmpd="sng" algn="ctr">
              <a:solidFill>
                <a:srgbClr val="000066"/>
              </a:solidFill>
              <a:prstDash val="solid"/>
              <a:round/>
              <a:headEnd type="none" w="med" len="med"/>
              <a:tailEnd type="arrow" w="med" len="med"/>
            </a:ln>
          </p:spPr>
          <p:style>
            <a:lnRef idx="2">
              <a:schemeClr val="accent1"/>
            </a:lnRef>
            <a:fillRef idx="0">
              <a:schemeClr val="accent1"/>
            </a:fillRef>
            <a:effectRef idx="1">
              <a:schemeClr val="accent1"/>
            </a:effectRef>
            <a:fontRef idx="minor">
              <a:schemeClr val="tx1"/>
            </a:fontRef>
          </p:style>
        </p:cxnSp>
        <p:sp>
          <p:nvSpPr>
            <p:cNvPr id="141" name="Rounded Rectangle 140"/>
            <p:cNvSpPr/>
            <p:nvPr/>
          </p:nvSpPr>
          <p:spPr>
            <a:xfrm>
              <a:off x="2324559" y="1961003"/>
              <a:ext cx="5221995" cy="539826"/>
            </a:xfrm>
            <a:prstGeom prst="roundRect">
              <a:avLst>
                <a:gd name="adj" fmla="val 50000"/>
              </a:avLst>
            </a:prstGeom>
            <a:solidFill>
              <a:srgbClr val="000066"/>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150" name="TextBox 149"/>
            <p:cNvSpPr txBox="1"/>
            <p:nvPr/>
          </p:nvSpPr>
          <p:spPr>
            <a:xfrm>
              <a:off x="2557512" y="2007561"/>
              <a:ext cx="4828291" cy="461665"/>
            </a:xfrm>
            <a:prstGeom prst="rect">
              <a:avLst/>
            </a:prstGeom>
            <a:noFill/>
            <a:ln w="38100" cap="flat" cmpd="sng" algn="ctr">
              <a:noFill/>
              <a:prstDash val="solid"/>
              <a:round/>
              <a:headEnd type="none" w="med" len="med"/>
              <a:tailEnd type="none" w="med" len="med"/>
            </a:ln>
          </p:spPr>
          <p:txBody>
            <a:bodyPr wrap="square" rtlCol="0">
              <a:spAutoFit/>
            </a:bodyPr>
            <a:lstStyle/>
            <a:p>
              <a:pPr algn="ctr"/>
              <a:r>
                <a:rPr lang="en-US" sz="2400" b="1" dirty="0" smtClean="0">
                  <a:solidFill>
                    <a:schemeClr val="bg1"/>
                  </a:solidFill>
                  <a:effectLst/>
                  <a:latin typeface="Arial Narrow" pitchFamily="34" charset="0"/>
                </a:rPr>
                <a:t>Carbohydrate-induced </a:t>
              </a:r>
              <a:r>
                <a:rPr lang="en-US" sz="2400" b="1" dirty="0" err="1" smtClean="0">
                  <a:solidFill>
                    <a:schemeClr val="bg1"/>
                  </a:solidFill>
                  <a:effectLst/>
                  <a:latin typeface="Arial Narrow" pitchFamily="34" charset="0"/>
                </a:rPr>
                <a:t>Hyperphagia</a:t>
              </a:r>
              <a:r>
                <a:rPr lang="en-US" sz="2400" b="1" dirty="0" smtClean="0">
                  <a:solidFill>
                    <a:schemeClr val="bg1"/>
                  </a:solidFill>
                  <a:effectLst/>
                  <a:latin typeface="Arial Narrow" pitchFamily="34" charset="0"/>
                </a:rPr>
                <a:t>  </a:t>
              </a:r>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286034781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par>
                                <p:cTn id="8" presetID="22" presetClass="entr" presetSubtype="8"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1000"/>
                                        <p:tgtEl>
                                          <p:spTgt spid="2"/>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8"/>
                                        </p:tgtEl>
                                        <p:attrNameLst>
                                          <p:attrName>style.visibility</p:attrName>
                                        </p:attrNameLst>
                                      </p:cBhvr>
                                      <p:to>
                                        <p:strVal val="visible"/>
                                      </p:to>
                                    </p:set>
                                    <p:animEffect transition="in" filter="fade">
                                      <p:cBhvr>
                                        <p:cTn id="14" dur="500"/>
                                        <p:tgtEl>
                                          <p:spTgt spid="58"/>
                                        </p:tgtEl>
                                      </p:cBhvr>
                                    </p:animEffect>
                                  </p:childTnLst>
                                </p:cTn>
                              </p:par>
                              <p:par>
                                <p:cTn id="15" presetID="10" presetClass="entr" presetSubtype="0" fill="hold" nodeType="withEffect">
                                  <p:stCondLst>
                                    <p:cond delay="0"/>
                                  </p:stCondLst>
                                  <p:childTnLst>
                                    <p:set>
                                      <p:cBhvr>
                                        <p:cTn id="16" dur="1" fill="hold">
                                          <p:stCondLst>
                                            <p:cond delay="0"/>
                                          </p:stCondLst>
                                        </p:cTn>
                                        <p:tgtEl>
                                          <p:spTgt spid="134"/>
                                        </p:tgtEl>
                                        <p:attrNameLst>
                                          <p:attrName>style.visibility</p:attrName>
                                        </p:attrNameLst>
                                      </p:cBhvr>
                                      <p:to>
                                        <p:strVal val="visible"/>
                                      </p:to>
                                    </p:set>
                                    <p:animEffect transition="in" filter="fade">
                                      <p:cBhvr>
                                        <p:cTn id="17" dur="500"/>
                                        <p:tgtEl>
                                          <p:spTgt spid="13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1000"/>
                                        <p:tgtEl>
                                          <p:spTgt spid="19"/>
                                        </p:tgtEl>
                                      </p:cBhvr>
                                    </p:animEffect>
                                  </p:childTnLst>
                                </p:cTn>
                              </p:par>
                              <p:par>
                                <p:cTn id="23" presetID="22" presetClass="entr" presetSubtype="8" fill="hold"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left)">
                                      <p:cBhvr>
                                        <p:cTn id="25" dur="1000"/>
                                        <p:tgtEl>
                                          <p:spTgt spid="6"/>
                                        </p:tgtEl>
                                      </p:cBhvr>
                                    </p:animEffect>
                                  </p:childTnLst>
                                </p:cTn>
                              </p:par>
                            </p:childTnLst>
                          </p:cTn>
                        </p:par>
                        <p:par>
                          <p:cTn id="26" fill="hold">
                            <p:stCondLst>
                              <p:cond delay="1000"/>
                            </p:stCondLst>
                            <p:childTnLst>
                              <p:par>
                                <p:cTn id="27" presetID="10"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par>
                                <p:cTn id="30" presetID="10" presetClass="entr" presetSubtype="0" fill="hold"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left)">
                                      <p:cBhvr>
                                        <p:cTn id="37" dur="1000"/>
                                        <p:tgtEl>
                                          <p:spTgt spid="13"/>
                                        </p:tgtEl>
                                      </p:cBhvr>
                                    </p:animEffect>
                                  </p:childTnLst>
                                </p:cTn>
                              </p:par>
                              <p:par>
                                <p:cTn id="38" presetID="22" presetClass="entr" presetSubtype="8" fill="hold" nodeType="with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ipe(left)">
                                      <p:cBhvr>
                                        <p:cTn id="40" dur="1000"/>
                                        <p:tgtEl>
                                          <p:spTgt spid="3"/>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106"/>
                                        </p:tgtEl>
                                        <p:attrNameLst>
                                          <p:attrName>style.visibility</p:attrName>
                                        </p:attrNameLst>
                                      </p:cBhvr>
                                      <p:to>
                                        <p:strVal val="visible"/>
                                      </p:to>
                                    </p:set>
                                    <p:animEffect transition="in" filter="fade">
                                      <p:cBhvr>
                                        <p:cTn id="44" dur="500"/>
                                        <p:tgtEl>
                                          <p:spTgt spid="106"/>
                                        </p:tgtEl>
                                      </p:cBhvr>
                                    </p:animEffect>
                                  </p:childTnLst>
                                </p:cTn>
                              </p:par>
                              <p:par>
                                <p:cTn id="45" presetID="10" presetClass="entr" presetSubtype="0" fill="hold" nodeType="withEffect">
                                  <p:stCondLst>
                                    <p:cond delay="0"/>
                                  </p:stCondLst>
                                  <p:childTnLst>
                                    <p:set>
                                      <p:cBhvr>
                                        <p:cTn id="46" dur="1" fill="hold">
                                          <p:stCondLst>
                                            <p:cond delay="0"/>
                                          </p:stCondLst>
                                        </p:cTn>
                                        <p:tgtEl>
                                          <p:spTgt spid="91"/>
                                        </p:tgtEl>
                                        <p:attrNameLst>
                                          <p:attrName>style.visibility</p:attrName>
                                        </p:attrNameLst>
                                      </p:cBhvr>
                                      <p:to>
                                        <p:strVal val="visible"/>
                                      </p:to>
                                    </p:set>
                                    <p:animEffect transition="in" filter="fade">
                                      <p:cBhvr>
                                        <p:cTn id="47" dur="500"/>
                                        <p:tgtEl>
                                          <p:spTgt spid="9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146"/>
                                        </p:tgtEl>
                                        <p:attrNameLst>
                                          <p:attrName>style.visibility</p:attrName>
                                        </p:attrNameLst>
                                      </p:cBhvr>
                                      <p:to>
                                        <p:strVal val="visible"/>
                                      </p:to>
                                    </p:set>
                                    <p:animEffect transition="in" filter="wipe(up)">
                                      <p:cBhvr>
                                        <p:cTn id="52" dur="500"/>
                                        <p:tgtEl>
                                          <p:spTgt spid="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 name="Freeform 16"/>
          <p:cNvSpPr/>
          <p:nvPr/>
        </p:nvSpPr>
        <p:spPr>
          <a:xfrm>
            <a:off x="5832143"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sp>
        <p:nvSpPr>
          <p:cNvPr id="20" name="Freeform 19"/>
          <p:cNvSpPr/>
          <p:nvPr/>
        </p:nvSpPr>
        <p:spPr>
          <a:xfrm>
            <a:off x="7614580"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grpSp>
        <p:nvGrpSpPr>
          <p:cNvPr id="2" name="Group 32"/>
          <p:cNvGrpSpPr/>
          <p:nvPr/>
        </p:nvGrpSpPr>
        <p:grpSpPr>
          <a:xfrm>
            <a:off x="140398" y="685796"/>
            <a:ext cx="1733558" cy="5308605"/>
            <a:chOff x="140398" y="685796"/>
            <a:chExt cx="1733558" cy="5308605"/>
          </a:xfrm>
        </p:grpSpPr>
        <p:sp>
          <p:nvSpPr>
            <p:cNvPr id="9" name="Freeform 8"/>
            <p:cNvSpPr/>
            <p:nvPr/>
          </p:nvSpPr>
          <p:spPr>
            <a:xfrm rot="16200000">
              <a:off x="-165282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2A6082"/>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dirty="0">
                <a:solidFill>
                  <a:schemeClr val="tx1"/>
                </a:solidFill>
              </a:endParaRPr>
            </a:p>
          </p:txBody>
        </p:sp>
        <p:sp>
          <p:nvSpPr>
            <p:cNvPr id="10" name="Freeform 9"/>
            <p:cNvSpPr/>
            <p:nvPr/>
          </p:nvSpPr>
          <p:spPr>
            <a:xfrm>
              <a:off x="484831"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sp>
          <p:nvSpPr>
            <p:cNvPr id="27" name="TextBox 26"/>
            <p:cNvSpPr txBox="1"/>
            <p:nvPr/>
          </p:nvSpPr>
          <p:spPr>
            <a:xfrm>
              <a:off x="180622" y="801510"/>
              <a:ext cx="1693334" cy="2308324"/>
            </a:xfrm>
            <a:prstGeom prst="rect">
              <a:avLst/>
            </a:prstGeom>
            <a:noFill/>
          </p:spPr>
          <p:txBody>
            <a:bodyPr wrap="square" rtlCol="0">
              <a:spAutoFit/>
            </a:bodyPr>
            <a:lstStyle/>
            <a:p>
              <a:r>
                <a:rPr lang="en-ZA" sz="1600" b="1" dirty="0">
                  <a:solidFill>
                    <a:schemeClr val="bg1"/>
                  </a:solidFill>
                  <a:latin typeface="Arial Narrow" pitchFamily="34" charset="0"/>
                </a:rPr>
                <a:t>Economic considerations drove the adoption of the current dietary guidelines without proper scientific evaluation or proof. </a:t>
              </a:r>
            </a:p>
          </p:txBody>
        </p:sp>
      </p:grpSp>
      <p:grpSp>
        <p:nvGrpSpPr>
          <p:cNvPr id="3" name="Group 33"/>
          <p:cNvGrpSpPr/>
          <p:nvPr/>
        </p:nvGrpSpPr>
        <p:grpSpPr>
          <a:xfrm>
            <a:off x="1922836" y="685796"/>
            <a:ext cx="1731942" cy="5308605"/>
            <a:chOff x="1922836" y="685796"/>
            <a:chExt cx="1731942" cy="5308605"/>
          </a:xfrm>
        </p:grpSpPr>
        <p:sp>
          <p:nvSpPr>
            <p:cNvPr id="11" name="Freeform 10"/>
            <p:cNvSpPr/>
            <p:nvPr/>
          </p:nvSpPr>
          <p:spPr>
            <a:xfrm rot="16200000">
              <a:off x="12961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schemeClr val="tx1"/>
                </a:solidFill>
              </a:endParaRPr>
            </a:p>
          </p:txBody>
        </p:sp>
        <p:sp>
          <p:nvSpPr>
            <p:cNvPr id="28" name="TextBox 27"/>
            <p:cNvSpPr txBox="1"/>
            <p:nvPr/>
          </p:nvSpPr>
          <p:spPr>
            <a:xfrm>
              <a:off x="1961444" y="801510"/>
              <a:ext cx="1693334" cy="1815882"/>
            </a:xfrm>
            <a:prstGeom prst="rect">
              <a:avLst/>
            </a:prstGeom>
            <a:noFill/>
          </p:spPr>
          <p:txBody>
            <a:bodyPr wrap="square" rtlCol="0">
              <a:spAutoFit/>
            </a:bodyPr>
            <a:lstStyle/>
            <a:p>
              <a:r>
                <a:rPr lang="en-ZA" sz="1600" b="1" dirty="0">
                  <a:solidFill>
                    <a:schemeClr val="bg1"/>
                  </a:solidFill>
                  <a:latin typeface="Arial Narrow" pitchFamily="34" charset="0"/>
                </a:rPr>
                <a:t>Within 5 years of the widespread adoption of these guidelines rates of diabetes and obesity increased explosively.</a:t>
              </a:r>
            </a:p>
          </p:txBody>
        </p:sp>
      </p:grpSp>
      <p:grpSp>
        <p:nvGrpSpPr>
          <p:cNvPr id="4" name="Group 34"/>
          <p:cNvGrpSpPr/>
          <p:nvPr/>
        </p:nvGrpSpPr>
        <p:grpSpPr>
          <a:xfrm>
            <a:off x="3705273" y="685796"/>
            <a:ext cx="1730327" cy="5308605"/>
            <a:chOff x="3705273" y="685796"/>
            <a:chExt cx="1730327" cy="5308605"/>
          </a:xfrm>
        </p:grpSpPr>
        <p:sp>
          <p:nvSpPr>
            <p:cNvPr id="13" name="Freeform 12"/>
            <p:cNvSpPr/>
            <p:nvPr/>
          </p:nvSpPr>
          <p:spPr>
            <a:xfrm rot="16200000">
              <a:off x="1912051"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schemeClr val="tx1"/>
                </a:solidFill>
              </a:endParaRPr>
            </a:p>
          </p:txBody>
        </p:sp>
        <p:sp>
          <p:nvSpPr>
            <p:cNvPr id="29" name="TextBox 28"/>
            <p:cNvSpPr txBox="1"/>
            <p:nvPr/>
          </p:nvSpPr>
          <p:spPr>
            <a:xfrm>
              <a:off x="3742266" y="801510"/>
              <a:ext cx="1693334" cy="3785652"/>
            </a:xfrm>
            <a:prstGeom prst="rect">
              <a:avLst/>
            </a:prstGeom>
            <a:noFill/>
          </p:spPr>
          <p:txBody>
            <a:bodyPr wrap="square" rtlCol="0">
              <a:spAutoFit/>
            </a:bodyPr>
            <a:lstStyle/>
            <a:p>
              <a:r>
                <a:rPr lang="en-ZA" sz="1600" b="1" dirty="0">
                  <a:solidFill>
                    <a:schemeClr val="bg1"/>
                  </a:solidFill>
                  <a:latin typeface="Arial Narrow" pitchFamily="34" charset="0"/>
                </a:rPr>
                <a:t>The presence of the genetic predisposing condition, carbohydrate-resistance, explains why large numbers of persons in predisposed populations become obese and diabetic when exposed to a high carbohydrate diet. </a:t>
              </a:r>
            </a:p>
          </p:txBody>
        </p:sp>
      </p:grpSp>
      <p:grpSp>
        <p:nvGrpSpPr>
          <p:cNvPr id="5" name="Group 35"/>
          <p:cNvGrpSpPr/>
          <p:nvPr/>
        </p:nvGrpSpPr>
        <p:grpSpPr>
          <a:xfrm>
            <a:off x="5487711" y="685796"/>
            <a:ext cx="1728711" cy="5308605"/>
            <a:chOff x="5487711" y="685796"/>
            <a:chExt cx="1728711" cy="5308605"/>
          </a:xfrm>
        </p:grpSpPr>
        <p:sp>
          <p:nvSpPr>
            <p:cNvPr id="15" name="Freeform 14"/>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p>
          </p:txBody>
        </p:sp>
        <p:sp>
          <p:nvSpPr>
            <p:cNvPr id="30" name="TextBox 29"/>
            <p:cNvSpPr txBox="1"/>
            <p:nvPr/>
          </p:nvSpPr>
          <p:spPr>
            <a:xfrm>
              <a:off x="5523088" y="801510"/>
              <a:ext cx="1693334" cy="2800767"/>
            </a:xfrm>
            <a:prstGeom prst="rect">
              <a:avLst/>
            </a:prstGeom>
            <a:noFill/>
          </p:spPr>
          <p:txBody>
            <a:bodyPr wrap="square" rtlCol="0">
              <a:spAutoFit/>
            </a:bodyPr>
            <a:lstStyle/>
            <a:p>
              <a:r>
                <a:rPr lang="en-ZA" sz="1600" b="1" dirty="0">
                  <a:solidFill>
                    <a:schemeClr val="bg1"/>
                  </a:solidFill>
                  <a:latin typeface="Arial Narrow" pitchFamily="34" charset="0"/>
                </a:rPr>
                <a:t>A high fat diet reverses </a:t>
              </a:r>
              <a:r>
                <a:rPr lang="en-ZA" sz="1600" b="1" dirty="0" smtClean="0">
                  <a:solidFill>
                    <a:schemeClr val="bg1"/>
                  </a:solidFill>
                  <a:latin typeface="Arial Black" pitchFamily="34" charset="0"/>
                </a:rPr>
                <a:t>all</a:t>
              </a:r>
              <a:r>
                <a:rPr lang="en-ZA" sz="1600" b="1" dirty="0" smtClean="0">
                  <a:solidFill>
                    <a:schemeClr val="bg1"/>
                  </a:solidFill>
                  <a:latin typeface="Arial Narrow" pitchFamily="34" charset="0"/>
                </a:rPr>
                <a:t> </a:t>
              </a:r>
              <a:r>
                <a:rPr lang="en-ZA" sz="1600" b="1" dirty="0">
                  <a:solidFill>
                    <a:schemeClr val="bg1"/>
                  </a:solidFill>
                  <a:latin typeface="Arial Narrow" pitchFamily="34" charset="0"/>
                </a:rPr>
                <a:t>known coronary risk factors in persons with carbohydrate-resistance whereas a high carbohydrate diet worsens those factors.</a:t>
              </a:r>
            </a:p>
          </p:txBody>
        </p:sp>
      </p:grpSp>
      <p:sp>
        <p:nvSpPr>
          <p:cNvPr id="18" name="Freeform 17"/>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schemeClr val="tx1"/>
              </a:solidFill>
            </a:endParaRPr>
          </a:p>
        </p:txBody>
      </p:sp>
      <p:sp>
        <p:nvSpPr>
          <p:cNvPr id="12" name="Flowchart: Extract 11"/>
          <p:cNvSpPr/>
          <p:nvPr/>
        </p:nvSpPr>
        <p:spPr>
          <a:xfrm rot="5400000">
            <a:off x="1778081" y="5543101"/>
            <a:ext cx="306730" cy="261062"/>
          </a:xfrm>
          <a:prstGeom prst="flowChartExtract">
            <a:avLst/>
          </a:prstGeom>
          <a:solidFill>
            <a:schemeClr val="bg1">
              <a:lumMod val="75000"/>
            </a:schemeClr>
          </a:solidFill>
          <a:ln w="19050">
            <a:solidFill>
              <a:srgbClr val="2A6082"/>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4" name="Flowchart: Extract 13"/>
          <p:cNvSpPr/>
          <p:nvPr/>
        </p:nvSpPr>
        <p:spPr>
          <a:xfrm rot="5400000">
            <a:off x="3560519" y="5543101"/>
            <a:ext cx="306730" cy="261062"/>
          </a:xfrm>
          <a:prstGeom prst="flowChartExtract">
            <a:avLst/>
          </a:prstGeom>
          <a:solidFill>
            <a:schemeClr val="bg1">
              <a:lumMod val="75000"/>
            </a:schemeClr>
          </a:solidFill>
          <a:ln w="19050">
            <a:solidFill>
              <a:srgbClr val="000066"/>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6" name="Flowchart: Extract 15"/>
          <p:cNvSpPr/>
          <p:nvPr/>
        </p:nvSpPr>
        <p:spPr>
          <a:xfrm rot="5400000">
            <a:off x="5342956" y="5543101"/>
            <a:ext cx="306730" cy="261062"/>
          </a:xfrm>
          <a:prstGeom prst="flowChartExtract">
            <a:avLst/>
          </a:prstGeom>
          <a:solidFill>
            <a:schemeClr val="bg1">
              <a:lumMod val="75000"/>
            </a:schemeClr>
          </a:solidFill>
          <a:ln w="19050">
            <a:solidFill>
              <a:srgbClr val="420F47"/>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9" name="Flowchart: Extract 18"/>
          <p:cNvSpPr/>
          <p:nvPr/>
        </p:nvSpPr>
        <p:spPr>
          <a:xfrm rot="5400000">
            <a:off x="7125393" y="5543101"/>
            <a:ext cx="306730" cy="261062"/>
          </a:xfrm>
          <a:prstGeom prst="flowChartExtract">
            <a:avLst/>
          </a:prstGeom>
          <a:solidFill>
            <a:schemeClr val="bg1">
              <a:lumMod val="75000"/>
            </a:schemeClr>
          </a:solidFill>
          <a:ln w="19050">
            <a:solidFill>
              <a:srgbClr val="991745"/>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pic>
        <p:nvPicPr>
          <p:cNvPr id="24" name="Picture 3"/>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36567" t="24647" r="36204" b="38120"/>
          <a:stretch/>
        </p:blipFill>
        <p:spPr bwMode="auto">
          <a:xfrm>
            <a:off x="7325008" y="1863527"/>
            <a:ext cx="1610649" cy="2825088"/>
          </a:xfrm>
          <a:prstGeom prst="rect">
            <a:avLst/>
          </a:prstGeom>
          <a:noFill/>
          <a:ln>
            <a:noFill/>
          </a:ln>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chemeClr val="accent1"/>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chemeClr val="tx1"/>
                </a:solidFill>
                <a:miter lim="800000"/>
                <a:headEnd/>
                <a:tailEnd/>
              </a14:hiddenLine>
            </a:ext>
            <a:ext uri="{AF507438-7753-43E0-B8FC-AC1667EBCBE1}">
              <a14:hiddenEffects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effectLst>
                  <a:outerShdw dist="35921" dir="2700000" algn="ctr" rotWithShape="0">
                    <a:schemeClr val="bg2"/>
                  </a:outerShdw>
                </a:effectLst>
              </a14:hiddenEffects>
            </a:ext>
          </a:extLst>
        </p:spPr>
      </p:pic>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326368614"/>
      </p:ext>
    </p:extLst>
  </p:cSld>
  <p:clrMapOvr>
    <a:masterClrMapping/>
  </p:clrMapOvr>
  <p:transition spd="slow">
    <p:wipe dir="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 name="Freeform 16"/>
          <p:cNvSpPr/>
          <p:nvPr/>
        </p:nvSpPr>
        <p:spPr>
          <a:xfrm>
            <a:off x="5832143"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0" name="Freeform 19"/>
          <p:cNvSpPr/>
          <p:nvPr/>
        </p:nvSpPr>
        <p:spPr>
          <a:xfrm>
            <a:off x="7614580"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grpSp>
        <p:nvGrpSpPr>
          <p:cNvPr id="33" name="Group 32"/>
          <p:cNvGrpSpPr/>
          <p:nvPr/>
        </p:nvGrpSpPr>
        <p:grpSpPr>
          <a:xfrm>
            <a:off x="140398" y="685796"/>
            <a:ext cx="1733558" cy="5308605"/>
            <a:chOff x="140398" y="685796"/>
            <a:chExt cx="1733558" cy="5308605"/>
          </a:xfrm>
        </p:grpSpPr>
        <p:sp>
          <p:nvSpPr>
            <p:cNvPr id="9" name="Freeform 8"/>
            <p:cNvSpPr/>
            <p:nvPr/>
          </p:nvSpPr>
          <p:spPr>
            <a:xfrm rot="16200000">
              <a:off x="-165282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dirty="0">
                <a:solidFill>
                  <a:prstClr val="black"/>
                </a:solidFill>
              </a:endParaRPr>
            </a:p>
          </p:txBody>
        </p:sp>
        <p:sp>
          <p:nvSpPr>
            <p:cNvPr id="10" name="Freeform 9"/>
            <p:cNvSpPr/>
            <p:nvPr/>
          </p:nvSpPr>
          <p:spPr>
            <a:xfrm>
              <a:off x="484831"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7" name="TextBox 26"/>
            <p:cNvSpPr txBox="1"/>
            <p:nvPr/>
          </p:nvSpPr>
          <p:spPr>
            <a:xfrm>
              <a:off x="180622" y="801510"/>
              <a:ext cx="1693334" cy="2308324"/>
            </a:xfrm>
            <a:prstGeom prst="rect">
              <a:avLst/>
            </a:prstGeom>
            <a:noFill/>
          </p:spPr>
          <p:txBody>
            <a:bodyPr wrap="square" rtlCol="0">
              <a:spAutoFit/>
            </a:bodyPr>
            <a:lstStyle/>
            <a:p>
              <a:r>
                <a:rPr lang="en-ZA" sz="1600" b="1" dirty="0">
                  <a:solidFill>
                    <a:prstClr val="white"/>
                  </a:solidFill>
                  <a:latin typeface="Arial Narrow" pitchFamily="34" charset="0"/>
                </a:rPr>
                <a:t>Economic considerations drove the adoption of the current dietary guidelines without proper scientific evaluation or proof. </a:t>
              </a:r>
            </a:p>
          </p:txBody>
        </p:sp>
      </p:grpSp>
      <p:grpSp>
        <p:nvGrpSpPr>
          <p:cNvPr id="34" name="Group 33"/>
          <p:cNvGrpSpPr/>
          <p:nvPr/>
        </p:nvGrpSpPr>
        <p:grpSpPr>
          <a:xfrm>
            <a:off x="1922836" y="685796"/>
            <a:ext cx="1731942" cy="5308605"/>
            <a:chOff x="1922836" y="685796"/>
            <a:chExt cx="1731942" cy="5308605"/>
          </a:xfrm>
        </p:grpSpPr>
        <p:sp>
          <p:nvSpPr>
            <p:cNvPr id="11" name="Freeform 10"/>
            <p:cNvSpPr/>
            <p:nvPr/>
          </p:nvSpPr>
          <p:spPr>
            <a:xfrm rot="16200000">
              <a:off x="12961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000066"/>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8" name="TextBox 27"/>
            <p:cNvSpPr txBox="1"/>
            <p:nvPr/>
          </p:nvSpPr>
          <p:spPr>
            <a:xfrm>
              <a:off x="1961444" y="801510"/>
              <a:ext cx="1693334" cy="1815882"/>
            </a:xfrm>
            <a:prstGeom prst="rect">
              <a:avLst/>
            </a:prstGeom>
            <a:noFill/>
          </p:spPr>
          <p:txBody>
            <a:bodyPr wrap="square" rtlCol="0">
              <a:spAutoFit/>
            </a:bodyPr>
            <a:lstStyle/>
            <a:p>
              <a:r>
                <a:rPr lang="en-ZA" sz="1600" b="1" dirty="0">
                  <a:solidFill>
                    <a:prstClr val="white"/>
                  </a:solidFill>
                  <a:latin typeface="Arial Narrow" pitchFamily="34" charset="0"/>
                </a:rPr>
                <a:t>Within 5 years of the widespread adoption of these guidelines rates of diabetes and obesity increased explosively.</a:t>
              </a:r>
            </a:p>
          </p:txBody>
        </p:sp>
      </p:grpSp>
      <p:grpSp>
        <p:nvGrpSpPr>
          <p:cNvPr id="35" name="Group 34"/>
          <p:cNvGrpSpPr/>
          <p:nvPr/>
        </p:nvGrpSpPr>
        <p:grpSpPr>
          <a:xfrm>
            <a:off x="3705273" y="685796"/>
            <a:ext cx="1730327" cy="5308605"/>
            <a:chOff x="3705273" y="685796"/>
            <a:chExt cx="1730327" cy="5308605"/>
          </a:xfrm>
        </p:grpSpPr>
        <p:sp>
          <p:nvSpPr>
            <p:cNvPr id="13" name="Freeform 12"/>
            <p:cNvSpPr/>
            <p:nvPr/>
          </p:nvSpPr>
          <p:spPr>
            <a:xfrm rot="16200000">
              <a:off x="1912051"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9" name="TextBox 28"/>
            <p:cNvSpPr txBox="1"/>
            <p:nvPr/>
          </p:nvSpPr>
          <p:spPr>
            <a:xfrm>
              <a:off x="3742266" y="801510"/>
              <a:ext cx="1693334" cy="3785652"/>
            </a:xfrm>
            <a:prstGeom prst="rect">
              <a:avLst/>
            </a:prstGeom>
            <a:noFill/>
          </p:spPr>
          <p:txBody>
            <a:bodyPr wrap="square" rtlCol="0">
              <a:spAutoFit/>
            </a:bodyPr>
            <a:lstStyle/>
            <a:p>
              <a:r>
                <a:rPr lang="en-ZA" sz="1600" b="1" dirty="0">
                  <a:solidFill>
                    <a:prstClr val="white"/>
                  </a:solidFill>
                  <a:latin typeface="Arial Narrow" pitchFamily="34" charset="0"/>
                </a:rPr>
                <a:t>The presence of the genetic predisposing condition, carbohydrate-resistance, explains why large numbers of persons in predisposed populations become obese and diabetic when exposed to a high carbohydrate diet. </a:t>
              </a:r>
            </a:p>
          </p:txBody>
        </p:sp>
      </p:grpSp>
      <p:grpSp>
        <p:nvGrpSpPr>
          <p:cNvPr id="36" name="Group 35"/>
          <p:cNvGrpSpPr/>
          <p:nvPr/>
        </p:nvGrpSpPr>
        <p:grpSpPr>
          <a:xfrm>
            <a:off x="5487711" y="685796"/>
            <a:ext cx="1728711" cy="5308605"/>
            <a:chOff x="5487711" y="685796"/>
            <a:chExt cx="1728711" cy="5308605"/>
          </a:xfrm>
        </p:grpSpPr>
        <p:sp>
          <p:nvSpPr>
            <p:cNvPr id="15" name="Freeform 14"/>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30" name="TextBox 29"/>
            <p:cNvSpPr txBox="1"/>
            <p:nvPr/>
          </p:nvSpPr>
          <p:spPr>
            <a:xfrm>
              <a:off x="5523088" y="801510"/>
              <a:ext cx="1693334" cy="2800767"/>
            </a:xfrm>
            <a:prstGeom prst="rect">
              <a:avLst/>
            </a:prstGeom>
            <a:noFill/>
          </p:spPr>
          <p:txBody>
            <a:bodyPr wrap="square" rtlCol="0">
              <a:spAutoFit/>
            </a:bodyPr>
            <a:lstStyle/>
            <a:p>
              <a:r>
                <a:rPr lang="en-ZA" sz="1600" b="1" dirty="0">
                  <a:solidFill>
                    <a:prstClr val="white"/>
                  </a:solidFill>
                  <a:latin typeface="Arial Narrow" pitchFamily="34" charset="0"/>
                </a:rPr>
                <a:t>A high fat diet reverses </a:t>
              </a:r>
              <a:r>
                <a:rPr lang="en-ZA" sz="1600" b="1" dirty="0" smtClean="0">
                  <a:solidFill>
                    <a:prstClr val="white"/>
                  </a:solidFill>
                  <a:latin typeface="Arial Black" pitchFamily="34" charset="0"/>
                </a:rPr>
                <a:t>all</a:t>
              </a:r>
              <a:r>
                <a:rPr lang="en-ZA" sz="1600" b="1" dirty="0" smtClean="0">
                  <a:solidFill>
                    <a:prstClr val="white"/>
                  </a:solidFill>
                  <a:latin typeface="Arial Narrow" pitchFamily="34" charset="0"/>
                </a:rPr>
                <a:t> </a:t>
              </a:r>
              <a:r>
                <a:rPr lang="en-ZA" sz="1600" b="1" dirty="0">
                  <a:solidFill>
                    <a:prstClr val="white"/>
                  </a:solidFill>
                  <a:latin typeface="Arial Narrow" pitchFamily="34" charset="0"/>
                </a:rPr>
                <a:t>known coronary risk factors in persons with carbohydrate-resistance whereas a high carbohydrate diet worsens those factors.</a:t>
              </a:r>
            </a:p>
          </p:txBody>
        </p:sp>
      </p:grpSp>
      <p:grpSp>
        <p:nvGrpSpPr>
          <p:cNvPr id="37" name="Group 36"/>
          <p:cNvGrpSpPr/>
          <p:nvPr/>
        </p:nvGrpSpPr>
        <p:grpSpPr>
          <a:xfrm>
            <a:off x="7270148" y="685796"/>
            <a:ext cx="1727096" cy="5308605"/>
            <a:chOff x="7270148" y="685796"/>
            <a:chExt cx="1727096" cy="5308605"/>
          </a:xfrm>
        </p:grpSpPr>
        <p:sp>
          <p:nvSpPr>
            <p:cNvPr id="18" name="Freeform 17"/>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prstClr val="black"/>
                </a:solidFill>
              </a:endParaRPr>
            </a:p>
          </p:txBody>
        </p:sp>
        <p:sp>
          <p:nvSpPr>
            <p:cNvPr id="31" name="TextBox 30"/>
            <p:cNvSpPr txBox="1"/>
            <p:nvPr/>
          </p:nvSpPr>
          <p:spPr>
            <a:xfrm>
              <a:off x="7303910" y="801510"/>
              <a:ext cx="1693334" cy="4770537"/>
            </a:xfrm>
            <a:prstGeom prst="rect">
              <a:avLst/>
            </a:prstGeom>
            <a:noFill/>
          </p:spPr>
          <p:txBody>
            <a:bodyPr wrap="square" rtlCol="0">
              <a:spAutoFit/>
            </a:bodyPr>
            <a:lstStyle/>
            <a:p>
              <a:r>
                <a:rPr lang="en-ZA" sz="1600" b="1" dirty="0">
                  <a:solidFill>
                    <a:prstClr val="white"/>
                  </a:solidFill>
                  <a:latin typeface="Arial Narrow" pitchFamily="34" charset="0"/>
                </a:rPr>
                <a:t>The Woman’s Health Initiative Randomized Controlled Dietary Modification Trial (WHIRCDMT) of which my opponent was Project Leader proves that the prescription of a high carbohydrate diet to persons with either known heart disease or diabetes constitutes medical malpractice. </a:t>
              </a:r>
            </a:p>
          </p:txBody>
        </p:sp>
      </p:grpSp>
      <p:sp>
        <p:nvSpPr>
          <p:cNvPr id="12" name="Flowchart: Extract 11"/>
          <p:cNvSpPr/>
          <p:nvPr/>
        </p:nvSpPr>
        <p:spPr>
          <a:xfrm rot="5400000">
            <a:off x="1778081" y="5543101"/>
            <a:ext cx="306730" cy="261062"/>
          </a:xfrm>
          <a:prstGeom prst="flowChartExtract">
            <a:avLst/>
          </a:prstGeom>
          <a:solidFill>
            <a:schemeClr val="bg1">
              <a:lumMod val="75000"/>
            </a:schemeClr>
          </a:solidFill>
          <a:ln w="19050">
            <a:solidFill>
              <a:srgbClr val="2A6082"/>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4" name="Flowchart: Extract 13"/>
          <p:cNvSpPr/>
          <p:nvPr/>
        </p:nvSpPr>
        <p:spPr>
          <a:xfrm rot="5400000">
            <a:off x="3560519" y="5543101"/>
            <a:ext cx="306730" cy="261062"/>
          </a:xfrm>
          <a:prstGeom prst="flowChartExtract">
            <a:avLst/>
          </a:prstGeom>
          <a:solidFill>
            <a:schemeClr val="bg1">
              <a:lumMod val="75000"/>
            </a:schemeClr>
          </a:solidFill>
          <a:ln w="19050">
            <a:solidFill>
              <a:srgbClr val="000066"/>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6" name="Flowchart: Extract 15"/>
          <p:cNvSpPr/>
          <p:nvPr/>
        </p:nvSpPr>
        <p:spPr>
          <a:xfrm rot="5400000">
            <a:off x="5342956" y="5543101"/>
            <a:ext cx="306730" cy="261062"/>
          </a:xfrm>
          <a:prstGeom prst="flowChartExtract">
            <a:avLst/>
          </a:prstGeom>
          <a:solidFill>
            <a:schemeClr val="bg1">
              <a:lumMod val="75000"/>
            </a:schemeClr>
          </a:solidFill>
          <a:ln w="19050">
            <a:solidFill>
              <a:srgbClr val="420F47"/>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9" name="Flowchart: Extract 18"/>
          <p:cNvSpPr/>
          <p:nvPr/>
        </p:nvSpPr>
        <p:spPr>
          <a:xfrm rot="5400000">
            <a:off x="7125393" y="5543101"/>
            <a:ext cx="306730" cy="261062"/>
          </a:xfrm>
          <a:prstGeom prst="flowChartExtract">
            <a:avLst/>
          </a:prstGeom>
          <a:solidFill>
            <a:schemeClr val="bg1">
              <a:lumMod val="75000"/>
            </a:schemeClr>
          </a:solidFill>
          <a:ln w="19050">
            <a:solidFill>
              <a:srgbClr val="991745"/>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grpSp>
        <p:nvGrpSpPr>
          <p:cNvPr id="24" name="Group 46"/>
          <p:cNvGrpSpPr>
            <a:grpSpLocks/>
          </p:cNvGrpSpPr>
          <p:nvPr/>
        </p:nvGrpSpPr>
        <p:grpSpPr bwMode="auto">
          <a:xfrm>
            <a:off x="3735421" y="803585"/>
            <a:ext cx="5240177" cy="4964610"/>
            <a:chOff x="2259898" y="320773"/>
            <a:chExt cx="5138286" cy="4288871"/>
          </a:xfrm>
        </p:grpSpPr>
        <p:sp>
          <p:nvSpPr>
            <p:cNvPr id="25" name="Rounded Rectangle 24"/>
            <p:cNvSpPr/>
            <p:nvPr/>
          </p:nvSpPr>
          <p:spPr>
            <a:xfrm>
              <a:off x="2259898" y="320773"/>
              <a:ext cx="5138286" cy="4288871"/>
            </a:xfrm>
            <a:prstGeom prst="roundRect">
              <a:avLst>
                <a:gd name="adj" fmla="val 2558"/>
              </a:avLst>
            </a:prstGeom>
            <a:solidFill>
              <a:srgbClr val="000066">
                <a:alpha val="69804"/>
              </a:srgb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 name="Title 1"/>
            <p:cNvSpPr txBox="1">
              <a:spLocks/>
            </p:cNvSpPr>
            <p:nvPr/>
          </p:nvSpPr>
          <p:spPr bwMode="auto">
            <a:xfrm>
              <a:off x="2259898" y="544646"/>
              <a:ext cx="5131720" cy="2660732"/>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lgn="ctr" defTabSz="762000">
                <a:lnSpc>
                  <a:spcPct val="95000"/>
                </a:lnSpc>
                <a:spcBef>
                  <a:spcPts val="600"/>
                </a:spcBef>
                <a:spcAft>
                  <a:spcPts val="600"/>
                </a:spcAft>
                <a:defRPr/>
              </a:pPr>
              <a:r>
                <a:rPr lang="en-ZA" sz="4400" b="0" dirty="0" smtClean="0">
                  <a:solidFill>
                    <a:srgbClr val="FFC000"/>
                  </a:solidFill>
                  <a:effectLst>
                    <a:outerShdw blurRad="38100" dist="38100" dir="2700000" algn="tl">
                      <a:srgbClr val="000000"/>
                    </a:outerShdw>
                  </a:effectLst>
                  <a:latin typeface="Impact" pitchFamily="34" charset="0"/>
                </a:rPr>
                <a:t>CONCLUSION:</a:t>
              </a:r>
            </a:p>
            <a:p>
              <a:pPr algn="ctr" defTabSz="762000">
                <a:lnSpc>
                  <a:spcPct val="95000"/>
                </a:lnSpc>
                <a:spcBef>
                  <a:spcPts val="600"/>
                </a:spcBef>
                <a:spcAft>
                  <a:spcPts val="600"/>
                </a:spcAft>
                <a:defRPr/>
              </a:pPr>
              <a:r>
                <a:rPr lang="en-ZA" sz="3600" b="0" dirty="0" smtClean="0">
                  <a:solidFill>
                    <a:prstClr val="white"/>
                  </a:solidFill>
                  <a:effectLst>
                    <a:outerShdw blurRad="38100" dist="38100" dir="2700000" algn="tl">
                      <a:srgbClr val="000000"/>
                    </a:outerShdw>
                  </a:effectLst>
                  <a:latin typeface="Impact" pitchFamily="34" charset="0"/>
                </a:rPr>
                <a:t>Explosive </a:t>
              </a:r>
              <a:r>
                <a:rPr lang="en-ZA" sz="3600" b="0" dirty="0">
                  <a:solidFill>
                    <a:prstClr val="white"/>
                  </a:solidFill>
                  <a:effectLst>
                    <a:outerShdw blurRad="38100" dist="38100" dir="2700000" algn="tl">
                      <a:srgbClr val="000000"/>
                    </a:outerShdw>
                  </a:effectLst>
                  <a:latin typeface="Impact" pitchFamily="34" charset="0"/>
                </a:rPr>
                <a:t>increase in</a:t>
              </a:r>
              <a:r>
                <a:rPr lang="en-ZA" sz="3600" b="0" dirty="0" smtClean="0">
                  <a:solidFill>
                    <a:prstClr val="white"/>
                  </a:solidFill>
                  <a:effectLst>
                    <a:outerShdw blurRad="38100" dist="38100" dir="2700000" algn="tl">
                      <a:srgbClr val="000000"/>
                    </a:outerShdw>
                  </a:effectLst>
                  <a:latin typeface="Impact" pitchFamily="34" charset="0"/>
                </a:rPr>
                <a:t> rates of obesity and Type </a:t>
              </a:r>
              <a:r>
                <a:rPr lang="en-ZA" sz="3600" b="0" dirty="0">
                  <a:solidFill>
                    <a:prstClr val="white"/>
                  </a:solidFill>
                  <a:effectLst>
                    <a:outerShdw blurRad="38100" dist="38100" dir="2700000" algn="tl">
                      <a:srgbClr val="000000"/>
                    </a:outerShdw>
                  </a:effectLst>
                  <a:latin typeface="Impact" pitchFamily="34" charset="0"/>
                </a:rPr>
                <a:t>II </a:t>
              </a:r>
              <a:r>
                <a:rPr lang="en-ZA" sz="3600" b="0" dirty="0" smtClean="0">
                  <a:solidFill>
                    <a:prstClr val="white"/>
                  </a:solidFill>
                  <a:effectLst>
                    <a:outerShdw blurRad="38100" dist="38100" dir="2700000" algn="tl">
                      <a:srgbClr val="000000"/>
                    </a:outerShdw>
                  </a:effectLst>
                  <a:latin typeface="Impact" pitchFamily="34" charset="0"/>
                </a:rPr>
                <a:t>diabetes in </a:t>
              </a:r>
              <a:r>
                <a:rPr lang="en-ZA" sz="3600" b="0" dirty="0">
                  <a:solidFill>
                    <a:prstClr val="white"/>
                  </a:solidFill>
                  <a:effectLst>
                    <a:outerShdw blurRad="38100" dist="38100" dir="2700000" algn="tl">
                      <a:srgbClr val="000000"/>
                    </a:outerShdw>
                  </a:effectLst>
                  <a:latin typeface="Impact" pitchFamily="34" charset="0"/>
                </a:rPr>
                <a:t>the US</a:t>
              </a:r>
              <a:r>
                <a:rPr lang="en-ZA" sz="3600" b="0" dirty="0" smtClean="0">
                  <a:solidFill>
                    <a:prstClr val="white"/>
                  </a:solidFill>
                  <a:effectLst>
                    <a:outerShdw blurRad="38100" dist="38100" dir="2700000" algn="tl">
                      <a:srgbClr val="000000"/>
                    </a:outerShdw>
                  </a:effectLst>
                  <a:latin typeface="Impact" pitchFamily="34" charset="0"/>
                </a:rPr>
                <a:t> has been caused by an increased </a:t>
              </a:r>
              <a:r>
                <a:rPr lang="en-ZA" sz="3600" b="0" dirty="0">
                  <a:solidFill>
                    <a:prstClr val="white"/>
                  </a:solidFill>
                  <a:effectLst>
                    <a:outerShdw blurRad="38100" dist="38100" dir="2700000" algn="tl">
                      <a:srgbClr val="000000"/>
                    </a:outerShdw>
                  </a:effectLst>
                  <a:latin typeface="Impact" pitchFamily="34" charset="0"/>
                </a:rPr>
                <a:t>carbohydrate</a:t>
              </a:r>
              <a:r>
                <a:rPr lang="en-ZA" sz="3600" b="0" dirty="0" smtClean="0">
                  <a:solidFill>
                    <a:prstClr val="white"/>
                  </a:solidFill>
                  <a:effectLst>
                    <a:outerShdw blurRad="38100" dist="38100" dir="2700000" algn="tl">
                      <a:srgbClr val="000000"/>
                    </a:outerShdw>
                  </a:effectLst>
                  <a:latin typeface="Impact" pitchFamily="34" charset="0"/>
                </a:rPr>
                <a:t> intake resulting from the 1977 Dietary Guidelines</a:t>
              </a:r>
              <a:endParaRPr lang="en-ZA" sz="3600" b="0" dirty="0">
                <a:solidFill>
                  <a:prstClr val="white"/>
                </a:solidFill>
                <a:effectLst>
                  <a:outerShdw blurRad="38100" dist="38100" dir="2700000" algn="tl">
                    <a:srgbClr val="000000"/>
                  </a:outerShdw>
                </a:effectLst>
                <a:latin typeface="Impact" pitchFamily="34" charset="0"/>
              </a:endParaRPr>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2059344682"/>
      </p:ext>
    </p:extLst>
  </p:cSld>
  <p:clrMapOvr>
    <a:masterClrMapping/>
  </p:clrMapOvr>
  <p:transition spd="slow">
    <p:wipe dir="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 name="Freeform 16"/>
          <p:cNvSpPr/>
          <p:nvPr/>
        </p:nvSpPr>
        <p:spPr>
          <a:xfrm>
            <a:off x="5832143"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0" name="Freeform 19"/>
          <p:cNvSpPr/>
          <p:nvPr/>
        </p:nvSpPr>
        <p:spPr>
          <a:xfrm>
            <a:off x="7614580"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grpSp>
        <p:nvGrpSpPr>
          <p:cNvPr id="33" name="Group 32"/>
          <p:cNvGrpSpPr/>
          <p:nvPr/>
        </p:nvGrpSpPr>
        <p:grpSpPr>
          <a:xfrm>
            <a:off x="140398" y="685796"/>
            <a:ext cx="1733558" cy="5308605"/>
            <a:chOff x="140398" y="685796"/>
            <a:chExt cx="1733558" cy="5308605"/>
          </a:xfrm>
        </p:grpSpPr>
        <p:sp>
          <p:nvSpPr>
            <p:cNvPr id="9" name="Freeform 8"/>
            <p:cNvSpPr/>
            <p:nvPr/>
          </p:nvSpPr>
          <p:spPr>
            <a:xfrm rot="16200000">
              <a:off x="-165282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dirty="0">
                <a:solidFill>
                  <a:prstClr val="black"/>
                </a:solidFill>
              </a:endParaRPr>
            </a:p>
          </p:txBody>
        </p:sp>
        <p:sp>
          <p:nvSpPr>
            <p:cNvPr id="10" name="Freeform 9"/>
            <p:cNvSpPr/>
            <p:nvPr/>
          </p:nvSpPr>
          <p:spPr>
            <a:xfrm>
              <a:off x="484831"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7" name="TextBox 26"/>
            <p:cNvSpPr txBox="1"/>
            <p:nvPr/>
          </p:nvSpPr>
          <p:spPr>
            <a:xfrm>
              <a:off x="180622" y="801510"/>
              <a:ext cx="1693334" cy="2308324"/>
            </a:xfrm>
            <a:prstGeom prst="rect">
              <a:avLst/>
            </a:prstGeom>
            <a:noFill/>
          </p:spPr>
          <p:txBody>
            <a:bodyPr wrap="square" rtlCol="0">
              <a:spAutoFit/>
            </a:bodyPr>
            <a:lstStyle/>
            <a:p>
              <a:r>
                <a:rPr lang="en-ZA" sz="1600" b="1" dirty="0">
                  <a:solidFill>
                    <a:prstClr val="white"/>
                  </a:solidFill>
                  <a:latin typeface="Arial Narrow" pitchFamily="34" charset="0"/>
                </a:rPr>
                <a:t>Economic considerations drove the adoption of the current dietary guidelines without proper scientific evaluation or proof. </a:t>
              </a:r>
            </a:p>
          </p:txBody>
        </p:sp>
      </p:grpSp>
      <p:grpSp>
        <p:nvGrpSpPr>
          <p:cNvPr id="34" name="Group 33"/>
          <p:cNvGrpSpPr/>
          <p:nvPr/>
        </p:nvGrpSpPr>
        <p:grpSpPr>
          <a:xfrm>
            <a:off x="1922836" y="685796"/>
            <a:ext cx="1731942" cy="5308605"/>
            <a:chOff x="1922836" y="685796"/>
            <a:chExt cx="1731942" cy="5308605"/>
          </a:xfrm>
        </p:grpSpPr>
        <p:sp>
          <p:nvSpPr>
            <p:cNvPr id="11" name="Freeform 10"/>
            <p:cNvSpPr/>
            <p:nvPr/>
          </p:nvSpPr>
          <p:spPr>
            <a:xfrm rot="16200000">
              <a:off x="12961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8" name="TextBox 27"/>
            <p:cNvSpPr txBox="1"/>
            <p:nvPr/>
          </p:nvSpPr>
          <p:spPr>
            <a:xfrm>
              <a:off x="1961444" y="801510"/>
              <a:ext cx="1693334" cy="1815882"/>
            </a:xfrm>
            <a:prstGeom prst="rect">
              <a:avLst/>
            </a:prstGeom>
            <a:noFill/>
          </p:spPr>
          <p:txBody>
            <a:bodyPr wrap="square" rtlCol="0">
              <a:spAutoFit/>
            </a:bodyPr>
            <a:lstStyle/>
            <a:p>
              <a:r>
                <a:rPr lang="en-ZA" sz="1600" b="1" dirty="0">
                  <a:solidFill>
                    <a:prstClr val="white"/>
                  </a:solidFill>
                  <a:latin typeface="Arial Narrow" pitchFamily="34" charset="0"/>
                </a:rPr>
                <a:t>Within 5 years of the widespread adoption of these guidelines rates of diabetes and obesity increased explosively.</a:t>
              </a:r>
            </a:p>
          </p:txBody>
        </p:sp>
      </p:grpSp>
      <p:grpSp>
        <p:nvGrpSpPr>
          <p:cNvPr id="35" name="Group 34"/>
          <p:cNvGrpSpPr/>
          <p:nvPr/>
        </p:nvGrpSpPr>
        <p:grpSpPr>
          <a:xfrm>
            <a:off x="3705273" y="685796"/>
            <a:ext cx="1730327" cy="5308605"/>
            <a:chOff x="3705273" y="685796"/>
            <a:chExt cx="1730327" cy="5308605"/>
          </a:xfrm>
        </p:grpSpPr>
        <p:sp>
          <p:nvSpPr>
            <p:cNvPr id="13" name="Freeform 12"/>
            <p:cNvSpPr/>
            <p:nvPr/>
          </p:nvSpPr>
          <p:spPr>
            <a:xfrm rot="16200000">
              <a:off x="1912051"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420F47"/>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9" name="TextBox 28"/>
            <p:cNvSpPr txBox="1"/>
            <p:nvPr/>
          </p:nvSpPr>
          <p:spPr>
            <a:xfrm>
              <a:off x="3742266" y="801510"/>
              <a:ext cx="1693334" cy="3785652"/>
            </a:xfrm>
            <a:prstGeom prst="rect">
              <a:avLst/>
            </a:prstGeom>
            <a:noFill/>
          </p:spPr>
          <p:txBody>
            <a:bodyPr wrap="square" rtlCol="0">
              <a:spAutoFit/>
            </a:bodyPr>
            <a:lstStyle/>
            <a:p>
              <a:r>
                <a:rPr lang="en-ZA" sz="1600" b="1" dirty="0">
                  <a:solidFill>
                    <a:prstClr val="white"/>
                  </a:solidFill>
                  <a:latin typeface="Arial Narrow" pitchFamily="34" charset="0"/>
                </a:rPr>
                <a:t>The presence of the genetic predisposing condition, carbohydrate-resistance, explains why large numbers of persons in predisposed populations become obese and diabetic when exposed to a high carbohydrate diet. </a:t>
              </a:r>
            </a:p>
          </p:txBody>
        </p:sp>
      </p:grpSp>
      <p:grpSp>
        <p:nvGrpSpPr>
          <p:cNvPr id="36" name="Group 35"/>
          <p:cNvGrpSpPr/>
          <p:nvPr/>
        </p:nvGrpSpPr>
        <p:grpSpPr>
          <a:xfrm>
            <a:off x="5487711" y="685796"/>
            <a:ext cx="1728711" cy="5308605"/>
            <a:chOff x="5487711" y="685796"/>
            <a:chExt cx="1728711" cy="5308605"/>
          </a:xfrm>
        </p:grpSpPr>
        <p:sp>
          <p:nvSpPr>
            <p:cNvPr id="15" name="Freeform 14"/>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30" name="TextBox 29"/>
            <p:cNvSpPr txBox="1"/>
            <p:nvPr/>
          </p:nvSpPr>
          <p:spPr>
            <a:xfrm>
              <a:off x="5523088" y="801510"/>
              <a:ext cx="1693334" cy="2800767"/>
            </a:xfrm>
            <a:prstGeom prst="rect">
              <a:avLst/>
            </a:prstGeom>
            <a:noFill/>
          </p:spPr>
          <p:txBody>
            <a:bodyPr wrap="square" rtlCol="0">
              <a:spAutoFit/>
            </a:bodyPr>
            <a:lstStyle/>
            <a:p>
              <a:r>
                <a:rPr lang="en-ZA" sz="1600" b="1" dirty="0">
                  <a:solidFill>
                    <a:prstClr val="white"/>
                  </a:solidFill>
                  <a:latin typeface="Arial Narrow" pitchFamily="34" charset="0"/>
                </a:rPr>
                <a:t>A high fat diet reverses </a:t>
              </a:r>
              <a:r>
                <a:rPr lang="en-ZA" sz="1600" b="1" dirty="0" smtClean="0">
                  <a:solidFill>
                    <a:prstClr val="white"/>
                  </a:solidFill>
                  <a:latin typeface="Arial Black" pitchFamily="34" charset="0"/>
                </a:rPr>
                <a:t>all</a:t>
              </a:r>
              <a:r>
                <a:rPr lang="en-ZA" sz="1600" b="1" dirty="0" smtClean="0">
                  <a:solidFill>
                    <a:prstClr val="white"/>
                  </a:solidFill>
                  <a:latin typeface="Arial Narrow" pitchFamily="34" charset="0"/>
                </a:rPr>
                <a:t> </a:t>
              </a:r>
              <a:r>
                <a:rPr lang="en-ZA" sz="1600" b="1" dirty="0">
                  <a:solidFill>
                    <a:prstClr val="white"/>
                  </a:solidFill>
                  <a:latin typeface="Arial Narrow" pitchFamily="34" charset="0"/>
                </a:rPr>
                <a:t>known coronary risk factors in persons with carbohydrate-resistance whereas a high carbohydrate diet worsens those factors.</a:t>
              </a:r>
            </a:p>
          </p:txBody>
        </p:sp>
      </p:grpSp>
      <p:grpSp>
        <p:nvGrpSpPr>
          <p:cNvPr id="37" name="Group 36"/>
          <p:cNvGrpSpPr/>
          <p:nvPr/>
        </p:nvGrpSpPr>
        <p:grpSpPr>
          <a:xfrm>
            <a:off x="7270148" y="685796"/>
            <a:ext cx="1727096" cy="5308605"/>
            <a:chOff x="7270148" y="685796"/>
            <a:chExt cx="1727096" cy="5308605"/>
          </a:xfrm>
        </p:grpSpPr>
        <p:sp>
          <p:nvSpPr>
            <p:cNvPr id="18" name="Freeform 17"/>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prstClr val="black"/>
                </a:solidFill>
              </a:endParaRPr>
            </a:p>
          </p:txBody>
        </p:sp>
        <p:sp>
          <p:nvSpPr>
            <p:cNvPr id="31" name="TextBox 30"/>
            <p:cNvSpPr txBox="1"/>
            <p:nvPr/>
          </p:nvSpPr>
          <p:spPr>
            <a:xfrm>
              <a:off x="7303910" y="801510"/>
              <a:ext cx="1693334" cy="338554"/>
            </a:xfrm>
            <a:prstGeom prst="rect">
              <a:avLst/>
            </a:prstGeom>
            <a:noFill/>
          </p:spPr>
          <p:txBody>
            <a:bodyPr wrap="square" rtlCol="0">
              <a:spAutoFit/>
            </a:bodyPr>
            <a:lstStyle/>
            <a:p>
              <a:endParaRPr lang="en-ZA" sz="1600" b="1" dirty="0">
                <a:solidFill>
                  <a:prstClr val="white"/>
                </a:solidFill>
                <a:latin typeface="Arial Narrow" pitchFamily="34" charset="0"/>
              </a:endParaRPr>
            </a:p>
          </p:txBody>
        </p:sp>
      </p:grpSp>
      <p:sp>
        <p:nvSpPr>
          <p:cNvPr id="12" name="Flowchart: Extract 11"/>
          <p:cNvSpPr/>
          <p:nvPr/>
        </p:nvSpPr>
        <p:spPr>
          <a:xfrm rot="5400000">
            <a:off x="1778081" y="5543101"/>
            <a:ext cx="306730" cy="261062"/>
          </a:xfrm>
          <a:prstGeom prst="flowChartExtract">
            <a:avLst/>
          </a:prstGeom>
          <a:solidFill>
            <a:schemeClr val="bg1">
              <a:lumMod val="75000"/>
            </a:schemeClr>
          </a:solidFill>
          <a:ln w="19050">
            <a:solidFill>
              <a:srgbClr val="2A6082"/>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4" name="Flowchart: Extract 13"/>
          <p:cNvSpPr/>
          <p:nvPr/>
        </p:nvSpPr>
        <p:spPr>
          <a:xfrm rot="5400000">
            <a:off x="3560519" y="5543101"/>
            <a:ext cx="306730" cy="261062"/>
          </a:xfrm>
          <a:prstGeom prst="flowChartExtract">
            <a:avLst/>
          </a:prstGeom>
          <a:solidFill>
            <a:schemeClr val="bg1">
              <a:lumMod val="75000"/>
            </a:schemeClr>
          </a:solidFill>
          <a:ln w="19050">
            <a:solidFill>
              <a:srgbClr val="000066"/>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6" name="Flowchart: Extract 15"/>
          <p:cNvSpPr/>
          <p:nvPr/>
        </p:nvSpPr>
        <p:spPr>
          <a:xfrm rot="5400000">
            <a:off x="5342956" y="5543101"/>
            <a:ext cx="306730" cy="261062"/>
          </a:xfrm>
          <a:prstGeom prst="flowChartExtract">
            <a:avLst/>
          </a:prstGeom>
          <a:solidFill>
            <a:schemeClr val="bg1">
              <a:lumMod val="75000"/>
            </a:schemeClr>
          </a:solidFill>
          <a:ln w="19050">
            <a:solidFill>
              <a:srgbClr val="420F47"/>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9" name="Flowchart: Extract 18"/>
          <p:cNvSpPr/>
          <p:nvPr/>
        </p:nvSpPr>
        <p:spPr>
          <a:xfrm rot="5400000">
            <a:off x="7125393" y="5543101"/>
            <a:ext cx="306730" cy="261062"/>
          </a:xfrm>
          <a:prstGeom prst="flowChartExtract">
            <a:avLst/>
          </a:prstGeom>
          <a:solidFill>
            <a:schemeClr val="bg1">
              <a:lumMod val="75000"/>
            </a:schemeClr>
          </a:solidFill>
          <a:ln w="19050">
            <a:solidFill>
              <a:srgbClr val="991745"/>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pic>
        <p:nvPicPr>
          <p:cNvPr id="24" name="Picture 3"/>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36567" t="24647" r="36204" b="38120"/>
          <a:stretch/>
        </p:blipFill>
        <p:spPr bwMode="auto">
          <a:xfrm>
            <a:off x="7325008" y="1863527"/>
            <a:ext cx="1610649" cy="2825088"/>
          </a:xfrm>
          <a:prstGeom prst="rect">
            <a:avLst/>
          </a:prstGeom>
          <a:noFill/>
          <a:ln>
            <a:noFill/>
          </a:ln>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chemeClr val="accent1"/>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chemeClr val="tx1"/>
                </a:solidFill>
                <a:miter lim="800000"/>
                <a:headEnd/>
                <a:tailEnd/>
              </a14:hiddenLine>
            </a:ext>
            <a:ext uri="{AF507438-7753-43E0-B8FC-AC1667EBCBE1}">
              <a14:hiddenEffects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effectLst>
                  <a:outerShdw dist="35921" dir="2700000" algn="ctr" rotWithShape="0">
                    <a:schemeClr val="bg2"/>
                  </a:outerShdw>
                </a:effectLst>
              </a14:hiddenEffects>
            </a:ext>
          </a:extLst>
        </p:spPr>
      </p:pic>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739715886"/>
      </p:ext>
    </p:extLst>
  </p:cSld>
  <p:clrMapOvr>
    <a:masterClrMapping/>
  </p:clrMapOvr>
  <p:transition spd="slow">
    <p:wipe dir="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7" name="Title 6"/>
          <p:cNvSpPr>
            <a:spLocks noGrp="1"/>
          </p:cNvSpPr>
          <p:nvPr>
            <p:ph type="title"/>
          </p:nvPr>
        </p:nvSpPr>
        <p:spPr>
          <a:xfrm>
            <a:off x="126460" y="257546"/>
            <a:ext cx="8891080" cy="1075599"/>
          </a:xfrm>
        </p:spPr>
        <p:txBody>
          <a:bodyPr>
            <a:normAutofit/>
          </a:bodyPr>
          <a:lstStyle/>
          <a:p>
            <a:r>
              <a:rPr lang="en-ZA" dirty="0" smtClean="0"/>
              <a:t>WHY DOES OBESITY OCCUR ONLY IN SOME WHEN ALL EAT HIGH CARBOHYDRATE DIETS?</a:t>
            </a:r>
            <a:endParaRPr lang="en-ZA" dirty="0"/>
          </a:p>
        </p:txBody>
      </p:sp>
      <p:grpSp>
        <p:nvGrpSpPr>
          <p:cNvPr id="2" name="Group 6"/>
          <p:cNvGrpSpPr/>
          <p:nvPr/>
        </p:nvGrpSpPr>
        <p:grpSpPr>
          <a:xfrm>
            <a:off x="4778829" y="1119883"/>
            <a:ext cx="3124180" cy="5415863"/>
            <a:chOff x="4778829" y="344322"/>
            <a:chExt cx="3124180" cy="5415863"/>
          </a:xfrm>
        </p:grpSpPr>
        <p:pic>
          <p:nvPicPr>
            <p:cNvPr id="3074" name="Picture 2" descr="http://www.dietdoctor.com/wp-content/uploads/2012/05/03.jpg"/>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49539" b="18214"/>
            <a:stretch/>
          </p:blipFill>
          <p:spPr bwMode="auto">
            <a:xfrm>
              <a:off x="4778829" y="344322"/>
              <a:ext cx="3124180" cy="4619566"/>
            </a:xfrm>
            <a:prstGeom prst="roundRect">
              <a:avLst>
                <a:gd name="adj" fmla="val 4413"/>
              </a:avLst>
            </a:prstGeom>
            <a:solidFill>
              <a:srgbClr val="FFFFFF">
                <a:shade val="85000"/>
              </a:srgbClr>
            </a:solidFill>
            <a:ln>
              <a:noFill/>
            </a:ln>
            <a:effectLst>
              <a:reflection blurRad="12700" stA="38000" endPos="28000" dist="5000" dir="5400000" sy="-100000" algn="bl" rotWithShape="0"/>
            </a:effectLst>
            <a:scene3d>
              <a:camera prst="orthographicFront"/>
              <a:lightRig rig="threePt" dir="t"/>
            </a:scene3d>
            <a:sp3d>
              <a:bevelT/>
            </a:sp3d>
            <a:extLst/>
          </p:spPr>
        </p:pic>
        <p:sp>
          <p:nvSpPr>
            <p:cNvPr id="8" name="TextBox 7"/>
            <p:cNvSpPr txBox="1"/>
            <p:nvPr/>
          </p:nvSpPr>
          <p:spPr>
            <a:xfrm>
              <a:off x="4855030" y="4929188"/>
              <a:ext cx="2971780" cy="830997"/>
            </a:xfrm>
            <a:prstGeom prst="rect">
              <a:avLst/>
            </a:prstGeom>
            <a:noFill/>
          </p:spPr>
          <p:txBody>
            <a:bodyPr wrap="square" rtlCol="0">
              <a:spAutoFit/>
            </a:bodyPr>
            <a:lstStyle/>
            <a:p>
              <a:pPr algn="ctr"/>
              <a:r>
                <a:rPr lang="en-ZA" sz="2400" dirty="0" smtClean="0">
                  <a:effectLst/>
                  <a:latin typeface="Impact" pitchFamily="34" charset="0"/>
                </a:rPr>
                <a:t>American police officer in 2012</a:t>
              </a:r>
            </a:p>
          </p:txBody>
        </p:sp>
      </p:grpSp>
      <p:grpSp>
        <p:nvGrpSpPr>
          <p:cNvPr id="3" name="Group 5"/>
          <p:cNvGrpSpPr/>
          <p:nvPr/>
        </p:nvGrpSpPr>
        <p:grpSpPr>
          <a:xfrm>
            <a:off x="1096289" y="1105593"/>
            <a:ext cx="3094252" cy="5429093"/>
            <a:chOff x="1175657" y="344322"/>
            <a:chExt cx="3094252" cy="5429093"/>
          </a:xfrm>
        </p:grpSpPr>
        <p:sp>
          <p:nvSpPr>
            <p:cNvPr id="5" name="TextBox 4"/>
            <p:cNvSpPr txBox="1"/>
            <p:nvPr/>
          </p:nvSpPr>
          <p:spPr>
            <a:xfrm>
              <a:off x="1175657" y="4942418"/>
              <a:ext cx="3094252" cy="830997"/>
            </a:xfrm>
            <a:prstGeom prst="rect">
              <a:avLst/>
            </a:prstGeom>
            <a:noFill/>
          </p:spPr>
          <p:txBody>
            <a:bodyPr wrap="square" rtlCol="0">
              <a:spAutoFit/>
            </a:bodyPr>
            <a:lstStyle/>
            <a:p>
              <a:pPr algn="ctr"/>
              <a:r>
                <a:rPr lang="en-ZA" sz="2400" dirty="0" smtClean="0">
                  <a:effectLst/>
                  <a:latin typeface="Impact" pitchFamily="34" charset="0"/>
                </a:rPr>
                <a:t>Largest man in the world in 1903</a:t>
              </a:r>
            </a:p>
          </p:txBody>
        </p:sp>
        <p:pic>
          <p:nvPicPr>
            <p:cNvPr id="9" name="Picture 2" descr="http://www.dietdoctor.com/wp-content/uploads/2012/05/03.jpg"/>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r="50813" b="18214"/>
            <a:stretch/>
          </p:blipFill>
          <p:spPr bwMode="auto">
            <a:xfrm>
              <a:off x="1200133" y="344322"/>
              <a:ext cx="3045299" cy="4619566"/>
            </a:xfrm>
            <a:prstGeom prst="roundRect">
              <a:avLst>
                <a:gd name="adj" fmla="val 5019"/>
              </a:avLst>
            </a:prstGeom>
            <a:solidFill>
              <a:srgbClr val="FFFFFF">
                <a:shade val="85000"/>
              </a:srgbClr>
            </a:solidFill>
            <a:ln>
              <a:noFill/>
            </a:ln>
            <a:effectLst>
              <a:reflection blurRad="12700" stA="38000" endPos="28000" dist="5000" dir="5400000" sy="-100000" algn="bl" rotWithShape="0"/>
            </a:effectLst>
            <a:scene3d>
              <a:camera prst="orthographicFront"/>
              <a:lightRig rig="threePt" dir="t"/>
            </a:scene3d>
            <a:sp3d>
              <a:bevelT/>
            </a:sp3d>
            <a:extLst/>
          </p:spPr>
        </p:pic>
      </p:gr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282733370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ounded Rectangle 3"/>
          <p:cNvSpPr/>
          <p:nvPr/>
        </p:nvSpPr>
        <p:spPr bwMode="auto">
          <a:xfrm>
            <a:off x="333375" y="846306"/>
            <a:ext cx="8483602" cy="5447490"/>
          </a:xfrm>
          <a:prstGeom prst="roundRect">
            <a:avLst>
              <a:gd name="adj" fmla="val 2172"/>
            </a:avLst>
          </a:prstGeom>
          <a:solidFill>
            <a:srgbClr val="420066">
              <a:alpha val="80000"/>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a:solidFill>
                <a:prstClr val="white"/>
              </a:solidFill>
              <a:effectLst/>
              <a:latin typeface="Calibri"/>
            </a:endParaRPr>
          </a:p>
        </p:txBody>
      </p:sp>
      <p:sp>
        <p:nvSpPr>
          <p:cNvPr id="5" name="Title 1"/>
          <p:cNvSpPr txBox="1">
            <a:spLocks/>
          </p:cNvSpPr>
          <p:nvPr/>
        </p:nvSpPr>
        <p:spPr bwMode="auto">
          <a:xfrm>
            <a:off x="615903" y="1018795"/>
            <a:ext cx="7945764" cy="4960609"/>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defTabSz="762000">
              <a:lnSpc>
                <a:spcPct val="90000"/>
              </a:lnSpc>
              <a:spcBef>
                <a:spcPts val="600"/>
              </a:spcBef>
              <a:spcAft>
                <a:spcPts val="1200"/>
              </a:spcAft>
              <a:defRPr/>
            </a:pPr>
            <a:r>
              <a:rPr lang="en-US" sz="3200" dirty="0" smtClean="0">
                <a:solidFill>
                  <a:prstClr val="white"/>
                </a:solidFill>
                <a:effectLst>
                  <a:outerShdw blurRad="38100" dist="38100" dir="2700000" algn="tl">
                    <a:srgbClr val="000000"/>
                  </a:outerShdw>
                </a:effectLst>
                <a:latin typeface="Arial Narrow" pitchFamily="34" charset="0"/>
              </a:rPr>
              <a:t>Obesity cannot be due simply to doing too little exercise.</a:t>
            </a:r>
          </a:p>
          <a:p>
            <a:pPr defTabSz="762000">
              <a:lnSpc>
                <a:spcPct val="90000"/>
              </a:lnSpc>
              <a:spcBef>
                <a:spcPts val="600"/>
              </a:spcBef>
              <a:spcAft>
                <a:spcPts val="1200"/>
              </a:spcAft>
              <a:defRPr/>
            </a:pPr>
            <a:r>
              <a:rPr lang="en-US" sz="3200" dirty="0" smtClean="0">
                <a:solidFill>
                  <a:prstClr val="white"/>
                </a:solidFill>
                <a:effectLst>
                  <a:outerShdw blurRad="38100" dist="38100" dir="2700000" algn="tl">
                    <a:srgbClr val="000000"/>
                  </a:outerShdw>
                </a:effectLst>
                <a:latin typeface="Arial Narrow" pitchFamily="34" charset="0"/>
              </a:rPr>
              <a:t>In a </a:t>
            </a:r>
            <a:r>
              <a:rPr lang="en-US" sz="3200" dirty="0" err="1" smtClean="0">
                <a:solidFill>
                  <a:prstClr val="white"/>
                </a:solidFill>
                <a:effectLst>
                  <a:outerShdw blurRad="38100" dist="38100" dir="2700000" algn="tl">
                    <a:srgbClr val="000000"/>
                  </a:outerShdw>
                </a:effectLst>
                <a:latin typeface="Arial Narrow" pitchFamily="34" charset="0"/>
              </a:rPr>
              <a:t>homeostatically</a:t>
            </a:r>
            <a:r>
              <a:rPr lang="en-US" sz="3200" dirty="0" smtClean="0">
                <a:solidFill>
                  <a:prstClr val="white"/>
                </a:solidFill>
                <a:effectLst>
                  <a:outerShdw blurRad="38100" dist="38100" dir="2700000" algn="tl">
                    <a:srgbClr val="000000"/>
                  </a:outerShdw>
                </a:effectLst>
                <a:latin typeface="Arial Narrow" pitchFamily="34" charset="0"/>
              </a:rPr>
              <a:t>-regulated system, any reduction in energy expenditure will be matched by an exactly equal reduction in energy intake.</a:t>
            </a:r>
          </a:p>
          <a:p>
            <a:pPr defTabSz="762000">
              <a:lnSpc>
                <a:spcPct val="90000"/>
              </a:lnSpc>
              <a:spcBef>
                <a:spcPts val="600"/>
              </a:spcBef>
              <a:spcAft>
                <a:spcPts val="1200"/>
              </a:spcAft>
              <a:defRPr/>
            </a:pPr>
            <a:r>
              <a:rPr lang="en-US" sz="3200" dirty="0" smtClean="0">
                <a:solidFill>
                  <a:prstClr val="white"/>
                </a:solidFill>
                <a:effectLst>
                  <a:outerShdw blurRad="38100" dist="38100" dir="2700000" algn="tl">
                    <a:srgbClr val="000000"/>
                  </a:outerShdw>
                </a:effectLst>
                <a:latin typeface="Arial Narrow" pitchFamily="34" charset="0"/>
              </a:rPr>
              <a:t>Conversely any sustained increase in energy consumption should be matched by an increase in energy expenditure.</a:t>
            </a:r>
          </a:p>
          <a:p>
            <a:pPr defTabSz="762000">
              <a:lnSpc>
                <a:spcPct val="90000"/>
              </a:lnSpc>
              <a:spcBef>
                <a:spcPts val="600"/>
              </a:spcBef>
              <a:spcAft>
                <a:spcPts val="1200"/>
              </a:spcAft>
              <a:defRPr/>
            </a:pPr>
            <a:r>
              <a:rPr lang="en-US" sz="3200" dirty="0" smtClean="0">
                <a:solidFill>
                  <a:prstClr val="white"/>
                </a:solidFill>
                <a:effectLst>
                  <a:outerShdw blurRad="38100" dist="38100" dir="2700000" algn="tl">
                    <a:srgbClr val="000000"/>
                  </a:outerShdw>
                </a:effectLst>
                <a:latin typeface="Arial Narrow" pitchFamily="34" charset="0"/>
              </a:rPr>
              <a:t>Hence the problem must be that the </a:t>
            </a:r>
            <a:r>
              <a:rPr lang="en-US" sz="3200" dirty="0" err="1" smtClean="0">
                <a:solidFill>
                  <a:prstClr val="white"/>
                </a:solidFill>
                <a:effectLst>
                  <a:outerShdw blurRad="38100" dist="38100" dir="2700000" algn="tl">
                    <a:srgbClr val="000000"/>
                  </a:outerShdw>
                </a:effectLst>
                <a:latin typeface="Arial Narrow" pitchFamily="34" charset="0"/>
              </a:rPr>
              <a:t>homeostat</a:t>
            </a:r>
            <a:r>
              <a:rPr lang="en-US" sz="3200" dirty="0" smtClean="0">
                <a:solidFill>
                  <a:prstClr val="white"/>
                </a:solidFill>
                <a:effectLst>
                  <a:outerShdw blurRad="38100" dist="38100" dir="2700000" algn="tl">
                    <a:srgbClr val="000000"/>
                  </a:outerShdw>
                </a:effectLst>
                <a:latin typeface="Arial Narrow" pitchFamily="34" charset="0"/>
              </a:rPr>
              <a:t> has been broken by the 1977 Dietary Guidelines.</a:t>
            </a:r>
            <a:endParaRPr lang="en-US" sz="3200" dirty="0">
              <a:solidFill>
                <a:prstClr val="white"/>
              </a:solidFill>
              <a:effectLst>
                <a:outerShdw blurRad="38100" dist="38100" dir="2700000" algn="tl">
                  <a:srgbClr val="000000"/>
                </a:outerShdw>
              </a:effectLst>
              <a:latin typeface="Arial Narrow" pitchFamily="34" charset="0"/>
            </a:endParaRPr>
          </a:p>
        </p:txBody>
      </p:sp>
    </p:spTree>
  </p:cSld>
  <p:clrMapOvr>
    <a:masterClrMapping/>
  </p:clrMapOvr>
  <p:transition spd="slow">
    <p:wipe dir="r"/>
  </p:transition>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print">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b="38290"/>
          <a:stretch/>
        </p:blipFill>
        <p:spPr>
          <a:xfrm>
            <a:off x="0" y="0"/>
            <a:ext cx="9144000" cy="6858000"/>
          </a:xfrm>
          <a:prstGeom prst="rect">
            <a:avLst/>
          </a:prstGeom>
        </p:spPr>
      </p:pic>
      <p:sp>
        <p:nvSpPr>
          <p:cNvPr id="715" name="Rectangle 714"/>
          <p:cNvSpPr/>
          <p:nvPr/>
        </p:nvSpPr>
        <p:spPr>
          <a:xfrm>
            <a:off x="0" y="0"/>
            <a:ext cx="9144000" cy="6858000"/>
          </a:xfrm>
          <a:prstGeom prst="rect">
            <a:avLst/>
          </a:prstGeom>
          <a:solidFill>
            <a:schemeClr val="bg1">
              <a:alpha val="84706"/>
            </a:schemeClr>
          </a:solidFill>
        </p:spPr>
        <p:txBody>
          <a:bodyPr wrap="square" rtlCol="0" anchor="ctr">
            <a:spAutoFit/>
          </a:bodyPr>
          <a:lstStyle/>
          <a:p>
            <a:pPr algn="ctr"/>
            <a:endParaRPr lang="en-ZA" dirty="0"/>
          </a:p>
        </p:txBody>
      </p:sp>
      <p:sp>
        <p:nvSpPr>
          <p:cNvPr id="2" name="Title 1"/>
          <p:cNvSpPr>
            <a:spLocks noGrp="1"/>
          </p:cNvSpPr>
          <p:nvPr>
            <p:ph type="title"/>
          </p:nvPr>
        </p:nvSpPr>
        <p:spPr>
          <a:xfrm>
            <a:off x="0" y="257546"/>
            <a:ext cx="9144000" cy="1075599"/>
          </a:xfrm>
        </p:spPr>
        <p:txBody>
          <a:bodyPr>
            <a:normAutofit/>
          </a:bodyPr>
          <a:lstStyle/>
          <a:p>
            <a:r>
              <a:rPr lang="en-US" sz="3600" dirty="0" smtClean="0"/>
              <a:t>THE CONDITON OF CARBOHYDRATE RESISTANCE</a:t>
            </a:r>
            <a:r>
              <a:rPr lang="en-ZA" sz="3600" dirty="0" smtClean="0"/>
              <a:t/>
            </a:r>
            <a:br>
              <a:rPr lang="en-ZA" sz="3600" dirty="0" smtClean="0"/>
            </a:br>
            <a:r>
              <a:rPr lang="en-ZA" sz="2100" dirty="0" smtClean="0"/>
              <a:t>KF Petersen, S </a:t>
            </a:r>
            <a:r>
              <a:rPr lang="en-ZA" sz="2100" dirty="0" err="1" smtClean="0"/>
              <a:t>Dufour</a:t>
            </a:r>
            <a:r>
              <a:rPr lang="en-ZA" sz="2100" dirty="0" smtClean="0"/>
              <a:t>, DB Savage. PNAS. 104; 12587–12594, 2007.</a:t>
            </a:r>
            <a:endParaRPr lang="en-US" sz="2100" dirty="0"/>
          </a:p>
        </p:txBody>
      </p:sp>
      <p:grpSp>
        <p:nvGrpSpPr>
          <p:cNvPr id="4" name="Group 259"/>
          <p:cNvGrpSpPr/>
          <p:nvPr/>
        </p:nvGrpSpPr>
        <p:grpSpPr>
          <a:xfrm>
            <a:off x="4607680" y="1272602"/>
            <a:ext cx="4267306" cy="2387154"/>
            <a:chOff x="4607680" y="1408790"/>
            <a:chExt cx="4267306" cy="2387154"/>
          </a:xfrm>
        </p:grpSpPr>
        <p:sp>
          <p:nvSpPr>
            <p:cNvPr id="284" name="Rectangle 283"/>
            <p:cNvSpPr/>
            <p:nvPr/>
          </p:nvSpPr>
          <p:spPr>
            <a:xfrm>
              <a:off x="5286747" y="1447800"/>
              <a:ext cx="3467100" cy="2076450"/>
            </a:xfrm>
            <a:prstGeom prst="rect">
              <a:avLst/>
            </a:prstGeom>
            <a:solidFill>
              <a:srgbClr val="000036">
                <a:alpha val="69804"/>
              </a:srgbClr>
            </a:solidFill>
            <a:ln w="12700">
              <a:solidFill>
                <a:srgbClr val="BDA467"/>
              </a:solidFill>
            </a:ln>
          </p:spPr>
          <p:txBody>
            <a:bodyPr wrap="none" rtlCol="0" anchor="ctr">
              <a:spAutoFit/>
            </a:bodyPr>
            <a:lstStyle/>
            <a:p>
              <a:pPr algn="ctr"/>
              <a:endParaRPr lang="en-ZA" dirty="0"/>
            </a:p>
          </p:txBody>
        </p:sp>
        <p:cxnSp>
          <p:nvCxnSpPr>
            <p:cNvPr id="285" name="Straight Connector 284"/>
            <p:cNvCxnSpPr/>
            <p:nvPr/>
          </p:nvCxnSpPr>
          <p:spPr>
            <a:xfrm>
              <a:off x="5286747" y="1550307"/>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286" name="TextBox 285"/>
            <p:cNvSpPr txBox="1"/>
            <p:nvPr/>
          </p:nvSpPr>
          <p:spPr>
            <a:xfrm>
              <a:off x="4916919" y="1408790"/>
              <a:ext cx="396262" cy="276999"/>
            </a:xfrm>
            <a:prstGeom prst="rect">
              <a:avLst/>
            </a:prstGeom>
            <a:noFill/>
          </p:spPr>
          <p:txBody>
            <a:bodyPr wrap="none" rtlCol="0">
              <a:spAutoFit/>
            </a:bodyPr>
            <a:lstStyle/>
            <a:p>
              <a:pPr algn="r"/>
              <a:r>
                <a:rPr lang="en-ZA" sz="1200" dirty="0" smtClean="0">
                  <a:effectLst/>
                  <a:latin typeface="Arial Narrow" pitchFamily="34" charset="0"/>
                </a:rPr>
                <a:t>250</a:t>
              </a:r>
            </a:p>
          </p:txBody>
        </p:sp>
        <p:cxnSp>
          <p:nvCxnSpPr>
            <p:cNvPr id="287" name="Straight Connector 286"/>
            <p:cNvCxnSpPr/>
            <p:nvPr/>
          </p:nvCxnSpPr>
          <p:spPr>
            <a:xfrm>
              <a:off x="5286747" y="1945248"/>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288" name="TextBox 287"/>
            <p:cNvSpPr txBox="1"/>
            <p:nvPr/>
          </p:nvSpPr>
          <p:spPr>
            <a:xfrm>
              <a:off x="4916919" y="1803690"/>
              <a:ext cx="396262" cy="276999"/>
            </a:xfrm>
            <a:prstGeom prst="rect">
              <a:avLst/>
            </a:prstGeom>
            <a:noFill/>
          </p:spPr>
          <p:txBody>
            <a:bodyPr wrap="none" rtlCol="0">
              <a:spAutoFit/>
            </a:bodyPr>
            <a:lstStyle/>
            <a:p>
              <a:pPr algn="r"/>
              <a:r>
                <a:rPr lang="en-ZA" sz="1200" dirty="0" smtClean="0">
                  <a:effectLst/>
                  <a:latin typeface="Arial Narrow" pitchFamily="34" charset="0"/>
                </a:rPr>
                <a:t>200</a:t>
              </a:r>
            </a:p>
          </p:txBody>
        </p:sp>
        <p:cxnSp>
          <p:nvCxnSpPr>
            <p:cNvPr id="289" name="Straight Connector 288"/>
            <p:cNvCxnSpPr/>
            <p:nvPr/>
          </p:nvCxnSpPr>
          <p:spPr>
            <a:xfrm>
              <a:off x="5286747" y="2340189"/>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290" name="TextBox 289"/>
            <p:cNvSpPr txBox="1"/>
            <p:nvPr/>
          </p:nvSpPr>
          <p:spPr>
            <a:xfrm>
              <a:off x="4916919" y="2198590"/>
              <a:ext cx="396262" cy="276999"/>
            </a:xfrm>
            <a:prstGeom prst="rect">
              <a:avLst/>
            </a:prstGeom>
            <a:noFill/>
          </p:spPr>
          <p:txBody>
            <a:bodyPr wrap="none" rtlCol="0">
              <a:spAutoFit/>
            </a:bodyPr>
            <a:lstStyle/>
            <a:p>
              <a:pPr algn="r"/>
              <a:r>
                <a:rPr lang="en-ZA" sz="1200" dirty="0" smtClean="0">
                  <a:effectLst/>
                  <a:latin typeface="Arial Narrow" pitchFamily="34" charset="0"/>
                </a:rPr>
                <a:t>150</a:t>
              </a:r>
            </a:p>
          </p:txBody>
        </p:sp>
        <p:cxnSp>
          <p:nvCxnSpPr>
            <p:cNvPr id="291" name="Straight Connector 290"/>
            <p:cNvCxnSpPr/>
            <p:nvPr/>
          </p:nvCxnSpPr>
          <p:spPr>
            <a:xfrm>
              <a:off x="5286747" y="273513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292" name="TextBox 291"/>
            <p:cNvSpPr txBox="1"/>
            <p:nvPr/>
          </p:nvSpPr>
          <p:spPr>
            <a:xfrm>
              <a:off x="4916919" y="2593490"/>
              <a:ext cx="396262" cy="276999"/>
            </a:xfrm>
            <a:prstGeom prst="rect">
              <a:avLst/>
            </a:prstGeom>
            <a:noFill/>
          </p:spPr>
          <p:txBody>
            <a:bodyPr wrap="none" rtlCol="0">
              <a:spAutoFit/>
            </a:bodyPr>
            <a:lstStyle/>
            <a:p>
              <a:pPr algn="r"/>
              <a:r>
                <a:rPr lang="en-ZA" sz="1200" dirty="0" smtClean="0">
                  <a:effectLst/>
                  <a:latin typeface="Arial Narrow" pitchFamily="34" charset="0"/>
                </a:rPr>
                <a:t>100</a:t>
              </a:r>
            </a:p>
          </p:txBody>
        </p:sp>
        <p:cxnSp>
          <p:nvCxnSpPr>
            <p:cNvPr id="293" name="Straight Connector 292"/>
            <p:cNvCxnSpPr/>
            <p:nvPr/>
          </p:nvCxnSpPr>
          <p:spPr>
            <a:xfrm>
              <a:off x="5286747" y="3130071"/>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294" name="TextBox 293"/>
            <p:cNvSpPr txBox="1"/>
            <p:nvPr/>
          </p:nvSpPr>
          <p:spPr>
            <a:xfrm>
              <a:off x="4987451" y="2988390"/>
              <a:ext cx="325730" cy="276999"/>
            </a:xfrm>
            <a:prstGeom prst="rect">
              <a:avLst/>
            </a:prstGeom>
            <a:noFill/>
          </p:spPr>
          <p:txBody>
            <a:bodyPr wrap="none" rtlCol="0">
              <a:spAutoFit/>
            </a:bodyPr>
            <a:lstStyle/>
            <a:p>
              <a:pPr algn="r"/>
              <a:r>
                <a:rPr lang="en-ZA" sz="1200" dirty="0" smtClean="0">
                  <a:effectLst/>
                  <a:latin typeface="Arial Narrow" pitchFamily="34" charset="0"/>
                </a:rPr>
                <a:t>50</a:t>
              </a:r>
            </a:p>
          </p:txBody>
        </p:sp>
        <p:sp>
          <p:nvSpPr>
            <p:cNvPr id="297" name="TextBox 296"/>
            <p:cNvSpPr txBox="1"/>
            <p:nvPr/>
          </p:nvSpPr>
          <p:spPr>
            <a:xfrm>
              <a:off x="5049968" y="3383292"/>
              <a:ext cx="263213" cy="276999"/>
            </a:xfrm>
            <a:prstGeom prst="rect">
              <a:avLst/>
            </a:prstGeom>
            <a:noFill/>
          </p:spPr>
          <p:txBody>
            <a:bodyPr wrap="none" rtlCol="0">
              <a:spAutoFit/>
            </a:bodyPr>
            <a:lstStyle/>
            <a:p>
              <a:pPr algn="r"/>
              <a:r>
                <a:rPr lang="en-ZA" sz="1200" dirty="0" smtClean="0">
                  <a:effectLst/>
                  <a:latin typeface="Arial Narrow" pitchFamily="34" charset="0"/>
                </a:rPr>
                <a:t>0</a:t>
              </a:r>
            </a:p>
          </p:txBody>
        </p:sp>
        <p:sp>
          <p:nvSpPr>
            <p:cNvPr id="298" name="TextBox 297"/>
            <p:cNvSpPr txBox="1"/>
            <p:nvPr/>
          </p:nvSpPr>
          <p:spPr>
            <a:xfrm rot="16200000">
              <a:off x="3874883" y="2325570"/>
              <a:ext cx="1853392" cy="387798"/>
            </a:xfrm>
            <a:prstGeom prst="rect">
              <a:avLst/>
            </a:prstGeom>
            <a:noFill/>
          </p:spPr>
          <p:txBody>
            <a:bodyPr wrap="none" rtlCol="0">
              <a:spAutoFit/>
            </a:bodyPr>
            <a:lstStyle/>
            <a:p>
              <a:pPr algn="ctr">
                <a:lnSpc>
                  <a:spcPct val="80000"/>
                </a:lnSpc>
              </a:pPr>
              <a:r>
                <a:rPr lang="en-ZA" sz="1200" dirty="0" smtClean="0">
                  <a:effectLst/>
                  <a:latin typeface="Arial Narrow" pitchFamily="34" charset="0"/>
                </a:rPr>
                <a:t>Plasma insulin concentrations</a:t>
              </a:r>
            </a:p>
            <a:p>
              <a:pPr algn="ctr">
                <a:lnSpc>
                  <a:spcPct val="80000"/>
                </a:lnSpc>
              </a:pPr>
              <a:r>
                <a:rPr lang="en-ZA" sz="1200" dirty="0" smtClean="0">
                  <a:effectLst/>
                  <a:latin typeface="Arial Narrow" pitchFamily="34" charset="0"/>
                </a:rPr>
                <a:t>(µU/mL)</a:t>
              </a:r>
            </a:p>
          </p:txBody>
        </p:sp>
        <p:cxnSp>
          <p:nvCxnSpPr>
            <p:cNvPr id="299" name="Straight Connector 298"/>
            <p:cNvCxnSpPr/>
            <p:nvPr/>
          </p:nvCxnSpPr>
          <p:spPr>
            <a:xfrm rot="16200000">
              <a:off x="5353038"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00" name="TextBox 299"/>
            <p:cNvSpPr txBox="1"/>
            <p:nvPr/>
          </p:nvSpPr>
          <p:spPr>
            <a:xfrm>
              <a:off x="5127407" y="3518945"/>
              <a:ext cx="502061" cy="276999"/>
            </a:xfrm>
            <a:prstGeom prst="rect">
              <a:avLst/>
            </a:prstGeom>
            <a:noFill/>
          </p:spPr>
          <p:txBody>
            <a:bodyPr wrap="none" rtlCol="0">
              <a:spAutoFit/>
            </a:bodyPr>
            <a:lstStyle/>
            <a:p>
              <a:pPr algn="ctr"/>
              <a:r>
                <a:rPr lang="en-ZA" sz="1200" dirty="0" smtClean="0">
                  <a:effectLst/>
                  <a:latin typeface="Arial Narrow" pitchFamily="34" charset="0"/>
                </a:rPr>
                <a:t>10am</a:t>
              </a:r>
            </a:p>
          </p:txBody>
        </p:sp>
        <p:cxnSp>
          <p:nvCxnSpPr>
            <p:cNvPr id="301" name="Straight Connector 300"/>
            <p:cNvCxnSpPr/>
            <p:nvPr/>
          </p:nvCxnSpPr>
          <p:spPr>
            <a:xfrm rot="16200000">
              <a:off x="5717570"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02" name="TextBox 301"/>
            <p:cNvSpPr txBox="1"/>
            <p:nvPr/>
          </p:nvSpPr>
          <p:spPr>
            <a:xfrm>
              <a:off x="5491939" y="3518945"/>
              <a:ext cx="502061" cy="276999"/>
            </a:xfrm>
            <a:prstGeom prst="rect">
              <a:avLst/>
            </a:prstGeom>
            <a:noFill/>
          </p:spPr>
          <p:txBody>
            <a:bodyPr wrap="none" rtlCol="0">
              <a:spAutoFit/>
            </a:bodyPr>
            <a:lstStyle/>
            <a:p>
              <a:pPr algn="ctr"/>
              <a:r>
                <a:rPr lang="en-ZA" sz="1200" dirty="0" smtClean="0">
                  <a:effectLst/>
                  <a:latin typeface="Arial Narrow" pitchFamily="34" charset="0"/>
                </a:rPr>
                <a:t>12pm</a:t>
              </a:r>
            </a:p>
          </p:txBody>
        </p:sp>
        <p:cxnSp>
          <p:nvCxnSpPr>
            <p:cNvPr id="303" name="Straight Connector 302"/>
            <p:cNvCxnSpPr/>
            <p:nvPr/>
          </p:nvCxnSpPr>
          <p:spPr>
            <a:xfrm rot="16200000">
              <a:off x="6082102"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04" name="TextBox 303"/>
            <p:cNvSpPr txBox="1"/>
            <p:nvPr/>
          </p:nvSpPr>
          <p:spPr>
            <a:xfrm>
              <a:off x="5891738" y="3518945"/>
              <a:ext cx="431528" cy="276999"/>
            </a:xfrm>
            <a:prstGeom prst="rect">
              <a:avLst/>
            </a:prstGeom>
            <a:noFill/>
          </p:spPr>
          <p:txBody>
            <a:bodyPr wrap="none" rtlCol="0">
              <a:spAutoFit/>
            </a:bodyPr>
            <a:lstStyle/>
            <a:p>
              <a:pPr algn="ctr"/>
              <a:r>
                <a:rPr lang="en-ZA" sz="1200" dirty="0" smtClean="0">
                  <a:effectLst/>
                  <a:latin typeface="Arial Narrow" pitchFamily="34" charset="0"/>
                </a:rPr>
                <a:t>2pm</a:t>
              </a:r>
            </a:p>
          </p:txBody>
        </p:sp>
        <p:cxnSp>
          <p:nvCxnSpPr>
            <p:cNvPr id="305" name="Straight Connector 304"/>
            <p:cNvCxnSpPr/>
            <p:nvPr/>
          </p:nvCxnSpPr>
          <p:spPr>
            <a:xfrm rot="16200000">
              <a:off x="6446634"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06" name="TextBox 305"/>
            <p:cNvSpPr txBox="1"/>
            <p:nvPr/>
          </p:nvSpPr>
          <p:spPr>
            <a:xfrm>
              <a:off x="6256270" y="3518945"/>
              <a:ext cx="431528" cy="276999"/>
            </a:xfrm>
            <a:prstGeom prst="rect">
              <a:avLst/>
            </a:prstGeom>
            <a:noFill/>
          </p:spPr>
          <p:txBody>
            <a:bodyPr wrap="none" rtlCol="0">
              <a:spAutoFit/>
            </a:bodyPr>
            <a:lstStyle/>
            <a:p>
              <a:pPr algn="ctr"/>
              <a:r>
                <a:rPr lang="en-ZA" sz="1200" dirty="0" smtClean="0">
                  <a:effectLst/>
                  <a:latin typeface="Arial Narrow" pitchFamily="34" charset="0"/>
                </a:rPr>
                <a:t>4pm</a:t>
              </a:r>
            </a:p>
          </p:txBody>
        </p:sp>
        <p:cxnSp>
          <p:nvCxnSpPr>
            <p:cNvPr id="307" name="Straight Connector 306"/>
            <p:cNvCxnSpPr/>
            <p:nvPr/>
          </p:nvCxnSpPr>
          <p:spPr>
            <a:xfrm rot="16200000">
              <a:off x="6811166"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08" name="TextBox 307"/>
            <p:cNvSpPr txBox="1"/>
            <p:nvPr/>
          </p:nvSpPr>
          <p:spPr>
            <a:xfrm>
              <a:off x="6620802" y="3518945"/>
              <a:ext cx="431528" cy="276999"/>
            </a:xfrm>
            <a:prstGeom prst="rect">
              <a:avLst/>
            </a:prstGeom>
            <a:noFill/>
          </p:spPr>
          <p:txBody>
            <a:bodyPr wrap="none" rtlCol="0">
              <a:spAutoFit/>
            </a:bodyPr>
            <a:lstStyle/>
            <a:p>
              <a:pPr algn="ctr"/>
              <a:r>
                <a:rPr lang="en-ZA" sz="1200" dirty="0" smtClean="0">
                  <a:effectLst/>
                  <a:latin typeface="Arial Narrow" pitchFamily="34" charset="0"/>
                </a:rPr>
                <a:t>6pm</a:t>
              </a:r>
            </a:p>
          </p:txBody>
        </p:sp>
        <p:cxnSp>
          <p:nvCxnSpPr>
            <p:cNvPr id="309" name="Straight Connector 308"/>
            <p:cNvCxnSpPr/>
            <p:nvPr/>
          </p:nvCxnSpPr>
          <p:spPr>
            <a:xfrm rot="16200000">
              <a:off x="7175698"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10" name="TextBox 309"/>
            <p:cNvSpPr txBox="1"/>
            <p:nvPr/>
          </p:nvSpPr>
          <p:spPr>
            <a:xfrm>
              <a:off x="6950067" y="3518945"/>
              <a:ext cx="502061" cy="276999"/>
            </a:xfrm>
            <a:prstGeom prst="rect">
              <a:avLst/>
            </a:prstGeom>
            <a:noFill/>
          </p:spPr>
          <p:txBody>
            <a:bodyPr wrap="none" rtlCol="0">
              <a:spAutoFit/>
            </a:bodyPr>
            <a:lstStyle/>
            <a:p>
              <a:pPr algn="ctr"/>
              <a:r>
                <a:rPr lang="en-ZA" sz="1200" dirty="0" smtClean="0">
                  <a:effectLst/>
                  <a:latin typeface="Arial Narrow" pitchFamily="34" charset="0"/>
                </a:rPr>
                <a:t>10pm</a:t>
              </a:r>
            </a:p>
          </p:txBody>
        </p:sp>
        <p:cxnSp>
          <p:nvCxnSpPr>
            <p:cNvPr id="311" name="Straight Connector 310"/>
            <p:cNvCxnSpPr/>
            <p:nvPr/>
          </p:nvCxnSpPr>
          <p:spPr>
            <a:xfrm rot="16200000">
              <a:off x="7540230"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12" name="TextBox 311"/>
            <p:cNvSpPr txBox="1"/>
            <p:nvPr/>
          </p:nvSpPr>
          <p:spPr>
            <a:xfrm>
              <a:off x="7314599" y="3518945"/>
              <a:ext cx="502061" cy="276999"/>
            </a:xfrm>
            <a:prstGeom prst="rect">
              <a:avLst/>
            </a:prstGeom>
            <a:noFill/>
          </p:spPr>
          <p:txBody>
            <a:bodyPr wrap="none" rtlCol="0">
              <a:spAutoFit/>
            </a:bodyPr>
            <a:lstStyle/>
            <a:p>
              <a:pPr algn="ctr"/>
              <a:r>
                <a:rPr lang="en-ZA" sz="1200" dirty="0" smtClean="0">
                  <a:effectLst/>
                  <a:latin typeface="Arial Narrow" pitchFamily="34" charset="0"/>
                </a:rPr>
                <a:t>12am</a:t>
              </a:r>
            </a:p>
          </p:txBody>
        </p:sp>
        <p:cxnSp>
          <p:nvCxnSpPr>
            <p:cNvPr id="313" name="Straight Connector 312"/>
            <p:cNvCxnSpPr/>
            <p:nvPr/>
          </p:nvCxnSpPr>
          <p:spPr>
            <a:xfrm rot="16200000">
              <a:off x="7904762"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14" name="TextBox 313"/>
            <p:cNvSpPr txBox="1"/>
            <p:nvPr/>
          </p:nvSpPr>
          <p:spPr>
            <a:xfrm>
              <a:off x="7714398" y="3518945"/>
              <a:ext cx="431528" cy="276999"/>
            </a:xfrm>
            <a:prstGeom prst="rect">
              <a:avLst/>
            </a:prstGeom>
            <a:noFill/>
          </p:spPr>
          <p:txBody>
            <a:bodyPr wrap="none" rtlCol="0">
              <a:spAutoFit/>
            </a:bodyPr>
            <a:lstStyle/>
            <a:p>
              <a:pPr algn="ctr"/>
              <a:r>
                <a:rPr lang="en-ZA" sz="1200" dirty="0" smtClean="0">
                  <a:effectLst/>
                  <a:latin typeface="Arial Narrow" pitchFamily="34" charset="0"/>
                </a:rPr>
                <a:t>2am</a:t>
              </a:r>
            </a:p>
          </p:txBody>
        </p:sp>
        <p:cxnSp>
          <p:nvCxnSpPr>
            <p:cNvPr id="315" name="Straight Connector 314"/>
            <p:cNvCxnSpPr/>
            <p:nvPr/>
          </p:nvCxnSpPr>
          <p:spPr>
            <a:xfrm rot="16200000">
              <a:off x="8269294"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16" name="TextBox 315"/>
            <p:cNvSpPr txBox="1"/>
            <p:nvPr/>
          </p:nvSpPr>
          <p:spPr>
            <a:xfrm>
              <a:off x="8078930" y="3518945"/>
              <a:ext cx="431528" cy="276999"/>
            </a:xfrm>
            <a:prstGeom prst="rect">
              <a:avLst/>
            </a:prstGeom>
            <a:noFill/>
          </p:spPr>
          <p:txBody>
            <a:bodyPr wrap="none" rtlCol="0">
              <a:spAutoFit/>
            </a:bodyPr>
            <a:lstStyle/>
            <a:p>
              <a:pPr algn="ctr"/>
              <a:r>
                <a:rPr lang="en-ZA" sz="1200" dirty="0" smtClean="0">
                  <a:effectLst/>
                  <a:latin typeface="Arial Narrow" pitchFamily="34" charset="0"/>
                </a:rPr>
                <a:t>4am</a:t>
              </a:r>
            </a:p>
          </p:txBody>
        </p:sp>
        <p:cxnSp>
          <p:nvCxnSpPr>
            <p:cNvPr id="317" name="Straight Connector 316"/>
            <p:cNvCxnSpPr/>
            <p:nvPr/>
          </p:nvCxnSpPr>
          <p:spPr>
            <a:xfrm rot="16200000">
              <a:off x="8633822"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18" name="TextBox 317"/>
            <p:cNvSpPr txBox="1"/>
            <p:nvPr/>
          </p:nvSpPr>
          <p:spPr>
            <a:xfrm>
              <a:off x="8443458" y="3518945"/>
              <a:ext cx="431528" cy="276999"/>
            </a:xfrm>
            <a:prstGeom prst="rect">
              <a:avLst/>
            </a:prstGeom>
            <a:noFill/>
          </p:spPr>
          <p:txBody>
            <a:bodyPr wrap="none" rtlCol="0">
              <a:spAutoFit/>
            </a:bodyPr>
            <a:lstStyle/>
            <a:p>
              <a:pPr algn="ctr"/>
              <a:r>
                <a:rPr lang="en-ZA" sz="1200" dirty="0" smtClean="0">
                  <a:effectLst/>
                  <a:latin typeface="Arial Narrow" pitchFamily="34" charset="0"/>
                </a:rPr>
                <a:t>6am</a:t>
              </a:r>
            </a:p>
          </p:txBody>
        </p:sp>
        <p:sp>
          <p:nvSpPr>
            <p:cNvPr id="319" name="Freeform 318"/>
            <p:cNvSpPr/>
            <p:nvPr/>
          </p:nvSpPr>
          <p:spPr>
            <a:xfrm>
              <a:off x="5383902" y="2661332"/>
              <a:ext cx="3275300" cy="800472"/>
            </a:xfrm>
            <a:custGeom>
              <a:avLst/>
              <a:gdLst>
                <a:gd name="connsiteX0" fmla="*/ 3284220 w 3284220"/>
                <a:gd name="connsiteY0" fmla="*/ 533400 h 662940"/>
                <a:gd name="connsiteX1" fmla="*/ 3101340 w 3284220"/>
                <a:gd name="connsiteY1" fmla="*/ 521970 h 662940"/>
                <a:gd name="connsiteX2" fmla="*/ 2918460 w 3284220"/>
                <a:gd name="connsiteY2" fmla="*/ 510540 h 662940"/>
                <a:gd name="connsiteX3" fmla="*/ 2731770 w 3284220"/>
                <a:gd name="connsiteY3" fmla="*/ 510540 h 662940"/>
                <a:gd name="connsiteX4" fmla="*/ 2548890 w 3284220"/>
                <a:gd name="connsiteY4" fmla="*/ 533400 h 662940"/>
                <a:gd name="connsiteX5" fmla="*/ 2373630 w 3284220"/>
                <a:gd name="connsiteY5" fmla="*/ 476250 h 662940"/>
                <a:gd name="connsiteX6" fmla="*/ 2194560 w 3284220"/>
                <a:gd name="connsiteY6" fmla="*/ 495300 h 662940"/>
                <a:gd name="connsiteX7" fmla="*/ 2004060 w 3284220"/>
                <a:gd name="connsiteY7" fmla="*/ 544830 h 662940"/>
                <a:gd name="connsiteX8" fmla="*/ 1821180 w 3284220"/>
                <a:gd name="connsiteY8" fmla="*/ 472440 h 662940"/>
                <a:gd name="connsiteX9" fmla="*/ 1645920 w 3284220"/>
                <a:gd name="connsiteY9" fmla="*/ 316230 h 662940"/>
                <a:gd name="connsiteX10" fmla="*/ 1463040 w 3284220"/>
                <a:gd name="connsiteY10" fmla="*/ 381000 h 662940"/>
                <a:gd name="connsiteX11" fmla="*/ 1276350 w 3284220"/>
                <a:gd name="connsiteY11" fmla="*/ 205740 h 662940"/>
                <a:gd name="connsiteX12" fmla="*/ 1097280 w 3284220"/>
                <a:gd name="connsiteY12" fmla="*/ 388620 h 662940"/>
                <a:gd name="connsiteX13" fmla="*/ 918210 w 3284220"/>
                <a:gd name="connsiteY13" fmla="*/ 205740 h 662940"/>
                <a:gd name="connsiteX14" fmla="*/ 727710 w 3284220"/>
                <a:gd name="connsiteY14" fmla="*/ 400050 h 662940"/>
                <a:gd name="connsiteX15" fmla="*/ 552450 w 3284220"/>
                <a:gd name="connsiteY15" fmla="*/ 278130 h 662940"/>
                <a:gd name="connsiteX16" fmla="*/ 369570 w 3284220"/>
                <a:gd name="connsiteY16" fmla="*/ 251460 h 662940"/>
                <a:gd name="connsiteX17" fmla="*/ 186690 w 3284220"/>
                <a:gd name="connsiteY17" fmla="*/ 0 h 662940"/>
                <a:gd name="connsiteX18" fmla="*/ 0 w 3284220"/>
                <a:gd name="connsiteY18" fmla="*/ 662940 h 662940"/>
                <a:gd name="connsiteX0" fmla="*/ 3284220 w 3284220"/>
                <a:gd name="connsiteY0" fmla="*/ 533400 h 993016"/>
                <a:gd name="connsiteX1" fmla="*/ 3101340 w 3284220"/>
                <a:gd name="connsiteY1" fmla="*/ 521970 h 993016"/>
                <a:gd name="connsiteX2" fmla="*/ 2918460 w 3284220"/>
                <a:gd name="connsiteY2" fmla="*/ 510540 h 993016"/>
                <a:gd name="connsiteX3" fmla="*/ 2731770 w 3284220"/>
                <a:gd name="connsiteY3" fmla="*/ 510540 h 993016"/>
                <a:gd name="connsiteX4" fmla="*/ 2548890 w 3284220"/>
                <a:gd name="connsiteY4" fmla="*/ 533400 h 993016"/>
                <a:gd name="connsiteX5" fmla="*/ 2373630 w 3284220"/>
                <a:gd name="connsiteY5" fmla="*/ 476250 h 993016"/>
                <a:gd name="connsiteX6" fmla="*/ 2194560 w 3284220"/>
                <a:gd name="connsiteY6" fmla="*/ 495300 h 993016"/>
                <a:gd name="connsiteX7" fmla="*/ 2004060 w 3284220"/>
                <a:gd name="connsiteY7" fmla="*/ 544830 h 993016"/>
                <a:gd name="connsiteX8" fmla="*/ 1821180 w 3284220"/>
                <a:gd name="connsiteY8" fmla="*/ 472440 h 993016"/>
                <a:gd name="connsiteX9" fmla="*/ 1645920 w 3284220"/>
                <a:gd name="connsiteY9" fmla="*/ 316230 h 993016"/>
                <a:gd name="connsiteX10" fmla="*/ 1463040 w 3284220"/>
                <a:gd name="connsiteY10" fmla="*/ 381000 h 993016"/>
                <a:gd name="connsiteX11" fmla="*/ 1276350 w 3284220"/>
                <a:gd name="connsiteY11" fmla="*/ 205740 h 993016"/>
                <a:gd name="connsiteX12" fmla="*/ 1097280 w 3284220"/>
                <a:gd name="connsiteY12" fmla="*/ 388620 h 993016"/>
                <a:gd name="connsiteX13" fmla="*/ 918210 w 3284220"/>
                <a:gd name="connsiteY13" fmla="*/ 205740 h 993016"/>
                <a:gd name="connsiteX14" fmla="*/ 727710 w 3284220"/>
                <a:gd name="connsiteY14" fmla="*/ 400050 h 993016"/>
                <a:gd name="connsiteX15" fmla="*/ 552450 w 3284220"/>
                <a:gd name="connsiteY15" fmla="*/ 278130 h 993016"/>
                <a:gd name="connsiteX16" fmla="*/ 369570 w 3284220"/>
                <a:gd name="connsiteY16" fmla="*/ 251460 h 993016"/>
                <a:gd name="connsiteX17" fmla="*/ 186690 w 3284220"/>
                <a:gd name="connsiteY17" fmla="*/ 0 h 993016"/>
                <a:gd name="connsiteX18" fmla="*/ 0 w 3284220"/>
                <a:gd name="connsiteY18" fmla="*/ 993016 h 993016"/>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2004060 w 3284220"/>
                <a:gd name="connsiteY7" fmla="*/ 348569 h 796755"/>
                <a:gd name="connsiteX8" fmla="*/ 1821180 w 3284220"/>
                <a:gd name="connsiteY8" fmla="*/ 276179 h 796755"/>
                <a:gd name="connsiteX9" fmla="*/ 1645920 w 3284220"/>
                <a:gd name="connsiteY9" fmla="*/ 119969 h 796755"/>
                <a:gd name="connsiteX10" fmla="*/ 1463040 w 3284220"/>
                <a:gd name="connsiteY10" fmla="*/ 184739 h 796755"/>
                <a:gd name="connsiteX11" fmla="*/ 1276350 w 3284220"/>
                <a:gd name="connsiteY11" fmla="*/ 9479 h 796755"/>
                <a:gd name="connsiteX12" fmla="*/ 1097280 w 3284220"/>
                <a:gd name="connsiteY12" fmla="*/ 192359 h 796755"/>
                <a:gd name="connsiteX13" fmla="*/ 918210 w 3284220"/>
                <a:gd name="connsiteY13" fmla="*/ 9479 h 796755"/>
                <a:gd name="connsiteX14" fmla="*/ 727710 w 3284220"/>
                <a:gd name="connsiteY14" fmla="*/ 203789 h 796755"/>
                <a:gd name="connsiteX15" fmla="*/ 552450 w 3284220"/>
                <a:gd name="connsiteY15" fmla="*/ 81869 h 796755"/>
                <a:gd name="connsiteX16" fmla="*/ 369570 w 3284220"/>
                <a:gd name="connsiteY16" fmla="*/ 55199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2004060 w 3284220"/>
                <a:gd name="connsiteY7" fmla="*/ 348569 h 796755"/>
                <a:gd name="connsiteX8" fmla="*/ 1821180 w 3284220"/>
                <a:gd name="connsiteY8" fmla="*/ 276179 h 796755"/>
                <a:gd name="connsiteX9" fmla="*/ 1645920 w 3284220"/>
                <a:gd name="connsiteY9" fmla="*/ 119969 h 796755"/>
                <a:gd name="connsiteX10" fmla="*/ 1463040 w 3284220"/>
                <a:gd name="connsiteY10" fmla="*/ 184739 h 796755"/>
                <a:gd name="connsiteX11" fmla="*/ 1276350 w 3284220"/>
                <a:gd name="connsiteY11" fmla="*/ 9479 h 796755"/>
                <a:gd name="connsiteX12" fmla="*/ 1097280 w 3284220"/>
                <a:gd name="connsiteY12" fmla="*/ 192359 h 796755"/>
                <a:gd name="connsiteX13" fmla="*/ 918210 w 3284220"/>
                <a:gd name="connsiteY13" fmla="*/ 9479 h 796755"/>
                <a:gd name="connsiteX14" fmla="*/ 727710 w 3284220"/>
                <a:gd name="connsiteY14" fmla="*/ 203789 h 796755"/>
                <a:gd name="connsiteX15" fmla="*/ 552450 w 3284220"/>
                <a:gd name="connsiteY15" fmla="*/ 81869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2004060 w 3284220"/>
                <a:gd name="connsiteY7" fmla="*/ 348569 h 796755"/>
                <a:gd name="connsiteX8" fmla="*/ 1821180 w 3284220"/>
                <a:gd name="connsiteY8" fmla="*/ 276179 h 796755"/>
                <a:gd name="connsiteX9" fmla="*/ 1645920 w 3284220"/>
                <a:gd name="connsiteY9" fmla="*/ 119969 h 796755"/>
                <a:gd name="connsiteX10" fmla="*/ 1463040 w 3284220"/>
                <a:gd name="connsiteY10" fmla="*/ 184739 h 796755"/>
                <a:gd name="connsiteX11" fmla="*/ 1276350 w 3284220"/>
                <a:gd name="connsiteY11" fmla="*/ 9479 h 796755"/>
                <a:gd name="connsiteX12" fmla="*/ 1097280 w 3284220"/>
                <a:gd name="connsiteY12" fmla="*/ 192359 h 796755"/>
                <a:gd name="connsiteX13" fmla="*/ 918210 w 3284220"/>
                <a:gd name="connsiteY13" fmla="*/ 9479 h 796755"/>
                <a:gd name="connsiteX14" fmla="*/ 727710 w 3284220"/>
                <a:gd name="connsiteY14" fmla="*/ 203789 h 796755"/>
                <a:gd name="connsiteX15" fmla="*/ 530147 w 3284220"/>
                <a:gd name="connsiteY15" fmla="*/ 282591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2004060 w 3284220"/>
                <a:gd name="connsiteY7" fmla="*/ 348569 h 796755"/>
                <a:gd name="connsiteX8" fmla="*/ 1821180 w 3284220"/>
                <a:gd name="connsiteY8" fmla="*/ 276179 h 796755"/>
                <a:gd name="connsiteX9" fmla="*/ 1645920 w 3284220"/>
                <a:gd name="connsiteY9" fmla="*/ 119969 h 796755"/>
                <a:gd name="connsiteX10" fmla="*/ 1463040 w 3284220"/>
                <a:gd name="connsiteY10" fmla="*/ 184739 h 796755"/>
                <a:gd name="connsiteX11" fmla="*/ 1276350 w 3284220"/>
                <a:gd name="connsiteY11" fmla="*/ 9479 h 796755"/>
                <a:gd name="connsiteX12" fmla="*/ 1097280 w 3284220"/>
                <a:gd name="connsiteY12" fmla="*/ 192359 h 796755"/>
                <a:gd name="connsiteX13" fmla="*/ 918210 w 3284220"/>
                <a:gd name="connsiteY13" fmla="*/ 9479 h 796755"/>
                <a:gd name="connsiteX14" fmla="*/ 709868 w 3284220"/>
                <a:gd name="connsiteY14" fmla="*/ 587390 h 796755"/>
                <a:gd name="connsiteX15" fmla="*/ 530147 w 3284220"/>
                <a:gd name="connsiteY15" fmla="*/ 282591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2004060 w 3284220"/>
                <a:gd name="connsiteY7" fmla="*/ 348569 h 796755"/>
                <a:gd name="connsiteX8" fmla="*/ 1821180 w 3284220"/>
                <a:gd name="connsiteY8" fmla="*/ 276179 h 796755"/>
                <a:gd name="connsiteX9" fmla="*/ 1645920 w 3284220"/>
                <a:gd name="connsiteY9" fmla="*/ 119969 h 796755"/>
                <a:gd name="connsiteX10" fmla="*/ 1463040 w 3284220"/>
                <a:gd name="connsiteY10" fmla="*/ 184739 h 796755"/>
                <a:gd name="connsiteX11" fmla="*/ 1276350 w 3284220"/>
                <a:gd name="connsiteY11" fmla="*/ 9479 h 796755"/>
                <a:gd name="connsiteX12" fmla="*/ 1097280 w 3284220"/>
                <a:gd name="connsiteY12" fmla="*/ 192359 h 796755"/>
                <a:gd name="connsiteX13" fmla="*/ 891447 w 3284220"/>
                <a:gd name="connsiteY13" fmla="*/ 103149 h 796755"/>
                <a:gd name="connsiteX14" fmla="*/ 709868 w 3284220"/>
                <a:gd name="connsiteY14" fmla="*/ 587390 h 796755"/>
                <a:gd name="connsiteX15" fmla="*/ 530147 w 3284220"/>
                <a:gd name="connsiteY15" fmla="*/ 282591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2004060 w 3284220"/>
                <a:gd name="connsiteY7" fmla="*/ 348569 h 796755"/>
                <a:gd name="connsiteX8" fmla="*/ 1821180 w 3284220"/>
                <a:gd name="connsiteY8" fmla="*/ 276179 h 796755"/>
                <a:gd name="connsiteX9" fmla="*/ 1645920 w 3284220"/>
                <a:gd name="connsiteY9" fmla="*/ 119969 h 796755"/>
                <a:gd name="connsiteX10" fmla="*/ 1463040 w 3284220"/>
                <a:gd name="connsiteY10" fmla="*/ 184739 h 796755"/>
                <a:gd name="connsiteX11" fmla="*/ 1276350 w 3284220"/>
                <a:gd name="connsiteY11" fmla="*/ 9479 h 796755"/>
                <a:gd name="connsiteX12" fmla="*/ 1083899 w 3284220"/>
                <a:gd name="connsiteY12" fmla="*/ 428765 h 796755"/>
                <a:gd name="connsiteX13" fmla="*/ 891447 w 3284220"/>
                <a:gd name="connsiteY13" fmla="*/ 103149 h 796755"/>
                <a:gd name="connsiteX14" fmla="*/ 709868 w 3284220"/>
                <a:gd name="connsiteY14" fmla="*/ 587390 h 796755"/>
                <a:gd name="connsiteX15" fmla="*/ 530147 w 3284220"/>
                <a:gd name="connsiteY15" fmla="*/ 282591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2004060 w 3284220"/>
                <a:gd name="connsiteY7" fmla="*/ 348569 h 796755"/>
                <a:gd name="connsiteX8" fmla="*/ 1821180 w 3284220"/>
                <a:gd name="connsiteY8" fmla="*/ 276179 h 796755"/>
                <a:gd name="connsiteX9" fmla="*/ 1645920 w 3284220"/>
                <a:gd name="connsiteY9" fmla="*/ 119969 h 796755"/>
                <a:gd name="connsiteX10" fmla="*/ 1463040 w 3284220"/>
                <a:gd name="connsiteY10" fmla="*/ 184739 h 796755"/>
                <a:gd name="connsiteX11" fmla="*/ 1276350 w 3284220"/>
                <a:gd name="connsiteY11" fmla="*/ 9479 h 796755"/>
                <a:gd name="connsiteX12" fmla="*/ 1083899 w 3284220"/>
                <a:gd name="connsiteY12" fmla="*/ 428765 h 796755"/>
                <a:gd name="connsiteX13" fmla="*/ 904829 w 3284220"/>
                <a:gd name="connsiteY13" fmla="*/ 85307 h 796755"/>
                <a:gd name="connsiteX14" fmla="*/ 709868 w 3284220"/>
                <a:gd name="connsiteY14" fmla="*/ 587390 h 796755"/>
                <a:gd name="connsiteX15" fmla="*/ 530147 w 3284220"/>
                <a:gd name="connsiteY15" fmla="*/ 282591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2004060 w 3284220"/>
                <a:gd name="connsiteY7" fmla="*/ 348569 h 796755"/>
                <a:gd name="connsiteX8" fmla="*/ 1821180 w 3284220"/>
                <a:gd name="connsiteY8" fmla="*/ 276179 h 796755"/>
                <a:gd name="connsiteX9" fmla="*/ 1645920 w 3284220"/>
                <a:gd name="connsiteY9" fmla="*/ 119969 h 796755"/>
                <a:gd name="connsiteX10" fmla="*/ 1463040 w 3284220"/>
                <a:gd name="connsiteY10" fmla="*/ 184739 h 796755"/>
                <a:gd name="connsiteX11" fmla="*/ 1267429 w 3284220"/>
                <a:gd name="connsiteY11" fmla="*/ 428764 h 796755"/>
                <a:gd name="connsiteX12" fmla="*/ 1083899 w 3284220"/>
                <a:gd name="connsiteY12" fmla="*/ 428765 h 796755"/>
                <a:gd name="connsiteX13" fmla="*/ 904829 w 3284220"/>
                <a:gd name="connsiteY13" fmla="*/ 85307 h 796755"/>
                <a:gd name="connsiteX14" fmla="*/ 709868 w 3284220"/>
                <a:gd name="connsiteY14" fmla="*/ 587390 h 796755"/>
                <a:gd name="connsiteX15" fmla="*/ 530147 w 3284220"/>
                <a:gd name="connsiteY15" fmla="*/ 282591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2004060 w 3284220"/>
                <a:gd name="connsiteY7" fmla="*/ 348569 h 796755"/>
                <a:gd name="connsiteX8" fmla="*/ 1821180 w 3284220"/>
                <a:gd name="connsiteY8" fmla="*/ 276179 h 796755"/>
                <a:gd name="connsiteX9" fmla="*/ 1645920 w 3284220"/>
                <a:gd name="connsiteY9" fmla="*/ 119969 h 796755"/>
                <a:gd name="connsiteX10" fmla="*/ 1440738 w 3284220"/>
                <a:gd name="connsiteY10" fmla="*/ 479131 h 796755"/>
                <a:gd name="connsiteX11" fmla="*/ 1267429 w 3284220"/>
                <a:gd name="connsiteY11" fmla="*/ 428764 h 796755"/>
                <a:gd name="connsiteX12" fmla="*/ 1083899 w 3284220"/>
                <a:gd name="connsiteY12" fmla="*/ 428765 h 796755"/>
                <a:gd name="connsiteX13" fmla="*/ 904829 w 3284220"/>
                <a:gd name="connsiteY13" fmla="*/ 85307 h 796755"/>
                <a:gd name="connsiteX14" fmla="*/ 709868 w 3284220"/>
                <a:gd name="connsiteY14" fmla="*/ 587390 h 796755"/>
                <a:gd name="connsiteX15" fmla="*/ 530147 w 3284220"/>
                <a:gd name="connsiteY15" fmla="*/ 282591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2004060 w 3284220"/>
                <a:gd name="connsiteY7" fmla="*/ 348569 h 796755"/>
                <a:gd name="connsiteX8" fmla="*/ 1821180 w 3284220"/>
                <a:gd name="connsiteY8" fmla="*/ 276179 h 796755"/>
                <a:gd name="connsiteX9" fmla="*/ 1641460 w 3284220"/>
                <a:gd name="connsiteY9" fmla="*/ 543715 h 796755"/>
                <a:gd name="connsiteX10" fmla="*/ 1440738 w 3284220"/>
                <a:gd name="connsiteY10" fmla="*/ 479131 h 796755"/>
                <a:gd name="connsiteX11" fmla="*/ 1267429 w 3284220"/>
                <a:gd name="connsiteY11" fmla="*/ 428764 h 796755"/>
                <a:gd name="connsiteX12" fmla="*/ 1083899 w 3284220"/>
                <a:gd name="connsiteY12" fmla="*/ 428765 h 796755"/>
                <a:gd name="connsiteX13" fmla="*/ 904829 w 3284220"/>
                <a:gd name="connsiteY13" fmla="*/ 85307 h 796755"/>
                <a:gd name="connsiteX14" fmla="*/ 709868 w 3284220"/>
                <a:gd name="connsiteY14" fmla="*/ 587390 h 796755"/>
                <a:gd name="connsiteX15" fmla="*/ 530147 w 3284220"/>
                <a:gd name="connsiteY15" fmla="*/ 282591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2004060 w 3284220"/>
                <a:gd name="connsiteY7" fmla="*/ 348569 h 796755"/>
                <a:gd name="connsiteX8" fmla="*/ 1821180 w 3284220"/>
                <a:gd name="connsiteY8" fmla="*/ 753452 h 796755"/>
                <a:gd name="connsiteX9" fmla="*/ 1641460 w 3284220"/>
                <a:gd name="connsiteY9" fmla="*/ 543715 h 796755"/>
                <a:gd name="connsiteX10" fmla="*/ 1440738 w 3284220"/>
                <a:gd name="connsiteY10" fmla="*/ 479131 h 796755"/>
                <a:gd name="connsiteX11" fmla="*/ 1267429 w 3284220"/>
                <a:gd name="connsiteY11" fmla="*/ 428764 h 796755"/>
                <a:gd name="connsiteX12" fmla="*/ 1083899 w 3284220"/>
                <a:gd name="connsiteY12" fmla="*/ 428765 h 796755"/>
                <a:gd name="connsiteX13" fmla="*/ 904829 w 3284220"/>
                <a:gd name="connsiteY13" fmla="*/ 85307 h 796755"/>
                <a:gd name="connsiteX14" fmla="*/ 709868 w 3284220"/>
                <a:gd name="connsiteY14" fmla="*/ 587390 h 796755"/>
                <a:gd name="connsiteX15" fmla="*/ 530147 w 3284220"/>
                <a:gd name="connsiteY15" fmla="*/ 282591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94560 w 3284220"/>
                <a:gd name="connsiteY6" fmla="*/ 299039 h 796755"/>
                <a:gd name="connsiteX7" fmla="*/ 1995139 w 3284220"/>
                <a:gd name="connsiteY7" fmla="*/ 790157 h 796755"/>
                <a:gd name="connsiteX8" fmla="*/ 1821180 w 3284220"/>
                <a:gd name="connsiteY8" fmla="*/ 753452 h 796755"/>
                <a:gd name="connsiteX9" fmla="*/ 1641460 w 3284220"/>
                <a:gd name="connsiteY9" fmla="*/ 543715 h 796755"/>
                <a:gd name="connsiteX10" fmla="*/ 1440738 w 3284220"/>
                <a:gd name="connsiteY10" fmla="*/ 479131 h 796755"/>
                <a:gd name="connsiteX11" fmla="*/ 1267429 w 3284220"/>
                <a:gd name="connsiteY11" fmla="*/ 428764 h 796755"/>
                <a:gd name="connsiteX12" fmla="*/ 1083899 w 3284220"/>
                <a:gd name="connsiteY12" fmla="*/ 428765 h 796755"/>
                <a:gd name="connsiteX13" fmla="*/ 904829 w 3284220"/>
                <a:gd name="connsiteY13" fmla="*/ 85307 h 796755"/>
                <a:gd name="connsiteX14" fmla="*/ 709868 w 3284220"/>
                <a:gd name="connsiteY14" fmla="*/ 587390 h 796755"/>
                <a:gd name="connsiteX15" fmla="*/ 530147 w 3284220"/>
                <a:gd name="connsiteY15" fmla="*/ 282591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373630 w 3284220"/>
                <a:gd name="connsiteY5" fmla="*/ 279989 h 796755"/>
                <a:gd name="connsiteX6" fmla="*/ 2181179 w 3284220"/>
                <a:gd name="connsiteY6" fmla="*/ 794153 h 796755"/>
                <a:gd name="connsiteX7" fmla="*/ 1995139 w 3284220"/>
                <a:gd name="connsiteY7" fmla="*/ 790157 h 796755"/>
                <a:gd name="connsiteX8" fmla="*/ 1821180 w 3284220"/>
                <a:gd name="connsiteY8" fmla="*/ 753452 h 796755"/>
                <a:gd name="connsiteX9" fmla="*/ 1641460 w 3284220"/>
                <a:gd name="connsiteY9" fmla="*/ 543715 h 796755"/>
                <a:gd name="connsiteX10" fmla="*/ 1440738 w 3284220"/>
                <a:gd name="connsiteY10" fmla="*/ 479131 h 796755"/>
                <a:gd name="connsiteX11" fmla="*/ 1267429 w 3284220"/>
                <a:gd name="connsiteY11" fmla="*/ 428764 h 796755"/>
                <a:gd name="connsiteX12" fmla="*/ 1083899 w 3284220"/>
                <a:gd name="connsiteY12" fmla="*/ 428765 h 796755"/>
                <a:gd name="connsiteX13" fmla="*/ 904829 w 3284220"/>
                <a:gd name="connsiteY13" fmla="*/ 85307 h 796755"/>
                <a:gd name="connsiteX14" fmla="*/ 709868 w 3284220"/>
                <a:gd name="connsiteY14" fmla="*/ 587390 h 796755"/>
                <a:gd name="connsiteX15" fmla="*/ 530147 w 3284220"/>
                <a:gd name="connsiteY15" fmla="*/ 282591 h 796755"/>
                <a:gd name="connsiteX16" fmla="*/ 347267 w 3284220"/>
                <a:gd name="connsiteY16" fmla="*/ 313908 h 796755"/>
                <a:gd name="connsiteX17" fmla="*/ 173308 w 3284220"/>
                <a:gd name="connsiteY17" fmla="*/ 0 h 796755"/>
                <a:gd name="connsiteX18" fmla="*/ 0 w 3284220"/>
                <a:gd name="connsiteY18" fmla="*/ 796755 h 796755"/>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548890 w 3284220"/>
                <a:gd name="connsiteY4" fmla="*/ 337139 h 796755"/>
                <a:gd name="connsiteX5" fmla="*/ 2181179 w 3284220"/>
                <a:gd name="connsiteY5" fmla="*/ 794153 h 796755"/>
                <a:gd name="connsiteX6" fmla="*/ 1995139 w 3284220"/>
                <a:gd name="connsiteY6" fmla="*/ 790157 h 796755"/>
                <a:gd name="connsiteX7" fmla="*/ 1821180 w 3284220"/>
                <a:gd name="connsiteY7" fmla="*/ 753452 h 796755"/>
                <a:gd name="connsiteX8" fmla="*/ 1641460 w 3284220"/>
                <a:gd name="connsiteY8" fmla="*/ 543715 h 796755"/>
                <a:gd name="connsiteX9" fmla="*/ 1440738 w 3284220"/>
                <a:gd name="connsiteY9" fmla="*/ 479131 h 796755"/>
                <a:gd name="connsiteX10" fmla="*/ 1267429 w 3284220"/>
                <a:gd name="connsiteY10" fmla="*/ 428764 h 796755"/>
                <a:gd name="connsiteX11" fmla="*/ 1083899 w 3284220"/>
                <a:gd name="connsiteY11" fmla="*/ 428765 h 796755"/>
                <a:gd name="connsiteX12" fmla="*/ 904829 w 3284220"/>
                <a:gd name="connsiteY12" fmla="*/ 85307 h 796755"/>
                <a:gd name="connsiteX13" fmla="*/ 709868 w 3284220"/>
                <a:gd name="connsiteY13" fmla="*/ 587390 h 796755"/>
                <a:gd name="connsiteX14" fmla="*/ 530147 w 3284220"/>
                <a:gd name="connsiteY14" fmla="*/ 282591 h 796755"/>
                <a:gd name="connsiteX15" fmla="*/ 347267 w 3284220"/>
                <a:gd name="connsiteY15" fmla="*/ 313908 h 796755"/>
                <a:gd name="connsiteX16" fmla="*/ 173308 w 3284220"/>
                <a:gd name="connsiteY16" fmla="*/ 0 h 796755"/>
                <a:gd name="connsiteX17" fmla="*/ 0 w 3284220"/>
                <a:gd name="connsiteY17" fmla="*/ 796755 h 796755"/>
                <a:gd name="connsiteX0" fmla="*/ 3284220 w 3284220"/>
                <a:gd name="connsiteY0" fmla="*/ 337139 h 812026"/>
                <a:gd name="connsiteX1" fmla="*/ 3101340 w 3284220"/>
                <a:gd name="connsiteY1" fmla="*/ 325709 h 812026"/>
                <a:gd name="connsiteX2" fmla="*/ 2918460 w 3284220"/>
                <a:gd name="connsiteY2" fmla="*/ 314279 h 812026"/>
                <a:gd name="connsiteX3" fmla="*/ 2731770 w 3284220"/>
                <a:gd name="connsiteY3" fmla="*/ 314279 h 812026"/>
                <a:gd name="connsiteX4" fmla="*/ 2357089 w 3284220"/>
                <a:gd name="connsiteY4" fmla="*/ 787648 h 812026"/>
                <a:gd name="connsiteX5" fmla="*/ 2181179 w 3284220"/>
                <a:gd name="connsiteY5" fmla="*/ 794153 h 812026"/>
                <a:gd name="connsiteX6" fmla="*/ 1995139 w 3284220"/>
                <a:gd name="connsiteY6" fmla="*/ 790157 h 812026"/>
                <a:gd name="connsiteX7" fmla="*/ 1821180 w 3284220"/>
                <a:gd name="connsiteY7" fmla="*/ 753452 h 812026"/>
                <a:gd name="connsiteX8" fmla="*/ 1641460 w 3284220"/>
                <a:gd name="connsiteY8" fmla="*/ 543715 h 812026"/>
                <a:gd name="connsiteX9" fmla="*/ 1440738 w 3284220"/>
                <a:gd name="connsiteY9" fmla="*/ 479131 h 812026"/>
                <a:gd name="connsiteX10" fmla="*/ 1267429 w 3284220"/>
                <a:gd name="connsiteY10" fmla="*/ 428764 h 812026"/>
                <a:gd name="connsiteX11" fmla="*/ 1083899 w 3284220"/>
                <a:gd name="connsiteY11" fmla="*/ 428765 h 812026"/>
                <a:gd name="connsiteX12" fmla="*/ 904829 w 3284220"/>
                <a:gd name="connsiteY12" fmla="*/ 85307 h 812026"/>
                <a:gd name="connsiteX13" fmla="*/ 709868 w 3284220"/>
                <a:gd name="connsiteY13" fmla="*/ 587390 h 812026"/>
                <a:gd name="connsiteX14" fmla="*/ 530147 w 3284220"/>
                <a:gd name="connsiteY14" fmla="*/ 282591 h 812026"/>
                <a:gd name="connsiteX15" fmla="*/ 347267 w 3284220"/>
                <a:gd name="connsiteY15" fmla="*/ 313908 h 812026"/>
                <a:gd name="connsiteX16" fmla="*/ 173308 w 3284220"/>
                <a:gd name="connsiteY16" fmla="*/ 0 h 812026"/>
                <a:gd name="connsiteX17" fmla="*/ 0 w 3284220"/>
                <a:gd name="connsiteY17" fmla="*/ 796755 h 812026"/>
                <a:gd name="connsiteX0" fmla="*/ 3284220 w 3284220"/>
                <a:gd name="connsiteY0" fmla="*/ 337139 h 796755"/>
                <a:gd name="connsiteX1" fmla="*/ 3101340 w 3284220"/>
                <a:gd name="connsiteY1" fmla="*/ 325709 h 796755"/>
                <a:gd name="connsiteX2" fmla="*/ 2918460 w 3284220"/>
                <a:gd name="connsiteY2" fmla="*/ 314279 h 796755"/>
                <a:gd name="connsiteX3" fmla="*/ 2731770 w 3284220"/>
                <a:gd name="connsiteY3" fmla="*/ 314279 h 796755"/>
                <a:gd name="connsiteX4" fmla="*/ 2181179 w 3284220"/>
                <a:gd name="connsiteY4" fmla="*/ 794153 h 796755"/>
                <a:gd name="connsiteX5" fmla="*/ 1995139 w 3284220"/>
                <a:gd name="connsiteY5" fmla="*/ 790157 h 796755"/>
                <a:gd name="connsiteX6" fmla="*/ 1821180 w 3284220"/>
                <a:gd name="connsiteY6" fmla="*/ 753452 h 796755"/>
                <a:gd name="connsiteX7" fmla="*/ 1641460 w 3284220"/>
                <a:gd name="connsiteY7" fmla="*/ 543715 h 796755"/>
                <a:gd name="connsiteX8" fmla="*/ 1440738 w 3284220"/>
                <a:gd name="connsiteY8" fmla="*/ 479131 h 796755"/>
                <a:gd name="connsiteX9" fmla="*/ 1267429 w 3284220"/>
                <a:gd name="connsiteY9" fmla="*/ 428764 h 796755"/>
                <a:gd name="connsiteX10" fmla="*/ 1083899 w 3284220"/>
                <a:gd name="connsiteY10" fmla="*/ 428765 h 796755"/>
                <a:gd name="connsiteX11" fmla="*/ 904829 w 3284220"/>
                <a:gd name="connsiteY11" fmla="*/ 85307 h 796755"/>
                <a:gd name="connsiteX12" fmla="*/ 709868 w 3284220"/>
                <a:gd name="connsiteY12" fmla="*/ 587390 h 796755"/>
                <a:gd name="connsiteX13" fmla="*/ 530147 w 3284220"/>
                <a:gd name="connsiteY13" fmla="*/ 282591 h 796755"/>
                <a:gd name="connsiteX14" fmla="*/ 347267 w 3284220"/>
                <a:gd name="connsiteY14" fmla="*/ 313908 h 796755"/>
                <a:gd name="connsiteX15" fmla="*/ 173308 w 3284220"/>
                <a:gd name="connsiteY15" fmla="*/ 0 h 796755"/>
                <a:gd name="connsiteX16" fmla="*/ 0 w 3284220"/>
                <a:gd name="connsiteY16" fmla="*/ 796755 h 796755"/>
                <a:gd name="connsiteX0" fmla="*/ 3284220 w 3284220"/>
                <a:gd name="connsiteY0" fmla="*/ 337139 h 800472"/>
                <a:gd name="connsiteX1" fmla="*/ 3101340 w 3284220"/>
                <a:gd name="connsiteY1" fmla="*/ 325709 h 800472"/>
                <a:gd name="connsiteX2" fmla="*/ 2918460 w 3284220"/>
                <a:gd name="connsiteY2" fmla="*/ 314279 h 800472"/>
                <a:gd name="connsiteX3" fmla="*/ 2776375 w 3284220"/>
                <a:gd name="connsiteY3" fmla="*/ 800472 h 800472"/>
                <a:gd name="connsiteX4" fmla="*/ 2181179 w 3284220"/>
                <a:gd name="connsiteY4" fmla="*/ 794153 h 800472"/>
                <a:gd name="connsiteX5" fmla="*/ 1995139 w 3284220"/>
                <a:gd name="connsiteY5" fmla="*/ 790157 h 800472"/>
                <a:gd name="connsiteX6" fmla="*/ 1821180 w 3284220"/>
                <a:gd name="connsiteY6" fmla="*/ 753452 h 800472"/>
                <a:gd name="connsiteX7" fmla="*/ 1641460 w 3284220"/>
                <a:gd name="connsiteY7" fmla="*/ 543715 h 800472"/>
                <a:gd name="connsiteX8" fmla="*/ 1440738 w 3284220"/>
                <a:gd name="connsiteY8" fmla="*/ 479131 h 800472"/>
                <a:gd name="connsiteX9" fmla="*/ 1267429 w 3284220"/>
                <a:gd name="connsiteY9" fmla="*/ 428764 h 800472"/>
                <a:gd name="connsiteX10" fmla="*/ 1083899 w 3284220"/>
                <a:gd name="connsiteY10" fmla="*/ 428765 h 800472"/>
                <a:gd name="connsiteX11" fmla="*/ 904829 w 3284220"/>
                <a:gd name="connsiteY11" fmla="*/ 85307 h 800472"/>
                <a:gd name="connsiteX12" fmla="*/ 709868 w 3284220"/>
                <a:gd name="connsiteY12" fmla="*/ 587390 h 800472"/>
                <a:gd name="connsiteX13" fmla="*/ 530147 w 3284220"/>
                <a:gd name="connsiteY13" fmla="*/ 282591 h 800472"/>
                <a:gd name="connsiteX14" fmla="*/ 347267 w 3284220"/>
                <a:gd name="connsiteY14" fmla="*/ 313908 h 800472"/>
                <a:gd name="connsiteX15" fmla="*/ 173308 w 3284220"/>
                <a:gd name="connsiteY15" fmla="*/ 0 h 800472"/>
                <a:gd name="connsiteX16" fmla="*/ 0 w 3284220"/>
                <a:gd name="connsiteY16" fmla="*/ 796755 h 800472"/>
                <a:gd name="connsiteX0" fmla="*/ 3284220 w 3284220"/>
                <a:gd name="connsiteY0" fmla="*/ 337139 h 800472"/>
                <a:gd name="connsiteX1" fmla="*/ 3101340 w 3284220"/>
                <a:gd name="connsiteY1" fmla="*/ 325709 h 800472"/>
                <a:gd name="connsiteX2" fmla="*/ 2931841 w 3284220"/>
                <a:gd name="connsiteY2" fmla="*/ 791551 h 800472"/>
                <a:gd name="connsiteX3" fmla="*/ 2776375 w 3284220"/>
                <a:gd name="connsiteY3" fmla="*/ 800472 h 800472"/>
                <a:gd name="connsiteX4" fmla="*/ 2181179 w 3284220"/>
                <a:gd name="connsiteY4" fmla="*/ 794153 h 800472"/>
                <a:gd name="connsiteX5" fmla="*/ 1995139 w 3284220"/>
                <a:gd name="connsiteY5" fmla="*/ 790157 h 800472"/>
                <a:gd name="connsiteX6" fmla="*/ 1821180 w 3284220"/>
                <a:gd name="connsiteY6" fmla="*/ 753452 h 800472"/>
                <a:gd name="connsiteX7" fmla="*/ 1641460 w 3284220"/>
                <a:gd name="connsiteY7" fmla="*/ 543715 h 800472"/>
                <a:gd name="connsiteX8" fmla="*/ 1440738 w 3284220"/>
                <a:gd name="connsiteY8" fmla="*/ 479131 h 800472"/>
                <a:gd name="connsiteX9" fmla="*/ 1267429 w 3284220"/>
                <a:gd name="connsiteY9" fmla="*/ 428764 h 800472"/>
                <a:gd name="connsiteX10" fmla="*/ 1083899 w 3284220"/>
                <a:gd name="connsiteY10" fmla="*/ 428765 h 800472"/>
                <a:gd name="connsiteX11" fmla="*/ 904829 w 3284220"/>
                <a:gd name="connsiteY11" fmla="*/ 85307 h 800472"/>
                <a:gd name="connsiteX12" fmla="*/ 709868 w 3284220"/>
                <a:gd name="connsiteY12" fmla="*/ 587390 h 800472"/>
                <a:gd name="connsiteX13" fmla="*/ 530147 w 3284220"/>
                <a:gd name="connsiteY13" fmla="*/ 282591 h 800472"/>
                <a:gd name="connsiteX14" fmla="*/ 347267 w 3284220"/>
                <a:gd name="connsiteY14" fmla="*/ 313908 h 800472"/>
                <a:gd name="connsiteX15" fmla="*/ 173308 w 3284220"/>
                <a:gd name="connsiteY15" fmla="*/ 0 h 800472"/>
                <a:gd name="connsiteX16" fmla="*/ 0 w 3284220"/>
                <a:gd name="connsiteY16" fmla="*/ 796755 h 800472"/>
                <a:gd name="connsiteX0" fmla="*/ 3284220 w 3284220"/>
                <a:gd name="connsiteY0" fmla="*/ 337139 h 800472"/>
                <a:gd name="connsiteX1" fmla="*/ 3105801 w 3284220"/>
                <a:gd name="connsiteY1" fmla="*/ 771758 h 800472"/>
                <a:gd name="connsiteX2" fmla="*/ 2931841 w 3284220"/>
                <a:gd name="connsiteY2" fmla="*/ 791551 h 800472"/>
                <a:gd name="connsiteX3" fmla="*/ 2776375 w 3284220"/>
                <a:gd name="connsiteY3" fmla="*/ 800472 h 800472"/>
                <a:gd name="connsiteX4" fmla="*/ 2181179 w 3284220"/>
                <a:gd name="connsiteY4" fmla="*/ 794153 h 800472"/>
                <a:gd name="connsiteX5" fmla="*/ 1995139 w 3284220"/>
                <a:gd name="connsiteY5" fmla="*/ 790157 h 800472"/>
                <a:gd name="connsiteX6" fmla="*/ 1821180 w 3284220"/>
                <a:gd name="connsiteY6" fmla="*/ 753452 h 800472"/>
                <a:gd name="connsiteX7" fmla="*/ 1641460 w 3284220"/>
                <a:gd name="connsiteY7" fmla="*/ 543715 h 800472"/>
                <a:gd name="connsiteX8" fmla="*/ 1440738 w 3284220"/>
                <a:gd name="connsiteY8" fmla="*/ 479131 h 800472"/>
                <a:gd name="connsiteX9" fmla="*/ 1267429 w 3284220"/>
                <a:gd name="connsiteY9" fmla="*/ 428764 h 800472"/>
                <a:gd name="connsiteX10" fmla="*/ 1083899 w 3284220"/>
                <a:gd name="connsiteY10" fmla="*/ 428765 h 800472"/>
                <a:gd name="connsiteX11" fmla="*/ 904829 w 3284220"/>
                <a:gd name="connsiteY11" fmla="*/ 85307 h 800472"/>
                <a:gd name="connsiteX12" fmla="*/ 709868 w 3284220"/>
                <a:gd name="connsiteY12" fmla="*/ 587390 h 800472"/>
                <a:gd name="connsiteX13" fmla="*/ 530147 w 3284220"/>
                <a:gd name="connsiteY13" fmla="*/ 282591 h 800472"/>
                <a:gd name="connsiteX14" fmla="*/ 347267 w 3284220"/>
                <a:gd name="connsiteY14" fmla="*/ 313908 h 800472"/>
                <a:gd name="connsiteX15" fmla="*/ 173308 w 3284220"/>
                <a:gd name="connsiteY15" fmla="*/ 0 h 800472"/>
                <a:gd name="connsiteX16" fmla="*/ 0 w 3284220"/>
                <a:gd name="connsiteY16" fmla="*/ 796755 h 800472"/>
                <a:gd name="connsiteX0" fmla="*/ 3105801 w 3105801"/>
                <a:gd name="connsiteY0" fmla="*/ 771758 h 800472"/>
                <a:gd name="connsiteX1" fmla="*/ 2931841 w 3105801"/>
                <a:gd name="connsiteY1" fmla="*/ 791551 h 800472"/>
                <a:gd name="connsiteX2" fmla="*/ 2776375 w 3105801"/>
                <a:gd name="connsiteY2" fmla="*/ 800472 h 800472"/>
                <a:gd name="connsiteX3" fmla="*/ 2181179 w 3105801"/>
                <a:gd name="connsiteY3" fmla="*/ 794153 h 800472"/>
                <a:gd name="connsiteX4" fmla="*/ 1995139 w 3105801"/>
                <a:gd name="connsiteY4" fmla="*/ 790157 h 800472"/>
                <a:gd name="connsiteX5" fmla="*/ 1821180 w 3105801"/>
                <a:gd name="connsiteY5" fmla="*/ 753452 h 800472"/>
                <a:gd name="connsiteX6" fmla="*/ 1641460 w 3105801"/>
                <a:gd name="connsiteY6" fmla="*/ 543715 h 800472"/>
                <a:gd name="connsiteX7" fmla="*/ 1440738 w 3105801"/>
                <a:gd name="connsiteY7" fmla="*/ 479131 h 800472"/>
                <a:gd name="connsiteX8" fmla="*/ 1267429 w 3105801"/>
                <a:gd name="connsiteY8" fmla="*/ 428764 h 800472"/>
                <a:gd name="connsiteX9" fmla="*/ 1083899 w 3105801"/>
                <a:gd name="connsiteY9" fmla="*/ 428765 h 800472"/>
                <a:gd name="connsiteX10" fmla="*/ 904829 w 3105801"/>
                <a:gd name="connsiteY10" fmla="*/ 85307 h 800472"/>
                <a:gd name="connsiteX11" fmla="*/ 709868 w 3105801"/>
                <a:gd name="connsiteY11" fmla="*/ 587390 h 800472"/>
                <a:gd name="connsiteX12" fmla="*/ 530147 w 3105801"/>
                <a:gd name="connsiteY12" fmla="*/ 282591 h 800472"/>
                <a:gd name="connsiteX13" fmla="*/ 347267 w 3105801"/>
                <a:gd name="connsiteY13" fmla="*/ 313908 h 800472"/>
                <a:gd name="connsiteX14" fmla="*/ 173308 w 3105801"/>
                <a:gd name="connsiteY14" fmla="*/ 0 h 800472"/>
                <a:gd name="connsiteX15" fmla="*/ 0 w 3105801"/>
                <a:gd name="connsiteY15" fmla="*/ 796755 h 800472"/>
                <a:gd name="connsiteX0" fmla="*/ 3275300 w 3275300"/>
                <a:gd name="connsiteY0" fmla="*/ 789600 h 805432"/>
                <a:gd name="connsiteX1" fmla="*/ 2931841 w 3275300"/>
                <a:gd name="connsiteY1" fmla="*/ 791551 h 805432"/>
                <a:gd name="connsiteX2" fmla="*/ 2776375 w 3275300"/>
                <a:gd name="connsiteY2" fmla="*/ 800472 h 805432"/>
                <a:gd name="connsiteX3" fmla="*/ 2181179 w 3275300"/>
                <a:gd name="connsiteY3" fmla="*/ 794153 h 805432"/>
                <a:gd name="connsiteX4" fmla="*/ 1995139 w 3275300"/>
                <a:gd name="connsiteY4" fmla="*/ 790157 h 805432"/>
                <a:gd name="connsiteX5" fmla="*/ 1821180 w 3275300"/>
                <a:gd name="connsiteY5" fmla="*/ 753452 h 805432"/>
                <a:gd name="connsiteX6" fmla="*/ 1641460 w 3275300"/>
                <a:gd name="connsiteY6" fmla="*/ 543715 h 805432"/>
                <a:gd name="connsiteX7" fmla="*/ 1440738 w 3275300"/>
                <a:gd name="connsiteY7" fmla="*/ 479131 h 805432"/>
                <a:gd name="connsiteX8" fmla="*/ 1267429 w 3275300"/>
                <a:gd name="connsiteY8" fmla="*/ 428764 h 805432"/>
                <a:gd name="connsiteX9" fmla="*/ 1083899 w 3275300"/>
                <a:gd name="connsiteY9" fmla="*/ 428765 h 805432"/>
                <a:gd name="connsiteX10" fmla="*/ 904829 w 3275300"/>
                <a:gd name="connsiteY10" fmla="*/ 85307 h 805432"/>
                <a:gd name="connsiteX11" fmla="*/ 709868 w 3275300"/>
                <a:gd name="connsiteY11" fmla="*/ 587390 h 805432"/>
                <a:gd name="connsiteX12" fmla="*/ 530147 w 3275300"/>
                <a:gd name="connsiteY12" fmla="*/ 282591 h 805432"/>
                <a:gd name="connsiteX13" fmla="*/ 347267 w 3275300"/>
                <a:gd name="connsiteY13" fmla="*/ 313908 h 805432"/>
                <a:gd name="connsiteX14" fmla="*/ 173308 w 3275300"/>
                <a:gd name="connsiteY14" fmla="*/ 0 h 805432"/>
                <a:gd name="connsiteX15" fmla="*/ 0 w 3275300"/>
                <a:gd name="connsiteY15" fmla="*/ 796755 h 805432"/>
                <a:gd name="connsiteX0" fmla="*/ 3275300 w 3275300"/>
                <a:gd name="connsiteY0" fmla="*/ 789600 h 800472"/>
                <a:gd name="connsiteX1" fmla="*/ 2931841 w 3275300"/>
                <a:gd name="connsiteY1" fmla="*/ 791551 h 800472"/>
                <a:gd name="connsiteX2" fmla="*/ 2776375 w 3275300"/>
                <a:gd name="connsiteY2" fmla="*/ 800472 h 800472"/>
                <a:gd name="connsiteX3" fmla="*/ 2181179 w 3275300"/>
                <a:gd name="connsiteY3" fmla="*/ 794153 h 800472"/>
                <a:gd name="connsiteX4" fmla="*/ 1995139 w 3275300"/>
                <a:gd name="connsiteY4" fmla="*/ 790157 h 800472"/>
                <a:gd name="connsiteX5" fmla="*/ 1821180 w 3275300"/>
                <a:gd name="connsiteY5" fmla="*/ 753452 h 800472"/>
                <a:gd name="connsiteX6" fmla="*/ 1641460 w 3275300"/>
                <a:gd name="connsiteY6" fmla="*/ 543715 h 800472"/>
                <a:gd name="connsiteX7" fmla="*/ 1440738 w 3275300"/>
                <a:gd name="connsiteY7" fmla="*/ 479131 h 800472"/>
                <a:gd name="connsiteX8" fmla="*/ 1267429 w 3275300"/>
                <a:gd name="connsiteY8" fmla="*/ 428764 h 800472"/>
                <a:gd name="connsiteX9" fmla="*/ 1083899 w 3275300"/>
                <a:gd name="connsiteY9" fmla="*/ 428765 h 800472"/>
                <a:gd name="connsiteX10" fmla="*/ 904829 w 3275300"/>
                <a:gd name="connsiteY10" fmla="*/ 85307 h 800472"/>
                <a:gd name="connsiteX11" fmla="*/ 709868 w 3275300"/>
                <a:gd name="connsiteY11" fmla="*/ 587390 h 800472"/>
                <a:gd name="connsiteX12" fmla="*/ 530147 w 3275300"/>
                <a:gd name="connsiteY12" fmla="*/ 282591 h 800472"/>
                <a:gd name="connsiteX13" fmla="*/ 347267 w 3275300"/>
                <a:gd name="connsiteY13" fmla="*/ 313908 h 800472"/>
                <a:gd name="connsiteX14" fmla="*/ 173308 w 3275300"/>
                <a:gd name="connsiteY14" fmla="*/ 0 h 800472"/>
                <a:gd name="connsiteX15" fmla="*/ 0 w 3275300"/>
                <a:gd name="connsiteY15" fmla="*/ 796755 h 800472"/>
                <a:gd name="connsiteX0" fmla="*/ 3275300 w 3275300"/>
                <a:gd name="connsiteY0" fmla="*/ 789600 h 800472"/>
                <a:gd name="connsiteX1" fmla="*/ 2931841 w 3275300"/>
                <a:gd name="connsiteY1" fmla="*/ 791551 h 800472"/>
                <a:gd name="connsiteX2" fmla="*/ 2776375 w 3275300"/>
                <a:gd name="connsiteY2" fmla="*/ 800472 h 800472"/>
                <a:gd name="connsiteX3" fmla="*/ 2181179 w 3275300"/>
                <a:gd name="connsiteY3" fmla="*/ 794153 h 800472"/>
                <a:gd name="connsiteX4" fmla="*/ 1995139 w 3275300"/>
                <a:gd name="connsiteY4" fmla="*/ 790157 h 800472"/>
                <a:gd name="connsiteX5" fmla="*/ 1821180 w 3275300"/>
                <a:gd name="connsiteY5" fmla="*/ 753452 h 800472"/>
                <a:gd name="connsiteX6" fmla="*/ 1641460 w 3275300"/>
                <a:gd name="connsiteY6" fmla="*/ 543715 h 800472"/>
                <a:gd name="connsiteX7" fmla="*/ 1440738 w 3275300"/>
                <a:gd name="connsiteY7" fmla="*/ 479131 h 800472"/>
                <a:gd name="connsiteX8" fmla="*/ 1267429 w 3275300"/>
                <a:gd name="connsiteY8" fmla="*/ 428764 h 800472"/>
                <a:gd name="connsiteX9" fmla="*/ 1083899 w 3275300"/>
                <a:gd name="connsiteY9" fmla="*/ 428765 h 800472"/>
                <a:gd name="connsiteX10" fmla="*/ 904829 w 3275300"/>
                <a:gd name="connsiteY10" fmla="*/ 85307 h 800472"/>
                <a:gd name="connsiteX11" fmla="*/ 709868 w 3275300"/>
                <a:gd name="connsiteY11" fmla="*/ 587390 h 800472"/>
                <a:gd name="connsiteX12" fmla="*/ 530147 w 3275300"/>
                <a:gd name="connsiteY12" fmla="*/ 282591 h 800472"/>
                <a:gd name="connsiteX13" fmla="*/ 347267 w 3275300"/>
                <a:gd name="connsiteY13" fmla="*/ 313908 h 800472"/>
                <a:gd name="connsiteX14" fmla="*/ 173308 w 3275300"/>
                <a:gd name="connsiteY14" fmla="*/ 0 h 800472"/>
                <a:gd name="connsiteX15" fmla="*/ 0 w 3275300"/>
                <a:gd name="connsiteY15" fmla="*/ 796755 h 800472"/>
                <a:gd name="connsiteX0" fmla="*/ 3275300 w 3275300"/>
                <a:gd name="connsiteY0" fmla="*/ 789600 h 800472"/>
                <a:gd name="connsiteX1" fmla="*/ 2918459 w 3275300"/>
                <a:gd name="connsiteY1" fmla="*/ 796011 h 800472"/>
                <a:gd name="connsiteX2" fmla="*/ 2776375 w 3275300"/>
                <a:gd name="connsiteY2" fmla="*/ 800472 h 800472"/>
                <a:gd name="connsiteX3" fmla="*/ 2181179 w 3275300"/>
                <a:gd name="connsiteY3" fmla="*/ 794153 h 800472"/>
                <a:gd name="connsiteX4" fmla="*/ 1995139 w 3275300"/>
                <a:gd name="connsiteY4" fmla="*/ 790157 h 800472"/>
                <a:gd name="connsiteX5" fmla="*/ 1821180 w 3275300"/>
                <a:gd name="connsiteY5" fmla="*/ 753452 h 800472"/>
                <a:gd name="connsiteX6" fmla="*/ 1641460 w 3275300"/>
                <a:gd name="connsiteY6" fmla="*/ 543715 h 800472"/>
                <a:gd name="connsiteX7" fmla="*/ 1440738 w 3275300"/>
                <a:gd name="connsiteY7" fmla="*/ 479131 h 800472"/>
                <a:gd name="connsiteX8" fmla="*/ 1267429 w 3275300"/>
                <a:gd name="connsiteY8" fmla="*/ 428764 h 800472"/>
                <a:gd name="connsiteX9" fmla="*/ 1083899 w 3275300"/>
                <a:gd name="connsiteY9" fmla="*/ 428765 h 800472"/>
                <a:gd name="connsiteX10" fmla="*/ 904829 w 3275300"/>
                <a:gd name="connsiteY10" fmla="*/ 85307 h 800472"/>
                <a:gd name="connsiteX11" fmla="*/ 709868 w 3275300"/>
                <a:gd name="connsiteY11" fmla="*/ 587390 h 800472"/>
                <a:gd name="connsiteX12" fmla="*/ 530147 w 3275300"/>
                <a:gd name="connsiteY12" fmla="*/ 282591 h 800472"/>
                <a:gd name="connsiteX13" fmla="*/ 347267 w 3275300"/>
                <a:gd name="connsiteY13" fmla="*/ 313908 h 800472"/>
                <a:gd name="connsiteX14" fmla="*/ 173308 w 3275300"/>
                <a:gd name="connsiteY14" fmla="*/ 0 h 800472"/>
                <a:gd name="connsiteX15" fmla="*/ 0 w 3275300"/>
                <a:gd name="connsiteY15" fmla="*/ 796755 h 800472"/>
                <a:gd name="connsiteX0" fmla="*/ 3275300 w 3275300"/>
                <a:gd name="connsiteY0" fmla="*/ 789600 h 800472"/>
                <a:gd name="connsiteX1" fmla="*/ 3089006 w 3275300"/>
                <a:gd name="connsiteY1" fmla="*/ 791922 h 800472"/>
                <a:gd name="connsiteX2" fmla="*/ 2918459 w 3275300"/>
                <a:gd name="connsiteY2" fmla="*/ 796011 h 800472"/>
                <a:gd name="connsiteX3" fmla="*/ 2776375 w 3275300"/>
                <a:gd name="connsiteY3" fmla="*/ 800472 h 800472"/>
                <a:gd name="connsiteX4" fmla="*/ 2181179 w 3275300"/>
                <a:gd name="connsiteY4" fmla="*/ 794153 h 800472"/>
                <a:gd name="connsiteX5" fmla="*/ 1995139 w 3275300"/>
                <a:gd name="connsiteY5" fmla="*/ 790157 h 800472"/>
                <a:gd name="connsiteX6" fmla="*/ 1821180 w 3275300"/>
                <a:gd name="connsiteY6" fmla="*/ 753452 h 800472"/>
                <a:gd name="connsiteX7" fmla="*/ 1641460 w 3275300"/>
                <a:gd name="connsiteY7" fmla="*/ 543715 h 800472"/>
                <a:gd name="connsiteX8" fmla="*/ 1440738 w 3275300"/>
                <a:gd name="connsiteY8" fmla="*/ 479131 h 800472"/>
                <a:gd name="connsiteX9" fmla="*/ 1267429 w 3275300"/>
                <a:gd name="connsiteY9" fmla="*/ 428764 h 800472"/>
                <a:gd name="connsiteX10" fmla="*/ 1083899 w 3275300"/>
                <a:gd name="connsiteY10" fmla="*/ 428765 h 800472"/>
                <a:gd name="connsiteX11" fmla="*/ 904829 w 3275300"/>
                <a:gd name="connsiteY11" fmla="*/ 85307 h 800472"/>
                <a:gd name="connsiteX12" fmla="*/ 709868 w 3275300"/>
                <a:gd name="connsiteY12" fmla="*/ 587390 h 800472"/>
                <a:gd name="connsiteX13" fmla="*/ 530147 w 3275300"/>
                <a:gd name="connsiteY13" fmla="*/ 282591 h 800472"/>
                <a:gd name="connsiteX14" fmla="*/ 347267 w 3275300"/>
                <a:gd name="connsiteY14" fmla="*/ 313908 h 800472"/>
                <a:gd name="connsiteX15" fmla="*/ 173308 w 3275300"/>
                <a:gd name="connsiteY15" fmla="*/ 0 h 800472"/>
                <a:gd name="connsiteX16" fmla="*/ 0 w 3275300"/>
                <a:gd name="connsiteY16" fmla="*/ 796755 h 8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5300" h="800472">
                  <a:moveTo>
                    <a:pt x="3275300" y="789600"/>
                  </a:moveTo>
                  <a:cubicBezTo>
                    <a:pt x="3243507" y="791474"/>
                    <a:pt x="3148479" y="790854"/>
                    <a:pt x="3089006" y="791922"/>
                  </a:cubicBezTo>
                  <a:cubicBezTo>
                    <a:pt x="3029533" y="792990"/>
                    <a:pt x="2969821" y="796073"/>
                    <a:pt x="2918459" y="796011"/>
                  </a:cubicBezTo>
                  <a:lnTo>
                    <a:pt x="2776375" y="800472"/>
                  </a:lnTo>
                  <a:lnTo>
                    <a:pt x="2181179" y="794153"/>
                  </a:lnTo>
                  <a:lnTo>
                    <a:pt x="1995139" y="790157"/>
                  </a:lnTo>
                  <a:lnTo>
                    <a:pt x="1821180" y="753452"/>
                  </a:lnTo>
                  <a:lnTo>
                    <a:pt x="1641460" y="543715"/>
                  </a:lnTo>
                  <a:lnTo>
                    <a:pt x="1440738" y="479131"/>
                  </a:lnTo>
                  <a:lnTo>
                    <a:pt x="1267429" y="428764"/>
                  </a:lnTo>
                  <a:lnTo>
                    <a:pt x="1083899" y="428765"/>
                  </a:lnTo>
                  <a:lnTo>
                    <a:pt x="904829" y="85307"/>
                  </a:lnTo>
                  <a:lnTo>
                    <a:pt x="709868" y="587390"/>
                  </a:lnTo>
                  <a:lnTo>
                    <a:pt x="530147" y="282591"/>
                  </a:lnTo>
                  <a:lnTo>
                    <a:pt x="347267" y="313908"/>
                  </a:lnTo>
                  <a:lnTo>
                    <a:pt x="173308" y="0"/>
                  </a:lnTo>
                  <a:lnTo>
                    <a:pt x="0" y="796755"/>
                  </a:lnTo>
                </a:path>
              </a:pathLst>
            </a:custGeom>
            <a:noFill/>
            <a:ln w="28575">
              <a:solidFill>
                <a:srgbClr val="FFFF00"/>
              </a:solidFill>
            </a:ln>
          </p:spPr>
          <p:txBody>
            <a:bodyPr rtlCol="0" anchor="ctr"/>
            <a:lstStyle/>
            <a:p>
              <a:pPr algn="ctr" rtl="1"/>
              <a:endParaRPr lang="en-ZA">
                <a:latin typeface="Arial Narrow" pitchFamily="34" charset="0"/>
              </a:endParaRPr>
            </a:p>
          </p:txBody>
        </p:sp>
        <p:sp>
          <p:nvSpPr>
            <p:cNvPr id="320" name="Freeform 319"/>
            <p:cNvSpPr/>
            <p:nvPr/>
          </p:nvSpPr>
          <p:spPr>
            <a:xfrm>
              <a:off x="5374329" y="2058980"/>
              <a:ext cx="3281061" cy="1385445"/>
            </a:xfrm>
            <a:custGeom>
              <a:avLst/>
              <a:gdLst>
                <a:gd name="connsiteX0" fmla="*/ 3276600 w 3276600"/>
                <a:gd name="connsiteY0" fmla="*/ 556260 h 601980"/>
                <a:gd name="connsiteX1" fmla="*/ 3093720 w 3276600"/>
                <a:gd name="connsiteY1" fmla="*/ 571500 h 601980"/>
                <a:gd name="connsiteX2" fmla="*/ 2910840 w 3276600"/>
                <a:gd name="connsiteY2" fmla="*/ 529590 h 601980"/>
                <a:gd name="connsiteX3" fmla="*/ 2731770 w 3276600"/>
                <a:gd name="connsiteY3" fmla="*/ 502920 h 601980"/>
                <a:gd name="connsiteX4" fmla="*/ 2548890 w 3276600"/>
                <a:gd name="connsiteY4" fmla="*/ 518160 h 601980"/>
                <a:gd name="connsiteX5" fmla="*/ 2369820 w 3276600"/>
                <a:gd name="connsiteY5" fmla="*/ 491490 h 601980"/>
                <a:gd name="connsiteX6" fmla="*/ 2186940 w 3276600"/>
                <a:gd name="connsiteY6" fmla="*/ 495300 h 601980"/>
                <a:gd name="connsiteX7" fmla="*/ 2000250 w 3276600"/>
                <a:gd name="connsiteY7" fmla="*/ 491490 h 601980"/>
                <a:gd name="connsiteX8" fmla="*/ 1821180 w 3276600"/>
                <a:gd name="connsiteY8" fmla="*/ 434340 h 601980"/>
                <a:gd name="connsiteX9" fmla="*/ 1642110 w 3276600"/>
                <a:gd name="connsiteY9" fmla="*/ 396240 h 601980"/>
                <a:gd name="connsiteX10" fmla="*/ 1455420 w 3276600"/>
                <a:gd name="connsiteY10" fmla="*/ 297180 h 601980"/>
                <a:gd name="connsiteX11" fmla="*/ 1276350 w 3276600"/>
                <a:gd name="connsiteY11" fmla="*/ 255270 h 601980"/>
                <a:gd name="connsiteX12" fmla="*/ 1089660 w 3276600"/>
                <a:gd name="connsiteY12" fmla="*/ 274320 h 601980"/>
                <a:gd name="connsiteX13" fmla="*/ 906780 w 3276600"/>
                <a:gd name="connsiteY13" fmla="*/ 95250 h 601980"/>
                <a:gd name="connsiteX14" fmla="*/ 727710 w 3276600"/>
                <a:gd name="connsiteY14" fmla="*/ 236220 h 601980"/>
                <a:gd name="connsiteX15" fmla="*/ 544830 w 3276600"/>
                <a:gd name="connsiteY15" fmla="*/ 179070 h 601980"/>
                <a:gd name="connsiteX16" fmla="*/ 361950 w 3276600"/>
                <a:gd name="connsiteY16" fmla="*/ 110490 h 601980"/>
                <a:gd name="connsiteX17" fmla="*/ 179070 w 3276600"/>
                <a:gd name="connsiteY17" fmla="*/ 0 h 601980"/>
                <a:gd name="connsiteX18" fmla="*/ 0 w 3276600"/>
                <a:gd name="connsiteY18" fmla="*/ 601980 h 601980"/>
                <a:gd name="connsiteX0" fmla="*/ 3289982 w 3289982"/>
                <a:gd name="connsiteY0" fmla="*/ 556260 h 1021265"/>
                <a:gd name="connsiteX1" fmla="*/ 3107102 w 3289982"/>
                <a:gd name="connsiteY1" fmla="*/ 571500 h 1021265"/>
                <a:gd name="connsiteX2" fmla="*/ 2924222 w 3289982"/>
                <a:gd name="connsiteY2" fmla="*/ 529590 h 1021265"/>
                <a:gd name="connsiteX3" fmla="*/ 2745152 w 3289982"/>
                <a:gd name="connsiteY3" fmla="*/ 502920 h 1021265"/>
                <a:gd name="connsiteX4" fmla="*/ 2562272 w 3289982"/>
                <a:gd name="connsiteY4" fmla="*/ 518160 h 1021265"/>
                <a:gd name="connsiteX5" fmla="*/ 2383202 w 3289982"/>
                <a:gd name="connsiteY5" fmla="*/ 491490 h 1021265"/>
                <a:gd name="connsiteX6" fmla="*/ 2200322 w 3289982"/>
                <a:gd name="connsiteY6" fmla="*/ 495300 h 1021265"/>
                <a:gd name="connsiteX7" fmla="*/ 2013632 w 3289982"/>
                <a:gd name="connsiteY7" fmla="*/ 491490 h 1021265"/>
                <a:gd name="connsiteX8" fmla="*/ 1834562 w 3289982"/>
                <a:gd name="connsiteY8" fmla="*/ 434340 h 1021265"/>
                <a:gd name="connsiteX9" fmla="*/ 1655492 w 3289982"/>
                <a:gd name="connsiteY9" fmla="*/ 396240 h 1021265"/>
                <a:gd name="connsiteX10" fmla="*/ 1468802 w 3289982"/>
                <a:gd name="connsiteY10" fmla="*/ 297180 h 1021265"/>
                <a:gd name="connsiteX11" fmla="*/ 1289732 w 3289982"/>
                <a:gd name="connsiteY11" fmla="*/ 255270 h 1021265"/>
                <a:gd name="connsiteX12" fmla="*/ 1103042 w 3289982"/>
                <a:gd name="connsiteY12" fmla="*/ 274320 h 1021265"/>
                <a:gd name="connsiteX13" fmla="*/ 920162 w 3289982"/>
                <a:gd name="connsiteY13" fmla="*/ 95250 h 1021265"/>
                <a:gd name="connsiteX14" fmla="*/ 741092 w 3289982"/>
                <a:gd name="connsiteY14" fmla="*/ 236220 h 1021265"/>
                <a:gd name="connsiteX15" fmla="*/ 558212 w 3289982"/>
                <a:gd name="connsiteY15" fmla="*/ 179070 h 1021265"/>
                <a:gd name="connsiteX16" fmla="*/ 375332 w 3289982"/>
                <a:gd name="connsiteY16" fmla="*/ 110490 h 1021265"/>
                <a:gd name="connsiteX17" fmla="*/ 192452 w 3289982"/>
                <a:gd name="connsiteY17" fmla="*/ 0 h 1021265"/>
                <a:gd name="connsiteX18" fmla="*/ 0 w 3289982"/>
                <a:gd name="connsiteY18" fmla="*/ 1021265 h 1021265"/>
                <a:gd name="connsiteX0" fmla="*/ 3289982 w 3289982"/>
                <a:gd name="connsiteY0" fmla="*/ 837271 h 1302276"/>
                <a:gd name="connsiteX1" fmla="*/ 3107102 w 3289982"/>
                <a:gd name="connsiteY1" fmla="*/ 852511 h 1302276"/>
                <a:gd name="connsiteX2" fmla="*/ 2924222 w 3289982"/>
                <a:gd name="connsiteY2" fmla="*/ 810601 h 1302276"/>
                <a:gd name="connsiteX3" fmla="*/ 2745152 w 3289982"/>
                <a:gd name="connsiteY3" fmla="*/ 783931 h 1302276"/>
                <a:gd name="connsiteX4" fmla="*/ 2562272 w 3289982"/>
                <a:gd name="connsiteY4" fmla="*/ 799171 h 1302276"/>
                <a:gd name="connsiteX5" fmla="*/ 2383202 w 3289982"/>
                <a:gd name="connsiteY5" fmla="*/ 772501 h 1302276"/>
                <a:gd name="connsiteX6" fmla="*/ 2200322 w 3289982"/>
                <a:gd name="connsiteY6" fmla="*/ 776311 h 1302276"/>
                <a:gd name="connsiteX7" fmla="*/ 2013632 w 3289982"/>
                <a:gd name="connsiteY7" fmla="*/ 772501 h 1302276"/>
                <a:gd name="connsiteX8" fmla="*/ 1834562 w 3289982"/>
                <a:gd name="connsiteY8" fmla="*/ 715351 h 1302276"/>
                <a:gd name="connsiteX9" fmla="*/ 1655492 w 3289982"/>
                <a:gd name="connsiteY9" fmla="*/ 677251 h 1302276"/>
                <a:gd name="connsiteX10" fmla="*/ 1468802 w 3289982"/>
                <a:gd name="connsiteY10" fmla="*/ 578191 h 1302276"/>
                <a:gd name="connsiteX11" fmla="*/ 1289732 w 3289982"/>
                <a:gd name="connsiteY11" fmla="*/ 536281 h 1302276"/>
                <a:gd name="connsiteX12" fmla="*/ 1103042 w 3289982"/>
                <a:gd name="connsiteY12" fmla="*/ 555331 h 1302276"/>
                <a:gd name="connsiteX13" fmla="*/ 920162 w 3289982"/>
                <a:gd name="connsiteY13" fmla="*/ 376261 h 1302276"/>
                <a:gd name="connsiteX14" fmla="*/ 741092 w 3289982"/>
                <a:gd name="connsiteY14" fmla="*/ 517231 h 1302276"/>
                <a:gd name="connsiteX15" fmla="*/ 558212 w 3289982"/>
                <a:gd name="connsiteY15" fmla="*/ 460081 h 1302276"/>
                <a:gd name="connsiteX16" fmla="*/ 375332 w 3289982"/>
                <a:gd name="connsiteY16" fmla="*/ 391501 h 1302276"/>
                <a:gd name="connsiteX17" fmla="*/ 174610 w 3289982"/>
                <a:gd name="connsiteY17" fmla="*/ 0 h 1302276"/>
                <a:gd name="connsiteX18" fmla="*/ 0 w 3289982"/>
                <a:gd name="connsiteY18" fmla="*/ 1302276 h 1302276"/>
                <a:gd name="connsiteX0" fmla="*/ 3289982 w 3289982"/>
                <a:gd name="connsiteY0" fmla="*/ 837271 h 1302276"/>
                <a:gd name="connsiteX1" fmla="*/ 3107102 w 3289982"/>
                <a:gd name="connsiteY1" fmla="*/ 852511 h 1302276"/>
                <a:gd name="connsiteX2" fmla="*/ 2924222 w 3289982"/>
                <a:gd name="connsiteY2" fmla="*/ 810601 h 1302276"/>
                <a:gd name="connsiteX3" fmla="*/ 2745152 w 3289982"/>
                <a:gd name="connsiteY3" fmla="*/ 783931 h 1302276"/>
                <a:gd name="connsiteX4" fmla="*/ 2562272 w 3289982"/>
                <a:gd name="connsiteY4" fmla="*/ 799171 h 1302276"/>
                <a:gd name="connsiteX5" fmla="*/ 2383202 w 3289982"/>
                <a:gd name="connsiteY5" fmla="*/ 772501 h 1302276"/>
                <a:gd name="connsiteX6" fmla="*/ 2200322 w 3289982"/>
                <a:gd name="connsiteY6" fmla="*/ 776311 h 1302276"/>
                <a:gd name="connsiteX7" fmla="*/ 2013632 w 3289982"/>
                <a:gd name="connsiteY7" fmla="*/ 772501 h 1302276"/>
                <a:gd name="connsiteX8" fmla="*/ 1834562 w 3289982"/>
                <a:gd name="connsiteY8" fmla="*/ 715351 h 1302276"/>
                <a:gd name="connsiteX9" fmla="*/ 1655492 w 3289982"/>
                <a:gd name="connsiteY9" fmla="*/ 677251 h 1302276"/>
                <a:gd name="connsiteX10" fmla="*/ 1468802 w 3289982"/>
                <a:gd name="connsiteY10" fmla="*/ 578191 h 1302276"/>
                <a:gd name="connsiteX11" fmla="*/ 1289732 w 3289982"/>
                <a:gd name="connsiteY11" fmla="*/ 536281 h 1302276"/>
                <a:gd name="connsiteX12" fmla="*/ 1103042 w 3289982"/>
                <a:gd name="connsiteY12" fmla="*/ 555331 h 1302276"/>
                <a:gd name="connsiteX13" fmla="*/ 920162 w 3289982"/>
                <a:gd name="connsiteY13" fmla="*/ 376261 h 1302276"/>
                <a:gd name="connsiteX14" fmla="*/ 741092 w 3289982"/>
                <a:gd name="connsiteY14" fmla="*/ 517231 h 1302276"/>
                <a:gd name="connsiteX15" fmla="*/ 558212 w 3289982"/>
                <a:gd name="connsiteY15" fmla="*/ 460081 h 1302276"/>
                <a:gd name="connsiteX16" fmla="*/ 357490 w 3289982"/>
                <a:gd name="connsiteY16" fmla="*/ 56965 h 1302276"/>
                <a:gd name="connsiteX17" fmla="*/ 174610 w 3289982"/>
                <a:gd name="connsiteY17" fmla="*/ 0 h 1302276"/>
                <a:gd name="connsiteX18" fmla="*/ 0 w 3289982"/>
                <a:gd name="connsiteY18" fmla="*/ 1302276 h 1302276"/>
                <a:gd name="connsiteX0" fmla="*/ 3289982 w 3289982"/>
                <a:gd name="connsiteY0" fmla="*/ 837271 h 1302276"/>
                <a:gd name="connsiteX1" fmla="*/ 3107102 w 3289982"/>
                <a:gd name="connsiteY1" fmla="*/ 852511 h 1302276"/>
                <a:gd name="connsiteX2" fmla="*/ 2924222 w 3289982"/>
                <a:gd name="connsiteY2" fmla="*/ 810601 h 1302276"/>
                <a:gd name="connsiteX3" fmla="*/ 2745152 w 3289982"/>
                <a:gd name="connsiteY3" fmla="*/ 783931 h 1302276"/>
                <a:gd name="connsiteX4" fmla="*/ 2562272 w 3289982"/>
                <a:gd name="connsiteY4" fmla="*/ 799171 h 1302276"/>
                <a:gd name="connsiteX5" fmla="*/ 2383202 w 3289982"/>
                <a:gd name="connsiteY5" fmla="*/ 772501 h 1302276"/>
                <a:gd name="connsiteX6" fmla="*/ 2200322 w 3289982"/>
                <a:gd name="connsiteY6" fmla="*/ 776311 h 1302276"/>
                <a:gd name="connsiteX7" fmla="*/ 2013632 w 3289982"/>
                <a:gd name="connsiteY7" fmla="*/ 772501 h 1302276"/>
                <a:gd name="connsiteX8" fmla="*/ 1834562 w 3289982"/>
                <a:gd name="connsiteY8" fmla="*/ 715351 h 1302276"/>
                <a:gd name="connsiteX9" fmla="*/ 1655492 w 3289982"/>
                <a:gd name="connsiteY9" fmla="*/ 677251 h 1302276"/>
                <a:gd name="connsiteX10" fmla="*/ 1468802 w 3289982"/>
                <a:gd name="connsiteY10" fmla="*/ 578191 h 1302276"/>
                <a:gd name="connsiteX11" fmla="*/ 1289732 w 3289982"/>
                <a:gd name="connsiteY11" fmla="*/ 536281 h 1302276"/>
                <a:gd name="connsiteX12" fmla="*/ 1103042 w 3289982"/>
                <a:gd name="connsiteY12" fmla="*/ 555331 h 1302276"/>
                <a:gd name="connsiteX13" fmla="*/ 920162 w 3289982"/>
                <a:gd name="connsiteY13" fmla="*/ 376261 h 1302276"/>
                <a:gd name="connsiteX14" fmla="*/ 741092 w 3289982"/>
                <a:gd name="connsiteY14" fmla="*/ 517231 h 1302276"/>
                <a:gd name="connsiteX15" fmla="*/ 544830 w 3289982"/>
                <a:gd name="connsiteY15" fmla="*/ 584974 h 1302276"/>
                <a:gd name="connsiteX16" fmla="*/ 357490 w 3289982"/>
                <a:gd name="connsiteY16" fmla="*/ 56965 h 1302276"/>
                <a:gd name="connsiteX17" fmla="*/ 174610 w 3289982"/>
                <a:gd name="connsiteY17" fmla="*/ 0 h 1302276"/>
                <a:gd name="connsiteX18" fmla="*/ 0 w 3289982"/>
                <a:gd name="connsiteY18" fmla="*/ 1302276 h 1302276"/>
                <a:gd name="connsiteX0" fmla="*/ 3289982 w 3289982"/>
                <a:gd name="connsiteY0" fmla="*/ 814968 h 1279973"/>
                <a:gd name="connsiteX1" fmla="*/ 3107102 w 3289982"/>
                <a:gd name="connsiteY1" fmla="*/ 830208 h 1279973"/>
                <a:gd name="connsiteX2" fmla="*/ 2924222 w 3289982"/>
                <a:gd name="connsiteY2" fmla="*/ 788298 h 1279973"/>
                <a:gd name="connsiteX3" fmla="*/ 2745152 w 3289982"/>
                <a:gd name="connsiteY3" fmla="*/ 761628 h 1279973"/>
                <a:gd name="connsiteX4" fmla="*/ 2562272 w 3289982"/>
                <a:gd name="connsiteY4" fmla="*/ 776868 h 1279973"/>
                <a:gd name="connsiteX5" fmla="*/ 2383202 w 3289982"/>
                <a:gd name="connsiteY5" fmla="*/ 750198 h 1279973"/>
                <a:gd name="connsiteX6" fmla="*/ 2200322 w 3289982"/>
                <a:gd name="connsiteY6" fmla="*/ 754008 h 1279973"/>
                <a:gd name="connsiteX7" fmla="*/ 2013632 w 3289982"/>
                <a:gd name="connsiteY7" fmla="*/ 750198 h 1279973"/>
                <a:gd name="connsiteX8" fmla="*/ 1834562 w 3289982"/>
                <a:gd name="connsiteY8" fmla="*/ 693048 h 1279973"/>
                <a:gd name="connsiteX9" fmla="*/ 1655492 w 3289982"/>
                <a:gd name="connsiteY9" fmla="*/ 654948 h 1279973"/>
                <a:gd name="connsiteX10" fmla="*/ 1468802 w 3289982"/>
                <a:gd name="connsiteY10" fmla="*/ 555888 h 1279973"/>
                <a:gd name="connsiteX11" fmla="*/ 1289732 w 3289982"/>
                <a:gd name="connsiteY11" fmla="*/ 513978 h 1279973"/>
                <a:gd name="connsiteX12" fmla="*/ 1103042 w 3289982"/>
                <a:gd name="connsiteY12" fmla="*/ 533028 h 1279973"/>
                <a:gd name="connsiteX13" fmla="*/ 920162 w 3289982"/>
                <a:gd name="connsiteY13" fmla="*/ 353958 h 1279973"/>
                <a:gd name="connsiteX14" fmla="*/ 741092 w 3289982"/>
                <a:gd name="connsiteY14" fmla="*/ 494928 h 1279973"/>
                <a:gd name="connsiteX15" fmla="*/ 544830 w 3289982"/>
                <a:gd name="connsiteY15" fmla="*/ 562671 h 1279973"/>
                <a:gd name="connsiteX16" fmla="*/ 357490 w 3289982"/>
                <a:gd name="connsiteY16" fmla="*/ 34662 h 1279973"/>
                <a:gd name="connsiteX17" fmla="*/ 174610 w 3289982"/>
                <a:gd name="connsiteY17" fmla="*/ 0 h 1279973"/>
                <a:gd name="connsiteX18" fmla="*/ 0 w 3289982"/>
                <a:gd name="connsiteY18" fmla="*/ 1279973 h 1279973"/>
                <a:gd name="connsiteX0" fmla="*/ 3289982 w 3289982"/>
                <a:gd name="connsiteY0" fmla="*/ 814968 h 1279973"/>
                <a:gd name="connsiteX1" fmla="*/ 3107102 w 3289982"/>
                <a:gd name="connsiteY1" fmla="*/ 830208 h 1279973"/>
                <a:gd name="connsiteX2" fmla="*/ 2924222 w 3289982"/>
                <a:gd name="connsiteY2" fmla="*/ 788298 h 1279973"/>
                <a:gd name="connsiteX3" fmla="*/ 2745152 w 3289982"/>
                <a:gd name="connsiteY3" fmla="*/ 761628 h 1279973"/>
                <a:gd name="connsiteX4" fmla="*/ 2562272 w 3289982"/>
                <a:gd name="connsiteY4" fmla="*/ 776868 h 1279973"/>
                <a:gd name="connsiteX5" fmla="*/ 2383202 w 3289982"/>
                <a:gd name="connsiteY5" fmla="*/ 750198 h 1279973"/>
                <a:gd name="connsiteX6" fmla="*/ 2200322 w 3289982"/>
                <a:gd name="connsiteY6" fmla="*/ 754008 h 1279973"/>
                <a:gd name="connsiteX7" fmla="*/ 2013632 w 3289982"/>
                <a:gd name="connsiteY7" fmla="*/ 750198 h 1279973"/>
                <a:gd name="connsiteX8" fmla="*/ 1834562 w 3289982"/>
                <a:gd name="connsiteY8" fmla="*/ 693048 h 1279973"/>
                <a:gd name="connsiteX9" fmla="*/ 1655492 w 3289982"/>
                <a:gd name="connsiteY9" fmla="*/ 654948 h 1279973"/>
                <a:gd name="connsiteX10" fmla="*/ 1468802 w 3289982"/>
                <a:gd name="connsiteY10" fmla="*/ 555888 h 1279973"/>
                <a:gd name="connsiteX11" fmla="*/ 1289732 w 3289982"/>
                <a:gd name="connsiteY11" fmla="*/ 513978 h 1279973"/>
                <a:gd name="connsiteX12" fmla="*/ 1103042 w 3289982"/>
                <a:gd name="connsiteY12" fmla="*/ 533028 h 1279973"/>
                <a:gd name="connsiteX13" fmla="*/ 920162 w 3289982"/>
                <a:gd name="connsiteY13" fmla="*/ 353958 h 1279973"/>
                <a:gd name="connsiteX14" fmla="*/ 732171 w 3289982"/>
                <a:gd name="connsiteY14" fmla="*/ 637663 h 1279973"/>
                <a:gd name="connsiteX15" fmla="*/ 544830 w 3289982"/>
                <a:gd name="connsiteY15" fmla="*/ 562671 h 1279973"/>
                <a:gd name="connsiteX16" fmla="*/ 357490 w 3289982"/>
                <a:gd name="connsiteY16" fmla="*/ 34662 h 1279973"/>
                <a:gd name="connsiteX17" fmla="*/ 174610 w 3289982"/>
                <a:gd name="connsiteY17" fmla="*/ 0 h 1279973"/>
                <a:gd name="connsiteX18" fmla="*/ 0 w 3289982"/>
                <a:gd name="connsiteY18" fmla="*/ 1279973 h 1279973"/>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383202 w 3289982"/>
                <a:gd name="connsiteY5" fmla="*/ 855670 h 1385445"/>
                <a:gd name="connsiteX6" fmla="*/ 2200322 w 3289982"/>
                <a:gd name="connsiteY6" fmla="*/ 859480 h 1385445"/>
                <a:gd name="connsiteX7" fmla="*/ 2013632 w 3289982"/>
                <a:gd name="connsiteY7" fmla="*/ 855670 h 1385445"/>
                <a:gd name="connsiteX8" fmla="*/ 1834562 w 3289982"/>
                <a:gd name="connsiteY8" fmla="*/ 798520 h 1385445"/>
                <a:gd name="connsiteX9" fmla="*/ 1655492 w 3289982"/>
                <a:gd name="connsiteY9" fmla="*/ 760420 h 1385445"/>
                <a:gd name="connsiteX10" fmla="*/ 1468802 w 3289982"/>
                <a:gd name="connsiteY10" fmla="*/ 661360 h 1385445"/>
                <a:gd name="connsiteX11" fmla="*/ 1289732 w 3289982"/>
                <a:gd name="connsiteY11" fmla="*/ 619450 h 1385445"/>
                <a:gd name="connsiteX12" fmla="*/ 1103042 w 3289982"/>
                <a:gd name="connsiteY12" fmla="*/ 638500 h 1385445"/>
                <a:gd name="connsiteX13" fmla="*/ 911241 w 3289982"/>
                <a:gd name="connsiteY13" fmla="*/ 0 h 1385445"/>
                <a:gd name="connsiteX14" fmla="*/ 732171 w 3289982"/>
                <a:gd name="connsiteY14" fmla="*/ 743135 h 1385445"/>
                <a:gd name="connsiteX15" fmla="*/ 544830 w 3289982"/>
                <a:gd name="connsiteY15" fmla="*/ 668143 h 1385445"/>
                <a:gd name="connsiteX16" fmla="*/ 357490 w 3289982"/>
                <a:gd name="connsiteY16" fmla="*/ 140134 h 1385445"/>
                <a:gd name="connsiteX17" fmla="*/ 174610 w 3289982"/>
                <a:gd name="connsiteY17" fmla="*/ 105472 h 1385445"/>
                <a:gd name="connsiteX18" fmla="*/ 0 w 3289982"/>
                <a:gd name="connsiteY18"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383202 w 3289982"/>
                <a:gd name="connsiteY5" fmla="*/ 855670 h 1385445"/>
                <a:gd name="connsiteX6" fmla="*/ 2200322 w 3289982"/>
                <a:gd name="connsiteY6" fmla="*/ 859480 h 1385445"/>
                <a:gd name="connsiteX7" fmla="*/ 2013632 w 3289982"/>
                <a:gd name="connsiteY7" fmla="*/ 855670 h 1385445"/>
                <a:gd name="connsiteX8" fmla="*/ 1834562 w 3289982"/>
                <a:gd name="connsiteY8" fmla="*/ 798520 h 1385445"/>
                <a:gd name="connsiteX9" fmla="*/ 1655492 w 3289982"/>
                <a:gd name="connsiteY9" fmla="*/ 760420 h 1385445"/>
                <a:gd name="connsiteX10" fmla="*/ 1468802 w 3289982"/>
                <a:gd name="connsiteY10" fmla="*/ 661360 h 1385445"/>
                <a:gd name="connsiteX11" fmla="*/ 1289732 w 3289982"/>
                <a:gd name="connsiteY11" fmla="*/ 619450 h 1385445"/>
                <a:gd name="connsiteX12" fmla="*/ 1080740 w 3289982"/>
                <a:gd name="connsiteY12" fmla="*/ 469001 h 1385445"/>
                <a:gd name="connsiteX13" fmla="*/ 911241 w 3289982"/>
                <a:gd name="connsiteY13" fmla="*/ 0 h 1385445"/>
                <a:gd name="connsiteX14" fmla="*/ 732171 w 3289982"/>
                <a:gd name="connsiteY14" fmla="*/ 743135 h 1385445"/>
                <a:gd name="connsiteX15" fmla="*/ 544830 w 3289982"/>
                <a:gd name="connsiteY15" fmla="*/ 668143 h 1385445"/>
                <a:gd name="connsiteX16" fmla="*/ 357490 w 3289982"/>
                <a:gd name="connsiteY16" fmla="*/ 140134 h 1385445"/>
                <a:gd name="connsiteX17" fmla="*/ 174610 w 3289982"/>
                <a:gd name="connsiteY17" fmla="*/ 105472 h 1385445"/>
                <a:gd name="connsiteX18" fmla="*/ 0 w 3289982"/>
                <a:gd name="connsiteY18"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383202 w 3289982"/>
                <a:gd name="connsiteY5" fmla="*/ 855670 h 1385445"/>
                <a:gd name="connsiteX6" fmla="*/ 2200322 w 3289982"/>
                <a:gd name="connsiteY6" fmla="*/ 859480 h 1385445"/>
                <a:gd name="connsiteX7" fmla="*/ 2013632 w 3289982"/>
                <a:gd name="connsiteY7" fmla="*/ 855670 h 1385445"/>
                <a:gd name="connsiteX8" fmla="*/ 1834562 w 3289982"/>
                <a:gd name="connsiteY8" fmla="*/ 798520 h 1385445"/>
                <a:gd name="connsiteX9" fmla="*/ 1655492 w 3289982"/>
                <a:gd name="connsiteY9" fmla="*/ 760420 h 1385445"/>
                <a:gd name="connsiteX10" fmla="*/ 1468802 w 3289982"/>
                <a:gd name="connsiteY10" fmla="*/ 661360 h 1385445"/>
                <a:gd name="connsiteX11" fmla="*/ 1254048 w 3289982"/>
                <a:gd name="connsiteY11" fmla="*/ 730962 h 1385445"/>
                <a:gd name="connsiteX12" fmla="*/ 1080740 w 3289982"/>
                <a:gd name="connsiteY12" fmla="*/ 469001 h 1385445"/>
                <a:gd name="connsiteX13" fmla="*/ 911241 w 3289982"/>
                <a:gd name="connsiteY13" fmla="*/ 0 h 1385445"/>
                <a:gd name="connsiteX14" fmla="*/ 732171 w 3289982"/>
                <a:gd name="connsiteY14" fmla="*/ 743135 h 1385445"/>
                <a:gd name="connsiteX15" fmla="*/ 544830 w 3289982"/>
                <a:gd name="connsiteY15" fmla="*/ 668143 h 1385445"/>
                <a:gd name="connsiteX16" fmla="*/ 357490 w 3289982"/>
                <a:gd name="connsiteY16" fmla="*/ 140134 h 1385445"/>
                <a:gd name="connsiteX17" fmla="*/ 174610 w 3289982"/>
                <a:gd name="connsiteY17" fmla="*/ 105472 h 1385445"/>
                <a:gd name="connsiteX18" fmla="*/ 0 w 3289982"/>
                <a:gd name="connsiteY18"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383202 w 3289982"/>
                <a:gd name="connsiteY5" fmla="*/ 855670 h 1385445"/>
                <a:gd name="connsiteX6" fmla="*/ 2200322 w 3289982"/>
                <a:gd name="connsiteY6" fmla="*/ 859480 h 1385445"/>
                <a:gd name="connsiteX7" fmla="*/ 2013632 w 3289982"/>
                <a:gd name="connsiteY7" fmla="*/ 855670 h 1385445"/>
                <a:gd name="connsiteX8" fmla="*/ 1834562 w 3289982"/>
                <a:gd name="connsiteY8" fmla="*/ 798520 h 1385445"/>
                <a:gd name="connsiteX9" fmla="*/ 1655492 w 3289982"/>
                <a:gd name="connsiteY9" fmla="*/ 760420 h 1385445"/>
                <a:gd name="connsiteX10" fmla="*/ 1468802 w 3289982"/>
                <a:gd name="connsiteY10" fmla="*/ 661360 h 1385445"/>
                <a:gd name="connsiteX11" fmla="*/ 1267429 w 3289982"/>
                <a:gd name="connsiteY11" fmla="*/ 717580 h 1385445"/>
                <a:gd name="connsiteX12" fmla="*/ 1080740 w 3289982"/>
                <a:gd name="connsiteY12" fmla="*/ 469001 h 1385445"/>
                <a:gd name="connsiteX13" fmla="*/ 911241 w 3289982"/>
                <a:gd name="connsiteY13" fmla="*/ 0 h 1385445"/>
                <a:gd name="connsiteX14" fmla="*/ 732171 w 3289982"/>
                <a:gd name="connsiteY14" fmla="*/ 743135 h 1385445"/>
                <a:gd name="connsiteX15" fmla="*/ 544830 w 3289982"/>
                <a:gd name="connsiteY15" fmla="*/ 668143 h 1385445"/>
                <a:gd name="connsiteX16" fmla="*/ 357490 w 3289982"/>
                <a:gd name="connsiteY16" fmla="*/ 140134 h 1385445"/>
                <a:gd name="connsiteX17" fmla="*/ 174610 w 3289982"/>
                <a:gd name="connsiteY17" fmla="*/ 105472 h 1385445"/>
                <a:gd name="connsiteX18" fmla="*/ 0 w 3289982"/>
                <a:gd name="connsiteY18"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383202 w 3289982"/>
                <a:gd name="connsiteY5" fmla="*/ 855670 h 1385445"/>
                <a:gd name="connsiteX6" fmla="*/ 2200322 w 3289982"/>
                <a:gd name="connsiteY6" fmla="*/ 859480 h 1385445"/>
                <a:gd name="connsiteX7" fmla="*/ 2013632 w 3289982"/>
                <a:gd name="connsiteY7" fmla="*/ 855670 h 1385445"/>
                <a:gd name="connsiteX8" fmla="*/ 1834562 w 3289982"/>
                <a:gd name="connsiteY8" fmla="*/ 798520 h 1385445"/>
                <a:gd name="connsiteX9" fmla="*/ 1655492 w 3289982"/>
                <a:gd name="connsiteY9" fmla="*/ 760420 h 1385445"/>
                <a:gd name="connsiteX10" fmla="*/ 1450960 w 3289982"/>
                <a:gd name="connsiteY10" fmla="*/ 844240 h 1385445"/>
                <a:gd name="connsiteX11" fmla="*/ 1267429 w 3289982"/>
                <a:gd name="connsiteY11" fmla="*/ 717580 h 1385445"/>
                <a:gd name="connsiteX12" fmla="*/ 1080740 w 3289982"/>
                <a:gd name="connsiteY12" fmla="*/ 469001 h 1385445"/>
                <a:gd name="connsiteX13" fmla="*/ 911241 w 3289982"/>
                <a:gd name="connsiteY13" fmla="*/ 0 h 1385445"/>
                <a:gd name="connsiteX14" fmla="*/ 732171 w 3289982"/>
                <a:gd name="connsiteY14" fmla="*/ 743135 h 1385445"/>
                <a:gd name="connsiteX15" fmla="*/ 544830 w 3289982"/>
                <a:gd name="connsiteY15" fmla="*/ 668143 h 1385445"/>
                <a:gd name="connsiteX16" fmla="*/ 357490 w 3289982"/>
                <a:gd name="connsiteY16" fmla="*/ 140134 h 1385445"/>
                <a:gd name="connsiteX17" fmla="*/ 174610 w 3289982"/>
                <a:gd name="connsiteY17" fmla="*/ 105472 h 1385445"/>
                <a:gd name="connsiteX18" fmla="*/ 0 w 3289982"/>
                <a:gd name="connsiteY18"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383202 w 3289982"/>
                <a:gd name="connsiteY5" fmla="*/ 855670 h 1385445"/>
                <a:gd name="connsiteX6" fmla="*/ 2200322 w 3289982"/>
                <a:gd name="connsiteY6" fmla="*/ 859480 h 1385445"/>
                <a:gd name="connsiteX7" fmla="*/ 2013632 w 3289982"/>
                <a:gd name="connsiteY7" fmla="*/ 855670 h 1385445"/>
                <a:gd name="connsiteX8" fmla="*/ 1834562 w 3289982"/>
                <a:gd name="connsiteY8" fmla="*/ 798520 h 1385445"/>
                <a:gd name="connsiteX9" fmla="*/ 1646571 w 3289982"/>
                <a:gd name="connsiteY9" fmla="*/ 1050351 h 1385445"/>
                <a:gd name="connsiteX10" fmla="*/ 1450960 w 3289982"/>
                <a:gd name="connsiteY10" fmla="*/ 844240 h 1385445"/>
                <a:gd name="connsiteX11" fmla="*/ 1267429 w 3289982"/>
                <a:gd name="connsiteY11" fmla="*/ 717580 h 1385445"/>
                <a:gd name="connsiteX12" fmla="*/ 1080740 w 3289982"/>
                <a:gd name="connsiteY12" fmla="*/ 469001 h 1385445"/>
                <a:gd name="connsiteX13" fmla="*/ 911241 w 3289982"/>
                <a:gd name="connsiteY13" fmla="*/ 0 h 1385445"/>
                <a:gd name="connsiteX14" fmla="*/ 732171 w 3289982"/>
                <a:gd name="connsiteY14" fmla="*/ 743135 h 1385445"/>
                <a:gd name="connsiteX15" fmla="*/ 544830 w 3289982"/>
                <a:gd name="connsiteY15" fmla="*/ 668143 h 1385445"/>
                <a:gd name="connsiteX16" fmla="*/ 357490 w 3289982"/>
                <a:gd name="connsiteY16" fmla="*/ 140134 h 1385445"/>
                <a:gd name="connsiteX17" fmla="*/ 174610 w 3289982"/>
                <a:gd name="connsiteY17" fmla="*/ 105472 h 1385445"/>
                <a:gd name="connsiteX18" fmla="*/ 0 w 3289982"/>
                <a:gd name="connsiteY18"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383202 w 3289982"/>
                <a:gd name="connsiteY5" fmla="*/ 855670 h 1385445"/>
                <a:gd name="connsiteX6" fmla="*/ 2200322 w 3289982"/>
                <a:gd name="connsiteY6" fmla="*/ 859480 h 1385445"/>
                <a:gd name="connsiteX7" fmla="*/ 2013632 w 3289982"/>
                <a:gd name="connsiteY7" fmla="*/ 855670 h 1385445"/>
                <a:gd name="connsiteX8" fmla="*/ 1834562 w 3289982"/>
                <a:gd name="connsiteY8" fmla="*/ 1222266 h 1385445"/>
                <a:gd name="connsiteX9" fmla="*/ 1646571 w 3289982"/>
                <a:gd name="connsiteY9" fmla="*/ 1050351 h 1385445"/>
                <a:gd name="connsiteX10" fmla="*/ 1450960 w 3289982"/>
                <a:gd name="connsiteY10" fmla="*/ 844240 h 1385445"/>
                <a:gd name="connsiteX11" fmla="*/ 1267429 w 3289982"/>
                <a:gd name="connsiteY11" fmla="*/ 717580 h 1385445"/>
                <a:gd name="connsiteX12" fmla="*/ 1080740 w 3289982"/>
                <a:gd name="connsiteY12" fmla="*/ 469001 h 1385445"/>
                <a:gd name="connsiteX13" fmla="*/ 911241 w 3289982"/>
                <a:gd name="connsiteY13" fmla="*/ 0 h 1385445"/>
                <a:gd name="connsiteX14" fmla="*/ 732171 w 3289982"/>
                <a:gd name="connsiteY14" fmla="*/ 743135 h 1385445"/>
                <a:gd name="connsiteX15" fmla="*/ 544830 w 3289982"/>
                <a:gd name="connsiteY15" fmla="*/ 668143 h 1385445"/>
                <a:gd name="connsiteX16" fmla="*/ 357490 w 3289982"/>
                <a:gd name="connsiteY16" fmla="*/ 140134 h 1385445"/>
                <a:gd name="connsiteX17" fmla="*/ 174610 w 3289982"/>
                <a:gd name="connsiteY17" fmla="*/ 105472 h 1385445"/>
                <a:gd name="connsiteX18" fmla="*/ 0 w 3289982"/>
                <a:gd name="connsiteY18"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383202 w 3289982"/>
                <a:gd name="connsiteY5" fmla="*/ 855670 h 1385445"/>
                <a:gd name="connsiteX6" fmla="*/ 2200322 w 3289982"/>
                <a:gd name="connsiteY6" fmla="*/ 859480 h 1385445"/>
                <a:gd name="connsiteX7" fmla="*/ 2018093 w 3289982"/>
                <a:gd name="connsiteY7" fmla="*/ 1274956 h 1385445"/>
                <a:gd name="connsiteX8" fmla="*/ 1834562 w 3289982"/>
                <a:gd name="connsiteY8" fmla="*/ 1222266 h 1385445"/>
                <a:gd name="connsiteX9" fmla="*/ 1646571 w 3289982"/>
                <a:gd name="connsiteY9" fmla="*/ 1050351 h 1385445"/>
                <a:gd name="connsiteX10" fmla="*/ 1450960 w 3289982"/>
                <a:gd name="connsiteY10" fmla="*/ 844240 h 1385445"/>
                <a:gd name="connsiteX11" fmla="*/ 1267429 w 3289982"/>
                <a:gd name="connsiteY11" fmla="*/ 717580 h 1385445"/>
                <a:gd name="connsiteX12" fmla="*/ 1080740 w 3289982"/>
                <a:gd name="connsiteY12" fmla="*/ 469001 h 1385445"/>
                <a:gd name="connsiteX13" fmla="*/ 911241 w 3289982"/>
                <a:gd name="connsiteY13" fmla="*/ 0 h 1385445"/>
                <a:gd name="connsiteX14" fmla="*/ 732171 w 3289982"/>
                <a:gd name="connsiteY14" fmla="*/ 743135 h 1385445"/>
                <a:gd name="connsiteX15" fmla="*/ 544830 w 3289982"/>
                <a:gd name="connsiteY15" fmla="*/ 668143 h 1385445"/>
                <a:gd name="connsiteX16" fmla="*/ 357490 w 3289982"/>
                <a:gd name="connsiteY16" fmla="*/ 140134 h 1385445"/>
                <a:gd name="connsiteX17" fmla="*/ 174610 w 3289982"/>
                <a:gd name="connsiteY17" fmla="*/ 105472 h 1385445"/>
                <a:gd name="connsiteX18" fmla="*/ 0 w 3289982"/>
                <a:gd name="connsiteY18"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383202 w 3289982"/>
                <a:gd name="connsiteY5" fmla="*/ 855670 h 1385445"/>
                <a:gd name="connsiteX6" fmla="*/ 2200322 w 3289982"/>
                <a:gd name="connsiteY6" fmla="*/ 859480 h 1385445"/>
                <a:gd name="connsiteX7" fmla="*/ 2009172 w 3289982"/>
                <a:gd name="connsiteY7" fmla="*/ 1283877 h 1385445"/>
                <a:gd name="connsiteX8" fmla="*/ 1834562 w 3289982"/>
                <a:gd name="connsiteY8" fmla="*/ 1222266 h 1385445"/>
                <a:gd name="connsiteX9" fmla="*/ 1646571 w 3289982"/>
                <a:gd name="connsiteY9" fmla="*/ 1050351 h 1385445"/>
                <a:gd name="connsiteX10" fmla="*/ 1450960 w 3289982"/>
                <a:gd name="connsiteY10" fmla="*/ 844240 h 1385445"/>
                <a:gd name="connsiteX11" fmla="*/ 1267429 w 3289982"/>
                <a:gd name="connsiteY11" fmla="*/ 717580 h 1385445"/>
                <a:gd name="connsiteX12" fmla="*/ 1080740 w 3289982"/>
                <a:gd name="connsiteY12" fmla="*/ 469001 h 1385445"/>
                <a:gd name="connsiteX13" fmla="*/ 911241 w 3289982"/>
                <a:gd name="connsiteY13" fmla="*/ 0 h 1385445"/>
                <a:gd name="connsiteX14" fmla="*/ 732171 w 3289982"/>
                <a:gd name="connsiteY14" fmla="*/ 743135 h 1385445"/>
                <a:gd name="connsiteX15" fmla="*/ 544830 w 3289982"/>
                <a:gd name="connsiteY15" fmla="*/ 668143 h 1385445"/>
                <a:gd name="connsiteX16" fmla="*/ 357490 w 3289982"/>
                <a:gd name="connsiteY16" fmla="*/ 140134 h 1385445"/>
                <a:gd name="connsiteX17" fmla="*/ 174610 w 3289982"/>
                <a:gd name="connsiteY17" fmla="*/ 105472 h 1385445"/>
                <a:gd name="connsiteX18" fmla="*/ 0 w 3289982"/>
                <a:gd name="connsiteY18"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383202 w 3289982"/>
                <a:gd name="connsiteY5" fmla="*/ 855670 h 1385445"/>
                <a:gd name="connsiteX6" fmla="*/ 2191401 w 3289982"/>
                <a:gd name="connsiteY6" fmla="*/ 1336752 h 1385445"/>
                <a:gd name="connsiteX7" fmla="*/ 2009172 w 3289982"/>
                <a:gd name="connsiteY7" fmla="*/ 1283877 h 1385445"/>
                <a:gd name="connsiteX8" fmla="*/ 1834562 w 3289982"/>
                <a:gd name="connsiteY8" fmla="*/ 1222266 h 1385445"/>
                <a:gd name="connsiteX9" fmla="*/ 1646571 w 3289982"/>
                <a:gd name="connsiteY9" fmla="*/ 1050351 h 1385445"/>
                <a:gd name="connsiteX10" fmla="*/ 1450960 w 3289982"/>
                <a:gd name="connsiteY10" fmla="*/ 844240 h 1385445"/>
                <a:gd name="connsiteX11" fmla="*/ 1267429 w 3289982"/>
                <a:gd name="connsiteY11" fmla="*/ 717580 h 1385445"/>
                <a:gd name="connsiteX12" fmla="*/ 1080740 w 3289982"/>
                <a:gd name="connsiteY12" fmla="*/ 469001 h 1385445"/>
                <a:gd name="connsiteX13" fmla="*/ 911241 w 3289982"/>
                <a:gd name="connsiteY13" fmla="*/ 0 h 1385445"/>
                <a:gd name="connsiteX14" fmla="*/ 732171 w 3289982"/>
                <a:gd name="connsiteY14" fmla="*/ 743135 h 1385445"/>
                <a:gd name="connsiteX15" fmla="*/ 544830 w 3289982"/>
                <a:gd name="connsiteY15" fmla="*/ 668143 h 1385445"/>
                <a:gd name="connsiteX16" fmla="*/ 357490 w 3289982"/>
                <a:gd name="connsiteY16" fmla="*/ 140134 h 1385445"/>
                <a:gd name="connsiteX17" fmla="*/ 174610 w 3289982"/>
                <a:gd name="connsiteY17" fmla="*/ 105472 h 1385445"/>
                <a:gd name="connsiteX18" fmla="*/ 0 w 3289982"/>
                <a:gd name="connsiteY18"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383202 w 3289982"/>
                <a:gd name="connsiteY5" fmla="*/ 855670 h 1385445"/>
                <a:gd name="connsiteX6" fmla="*/ 2375979 w 3289982"/>
                <a:gd name="connsiteY6" fmla="*/ 1354130 h 1385445"/>
                <a:gd name="connsiteX7" fmla="*/ 2191401 w 3289982"/>
                <a:gd name="connsiteY7" fmla="*/ 1336752 h 1385445"/>
                <a:gd name="connsiteX8" fmla="*/ 2009172 w 3289982"/>
                <a:gd name="connsiteY8" fmla="*/ 1283877 h 1385445"/>
                <a:gd name="connsiteX9" fmla="*/ 1834562 w 3289982"/>
                <a:gd name="connsiteY9" fmla="*/ 1222266 h 1385445"/>
                <a:gd name="connsiteX10" fmla="*/ 1646571 w 3289982"/>
                <a:gd name="connsiteY10" fmla="*/ 1050351 h 1385445"/>
                <a:gd name="connsiteX11" fmla="*/ 1450960 w 3289982"/>
                <a:gd name="connsiteY11" fmla="*/ 844240 h 1385445"/>
                <a:gd name="connsiteX12" fmla="*/ 1267429 w 3289982"/>
                <a:gd name="connsiteY12" fmla="*/ 717580 h 1385445"/>
                <a:gd name="connsiteX13" fmla="*/ 1080740 w 3289982"/>
                <a:gd name="connsiteY13" fmla="*/ 469001 h 1385445"/>
                <a:gd name="connsiteX14" fmla="*/ 911241 w 3289982"/>
                <a:gd name="connsiteY14" fmla="*/ 0 h 1385445"/>
                <a:gd name="connsiteX15" fmla="*/ 732171 w 3289982"/>
                <a:gd name="connsiteY15" fmla="*/ 743135 h 1385445"/>
                <a:gd name="connsiteX16" fmla="*/ 544830 w 3289982"/>
                <a:gd name="connsiteY16" fmla="*/ 668143 h 1385445"/>
                <a:gd name="connsiteX17" fmla="*/ 357490 w 3289982"/>
                <a:gd name="connsiteY17" fmla="*/ 140134 h 1385445"/>
                <a:gd name="connsiteX18" fmla="*/ 174610 w 3289982"/>
                <a:gd name="connsiteY18" fmla="*/ 105472 h 1385445"/>
                <a:gd name="connsiteX19" fmla="*/ 0 w 3289982"/>
                <a:gd name="connsiteY19"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867100 h 1385445"/>
                <a:gd name="connsiteX4" fmla="*/ 2562272 w 3289982"/>
                <a:gd name="connsiteY4" fmla="*/ 882340 h 1385445"/>
                <a:gd name="connsiteX5" fmla="*/ 2557161 w 3289982"/>
                <a:gd name="connsiteY5" fmla="*/ 1355245 h 1385445"/>
                <a:gd name="connsiteX6" fmla="*/ 2375979 w 3289982"/>
                <a:gd name="connsiteY6" fmla="*/ 1354130 h 1385445"/>
                <a:gd name="connsiteX7" fmla="*/ 2191401 w 3289982"/>
                <a:gd name="connsiteY7" fmla="*/ 1336752 h 1385445"/>
                <a:gd name="connsiteX8" fmla="*/ 2009172 w 3289982"/>
                <a:gd name="connsiteY8" fmla="*/ 1283877 h 1385445"/>
                <a:gd name="connsiteX9" fmla="*/ 1834562 w 3289982"/>
                <a:gd name="connsiteY9" fmla="*/ 1222266 h 1385445"/>
                <a:gd name="connsiteX10" fmla="*/ 1646571 w 3289982"/>
                <a:gd name="connsiteY10" fmla="*/ 1050351 h 1385445"/>
                <a:gd name="connsiteX11" fmla="*/ 1450960 w 3289982"/>
                <a:gd name="connsiteY11" fmla="*/ 844240 h 1385445"/>
                <a:gd name="connsiteX12" fmla="*/ 1267429 w 3289982"/>
                <a:gd name="connsiteY12" fmla="*/ 717580 h 1385445"/>
                <a:gd name="connsiteX13" fmla="*/ 1080740 w 3289982"/>
                <a:gd name="connsiteY13" fmla="*/ 469001 h 1385445"/>
                <a:gd name="connsiteX14" fmla="*/ 911241 w 3289982"/>
                <a:gd name="connsiteY14" fmla="*/ 0 h 1385445"/>
                <a:gd name="connsiteX15" fmla="*/ 732171 w 3289982"/>
                <a:gd name="connsiteY15" fmla="*/ 743135 h 1385445"/>
                <a:gd name="connsiteX16" fmla="*/ 544830 w 3289982"/>
                <a:gd name="connsiteY16" fmla="*/ 668143 h 1385445"/>
                <a:gd name="connsiteX17" fmla="*/ 357490 w 3289982"/>
                <a:gd name="connsiteY17" fmla="*/ 140134 h 1385445"/>
                <a:gd name="connsiteX18" fmla="*/ 174610 w 3289982"/>
                <a:gd name="connsiteY18" fmla="*/ 105472 h 1385445"/>
                <a:gd name="connsiteX19" fmla="*/ 0 w 3289982"/>
                <a:gd name="connsiteY19"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0692 w 3289982"/>
                <a:gd name="connsiteY3" fmla="*/ 1344372 h 1385445"/>
                <a:gd name="connsiteX4" fmla="*/ 2562272 w 3289982"/>
                <a:gd name="connsiteY4" fmla="*/ 882340 h 1385445"/>
                <a:gd name="connsiteX5" fmla="*/ 2557161 w 3289982"/>
                <a:gd name="connsiteY5" fmla="*/ 1355245 h 1385445"/>
                <a:gd name="connsiteX6" fmla="*/ 2375979 w 3289982"/>
                <a:gd name="connsiteY6" fmla="*/ 1354130 h 1385445"/>
                <a:gd name="connsiteX7" fmla="*/ 2191401 w 3289982"/>
                <a:gd name="connsiteY7" fmla="*/ 1336752 h 1385445"/>
                <a:gd name="connsiteX8" fmla="*/ 2009172 w 3289982"/>
                <a:gd name="connsiteY8" fmla="*/ 1283877 h 1385445"/>
                <a:gd name="connsiteX9" fmla="*/ 1834562 w 3289982"/>
                <a:gd name="connsiteY9" fmla="*/ 1222266 h 1385445"/>
                <a:gd name="connsiteX10" fmla="*/ 1646571 w 3289982"/>
                <a:gd name="connsiteY10" fmla="*/ 1050351 h 1385445"/>
                <a:gd name="connsiteX11" fmla="*/ 1450960 w 3289982"/>
                <a:gd name="connsiteY11" fmla="*/ 844240 h 1385445"/>
                <a:gd name="connsiteX12" fmla="*/ 1267429 w 3289982"/>
                <a:gd name="connsiteY12" fmla="*/ 717580 h 1385445"/>
                <a:gd name="connsiteX13" fmla="*/ 1080740 w 3289982"/>
                <a:gd name="connsiteY13" fmla="*/ 469001 h 1385445"/>
                <a:gd name="connsiteX14" fmla="*/ 911241 w 3289982"/>
                <a:gd name="connsiteY14" fmla="*/ 0 h 1385445"/>
                <a:gd name="connsiteX15" fmla="*/ 732171 w 3289982"/>
                <a:gd name="connsiteY15" fmla="*/ 743135 h 1385445"/>
                <a:gd name="connsiteX16" fmla="*/ 544830 w 3289982"/>
                <a:gd name="connsiteY16" fmla="*/ 668143 h 1385445"/>
                <a:gd name="connsiteX17" fmla="*/ 357490 w 3289982"/>
                <a:gd name="connsiteY17" fmla="*/ 140134 h 1385445"/>
                <a:gd name="connsiteX18" fmla="*/ 174610 w 3289982"/>
                <a:gd name="connsiteY18" fmla="*/ 105472 h 1385445"/>
                <a:gd name="connsiteX19" fmla="*/ 0 w 3289982"/>
                <a:gd name="connsiteY19" fmla="*/ 1385445 h 1385445"/>
                <a:gd name="connsiteX0" fmla="*/ 3289982 w 3289982"/>
                <a:gd name="connsiteY0" fmla="*/ 920440 h 1385445"/>
                <a:gd name="connsiteX1" fmla="*/ 3107102 w 3289982"/>
                <a:gd name="connsiteY1" fmla="*/ 935680 h 1385445"/>
                <a:gd name="connsiteX2" fmla="*/ 2924222 w 3289982"/>
                <a:gd name="connsiteY2" fmla="*/ 893770 h 1385445"/>
                <a:gd name="connsiteX3" fmla="*/ 2745152 w 3289982"/>
                <a:gd name="connsiteY3" fmla="*/ 1362213 h 1385445"/>
                <a:gd name="connsiteX4" fmla="*/ 2562272 w 3289982"/>
                <a:gd name="connsiteY4" fmla="*/ 882340 h 1385445"/>
                <a:gd name="connsiteX5" fmla="*/ 2557161 w 3289982"/>
                <a:gd name="connsiteY5" fmla="*/ 1355245 h 1385445"/>
                <a:gd name="connsiteX6" fmla="*/ 2375979 w 3289982"/>
                <a:gd name="connsiteY6" fmla="*/ 1354130 h 1385445"/>
                <a:gd name="connsiteX7" fmla="*/ 2191401 w 3289982"/>
                <a:gd name="connsiteY7" fmla="*/ 1336752 h 1385445"/>
                <a:gd name="connsiteX8" fmla="*/ 2009172 w 3289982"/>
                <a:gd name="connsiteY8" fmla="*/ 1283877 h 1385445"/>
                <a:gd name="connsiteX9" fmla="*/ 1834562 w 3289982"/>
                <a:gd name="connsiteY9" fmla="*/ 1222266 h 1385445"/>
                <a:gd name="connsiteX10" fmla="*/ 1646571 w 3289982"/>
                <a:gd name="connsiteY10" fmla="*/ 1050351 h 1385445"/>
                <a:gd name="connsiteX11" fmla="*/ 1450960 w 3289982"/>
                <a:gd name="connsiteY11" fmla="*/ 844240 h 1385445"/>
                <a:gd name="connsiteX12" fmla="*/ 1267429 w 3289982"/>
                <a:gd name="connsiteY12" fmla="*/ 717580 h 1385445"/>
                <a:gd name="connsiteX13" fmla="*/ 1080740 w 3289982"/>
                <a:gd name="connsiteY13" fmla="*/ 469001 h 1385445"/>
                <a:gd name="connsiteX14" fmla="*/ 911241 w 3289982"/>
                <a:gd name="connsiteY14" fmla="*/ 0 h 1385445"/>
                <a:gd name="connsiteX15" fmla="*/ 732171 w 3289982"/>
                <a:gd name="connsiteY15" fmla="*/ 743135 h 1385445"/>
                <a:gd name="connsiteX16" fmla="*/ 544830 w 3289982"/>
                <a:gd name="connsiteY16" fmla="*/ 668143 h 1385445"/>
                <a:gd name="connsiteX17" fmla="*/ 357490 w 3289982"/>
                <a:gd name="connsiteY17" fmla="*/ 140134 h 1385445"/>
                <a:gd name="connsiteX18" fmla="*/ 174610 w 3289982"/>
                <a:gd name="connsiteY18" fmla="*/ 105472 h 1385445"/>
                <a:gd name="connsiteX19" fmla="*/ 0 w 3289982"/>
                <a:gd name="connsiteY19" fmla="*/ 1385445 h 1385445"/>
                <a:gd name="connsiteX0" fmla="*/ 3289982 w 3289982"/>
                <a:gd name="connsiteY0" fmla="*/ 920440 h 1385445"/>
                <a:gd name="connsiteX1" fmla="*/ 3107102 w 3289982"/>
                <a:gd name="connsiteY1" fmla="*/ 935680 h 1385445"/>
                <a:gd name="connsiteX2" fmla="*/ 2928683 w 3289982"/>
                <a:gd name="connsiteY2" fmla="*/ 1362122 h 1385445"/>
                <a:gd name="connsiteX3" fmla="*/ 2745152 w 3289982"/>
                <a:gd name="connsiteY3" fmla="*/ 1362213 h 1385445"/>
                <a:gd name="connsiteX4" fmla="*/ 2562272 w 3289982"/>
                <a:gd name="connsiteY4" fmla="*/ 882340 h 1385445"/>
                <a:gd name="connsiteX5" fmla="*/ 2557161 w 3289982"/>
                <a:gd name="connsiteY5" fmla="*/ 1355245 h 1385445"/>
                <a:gd name="connsiteX6" fmla="*/ 2375979 w 3289982"/>
                <a:gd name="connsiteY6" fmla="*/ 1354130 h 1385445"/>
                <a:gd name="connsiteX7" fmla="*/ 2191401 w 3289982"/>
                <a:gd name="connsiteY7" fmla="*/ 1336752 h 1385445"/>
                <a:gd name="connsiteX8" fmla="*/ 2009172 w 3289982"/>
                <a:gd name="connsiteY8" fmla="*/ 1283877 h 1385445"/>
                <a:gd name="connsiteX9" fmla="*/ 1834562 w 3289982"/>
                <a:gd name="connsiteY9" fmla="*/ 1222266 h 1385445"/>
                <a:gd name="connsiteX10" fmla="*/ 1646571 w 3289982"/>
                <a:gd name="connsiteY10" fmla="*/ 1050351 h 1385445"/>
                <a:gd name="connsiteX11" fmla="*/ 1450960 w 3289982"/>
                <a:gd name="connsiteY11" fmla="*/ 844240 h 1385445"/>
                <a:gd name="connsiteX12" fmla="*/ 1267429 w 3289982"/>
                <a:gd name="connsiteY12" fmla="*/ 717580 h 1385445"/>
                <a:gd name="connsiteX13" fmla="*/ 1080740 w 3289982"/>
                <a:gd name="connsiteY13" fmla="*/ 469001 h 1385445"/>
                <a:gd name="connsiteX14" fmla="*/ 911241 w 3289982"/>
                <a:gd name="connsiteY14" fmla="*/ 0 h 1385445"/>
                <a:gd name="connsiteX15" fmla="*/ 732171 w 3289982"/>
                <a:gd name="connsiteY15" fmla="*/ 743135 h 1385445"/>
                <a:gd name="connsiteX16" fmla="*/ 544830 w 3289982"/>
                <a:gd name="connsiteY16" fmla="*/ 668143 h 1385445"/>
                <a:gd name="connsiteX17" fmla="*/ 357490 w 3289982"/>
                <a:gd name="connsiteY17" fmla="*/ 140134 h 1385445"/>
                <a:gd name="connsiteX18" fmla="*/ 174610 w 3289982"/>
                <a:gd name="connsiteY18" fmla="*/ 105472 h 1385445"/>
                <a:gd name="connsiteX19" fmla="*/ 0 w 3289982"/>
                <a:gd name="connsiteY19" fmla="*/ 1385445 h 1385445"/>
                <a:gd name="connsiteX0" fmla="*/ 3289982 w 3289982"/>
                <a:gd name="connsiteY0" fmla="*/ 920440 h 1385445"/>
                <a:gd name="connsiteX1" fmla="*/ 3107102 w 3289982"/>
                <a:gd name="connsiteY1" fmla="*/ 1368347 h 1385445"/>
                <a:gd name="connsiteX2" fmla="*/ 2928683 w 3289982"/>
                <a:gd name="connsiteY2" fmla="*/ 1362122 h 1385445"/>
                <a:gd name="connsiteX3" fmla="*/ 2745152 w 3289982"/>
                <a:gd name="connsiteY3" fmla="*/ 1362213 h 1385445"/>
                <a:gd name="connsiteX4" fmla="*/ 2562272 w 3289982"/>
                <a:gd name="connsiteY4" fmla="*/ 882340 h 1385445"/>
                <a:gd name="connsiteX5" fmla="*/ 2557161 w 3289982"/>
                <a:gd name="connsiteY5" fmla="*/ 1355245 h 1385445"/>
                <a:gd name="connsiteX6" fmla="*/ 2375979 w 3289982"/>
                <a:gd name="connsiteY6" fmla="*/ 1354130 h 1385445"/>
                <a:gd name="connsiteX7" fmla="*/ 2191401 w 3289982"/>
                <a:gd name="connsiteY7" fmla="*/ 1336752 h 1385445"/>
                <a:gd name="connsiteX8" fmla="*/ 2009172 w 3289982"/>
                <a:gd name="connsiteY8" fmla="*/ 1283877 h 1385445"/>
                <a:gd name="connsiteX9" fmla="*/ 1834562 w 3289982"/>
                <a:gd name="connsiteY9" fmla="*/ 1222266 h 1385445"/>
                <a:gd name="connsiteX10" fmla="*/ 1646571 w 3289982"/>
                <a:gd name="connsiteY10" fmla="*/ 1050351 h 1385445"/>
                <a:gd name="connsiteX11" fmla="*/ 1450960 w 3289982"/>
                <a:gd name="connsiteY11" fmla="*/ 844240 h 1385445"/>
                <a:gd name="connsiteX12" fmla="*/ 1267429 w 3289982"/>
                <a:gd name="connsiteY12" fmla="*/ 717580 h 1385445"/>
                <a:gd name="connsiteX13" fmla="*/ 1080740 w 3289982"/>
                <a:gd name="connsiteY13" fmla="*/ 469001 h 1385445"/>
                <a:gd name="connsiteX14" fmla="*/ 911241 w 3289982"/>
                <a:gd name="connsiteY14" fmla="*/ 0 h 1385445"/>
                <a:gd name="connsiteX15" fmla="*/ 732171 w 3289982"/>
                <a:gd name="connsiteY15" fmla="*/ 743135 h 1385445"/>
                <a:gd name="connsiteX16" fmla="*/ 544830 w 3289982"/>
                <a:gd name="connsiteY16" fmla="*/ 668143 h 1385445"/>
                <a:gd name="connsiteX17" fmla="*/ 357490 w 3289982"/>
                <a:gd name="connsiteY17" fmla="*/ 140134 h 1385445"/>
                <a:gd name="connsiteX18" fmla="*/ 174610 w 3289982"/>
                <a:gd name="connsiteY18" fmla="*/ 105472 h 1385445"/>
                <a:gd name="connsiteX19" fmla="*/ 0 w 3289982"/>
                <a:gd name="connsiteY19" fmla="*/ 1385445 h 1385445"/>
                <a:gd name="connsiteX0" fmla="*/ 3281061 w 3281061"/>
                <a:gd name="connsiteY0" fmla="*/ 1362028 h 1385445"/>
                <a:gd name="connsiteX1" fmla="*/ 3107102 w 3281061"/>
                <a:gd name="connsiteY1" fmla="*/ 1368347 h 1385445"/>
                <a:gd name="connsiteX2" fmla="*/ 2928683 w 3281061"/>
                <a:gd name="connsiteY2" fmla="*/ 1362122 h 1385445"/>
                <a:gd name="connsiteX3" fmla="*/ 2745152 w 3281061"/>
                <a:gd name="connsiteY3" fmla="*/ 1362213 h 1385445"/>
                <a:gd name="connsiteX4" fmla="*/ 2562272 w 3281061"/>
                <a:gd name="connsiteY4" fmla="*/ 882340 h 1385445"/>
                <a:gd name="connsiteX5" fmla="*/ 2557161 w 3281061"/>
                <a:gd name="connsiteY5" fmla="*/ 1355245 h 1385445"/>
                <a:gd name="connsiteX6" fmla="*/ 2375979 w 3281061"/>
                <a:gd name="connsiteY6" fmla="*/ 1354130 h 1385445"/>
                <a:gd name="connsiteX7" fmla="*/ 2191401 w 3281061"/>
                <a:gd name="connsiteY7" fmla="*/ 1336752 h 1385445"/>
                <a:gd name="connsiteX8" fmla="*/ 2009172 w 3281061"/>
                <a:gd name="connsiteY8" fmla="*/ 1283877 h 1385445"/>
                <a:gd name="connsiteX9" fmla="*/ 1834562 w 3281061"/>
                <a:gd name="connsiteY9" fmla="*/ 1222266 h 1385445"/>
                <a:gd name="connsiteX10" fmla="*/ 1646571 w 3281061"/>
                <a:gd name="connsiteY10" fmla="*/ 1050351 h 1385445"/>
                <a:gd name="connsiteX11" fmla="*/ 1450960 w 3281061"/>
                <a:gd name="connsiteY11" fmla="*/ 844240 h 1385445"/>
                <a:gd name="connsiteX12" fmla="*/ 1267429 w 3281061"/>
                <a:gd name="connsiteY12" fmla="*/ 717580 h 1385445"/>
                <a:gd name="connsiteX13" fmla="*/ 1080740 w 3281061"/>
                <a:gd name="connsiteY13" fmla="*/ 469001 h 1385445"/>
                <a:gd name="connsiteX14" fmla="*/ 911241 w 3281061"/>
                <a:gd name="connsiteY14" fmla="*/ 0 h 1385445"/>
                <a:gd name="connsiteX15" fmla="*/ 732171 w 3281061"/>
                <a:gd name="connsiteY15" fmla="*/ 743135 h 1385445"/>
                <a:gd name="connsiteX16" fmla="*/ 544830 w 3281061"/>
                <a:gd name="connsiteY16" fmla="*/ 668143 h 1385445"/>
                <a:gd name="connsiteX17" fmla="*/ 357490 w 3281061"/>
                <a:gd name="connsiteY17" fmla="*/ 140134 h 1385445"/>
                <a:gd name="connsiteX18" fmla="*/ 174610 w 3281061"/>
                <a:gd name="connsiteY18" fmla="*/ 105472 h 1385445"/>
                <a:gd name="connsiteX19" fmla="*/ 0 w 3281061"/>
                <a:gd name="connsiteY19" fmla="*/ 1385445 h 1385445"/>
                <a:gd name="connsiteX0" fmla="*/ 3281061 w 3281061"/>
                <a:gd name="connsiteY0" fmla="*/ 1362028 h 1385445"/>
                <a:gd name="connsiteX1" fmla="*/ 3107102 w 3281061"/>
                <a:gd name="connsiteY1" fmla="*/ 1368347 h 1385445"/>
                <a:gd name="connsiteX2" fmla="*/ 2928683 w 3281061"/>
                <a:gd name="connsiteY2" fmla="*/ 1362122 h 1385445"/>
                <a:gd name="connsiteX3" fmla="*/ 2745152 w 3281061"/>
                <a:gd name="connsiteY3" fmla="*/ 1362213 h 1385445"/>
                <a:gd name="connsiteX4" fmla="*/ 2557161 w 3281061"/>
                <a:gd name="connsiteY4" fmla="*/ 1355245 h 1385445"/>
                <a:gd name="connsiteX5" fmla="*/ 2375979 w 3281061"/>
                <a:gd name="connsiteY5" fmla="*/ 1354130 h 1385445"/>
                <a:gd name="connsiteX6" fmla="*/ 2191401 w 3281061"/>
                <a:gd name="connsiteY6" fmla="*/ 1336752 h 1385445"/>
                <a:gd name="connsiteX7" fmla="*/ 2009172 w 3281061"/>
                <a:gd name="connsiteY7" fmla="*/ 1283877 h 1385445"/>
                <a:gd name="connsiteX8" fmla="*/ 1834562 w 3281061"/>
                <a:gd name="connsiteY8" fmla="*/ 1222266 h 1385445"/>
                <a:gd name="connsiteX9" fmla="*/ 1646571 w 3281061"/>
                <a:gd name="connsiteY9" fmla="*/ 1050351 h 1385445"/>
                <a:gd name="connsiteX10" fmla="*/ 1450960 w 3281061"/>
                <a:gd name="connsiteY10" fmla="*/ 844240 h 1385445"/>
                <a:gd name="connsiteX11" fmla="*/ 1267429 w 3281061"/>
                <a:gd name="connsiteY11" fmla="*/ 717580 h 1385445"/>
                <a:gd name="connsiteX12" fmla="*/ 1080740 w 3281061"/>
                <a:gd name="connsiteY12" fmla="*/ 469001 h 1385445"/>
                <a:gd name="connsiteX13" fmla="*/ 911241 w 3281061"/>
                <a:gd name="connsiteY13" fmla="*/ 0 h 1385445"/>
                <a:gd name="connsiteX14" fmla="*/ 732171 w 3281061"/>
                <a:gd name="connsiteY14" fmla="*/ 743135 h 1385445"/>
                <a:gd name="connsiteX15" fmla="*/ 544830 w 3281061"/>
                <a:gd name="connsiteY15" fmla="*/ 668143 h 1385445"/>
                <a:gd name="connsiteX16" fmla="*/ 357490 w 3281061"/>
                <a:gd name="connsiteY16" fmla="*/ 140134 h 1385445"/>
                <a:gd name="connsiteX17" fmla="*/ 174610 w 3281061"/>
                <a:gd name="connsiteY17" fmla="*/ 105472 h 1385445"/>
                <a:gd name="connsiteX18" fmla="*/ 0 w 3281061"/>
                <a:gd name="connsiteY18" fmla="*/ 1385445 h 138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1061" h="1385445">
                  <a:moveTo>
                    <a:pt x="3281061" y="1362028"/>
                  </a:moveTo>
                  <a:lnTo>
                    <a:pt x="3107102" y="1368347"/>
                  </a:lnTo>
                  <a:lnTo>
                    <a:pt x="2928683" y="1362122"/>
                  </a:lnTo>
                  <a:lnTo>
                    <a:pt x="2745152" y="1362213"/>
                  </a:lnTo>
                  <a:lnTo>
                    <a:pt x="2557161" y="1355245"/>
                  </a:lnTo>
                  <a:cubicBezTo>
                    <a:pt x="2554753" y="1360821"/>
                    <a:pt x="2378387" y="1348554"/>
                    <a:pt x="2375979" y="1354130"/>
                  </a:cubicBezTo>
                  <a:lnTo>
                    <a:pt x="2191401" y="1336752"/>
                  </a:lnTo>
                  <a:lnTo>
                    <a:pt x="2009172" y="1283877"/>
                  </a:lnTo>
                  <a:lnTo>
                    <a:pt x="1834562" y="1222266"/>
                  </a:lnTo>
                  <a:lnTo>
                    <a:pt x="1646571" y="1050351"/>
                  </a:lnTo>
                  <a:lnTo>
                    <a:pt x="1450960" y="844240"/>
                  </a:lnTo>
                  <a:lnTo>
                    <a:pt x="1267429" y="717580"/>
                  </a:lnTo>
                  <a:lnTo>
                    <a:pt x="1080740" y="469001"/>
                  </a:lnTo>
                  <a:lnTo>
                    <a:pt x="911241" y="0"/>
                  </a:lnTo>
                  <a:lnTo>
                    <a:pt x="732171" y="743135"/>
                  </a:lnTo>
                  <a:lnTo>
                    <a:pt x="544830" y="668143"/>
                  </a:lnTo>
                  <a:lnTo>
                    <a:pt x="357490" y="140134"/>
                  </a:lnTo>
                  <a:lnTo>
                    <a:pt x="174610" y="105472"/>
                  </a:lnTo>
                  <a:lnTo>
                    <a:pt x="0" y="1385445"/>
                  </a:lnTo>
                </a:path>
              </a:pathLst>
            </a:custGeom>
            <a:noFill/>
            <a:ln w="28575">
              <a:solidFill>
                <a:srgbClr val="FF0000"/>
              </a:solidFill>
            </a:ln>
          </p:spPr>
          <p:txBody>
            <a:bodyPr rtlCol="0" anchor="ctr"/>
            <a:lstStyle/>
            <a:p>
              <a:pPr algn="ctr" rtl="1"/>
              <a:endParaRPr lang="en-ZA">
                <a:latin typeface="Arial Narrow" pitchFamily="34" charset="0"/>
              </a:endParaRPr>
            </a:p>
          </p:txBody>
        </p:sp>
        <p:grpSp>
          <p:nvGrpSpPr>
            <p:cNvPr id="6" name="Group 321"/>
            <p:cNvGrpSpPr/>
            <p:nvPr/>
          </p:nvGrpSpPr>
          <p:grpSpPr>
            <a:xfrm>
              <a:off x="5337338" y="3173787"/>
              <a:ext cx="64770" cy="276721"/>
              <a:chOff x="1546860" y="3112770"/>
              <a:chExt cx="64770" cy="167640"/>
            </a:xfrm>
          </p:grpSpPr>
          <p:cxnSp>
            <p:nvCxnSpPr>
              <p:cNvPr id="505" name="Straight Connector 504"/>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6" name="Straight Connector 505"/>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359"/>
            <p:cNvGrpSpPr/>
            <p:nvPr/>
          </p:nvGrpSpPr>
          <p:grpSpPr>
            <a:xfrm>
              <a:off x="5524263" y="2551426"/>
              <a:ext cx="64770" cy="227683"/>
              <a:chOff x="1546860" y="3112770"/>
              <a:chExt cx="64770" cy="167640"/>
            </a:xfrm>
          </p:grpSpPr>
          <p:cxnSp>
            <p:nvCxnSpPr>
              <p:cNvPr id="448" name="Straight Connector 447"/>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9" name="Straight Connector 448"/>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25" name="Oval 30"/>
            <p:cNvSpPr>
              <a:spLocks noChangeArrowheads="1"/>
            </p:cNvSpPr>
            <p:nvPr/>
          </p:nvSpPr>
          <p:spPr bwMode="auto">
            <a:xfrm>
              <a:off x="5324535" y="3390576"/>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544" name="Oval 30"/>
            <p:cNvSpPr>
              <a:spLocks noChangeArrowheads="1"/>
            </p:cNvSpPr>
            <p:nvPr/>
          </p:nvSpPr>
          <p:spPr bwMode="auto">
            <a:xfrm>
              <a:off x="5511648" y="2626430"/>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53" name="Group 547"/>
            <p:cNvGrpSpPr/>
            <p:nvPr/>
          </p:nvGrpSpPr>
          <p:grpSpPr>
            <a:xfrm>
              <a:off x="5337338" y="3188535"/>
              <a:ext cx="64770" cy="276721"/>
              <a:chOff x="1546860" y="3112770"/>
              <a:chExt cx="64770" cy="167640"/>
            </a:xfrm>
          </p:grpSpPr>
          <p:cxnSp>
            <p:nvCxnSpPr>
              <p:cNvPr id="549" name="Straight Connector 54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52" name="Oval 30"/>
            <p:cNvSpPr>
              <a:spLocks noChangeArrowheads="1"/>
            </p:cNvSpPr>
            <p:nvPr/>
          </p:nvSpPr>
          <p:spPr bwMode="auto">
            <a:xfrm>
              <a:off x="5324535" y="3405324"/>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54" name="Group 552"/>
            <p:cNvGrpSpPr/>
            <p:nvPr/>
          </p:nvGrpSpPr>
          <p:grpSpPr>
            <a:xfrm>
              <a:off x="5703701" y="2870975"/>
              <a:ext cx="64770" cy="205908"/>
              <a:chOff x="1546860" y="3112770"/>
              <a:chExt cx="64770" cy="167640"/>
            </a:xfrm>
          </p:grpSpPr>
          <p:cxnSp>
            <p:nvCxnSpPr>
              <p:cNvPr id="554" name="Straight Connector 55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5" name="Straight Connector 55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6" name="Straight Connector 555"/>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57" name="Oval 30"/>
            <p:cNvSpPr>
              <a:spLocks noChangeArrowheads="1"/>
            </p:cNvSpPr>
            <p:nvPr/>
          </p:nvSpPr>
          <p:spPr bwMode="auto">
            <a:xfrm>
              <a:off x="5691086" y="292139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55" name="Group 557"/>
            <p:cNvGrpSpPr/>
            <p:nvPr/>
          </p:nvGrpSpPr>
          <p:grpSpPr>
            <a:xfrm>
              <a:off x="5883140" y="2843937"/>
              <a:ext cx="64770" cy="223114"/>
              <a:chOff x="1546860" y="3112770"/>
              <a:chExt cx="64770" cy="167640"/>
            </a:xfrm>
          </p:grpSpPr>
          <p:cxnSp>
            <p:nvCxnSpPr>
              <p:cNvPr id="559" name="Straight Connector 55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62" name="Oval 30"/>
            <p:cNvSpPr>
              <a:spLocks noChangeArrowheads="1"/>
            </p:cNvSpPr>
            <p:nvPr/>
          </p:nvSpPr>
          <p:spPr bwMode="auto">
            <a:xfrm>
              <a:off x="5870525" y="2904192"/>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56" name="Group 562"/>
            <p:cNvGrpSpPr/>
            <p:nvPr/>
          </p:nvGrpSpPr>
          <p:grpSpPr>
            <a:xfrm>
              <a:off x="6062579" y="3173316"/>
              <a:ext cx="64770" cy="124791"/>
              <a:chOff x="1546860" y="3112770"/>
              <a:chExt cx="64770" cy="167640"/>
            </a:xfrm>
          </p:grpSpPr>
          <p:cxnSp>
            <p:nvCxnSpPr>
              <p:cNvPr id="564" name="Straight Connector 56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67" name="Oval 30"/>
            <p:cNvSpPr>
              <a:spLocks noChangeArrowheads="1"/>
            </p:cNvSpPr>
            <p:nvPr/>
          </p:nvSpPr>
          <p:spPr bwMode="auto">
            <a:xfrm>
              <a:off x="6049964" y="317703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57" name="Group 567"/>
            <p:cNvGrpSpPr/>
            <p:nvPr/>
          </p:nvGrpSpPr>
          <p:grpSpPr>
            <a:xfrm>
              <a:off x="6254308" y="2617225"/>
              <a:ext cx="64770" cy="272500"/>
              <a:chOff x="1546860" y="3112770"/>
              <a:chExt cx="64770" cy="167640"/>
            </a:xfrm>
          </p:grpSpPr>
          <p:cxnSp>
            <p:nvCxnSpPr>
              <p:cNvPr id="569" name="Straight Connector 56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72" name="Oval 30"/>
            <p:cNvSpPr>
              <a:spLocks noChangeArrowheads="1"/>
            </p:cNvSpPr>
            <p:nvPr/>
          </p:nvSpPr>
          <p:spPr bwMode="auto">
            <a:xfrm>
              <a:off x="6241693" y="2719839"/>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58" name="Group 572"/>
            <p:cNvGrpSpPr/>
            <p:nvPr/>
          </p:nvGrpSpPr>
          <p:grpSpPr>
            <a:xfrm>
              <a:off x="6446037" y="3012974"/>
              <a:ext cx="64770" cy="149942"/>
              <a:chOff x="1546860" y="3112770"/>
              <a:chExt cx="64770" cy="167640"/>
            </a:xfrm>
          </p:grpSpPr>
          <p:cxnSp>
            <p:nvCxnSpPr>
              <p:cNvPr id="574" name="Straight Connector 57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77" name="Oval 30"/>
            <p:cNvSpPr>
              <a:spLocks noChangeArrowheads="1"/>
            </p:cNvSpPr>
            <p:nvPr/>
          </p:nvSpPr>
          <p:spPr bwMode="auto">
            <a:xfrm>
              <a:off x="6433422" y="3044305"/>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59" name="Group 577"/>
            <p:cNvGrpSpPr/>
            <p:nvPr/>
          </p:nvGrpSpPr>
          <p:grpSpPr>
            <a:xfrm>
              <a:off x="6618101" y="3028295"/>
              <a:ext cx="64770" cy="117413"/>
              <a:chOff x="1546860" y="3112770"/>
              <a:chExt cx="64770" cy="167640"/>
            </a:xfrm>
          </p:grpSpPr>
          <p:cxnSp>
            <p:nvCxnSpPr>
              <p:cNvPr id="579" name="Straight Connector 57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2" name="Oval 30"/>
            <p:cNvSpPr>
              <a:spLocks noChangeArrowheads="1"/>
            </p:cNvSpPr>
            <p:nvPr/>
          </p:nvSpPr>
          <p:spPr bwMode="auto">
            <a:xfrm>
              <a:off x="6605486" y="3041849"/>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60" name="Group 582"/>
            <p:cNvGrpSpPr/>
            <p:nvPr/>
          </p:nvGrpSpPr>
          <p:grpSpPr>
            <a:xfrm>
              <a:off x="6790165" y="3055337"/>
              <a:ext cx="64770" cy="181319"/>
              <a:chOff x="1546860" y="3112770"/>
              <a:chExt cx="64770" cy="167640"/>
            </a:xfrm>
          </p:grpSpPr>
          <p:cxnSp>
            <p:nvCxnSpPr>
              <p:cNvPr id="584" name="Straight Connector 58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7" name="Oval 30"/>
            <p:cNvSpPr>
              <a:spLocks noChangeArrowheads="1"/>
            </p:cNvSpPr>
            <p:nvPr/>
          </p:nvSpPr>
          <p:spPr bwMode="auto">
            <a:xfrm>
              <a:off x="6777550" y="3093471"/>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61" name="Group 587"/>
            <p:cNvGrpSpPr/>
            <p:nvPr/>
          </p:nvGrpSpPr>
          <p:grpSpPr>
            <a:xfrm>
              <a:off x="6989267" y="3133418"/>
              <a:ext cx="64770" cy="145026"/>
              <a:chOff x="1546860" y="3112770"/>
              <a:chExt cx="64770" cy="167640"/>
            </a:xfrm>
          </p:grpSpPr>
          <p:cxnSp>
            <p:nvCxnSpPr>
              <p:cNvPr id="589" name="Straight Connector 58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1" name="Straight Connector 59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92" name="Oval 30"/>
            <p:cNvSpPr>
              <a:spLocks noChangeArrowheads="1"/>
            </p:cNvSpPr>
            <p:nvPr/>
          </p:nvSpPr>
          <p:spPr bwMode="auto">
            <a:xfrm>
              <a:off x="6976652" y="3159841"/>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62" name="Group 592"/>
            <p:cNvGrpSpPr/>
            <p:nvPr/>
          </p:nvGrpSpPr>
          <p:grpSpPr>
            <a:xfrm>
              <a:off x="7171162" y="3357102"/>
              <a:ext cx="64770" cy="88490"/>
              <a:chOff x="1546860" y="3112770"/>
              <a:chExt cx="64770" cy="167640"/>
            </a:xfrm>
          </p:grpSpPr>
          <p:cxnSp>
            <p:nvCxnSpPr>
              <p:cNvPr id="594" name="Straight Connector 59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97" name="Oval 30"/>
            <p:cNvSpPr>
              <a:spLocks noChangeArrowheads="1"/>
            </p:cNvSpPr>
            <p:nvPr/>
          </p:nvSpPr>
          <p:spPr bwMode="auto">
            <a:xfrm>
              <a:off x="7158547" y="3356486"/>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63" name="Group 597"/>
            <p:cNvGrpSpPr/>
            <p:nvPr/>
          </p:nvGrpSpPr>
          <p:grpSpPr>
            <a:xfrm>
              <a:off x="7353057" y="3411180"/>
              <a:ext cx="64770" cy="66612"/>
              <a:chOff x="1546860" y="3112770"/>
              <a:chExt cx="64770" cy="167640"/>
            </a:xfrm>
          </p:grpSpPr>
          <p:cxnSp>
            <p:nvCxnSpPr>
              <p:cNvPr id="599" name="Straight Connector 59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0" name="Straight Connector 59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1" name="Straight Connector 60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02" name="Oval 30"/>
            <p:cNvSpPr>
              <a:spLocks noChangeArrowheads="1"/>
            </p:cNvSpPr>
            <p:nvPr/>
          </p:nvSpPr>
          <p:spPr bwMode="auto">
            <a:xfrm>
              <a:off x="7340442" y="3400732"/>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64" name="Group 602"/>
            <p:cNvGrpSpPr/>
            <p:nvPr/>
          </p:nvGrpSpPr>
          <p:grpSpPr>
            <a:xfrm>
              <a:off x="7534952" y="3418554"/>
              <a:ext cx="64770" cy="66616"/>
              <a:chOff x="1546860" y="3112770"/>
              <a:chExt cx="64770" cy="167640"/>
            </a:xfrm>
          </p:grpSpPr>
          <p:cxnSp>
            <p:nvCxnSpPr>
              <p:cNvPr id="604" name="Straight Connector 60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07" name="Oval 30"/>
            <p:cNvSpPr>
              <a:spLocks noChangeArrowheads="1"/>
            </p:cNvSpPr>
            <p:nvPr/>
          </p:nvSpPr>
          <p:spPr bwMode="auto">
            <a:xfrm>
              <a:off x="7522337" y="3410566"/>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65" name="Group 607"/>
            <p:cNvGrpSpPr/>
            <p:nvPr/>
          </p:nvGrpSpPr>
          <p:grpSpPr>
            <a:xfrm>
              <a:off x="7716847" y="3421012"/>
              <a:ext cx="64770" cy="76452"/>
              <a:chOff x="1546860" y="3112770"/>
              <a:chExt cx="64770" cy="167640"/>
            </a:xfrm>
          </p:grpSpPr>
          <p:cxnSp>
            <p:nvCxnSpPr>
              <p:cNvPr id="609" name="Straight Connector 60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0" name="Straight Connector 60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12" name="Oval 30"/>
            <p:cNvSpPr>
              <a:spLocks noChangeArrowheads="1"/>
            </p:cNvSpPr>
            <p:nvPr/>
          </p:nvSpPr>
          <p:spPr bwMode="auto">
            <a:xfrm>
              <a:off x="7704232" y="341056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66" name="Group 612"/>
            <p:cNvGrpSpPr/>
            <p:nvPr/>
          </p:nvGrpSpPr>
          <p:grpSpPr>
            <a:xfrm>
              <a:off x="7898742" y="3423470"/>
              <a:ext cx="64770" cy="76456"/>
              <a:chOff x="1546860" y="3112770"/>
              <a:chExt cx="64770" cy="167640"/>
            </a:xfrm>
          </p:grpSpPr>
          <p:cxnSp>
            <p:nvCxnSpPr>
              <p:cNvPr id="614" name="Straight Connector 61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17" name="Oval 30"/>
            <p:cNvSpPr>
              <a:spLocks noChangeArrowheads="1"/>
            </p:cNvSpPr>
            <p:nvPr/>
          </p:nvSpPr>
          <p:spPr bwMode="auto">
            <a:xfrm>
              <a:off x="7886127" y="341302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67" name="Group 617"/>
            <p:cNvGrpSpPr/>
            <p:nvPr/>
          </p:nvGrpSpPr>
          <p:grpSpPr>
            <a:xfrm>
              <a:off x="8080637" y="3418554"/>
              <a:ext cx="64770" cy="81376"/>
              <a:chOff x="1546860" y="3112770"/>
              <a:chExt cx="64770" cy="167640"/>
            </a:xfrm>
          </p:grpSpPr>
          <p:cxnSp>
            <p:nvCxnSpPr>
              <p:cNvPr id="619" name="Straight Connector 61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22" name="Oval 30"/>
            <p:cNvSpPr>
              <a:spLocks noChangeArrowheads="1"/>
            </p:cNvSpPr>
            <p:nvPr/>
          </p:nvSpPr>
          <p:spPr bwMode="auto">
            <a:xfrm>
              <a:off x="8068022" y="3413030"/>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71" name="Group 622"/>
            <p:cNvGrpSpPr/>
            <p:nvPr/>
          </p:nvGrpSpPr>
          <p:grpSpPr>
            <a:xfrm>
              <a:off x="8262532" y="3425928"/>
              <a:ext cx="64770" cy="66632"/>
              <a:chOff x="1546860" y="3112770"/>
              <a:chExt cx="64770" cy="167640"/>
            </a:xfrm>
          </p:grpSpPr>
          <p:cxnSp>
            <p:nvCxnSpPr>
              <p:cNvPr id="624" name="Straight Connector 62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27" name="Oval 30"/>
            <p:cNvSpPr>
              <a:spLocks noChangeArrowheads="1"/>
            </p:cNvSpPr>
            <p:nvPr/>
          </p:nvSpPr>
          <p:spPr bwMode="auto">
            <a:xfrm>
              <a:off x="8249917" y="3413032"/>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79" name="Group 627"/>
            <p:cNvGrpSpPr/>
            <p:nvPr/>
          </p:nvGrpSpPr>
          <p:grpSpPr>
            <a:xfrm>
              <a:off x="8444427" y="3421012"/>
              <a:ext cx="64770" cy="66636"/>
              <a:chOff x="1546860" y="3112770"/>
              <a:chExt cx="64770" cy="167640"/>
            </a:xfrm>
          </p:grpSpPr>
          <p:cxnSp>
            <p:nvCxnSpPr>
              <p:cNvPr id="629" name="Straight Connector 62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32" name="Oval 30"/>
            <p:cNvSpPr>
              <a:spLocks noChangeArrowheads="1"/>
            </p:cNvSpPr>
            <p:nvPr/>
          </p:nvSpPr>
          <p:spPr bwMode="auto">
            <a:xfrm>
              <a:off x="8431812" y="340811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80" name="Group 632"/>
            <p:cNvGrpSpPr/>
            <p:nvPr/>
          </p:nvGrpSpPr>
          <p:grpSpPr>
            <a:xfrm>
              <a:off x="8626322" y="3421010"/>
              <a:ext cx="64770" cy="68827"/>
              <a:chOff x="1546860" y="3112770"/>
              <a:chExt cx="64770" cy="167640"/>
            </a:xfrm>
          </p:grpSpPr>
          <p:cxnSp>
            <p:nvCxnSpPr>
              <p:cNvPr id="634" name="Straight Connector 63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37" name="Oval 30"/>
            <p:cNvSpPr>
              <a:spLocks noChangeArrowheads="1"/>
            </p:cNvSpPr>
            <p:nvPr/>
          </p:nvSpPr>
          <p:spPr bwMode="auto">
            <a:xfrm>
              <a:off x="8613707" y="3408120"/>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81" name="Group 637"/>
            <p:cNvGrpSpPr/>
            <p:nvPr/>
          </p:nvGrpSpPr>
          <p:grpSpPr>
            <a:xfrm>
              <a:off x="5524263" y="1875458"/>
              <a:ext cx="64770" cy="287024"/>
              <a:chOff x="1546860" y="3112770"/>
              <a:chExt cx="64770" cy="167640"/>
            </a:xfrm>
          </p:grpSpPr>
          <p:cxnSp>
            <p:nvCxnSpPr>
              <p:cNvPr id="639" name="Straight Connector 63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0" name="Straight Connector 63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42" name="Oval 30"/>
            <p:cNvSpPr>
              <a:spLocks noChangeArrowheads="1"/>
            </p:cNvSpPr>
            <p:nvPr/>
          </p:nvSpPr>
          <p:spPr bwMode="auto">
            <a:xfrm>
              <a:off x="5511648" y="2117611"/>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82" name="Group 642"/>
            <p:cNvGrpSpPr/>
            <p:nvPr/>
          </p:nvGrpSpPr>
          <p:grpSpPr>
            <a:xfrm>
              <a:off x="5701243" y="2056784"/>
              <a:ext cx="64770" cy="152399"/>
              <a:chOff x="1546860" y="3112770"/>
              <a:chExt cx="64770" cy="167640"/>
            </a:xfrm>
          </p:grpSpPr>
          <p:cxnSp>
            <p:nvCxnSpPr>
              <p:cNvPr id="644" name="Straight Connector 64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46" name="Oval 30"/>
            <p:cNvSpPr>
              <a:spLocks noChangeArrowheads="1"/>
            </p:cNvSpPr>
            <p:nvPr/>
          </p:nvSpPr>
          <p:spPr bwMode="auto">
            <a:xfrm>
              <a:off x="5688628" y="2164313"/>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83" name="Group 646"/>
            <p:cNvGrpSpPr/>
            <p:nvPr/>
          </p:nvGrpSpPr>
          <p:grpSpPr>
            <a:xfrm>
              <a:off x="5885598" y="2587727"/>
              <a:ext cx="64770" cy="127817"/>
              <a:chOff x="1546860" y="3112770"/>
              <a:chExt cx="64770" cy="167640"/>
            </a:xfrm>
          </p:grpSpPr>
          <p:cxnSp>
            <p:nvCxnSpPr>
              <p:cNvPr id="648" name="Straight Connector 647"/>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50" name="Oval 30"/>
            <p:cNvSpPr>
              <a:spLocks noChangeArrowheads="1"/>
            </p:cNvSpPr>
            <p:nvPr/>
          </p:nvSpPr>
          <p:spPr bwMode="auto">
            <a:xfrm>
              <a:off x="5872983" y="2670674"/>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84" name="Group 650"/>
            <p:cNvGrpSpPr/>
            <p:nvPr/>
          </p:nvGrpSpPr>
          <p:grpSpPr>
            <a:xfrm>
              <a:off x="6069953" y="2553315"/>
              <a:ext cx="64770" cy="231055"/>
              <a:chOff x="1546860" y="3112770"/>
              <a:chExt cx="64770" cy="167640"/>
            </a:xfrm>
          </p:grpSpPr>
          <p:cxnSp>
            <p:nvCxnSpPr>
              <p:cNvPr id="652" name="Straight Connector 65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54" name="Oval 30"/>
            <p:cNvSpPr>
              <a:spLocks noChangeArrowheads="1"/>
            </p:cNvSpPr>
            <p:nvPr/>
          </p:nvSpPr>
          <p:spPr bwMode="auto">
            <a:xfrm>
              <a:off x="6057338" y="2739500"/>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85" name="Group 654"/>
            <p:cNvGrpSpPr/>
            <p:nvPr/>
          </p:nvGrpSpPr>
          <p:grpSpPr>
            <a:xfrm>
              <a:off x="6254308" y="1813438"/>
              <a:ext cx="64770" cy="260552"/>
              <a:chOff x="1546860" y="3112770"/>
              <a:chExt cx="64770" cy="167640"/>
            </a:xfrm>
          </p:grpSpPr>
          <p:cxnSp>
            <p:nvCxnSpPr>
              <p:cNvPr id="656" name="Straight Connector 655"/>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7" name="Straight Connector 656"/>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58" name="Oval 30"/>
            <p:cNvSpPr>
              <a:spLocks noChangeArrowheads="1"/>
            </p:cNvSpPr>
            <p:nvPr/>
          </p:nvSpPr>
          <p:spPr bwMode="auto">
            <a:xfrm>
              <a:off x="6241693" y="2036493"/>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86" name="Group 658"/>
            <p:cNvGrpSpPr/>
            <p:nvPr/>
          </p:nvGrpSpPr>
          <p:grpSpPr>
            <a:xfrm>
              <a:off x="6431289" y="2435326"/>
              <a:ext cx="64770" cy="98321"/>
              <a:chOff x="1546860" y="3112770"/>
              <a:chExt cx="64770" cy="167640"/>
            </a:xfrm>
          </p:grpSpPr>
          <p:cxnSp>
            <p:nvCxnSpPr>
              <p:cNvPr id="660" name="Straight Connector 659"/>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1" name="Straight Connector 660"/>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62" name="Oval 30"/>
            <p:cNvSpPr>
              <a:spLocks noChangeArrowheads="1"/>
            </p:cNvSpPr>
            <p:nvPr/>
          </p:nvSpPr>
          <p:spPr bwMode="auto">
            <a:xfrm>
              <a:off x="6418674" y="2496151"/>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87" name="Group 662"/>
            <p:cNvGrpSpPr/>
            <p:nvPr/>
          </p:nvGrpSpPr>
          <p:grpSpPr>
            <a:xfrm>
              <a:off x="6613185" y="2676216"/>
              <a:ext cx="64770" cy="98321"/>
              <a:chOff x="1546860" y="3112770"/>
              <a:chExt cx="64770" cy="167640"/>
            </a:xfrm>
          </p:grpSpPr>
          <p:cxnSp>
            <p:nvCxnSpPr>
              <p:cNvPr id="664" name="Straight Connector 66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66" name="Oval 30"/>
            <p:cNvSpPr>
              <a:spLocks noChangeArrowheads="1"/>
            </p:cNvSpPr>
            <p:nvPr/>
          </p:nvSpPr>
          <p:spPr bwMode="auto">
            <a:xfrm>
              <a:off x="6600570" y="2737041"/>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88" name="Group 666"/>
            <p:cNvGrpSpPr/>
            <p:nvPr/>
          </p:nvGrpSpPr>
          <p:grpSpPr>
            <a:xfrm>
              <a:off x="6799998" y="2859096"/>
              <a:ext cx="64770" cy="45719"/>
              <a:chOff x="1546860" y="3112770"/>
              <a:chExt cx="64770" cy="167640"/>
            </a:xfrm>
          </p:grpSpPr>
          <p:cxnSp>
            <p:nvCxnSpPr>
              <p:cNvPr id="668" name="Straight Connector 667"/>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70" name="Oval 30"/>
            <p:cNvSpPr>
              <a:spLocks noChangeArrowheads="1"/>
            </p:cNvSpPr>
            <p:nvPr/>
          </p:nvSpPr>
          <p:spPr bwMode="auto">
            <a:xfrm>
              <a:off x="6787383" y="2867319"/>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89" name="Group 670"/>
            <p:cNvGrpSpPr/>
            <p:nvPr/>
          </p:nvGrpSpPr>
          <p:grpSpPr>
            <a:xfrm>
              <a:off x="6989269" y="3035095"/>
              <a:ext cx="64770" cy="58991"/>
              <a:chOff x="1546860" y="3112770"/>
              <a:chExt cx="64770" cy="167640"/>
            </a:xfrm>
          </p:grpSpPr>
          <p:cxnSp>
            <p:nvCxnSpPr>
              <p:cNvPr id="672" name="Straight Connector 67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3" name="Straight Connector 67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74" name="Oval 30"/>
            <p:cNvSpPr>
              <a:spLocks noChangeArrowheads="1"/>
            </p:cNvSpPr>
            <p:nvPr/>
          </p:nvSpPr>
          <p:spPr bwMode="auto">
            <a:xfrm>
              <a:off x="6976654" y="3056590"/>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90" name="Group 674"/>
            <p:cNvGrpSpPr/>
            <p:nvPr/>
          </p:nvGrpSpPr>
          <p:grpSpPr>
            <a:xfrm>
              <a:off x="7171167" y="3224366"/>
              <a:ext cx="64770" cy="58991"/>
              <a:chOff x="1546860" y="3112770"/>
              <a:chExt cx="64770" cy="167640"/>
            </a:xfrm>
          </p:grpSpPr>
          <p:cxnSp>
            <p:nvCxnSpPr>
              <p:cNvPr id="676" name="Straight Connector 675"/>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78" name="Oval 30"/>
            <p:cNvSpPr>
              <a:spLocks noChangeArrowheads="1"/>
            </p:cNvSpPr>
            <p:nvPr/>
          </p:nvSpPr>
          <p:spPr bwMode="auto">
            <a:xfrm>
              <a:off x="7158552" y="3231113"/>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91" name="Group 678"/>
            <p:cNvGrpSpPr/>
            <p:nvPr/>
          </p:nvGrpSpPr>
          <p:grpSpPr>
            <a:xfrm>
              <a:off x="7348148" y="3303022"/>
              <a:ext cx="64770" cy="58991"/>
              <a:chOff x="1546860" y="3112770"/>
              <a:chExt cx="64770" cy="167640"/>
            </a:xfrm>
          </p:grpSpPr>
          <p:cxnSp>
            <p:nvCxnSpPr>
              <p:cNvPr id="680" name="Straight Connector 679"/>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82" name="Oval 30"/>
            <p:cNvSpPr>
              <a:spLocks noChangeArrowheads="1"/>
            </p:cNvSpPr>
            <p:nvPr/>
          </p:nvSpPr>
          <p:spPr bwMode="auto">
            <a:xfrm>
              <a:off x="7335533" y="3297479"/>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92" name="Group 682"/>
            <p:cNvGrpSpPr/>
            <p:nvPr/>
          </p:nvGrpSpPr>
          <p:grpSpPr>
            <a:xfrm>
              <a:off x="7534960" y="3349724"/>
              <a:ext cx="64770" cy="58991"/>
              <a:chOff x="1546860" y="3112770"/>
              <a:chExt cx="64770" cy="167640"/>
            </a:xfrm>
          </p:grpSpPr>
          <p:cxnSp>
            <p:nvCxnSpPr>
              <p:cNvPr id="684" name="Straight Connector 68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5" name="Straight Connector 68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86" name="Oval 30"/>
            <p:cNvSpPr>
              <a:spLocks noChangeArrowheads="1"/>
            </p:cNvSpPr>
            <p:nvPr/>
          </p:nvSpPr>
          <p:spPr bwMode="auto">
            <a:xfrm>
              <a:off x="7522345" y="3344181"/>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93" name="Group 686"/>
            <p:cNvGrpSpPr/>
            <p:nvPr/>
          </p:nvGrpSpPr>
          <p:grpSpPr>
            <a:xfrm>
              <a:off x="7716856" y="3371848"/>
              <a:ext cx="64770" cy="58991"/>
              <a:chOff x="1546860" y="3112770"/>
              <a:chExt cx="64770" cy="167640"/>
            </a:xfrm>
          </p:grpSpPr>
          <p:cxnSp>
            <p:nvCxnSpPr>
              <p:cNvPr id="688" name="Straight Connector 687"/>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9" name="Straight Connector 688"/>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90" name="Oval 30"/>
            <p:cNvSpPr>
              <a:spLocks noChangeArrowheads="1"/>
            </p:cNvSpPr>
            <p:nvPr/>
          </p:nvSpPr>
          <p:spPr bwMode="auto">
            <a:xfrm>
              <a:off x="7704241" y="3366305"/>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94" name="Group 690"/>
            <p:cNvGrpSpPr/>
            <p:nvPr/>
          </p:nvGrpSpPr>
          <p:grpSpPr>
            <a:xfrm>
              <a:off x="7898752" y="3379224"/>
              <a:ext cx="64770" cy="58991"/>
              <a:chOff x="1546860" y="3112770"/>
              <a:chExt cx="64770" cy="167640"/>
            </a:xfrm>
          </p:grpSpPr>
          <p:cxnSp>
            <p:nvCxnSpPr>
              <p:cNvPr id="692" name="Straight Connector 69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94" name="Oval 30"/>
            <p:cNvSpPr>
              <a:spLocks noChangeArrowheads="1"/>
            </p:cNvSpPr>
            <p:nvPr/>
          </p:nvSpPr>
          <p:spPr bwMode="auto">
            <a:xfrm>
              <a:off x="7886137" y="3368765"/>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95" name="Group 694"/>
            <p:cNvGrpSpPr/>
            <p:nvPr/>
          </p:nvGrpSpPr>
          <p:grpSpPr>
            <a:xfrm>
              <a:off x="8080649" y="3389056"/>
              <a:ext cx="64770" cy="58991"/>
              <a:chOff x="1546860" y="3112770"/>
              <a:chExt cx="64770" cy="167640"/>
            </a:xfrm>
          </p:grpSpPr>
          <p:cxnSp>
            <p:nvCxnSpPr>
              <p:cNvPr id="696" name="Straight Connector 695"/>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7" name="Straight Connector 696"/>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98" name="Oval 30"/>
            <p:cNvSpPr>
              <a:spLocks noChangeArrowheads="1"/>
            </p:cNvSpPr>
            <p:nvPr/>
          </p:nvSpPr>
          <p:spPr bwMode="auto">
            <a:xfrm>
              <a:off x="8068034" y="3378597"/>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96" name="Group 698"/>
            <p:cNvGrpSpPr/>
            <p:nvPr/>
          </p:nvGrpSpPr>
          <p:grpSpPr>
            <a:xfrm>
              <a:off x="8262546" y="3389056"/>
              <a:ext cx="64770" cy="58991"/>
              <a:chOff x="1546860" y="3112770"/>
              <a:chExt cx="64770" cy="167640"/>
            </a:xfrm>
          </p:grpSpPr>
          <p:cxnSp>
            <p:nvCxnSpPr>
              <p:cNvPr id="700" name="Straight Connector 699"/>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702" name="Oval 30"/>
            <p:cNvSpPr>
              <a:spLocks noChangeArrowheads="1"/>
            </p:cNvSpPr>
            <p:nvPr/>
          </p:nvSpPr>
          <p:spPr bwMode="auto">
            <a:xfrm>
              <a:off x="8249931" y="3378597"/>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97" name="Group 702"/>
            <p:cNvGrpSpPr/>
            <p:nvPr/>
          </p:nvGrpSpPr>
          <p:grpSpPr>
            <a:xfrm>
              <a:off x="8444443" y="3393972"/>
              <a:ext cx="64770" cy="58991"/>
              <a:chOff x="1546860" y="3112770"/>
              <a:chExt cx="64770" cy="167640"/>
            </a:xfrm>
          </p:grpSpPr>
          <p:cxnSp>
            <p:nvCxnSpPr>
              <p:cNvPr id="704" name="Straight Connector 70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706" name="Oval 30"/>
            <p:cNvSpPr>
              <a:spLocks noChangeArrowheads="1"/>
            </p:cNvSpPr>
            <p:nvPr/>
          </p:nvSpPr>
          <p:spPr bwMode="auto">
            <a:xfrm>
              <a:off x="8431828" y="3383513"/>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798" name="Group 706"/>
            <p:cNvGrpSpPr/>
            <p:nvPr/>
          </p:nvGrpSpPr>
          <p:grpSpPr>
            <a:xfrm>
              <a:off x="8626340" y="3389056"/>
              <a:ext cx="64770" cy="58991"/>
              <a:chOff x="1546860" y="3112770"/>
              <a:chExt cx="64770" cy="167640"/>
            </a:xfrm>
          </p:grpSpPr>
          <p:cxnSp>
            <p:nvCxnSpPr>
              <p:cNvPr id="708" name="Straight Connector 707"/>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710" name="Oval 30"/>
            <p:cNvSpPr>
              <a:spLocks noChangeArrowheads="1"/>
            </p:cNvSpPr>
            <p:nvPr/>
          </p:nvSpPr>
          <p:spPr bwMode="auto">
            <a:xfrm>
              <a:off x="8613725" y="3378597"/>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711" name="TextBox 710"/>
            <p:cNvSpPr txBox="1"/>
            <p:nvPr/>
          </p:nvSpPr>
          <p:spPr>
            <a:xfrm>
              <a:off x="6180502" y="1440915"/>
              <a:ext cx="881982" cy="387798"/>
            </a:xfrm>
            <a:prstGeom prst="rect">
              <a:avLst/>
            </a:prstGeom>
            <a:noFill/>
          </p:spPr>
          <p:txBody>
            <a:bodyPr wrap="square" rtlCol="0">
              <a:spAutoFit/>
            </a:bodyPr>
            <a:lstStyle/>
            <a:p>
              <a:pPr>
                <a:lnSpc>
                  <a:spcPct val="80000"/>
                </a:lnSpc>
              </a:pPr>
              <a:r>
                <a:rPr lang="en-ZA" sz="1200" dirty="0" smtClean="0">
                  <a:solidFill>
                    <a:schemeClr val="bg1"/>
                  </a:solidFill>
                  <a:effectLst/>
                  <a:latin typeface="Arial Narrow" pitchFamily="34" charset="0"/>
                </a:rPr>
                <a:t>Meal 2:30pm</a:t>
              </a:r>
            </a:p>
          </p:txBody>
        </p:sp>
        <p:sp>
          <p:nvSpPr>
            <p:cNvPr id="712" name="TextBox 711"/>
            <p:cNvSpPr txBox="1"/>
            <p:nvPr/>
          </p:nvSpPr>
          <p:spPr>
            <a:xfrm>
              <a:off x="5325160" y="1440915"/>
              <a:ext cx="544174" cy="391517"/>
            </a:xfrm>
            <a:prstGeom prst="rect">
              <a:avLst/>
            </a:prstGeom>
            <a:noFill/>
          </p:spPr>
          <p:txBody>
            <a:bodyPr wrap="square" rtlCol="0">
              <a:spAutoFit/>
            </a:bodyPr>
            <a:lstStyle/>
            <a:p>
              <a:pPr algn="ctr">
                <a:lnSpc>
                  <a:spcPct val="80000"/>
                </a:lnSpc>
              </a:pPr>
              <a:r>
                <a:rPr lang="en-ZA" sz="1200" dirty="0" smtClean="0">
                  <a:solidFill>
                    <a:schemeClr val="bg1"/>
                  </a:solidFill>
                  <a:effectLst/>
                  <a:latin typeface="Arial Narrow" pitchFamily="34" charset="0"/>
                </a:rPr>
                <a:t>Meal 10am</a:t>
              </a:r>
            </a:p>
          </p:txBody>
        </p:sp>
        <p:cxnSp>
          <p:nvCxnSpPr>
            <p:cNvPr id="713" name="Straight Arrow Connector 712"/>
            <p:cNvCxnSpPr/>
            <p:nvPr/>
          </p:nvCxnSpPr>
          <p:spPr>
            <a:xfrm>
              <a:off x="6245005" y="1556963"/>
              <a:ext cx="0" cy="370716"/>
            </a:xfrm>
            <a:prstGeom prst="straightConnector1">
              <a:avLst/>
            </a:prstGeom>
            <a:ln w="12700">
              <a:solidFill>
                <a:schemeClr val="bg1"/>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714" name="Straight Arrow Connector 713"/>
            <p:cNvCxnSpPr/>
            <p:nvPr/>
          </p:nvCxnSpPr>
          <p:spPr>
            <a:xfrm>
              <a:off x="5454506" y="1803706"/>
              <a:ext cx="0" cy="265487"/>
            </a:xfrm>
            <a:prstGeom prst="straightConnector1">
              <a:avLst/>
            </a:prstGeom>
            <a:ln w="12700">
              <a:solidFill>
                <a:schemeClr val="bg1"/>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grpSp>
      <p:grpSp>
        <p:nvGrpSpPr>
          <p:cNvPr id="799" name="Group 258"/>
          <p:cNvGrpSpPr/>
          <p:nvPr/>
        </p:nvGrpSpPr>
        <p:grpSpPr>
          <a:xfrm>
            <a:off x="244858" y="1272602"/>
            <a:ext cx="4267306" cy="2387154"/>
            <a:chOff x="244858" y="1408790"/>
            <a:chExt cx="4267306" cy="2387154"/>
          </a:xfrm>
        </p:grpSpPr>
        <p:sp>
          <p:nvSpPr>
            <p:cNvPr id="5" name="Rectangle 4"/>
            <p:cNvSpPr/>
            <p:nvPr/>
          </p:nvSpPr>
          <p:spPr>
            <a:xfrm>
              <a:off x="923925" y="1447800"/>
              <a:ext cx="3467100" cy="2076450"/>
            </a:xfrm>
            <a:prstGeom prst="rect">
              <a:avLst/>
            </a:prstGeom>
            <a:solidFill>
              <a:srgbClr val="000036">
                <a:alpha val="69804"/>
              </a:srgbClr>
            </a:solidFill>
            <a:ln w="12700">
              <a:solidFill>
                <a:srgbClr val="BDA467"/>
              </a:solidFill>
            </a:ln>
          </p:spPr>
          <p:txBody>
            <a:bodyPr wrap="none" rtlCol="0" anchor="ctr">
              <a:spAutoFit/>
            </a:bodyPr>
            <a:lstStyle/>
            <a:p>
              <a:pPr algn="ctr"/>
              <a:endParaRPr lang="en-ZA" dirty="0"/>
            </a:p>
          </p:txBody>
        </p:sp>
        <p:cxnSp>
          <p:nvCxnSpPr>
            <p:cNvPr id="7" name="Straight Connector 6"/>
            <p:cNvCxnSpPr/>
            <p:nvPr/>
          </p:nvCxnSpPr>
          <p:spPr>
            <a:xfrm>
              <a:off x="923925" y="1550307"/>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554097" y="1408790"/>
              <a:ext cx="396262" cy="276999"/>
            </a:xfrm>
            <a:prstGeom prst="rect">
              <a:avLst/>
            </a:prstGeom>
            <a:noFill/>
          </p:spPr>
          <p:txBody>
            <a:bodyPr wrap="none" rtlCol="0">
              <a:spAutoFit/>
            </a:bodyPr>
            <a:lstStyle/>
            <a:p>
              <a:pPr algn="r"/>
              <a:r>
                <a:rPr lang="en-ZA" sz="1200" dirty="0" smtClean="0">
                  <a:effectLst/>
                  <a:latin typeface="Arial Narrow" pitchFamily="34" charset="0"/>
                </a:rPr>
                <a:t>180</a:t>
              </a:r>
            </a:p>
          </p:txBody>
        </p:sp>
        <p:cxnSp>
          <p:nvCxnSpPr>
            <p:cNvPr id="9" name="Straight Connector 8"/>
            <p:cNvCxnSpPr/>
            <p:nvPr/>
          </p:nvCxnSpPr>
          <p:spPr>
            <a:xfrm>
              <a:off x="923925" y="1879391"/>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554097" y="1737874"/>
              <a:ext cx="396262" cy="276999"/>
            </a:xfrm>
            <a:prstGeom prst="rect">
              <a:avLst/>
            </a:prstGeom>
            <a:noFill/>
          </p:spPr>
          <p:txBody>
            <a:bodyPr wrap="none" rtlCol="0">
              <a:spAutoFit/>
            </a:bodyPr>
            <a:lstStyle/>
            <a:p>
              <a:pPr algn="r"/>
              <a:r>
                <a:rPr lang="en-ZA" sz="1200" dirty="0" smtClean="0">
                  <a:effectLst/>
                  <a:latin typeface="Arial Narrow" pitchFamily="34" charset="0"/>
                </a:rPr>
                <a:t>160</a:t>
              </a:r>
            </a:p>
          </p:txBody>
        </p:sp>
        <p:cxnSp>
          <p:nvCxnSpPr>
            <p:cNvPr id="11" name="Straight Connector 10"/>
            <p:cNvCxnSpPr/>
            <p:nvPr/>
          </p:nvCxnSpPr>
          <p:spPr>
            <a:xfrm>
              <a:off x="923925" y="2208475"/>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554097" y="2066958"/>
              <a:ext cx="396262" cy="276999"/>
            </a:xfrm>
            <a:prstGeom prst="rect">
              <a:avLst/>
            </a:prstGeom>
            <a:noFill/>
          </p:spPr>
          <p:txBody>
            <a:bodyPr wrap="none" rtlCol="0">
              <a:spAutoFit/>
            </a:bodyPr>
            <a:lstStyle/>
            <a:p>
              <a:pPr algn="r"/>
              <a:r>
                <a:rPr lang="en-ZA" sz="1200" dirty="0" smtClean="0">
                  <a:effectLst/>
                  <a:latin typeface="Arial Narrow" pitchFamily="34" charset="0"/>
                </a:rPr>
                <a:t>140</a:t>
              </a:r>
            </a:p>
          </p:txBody>
        </p:sp>
        <p:cxnSp>
          <p:nvCxnSpPr>
            <p:cNvPr id="13" name="Straight Connector 12"/>
            <p:cNvCxnSpPr/>
            <p:nvPr/>
          </p:nvCxnSpPr>
          <p:spPr>
            <a:xfrm>
              <a:off x="923925" y="2537559"/>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554097" y="2396042"/>
              <a:ext cx="396262" cy="276999"/>
            </a:xfrm>
            <a:prstGeom prst="rect">
              <a:avLst/>
            </a:prstGeom>
            <a:noFill/>
          </p:spPr>
          <p:txBody>
            <a:bodyPr wrap="none" rtlCol="0">
              <a:spAutoFit/>
            </a:bodyPr>
            <a:lstStyle/>
            <a:p>
              <a:pPr algn="r"/>
              <a:r>
                <a:rPr lang="en-ZA" sz="1200" dirty="0" smtClean="0">
                  <a:effectLst/>
                  <a:latin typeface="Arial Narrow" pitchFamily="34" charset="0"/>
                </a:rPr>
                <a:t>120</a:t>
              </a:r>
            </a:p>
          </p:txBody>
        </p:sp>
        <p:cxnSp>
          <p:nvCxnSpPr>
            <p:cNvPr id="15" name="Straight Connector 14"/>
            <p:cNvCxnSpPr/>
            <p:nvPr/>
          </p:nvCxnSpPr>
          <p:spPr>
            <a:xfrm>
              <a:off x="923925" y="2866643"/>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554097" y="2725126"/>
              <a:ext cx="396262" cy="276999"/>
            </a:xfrm>
            <a:prstGeom prst="rect">
              <a:avLst/>
            </a:prstGeom>
            <a:noFill/>
          </p:spPr>
          <p:txBody>
            <a:bodyPr wrap="none" rtlCol="0">
              <a:spAutoFit/>
            </a:bodyPr>
            <a:lstStyle/>
            <a:p>
              <a:pPr algn="r"/>
              <a:r>
                <a:rPr lang="en-ZA" sz="1200" dirty="0" smtClean="0">
                  <a:effectLst/>
                  <a:latin typeface="Arial Narrow" pitchFamily="34" charset="0"/>
                </a:rPr>
                <a:t>100</a:t>
              </a:r>
            </a:p>
          </p:txBody>
        </p:sp>
        <p:cxnSp>
          <p:nvCxnSpPr>
            <p:cNvPr id="17" name="Straight Connector 16"/>
            <p:cNvCxnSpPr/>
            <p:nvPr/>
          </p:nvCxnSpPr>
          <p:spPr>
            <a:xfrm>
              <a:off x="923925" y="3195727"/>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624629" y="3054210"/>
              <a:ext cx="325730" cy="276999"/>
            </a:xfrm>
            <a:prstGeom prst="rect">
              <a:avLst/>
            </a:prstGeom>
            <a:noFill/>
          </p:spPr>
          <p:txBody>
            <a:bodyPr wrap="none" rtlCol="0">
              <a:spAutoFit/>
            </a:bodyPr>
            <a:lstStyle/>
            <a:p>
              <a:pPr algn="r"/>
              <a:r>
                <a:rPr lang="en-ZA" sz="1200" dirty="0" smtClean="0">
                  <a:effectLst/>
                  <a:latin typeface="Arial Narrow" pitchFamily="34" charset="0"/>
                </a:rPr>
                <a:t>80</a:t>
              </a:r>
            </a:p>
          </p:txBody>
        </p:sp>
        <p:sp>
          <p:nvSpPr>
            <p:cNvPr id="20" name="TextBox 19"/>
            <p:cNvSpPr txBox="1"/>
            <p:nvPr/>
          </p:nvSpPr>
          <p:spPr>
            <a:xfrm>
              <a:off x="624629" y="3383292"/>
              <a:ext cx="325730" cy="276999"/>
            </a:xfrm>
            <a:prstGeom prst="rect">
              <a:avLst/>
            </a:prstGeom>
            <a:noFill/>
          </p:spPr>
          <p:txBody>
            <a:bodyPr wrap="none" rtlCol="0">
              <a:spAutoFit/>
            </a:bodyPr>
            <a:lstStyle/>
            <a:p>
              <a:pPr algn="r"/>
              <a:r>
                <a:rPr lang="en-ZA" sz="1200" dirty="0" smtClean="0">
                  <a:effectLst/>
                  <a:latin typeface="Arial Narrow" pitchFamily="34" charset="0"/>
                </a:rPr>
                <a:t>60</a:t>
              </a:r>
            </a:p>
          </p:txBody>
        </p:sp>
        <p:sp>
          <p:nvSpPr>
            <p:cNvPr id="21" name="TextBox 20"/>
            <p:cNvSpPr txBox="1"/>
            <p:nvPr/>
          </p:nvSpPr>
          <p:spPr>
            <a:xfrm rot="16200000">
              <a:off x="-527213" y="2325570"/>
              <a:ext cx="1931939" cy="387798"/>
            </a:xfrm>
            <a:prstGeom prst="rect">
              <a:avLst/>
            </a:prstGeom>
            <a:noFill/>
          </p:spPr>
          <p:txBody>
            <a:bodyPr wrap="none" rtlCol="0">
              <a:spAutoFit/>
            </a:bodyPr>
            <a:lstStyle/>
            <a:p>
              <a:pPr algn="ctr">
                <a:lnSpc>
                  <a:spcPct val="80000"/>
                </a:lnSpc>
              </a:pPr>
              <a:r>
                <a:rPr lang="en-ZA" sz="1200" dirty="0" smtClean="0">
                  <a:effectLst/>
                  <a:latin typeface="Arial Narrow" pitchFamily="34" charset="0"/>
                </a:rPr>
                <a:t>Plasma glucose concentrations</a:t>
              </a:r>
            </a:p>
            <a:p>
              <a:pPr algn="ctr">
                <a:lnSpc>
                  <a:spcPct val="80000"/>
                </a:lnSpc>
              </a:pPr>
              <a:r>
                <a:rPr lang="en-ZA" sz="1200" dirty="0" smtClean="0">
                  <a:effectLst/>
                  <a:latin typeface="Arial Narrow" pitchFamily="34" charset="0"/>
                </a:rPr>
                <a:t>(mg/</a:t>
              </a:r>
              <a:r>
                <a:rPr lang="en-ZA" sz="1200" dirty="0" err="1" smtClean="0">
                  <a:effectLst/>
                  <a:latin typeface="Arial Narrow" pitchFamily="34" charset="0"/>
                </a:rPr>
                <a:t>dL</a:t>
              </a:r>
              <a:r>
                <a:rPr lang="en-ZA" sz="1200" dirty="0" smtClean="0">
                  <a:effectLst/>
                  <a:latin typeface="Arial Narrow" pitchFamily="34" charset="0"/>
                </a:rPr>
                <a:t>)</a:t>
              </a:r>
            </a:p>
          </p:txBody>
        </p:sp>
        <p:cxnSp>
          <p:nvCxnSpPr>
            <p:cNvPr id="22" name="Straight Connector 21"/>
            <p:cNvCxnSpPr/>
            <p:nvPr/>
          </p:nvCxnSpPr>
          <p:spPr>
            <a:xfrm rot="16200000">
              <a:off x="990216"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764585" y="3518945"/>
              <a:ext cx="502061" cy="276999"/>
            </a:xfrm>
            <a:prstGeom prst="rect">
              <a:avLst/>
            </a:prstGeom>
            <a:noFill/>
          </p:spPr>
          <p:txBody>
            <a:bodyPr wrap="none" rtlCol="0">
              <a:spAutoFit/>
            </a:bodyPr>
            <a:lstStyle/>
            <a:p>
              <a:pPr algn="ctr"/>
              <a:r>
                <a:rPr lang="en-ZA" sz="1200" dirty="0" smtClean="0">
                  <a:effectLst/>
                  <a:latin typeface="Arial Narrow" pitchFamily="34" charset="0"/>
                </a:rPr>
                <a:t>10am</a:t>
              </a:r>
            </a:p>
          </p:txBody>
        </p:sp>
        <p:cxnSp>
          <p:nvCxnSpPr>
            <p:cNvPr id="24" name="Straight Connector 23"/>
            <p:cNvCxnSpPr/>
            <p:nvPr/>
          </p:nvCxnSpPr>
          <p:spPr>
            <a:xfrm rot="16200000">
              <a:off x="1354748"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129117" y="3518945"/>
              <a:ext cx="502061" cy="276999"/>
            </a:xfrm>
            <a:prstGeom prst="rect">
              <a:avLst/>
            </a:prstGeom>
            <a:noFill/>
          </p:spPr>
          <p:txBody>
            <a:bodyPr wrap="none" rtlCol="0">
              <a:spAutoFit/>
            </a:bodyPr>
            <a:lstStyle/>
            <a:p>
              <a:pPr algn="ctr"/>
              <a:r>
                <a:rPr lang="en-ZA" sz="1200" dirty="0" smtClean="0">
                  <a:effectLst/>
                  <a:latin typeface="Arial Narrow" pitchFamily="34" charset="0"/>
                </a:rPr>
                <a:t>12pm</a:t>
              </a:r>
            </a:p>
          </p:txBody>
        </p:sp>
        <p:cxnSp>
          <p:nvCxnSpPr>
            <p:cNvPr id="26" name="Straight Connector 25"/>
            <p:cNvCxnSpPr/>
            <p:nvPr/>
          </p:nvCxnSpPr>
          <p:spPr>
            <a:xfrm rot="16200000">
              <a:off x="1719280"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1528916" y="3518945"/>
              <a:ext cx="431528" cy="276999"/>
            </a:xfrm>
            <a:prstGeom prst="rect">
              <a:avLst/>
            </a:prstGeom>
            <a:noFill/>
          </p:spPr>
          <p:txBody>
            <a:bodyPr wrap="none" rtlCol="0">
              <a:spAutoFit/>
            </a:bodyPr>
            <a:lstStyle/>
            <a:p>
              <a:pPr algn="ctr"/>
              <a:r>
                <a:rPr lang="en-ZA" sz="1200" dirty="0" smtClean="0">
                  <a:effectLst/>
                  <a:latin typeface="Arial Narrow" pitchFamily="34" charset="0"/>
                </a:rPr>
                <a:t>2pm</a:t>
              </a:r>
            </a:p>
          </p:txBody>
        </p:sp>
        <p:cxnSp>
          <p:nvCxnSpPr>
            <p:cNvPr id="28" name="Straight Connector 27"/>
            <p:cNvCxnSpPr/>
            <p:nvPr/>
          </p:nvCxnSpPr>
          <p:spPr>
            <a:xfrm rot="16200000">
              <a:off x="2083812"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1893448" y="3518945"/>
              <a:ext cx="431528" cy="276999"/>
            </a:xfrm>
            <a:prstGeom prst="rect">
              <a:avLst/>
            </a:prstGeom>
            <a:noFill/>
          </p:spPr>
          <p:txBody>
            <a:bodyPr wrap="none" rtlCol="0">
              <a:spAutoFit/>
            </a:bodyPr>
            <a:lstStyle/>
            <a:p>
              <a:pPr algn="ctr"/>
              <a:r>
                <a:rPr lang="en-ZA" sz="1200" dirty="0" smtClean="0">
                  <a:effectLst/>
                  <a:latin typeface="Arial Narrow" pitchFamily="34" charset="0"/>
                </a:rPr>
                <a:t>4pm</a:t>
              </a:r>
            </a:p>
          </p:txBody>
        </p:sp>
        <p:cxnSp>
          <p:nvCxnSpPr>
            <p:cNvPr id="30" name="Straight Connector 29"/>
            <p:cNvCxnSpPr/>
            <p:nvPr/>
          </p:nvCxnSpPr>
          <p:spPr>
            <a:xfrm rot="16200000">
              <a:off x="2448344"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2257980" y="3518945"/>
              <a:ext cx="431528" cy="276999"/>
            </a:xfrm>
            <a:prstGeom prst="rect">
              <a:avLst/>
            </a:prstGeom>
            <a:noFill/>
          </p:spPr>
          <p:txBody>
            <a:bodyPr wrap="none" rtlCol="0">
              <a:spAutoFit/>
            </a:bodyPr>
            <a:lstStyle/>
            <a:p>
              <a:pPr algn="ctr"/>
              <a:r>
                <a:rPr lang="en-ZA" sz="1200" dirty="0" smtClean="0">
                  <a:effectLst/>
                  <a:latin typeface="Arial Narrow" pitchFamily="34" charset="0"/>
                </a:rPr>
                <a:t>6pm</a:t>
              </a:r>
            </a:p>
          </p:txBody>
        </p:sp>
        <p:cxnSp>
          <p:nvCxnSpPr>
            <p:cNvPr id="32" name="Straight Connector 31"/>
            <p:cNvCxnSpPr/>
            <p:nvPr/>
          </p:nvCxnSpPr>
          <p:spPr>
            <a:xfrm rot="16200000">
              <a:off x="2812876"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2587245" y="3518945"/>
              <a:ext cx="502061" cy="276999"/>
            </a:xfrm>
            <a:prstGeom prst="rect">
              <a:avLst/>
            </a:prstGeom>
            <a:noFill/>
          </p:spPr>
          <p:txBody>
            <a:bodyPr wrap="none" rtlCol="0">
              <a:spAutoFit/>
            </a:bodyPr>
            <a:lstStyle/>
            <a:p>
              <a:pPr algn="ctr"/>
              <a:r>
                <a:rPr lang="en-ZA" sz="1200" dirty="0" smtClean="0">
                  <a:effectLst/>
                  <a:latin typeface="Arial Narrow" pitchFamily="34" charset="0"/>
                </a:rPr>
                <a:t>10pm</a:t>
              </a:r>
            </a:p>
          </p:txBody>
        </p:sp>
        <p:cxnSp>
          <p:nvCxnSpPr>
            <p:cNvPr id="34" name="Straight Connector 33"/>
            <p:cNvCxnSpPr/>
            <p:nvPr/>
          </p:nvCxnSpPr>
          <p:spPr>
            <a:xfrm rot="16200000">
              <a:off x="3177408"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2951777" y="3518945"/>
              <a:ext cx="502061" cy="276999"/>
            </a:xfrm>
            <a:prstGeom prst="rect">
              <a:avLst/>
            </a:prstGeom>
            <a:noFill/>
          </p:spPr>
          <p:txBody>
            <a:bodyPr wrap="none" rtlCol="0">
              <a:spAutoFit/>
            </a:bodyPr>
            <a:lstStyle/>
            <a:p>
              <a:pPr algn="ctr"/>
              <a:r>
                <a:rPr lang="en-ZA" sz="1200" dirty="0" smtClean="0">
                  <a:effectLst/>
                  <a:latin typeface="Arial Narrow" pitchFamily="34" charset="0"/>
                </a:rPr>
                <a:t>12am</a:t>
              </a:r>
            </a:p>
          </p:txBody>
        </p:sp>
        <p:cxnSp>
          <p:nvCxnSpPr>
            <p:cNvPr id="36" name="Straight Connector 35"/>
            <p:cNvCxnSpPr/>
            <p:nvPr/>
          </p:nvCxnSpPr>
          <p:spPr>
            <a:xfrm rot="16200000">
              <a:off x="3541940"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351576" y="3518945"/>
              <a:ext cx="431528" cy="276999"/>
            </a:xfrm>
            <a:prstGeom prst="rect">
              <a:avLst/>
            </a:prstGeom>
            <a:noFill/>
          </p:spPr>
          <p:txBody>
            <a:bodyPr wrap="none" rtlCol="0">
              <a:spAutoFit/>
            </a:bodyPr>
            <a:lstStyle/>
            <a:p>
              <a:pPr algn="ctr"/>
              <a:r>
                <a:rPr lang="en-ZA" sz="1200" dirty="0" smtClean="0">
                  <a:effectLst/>
                  <a:latin typeface="Arial Narrow" pitchFamily="34" charset="0"/>
                </a:rPr>
                <a:t>2am</a:t>
              </a:r>
            </a:p>
          </p:txBody>
        </p:sp>
        <p:cxnSp>
          <p:nvCxnSpPr>
            <p:cNvPr id="38" name="Straight Connector 37"/>
            <p:cNvCxnSpPr/>
            <p:nvPr/>
          </p:nvCxnSpPr>
          <p:spPr>
            <a:xfrm rot="16200000">
              <a:off x="3906472"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3716108" y="3518945"/>
              <a:ext cx="431528" cy="276999"/>
            </a:xfrm>
            <a:prstGeom prst="rect">
              <a:avLst/>
            </a:prstGeom>
            <a:noFill/>
          </p:spPr>
          <p:txBody>
            <a:bodyPr wrap="none" rtlCol="0">
              <a:spAutoFit/>
            </a:bodyPr>
            <a:lstStyle/>
            <a:p>
              <a:pPr algn="ctr"/>
              <a:r>
                <a:rPr lang="en-ZA" sz="1200" dirty="0" smtClean="0">
                  <a:effectLst/>
                  <a:latin typeface="Arial Narrow" pitchFamily="34" charset="0"/>
                </a:rPr>
                <a:t>4am</a:t>
              </a:r>
            </a:p>
          </p:txBody>
        </p:sp>
        <p:cxnSp>
          <p:nvCxnSpPr>
            <p:cNvPr id="40" name="Straight Connector 39"/>
            <p:cNvCxnSpPr/>
            <p:nvPr/>
          </p:nvCxnSpPr>
          <p:spPr>
            <a:xfrm rot="16200000">
              <a:off x="4271000" y="349885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4080636" y="3518945"/>
              <a:ext cx="431528" cy="276999"/>
            </a:xfrm>
            <a:prstGeom prst="rect">
              <a:avLst/>
            </a:prstGeom>
            <a:noFill/>
          </p:spPr>
          <p:txBody>
            <a:bodyPr wrap="none" rtlCol="0">
              <a:spAutoFit/>
            </a:bodyPr>
            <a:lstStyle/>
            <a:p>
              <a:pPr algn="ctr"/>
              <a:r>
                <a:rPr lang="en-ZA" sz="1200" dirty="0" smtClean="0">
                  <a:effectLst/>
                  <a:latin typeface="Arial Narrow" pitchFamily="34" charset="0"/>
                </a:rPr>
                <a:t>6am</a:t>
              </a:r>
            </a:p>
          </p:txBody>
        </p:sp>
        <p:sp>
          <p:nvSpPr>
            <p:cNvPr id="42" name="Freeform 41"/>
            <p:cNvSpPr/>
            <p:nvPr/>
          </p:nvSpPr>
          <p:spPr>
            <a:xfrm>
              <a:off x="1021080" y="2465070"/>
              <a:ext cx="3284220" cy="662940"/>
            </a:xfrm>
            <a:custGeom>
              <a:avLst/>
              <a:gdLst>
                <a:gd name="connsiteX0" fmla="*/ 3284220 w 3284220"/>
                <a:gd name="connsiteY0" fmla="*/ 533400 h 662940"/>
                <a:gd name="connsiteX1" fmla="*/ 3101340 w 3284220"/>
                <a:gd name="connsiteY1" fmla="*/ 521970 h 662940"/>
                <a:gd name="connsiteX2" fmla="*/ 2918460 w 3284220"/>
                <a:gd name="connsiteY2" fmla="*/ 510540 h 662940"/>
                <a:gd name="connsiteX3" fmla="*/ 2731770 w 3284220"/>
                <a:gd name="connsiteY3" fmla="*/ 510540 h 662940"/>
                <a:gd name="connsiteX4" fmla="*/ 2548890 w 3284220"/>
                <a:gd name="connsiteY4" fmla="*/ 533400 h 662940"/>
                <a:gd name="connsiteX5" fmla="*/ 2373630 w 3284220"/>
                <a:gd name="connsiteY5" fmla="*/ 476250 h 662940"/>
                <a:gd name="connsiteX6" fmla="*/ 2194560 w 3284220"/>
                <a:gd name="connsiteY6" fmla="*/ 495300 h 662940"/>
                <a:gd name="connsiteX7" fmla="*/ 2004060 w 3284220"/>
                <a:gd name="connsiteY7" fmla="*/ 544830 h 662940"/>
                <a:gd name="connsiteX8" fmla="*/ 1821180 w 3284220"/>
                <a:gd name="connsiteY8" fmla="*/ 472440 h 662940"/>
                <a:gd name="connsiteX9" fmla="*/ 1645920 w 3284220"/>
                <a:gd name="connsiteY9" fmla="*/ 316230 h 662940"/>
                <a:gd name="connsiteX10" fmla="*/ 1463040 w 3284220"/>
                <a:gd name="connsiteY10" fmla="*/ 381000 h 662940"/>
                <a:gd name="connsiteX11" fmla="*/ 1276350 w 3284220"/>
                <a:gd name="connsiteY11" fmla="*/ 205740 h 662940"/>
                <a:gd name="connsiteX12" fmla="*/ 1097280 w 3284220"/>
                <a:gd name="connsiteY12" fmla="*/ 388620 h 662940"/>
                <a:gd name="connsiteX13" fmla="*/ 918210 w 3284220"/>
                <a:gd name="connsiteY13" fmla="*/ 205740 h 662940"/>
                <a:gd name="connsiteX14" fmla="*/ 727710 w 3284220"/>
                <a:gd name="connsiteY14" fmla="*/ 400050 h 662940"/>
                <a:gd name="connsiteX15" fmla="*/ 552450 w 3284220"/>
                <a:gd name="connsiteY15" fmla="*/ 278130 h 662940"/>
                <a:gd name="connsiteX16" fmla="*/ 369570 w 3284220"/>
                <a:gd name="connsiteY16" fmla="*/ 251460 h 662940"/>
                <a:gd name="connsiteX17" fmla="*/ 186690 w 3284220"/>
                <a:gd name="connsiteY17" fmla="*/ 0 h 662940"/>
                <a:gd name="connsiteX18" fmla="*/ 0 w 3284220"/>
                <a:gd name="connsiteY18" fmla="*/ 662940 h 66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4220" h="662940">
                  <a:moveTo>
                    <a:pt x="3284220" y="533400"/>
                  </a:moveTo>
                  <a:lnTo>
                    <a:pt x="3101340" y="521970"/>
                  </a:lnTo>
                  <a:lnTo>
                    <a:pt x="2918460" y="510540"/>
                  </a:lnTo>
                  <a:lnTo>
                    <a:pt x="2731770" y="510540"/>
                  </a:lnTo>
                  <a:lnTo>
                    <a:pt x="2548890" y="533400"/>
                  </a:lnTo>
                  <a:lnTo>
                    <a:pt x="2373630" y="476250"/>
                  </a:lnTo>
                  <a:lnTo>
                    <a:pt x="2194560" y="495300"/>
                  </a:lnTo>
                  <a:lnTo>
                    <a:pt x="2004060" y="544830"/>
                  </a:lnTo>
                  <a:lnTo>
                    <a:pt x="1821180" y="472440"/>
                  </a:lnTo>
                  <a:lnTo>
                    <a:pt x="1645920" y="316230"/>
                  </a:lnTo>
                  <a:lnTo>
                    <a:pt x="1463040" y="381000"/>
                  </a:lnTo>
                  <a:lnTo>
                    <a:pt x="1276350" y="205740"/>
                  </a:lnTo>
                  <a:lnTo>
                    <a:pt x="1097280" y="388620"/>
                  </a:lnTo>
                  <a:lnTo>
                    <a:pt x="918210" y="205740"/>
                  </a:lnTo>
                  <a:lnTo>
                    <a:pt x="727710" y="400050"/>
                  </a:lnTo>
                  <a:lnTo>
                    <a:pt x="552450" y="278130"/>
                  </a:lnTo>
                  <a:lnTo>
                    <a:pt x="369570" y="251460"/>
                  </a:lnTo>
                  <a:lnTo>
                    <a:pt x="186690" y="0"/>
                  </a:lnTo>
                  <a:lnTo>
                    <a:pt x="0" y="662940"/>
                  </a:lnTo>
                </a:path>
              </a:pathLst>
            </a:custGeom>
            <a:noFill/>
            <a:ln w="28575">
              <a:solidFill>
                <a:srgbClr val="FFFF00"/>
              </a:solidFill>
            </a:ln>
          </p:spPr>
          <p:txBody>
            <a:bodyPr rtlCol="0" anchor="ctr"/>
            <a:lstStyle/>
            <a:p>
              <a:pPr algn="ctr"/>
              <a:endParaRPr lang="en-ZA">
                <a:latin typeface="Arial Narrow" pitchFamily="34" charset="0"/>
              </a:endParaRPr>
            </a:p>
          </p:txBody>
        </p:sp>
        <p:sp>
          <p:nvSpPr>
            <p:cNvPr id="43" name="Freeform 42"/>
            <p:cNvSpPr/>
            <p:nvPr/>
          </p:nvSpPr>
          <p:spPr>
            <a:xfrm>
              <a:off x="1024890" y="2423160"/>
              <a:ext cx="3276600" cy="601980"/>
            </a:xfrm>
            <a:custGeom>
              <a:avLst/>
              <a:gdLst>
                <a:gd name="connsiteX0" fmla="*/ 3276600 w 3276600"/>
                <a:gd name="connsiteY0" fmla="*/ 556260 h 601980"/>
                <a:gd name="connsiteX1" fmla="*/ 3093720 w 3276600"/>
                <a:gd name="connsiteY1" fmla="*/ 571500 h 601980"/>
                <a:gd name="connsiteX2" fmla="*/ 2910840 w 3276600"/>
                <a:gd name="connsiteY2" fmla="*/ 529590 h 601980"/>
                <a:gd name="connsiteX3" fmla="*/ 2731770 w 3276600"/>
                <a:gd name="connsiteY3" fmla="*/ 502920 h 601980"/>
                <a:gd name="connsiteX4" fmla="*/ 2548890 w 3276600"/>
                <a:gd name="connsiteY4" fmla="*/ 518160 h 601980"/>
                <a:gd name="connsiteX5" fmla="*/ 2369820 w 3276600"/>
                <a:gd name="connsiteY5" fmla="*/ 491490 h 601980"/>
                <a:gd name="connsiteX6" fmla="*/ 2186940 w 3276600"/>
                <a:gd name="connsiteY6" fmla="*/ 495300 h 601980"/>
                <a:gd name="connsiteX7" fmla="*/ 2000250 w 3276600"/>
                <a:gd name="connsiteY7" fmla="*/ 491490 h 601980"/>
                <a:gd name="connsiteX8" fmla="*/ 1821180 w 3276600"/>
                <a:gd name="connsiteY8" fmla="*/ 434340 h 601980"/>
                <a:gd name="connsiteX9" fmla="*/ 1642110 w 3276600"/>
                <a:gd name="connsiteY9" fmla="*/ 396240 h 601980"/>
                <a:gd name="connsiteX10" fmla="*/ 1455420 w 3276600"/>
                <a:gd name="connsiteY10" fmla="*/ 297180 h 601980"/>
                <a:gd name="connsiteX11" fmla="*/ 1276350 w 3276600"/>
                <a:gd name="connsiteY11" fmla="*/ 255270 h 601980"/>
                <a:gd name="connsiteX12" fmla="*/ 1089660 w 3276600"/>
                <a:gd name="connsiteY12" fmla="*/ 274320 h 601980"/>
                <a:gd name="connsiteX13" fmla="*/ 906780 w 3276600"/>
                <a:gd name="connsiteY13" fmla="*/ 95250 h 601980"/>
                <a:gd name="connsiteX14" fmla="*/ 727710 w 3276600"/>
                <a:gd name="connsiteY14" fmla="*/ 236220 h 601980"/>
                <a:gd name="connsiteX15" fmla="*/ 544830 w 3276600"/>
                <a:gd name="connsiteY15" fmla="*/ 179070 h 601980"/>
                <a:gd name="connsiteX16" fmla="*/ 361950 w 3276600"/>
                <a:gd name="connsiteY16" fmla="*/ 110490 h 601980"/>
                <a:gd name="connsiteX17" fmla="*/ 179070 w 3276600"/>
                <a:gd name="connsiteY17" fmla="*/ 0 h 601980"/>
                <a:gd name="connsiteX18" fmla="*/ 0 w 3276600"/>
                <a:gd name="connsiteY18" fmla="*/ 601980 h 60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76600" h="601980">
                  <a:moveTo>
                    <a:pt x="3276600" y="556260"/>
                  </a:moveTo>
                  <a:lnTo>
                    <a:pt x="3093720" y="571500"/>
                  </a:lnTo>
                  <a:lnTo>
                    <a:pt x="2910840" y="529590"/>
                  </a:lnTo>
                  <a:lnTo>
                    <a:pt x="2731770" y="502920"/>
                  </a:lnTo>
                  <a:lnTo>
                    <a:pt x="2548890" y="518160"/>
                  </a:lnTo>
                  <a:lnTo>
                    <a:pt x="2369820" y="491490"/>
                  </a:lnTo>
                  <a:lnTo>
                    <a:pt x="2186940" y="495300"/>
                  </a:lnTo>
                  <a:lnTo>
                    <a:pt x="2000250" y="491490"/>
                  </a:lnTo>
                  <a:lnTo>
                    <a:pt x="1821180" y="434340"/>
                  </a:lnTo>
                  <a:lnTo>
                    <a:pt x="1642110" y="396240"/>
                  </a:lnTo>
                  <a:lnTo>
                    <a:pt x="1455420" y="297180"/>
                  </a:lnTo>
                  <a:lnTo>
                    <a:pt x="1276350" y="255270"/>
                  </a:lnTo>
                  <a:lnTo>
                    <a:pt x="1089660" y="274320"/>
                  </a:lnTo>
                  <a:lnTo>
                    <a:pt x="906780" y="95250"/>
                  </a:lnTo>
                  <a:lnTo>
                    <a:pt x="727710" y="236220"/>
                  </a:lnTo>
                  <a:lnTo>
                    <a:pt x="544830" y="179070"/>
                  </a:lnTo>
                  <a:lnTo>
                    <a:pt x="361950" y="110490"/>
                  </a:lnTo>
                  <a:lnTo>
                    <a:pt x="179070" y="0"/>
                  </a:lnTo>
                  <a:lnTo>
                    <a:pt x="0" y="601980"/>
                  </a:lnTo>
                </a:path>
              </a:pathLst>
            </a:custGeom>
            <a:noFill/>
            <a:ln w="28575">
              <a:solidFill>
                <a:srgbClr val="FF0000"/>
              </a:solidFill>
            </a:ln>
          </p:spPr>
          <p:txBody>
            <a:bodyPr rtlCol="0" anchor="ctr"/>
            <a:lstStyle/>
            <a:p>
              <a:pPr algn="ctr"/>
              <a:endParaRPr lang="en-ZA">
                <a:latin typeface="Arial Narrow" pitchFamily="34" charset="0"/>
              </a:endParaRPr>
            </a:p>
          </p:txBody>
        </p:sp>
        <p:grpSp>
          <p:nvGrpSpPr>
            <p:cNvPr id="44" name="Group 49"/>
            <p:cNvGrpSpPr/>
            <p:nvPr/>
          </p:nvGrpSpPr>
          <p:grpSpPr>
            <a:xfrm>
              <a:off x="988880" y="2993231"/>
              <a:ext cx="64770" cy="54769"/>
              <a:chOff x="1546860" y="3112770"/>
              <a:chExt cx="64770" cy="167640"/>
            </a:xfrm>
          </p:grpSpPr>
          <p:cxnSp>
            <p:nvCxnSpPr>
              <p:cNvPr id="46" name="Straight Connector 45"/>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5" name="Group 50"/>
            <p:cNvGrpSpPr/>
            <p:nvPr/>
          </p:nvGrpSpPr>
          <p:grpSpPr>
            <a:xfrm>
              <a:off x="1170777" y="2266951"/>
              <a:ext cx="64770" cy="307180"/>
              <a:chOff x="1546860" y="3112770"/>
              <a:chExt cx="64770" cy="167640"/>
            </a:xfrm>
          </p:grpSpPr>
          <p:cxnSp>
            <p:nvCxnSpPr>
              <p:cNvPr id="52" name="Straight Connector 5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7" name="Group 55"/>
            <p:cNvGrpSpPr/>
            <p:nvPr/>
          </p:nvGrpSpPr>
          <p:grpSpPr>
            <a:xfrm>
              <a:off x="1355131" y="2364581"/>
              <a:ext cx="64770" cy="264319"/>
              <a:chOff x="1546860" y="3112770"/>
              <a:chExt cx="64770" cy="167640"/>
            </a:xfrm>
          </p:grpSpPr>
          <p:cxnSp>
            <p:nvCxnSpPr>
              <p:cNvPr id="57" name="Straight Connector 5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0" name="Group 60"/>
            <p:cNvGrpSpPr/>
            <p:nvPr/>
          </p:nvGrpSpPr>
          <p:grpSpPr>
            <a:xfrm>
              <a:off x="1534569" y="2525230"/>
              <a:ext cx="64770" cy="148914"/>
              <a:chOff x="1546860" y="3112770"/>
              <a:chExt cx="64770" cy="167640"/>
            </a:xfrm>
          </p:grpSpPr>
          <p:cxnSp>
            <p:nvCxnSpPr>
              <p:cNvPr id="62" name="Straight Connector 6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1" name="Group 65"/>
            <p:cNvGrpSpPr/>
            <p:nvPr/>
          </p:nvGrpSpPr>
          <p:grpSpPr>
            <a:xfrm>
              <a:off x="1714007" y="2564714"/>
              <a:ext cx="64770" cy="188012"/>
              <a:chOff x="1546860" y="3112770"/>
              <a:chExt cx="64770" cy="167640"/>
            </a:xfrm>
          </p:grpSpPr>
          <p:cxnSp>
            <p:nvCxnSpPr>
              <p:cNvPr id="67" name="Straight Connector 6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5" name="Group 70"/>
            <p:cNvGrpSpPr/>
            <p:nvPr/>
          </p:nvGrpSpPr>
          <p:grpSpPr>
            <a:xfrm>
              <a:off x="1893445" y="2456487"/>
              <a:ext cx="64770" cy="115263"/>
              <a:chOff x="1546860" y="3112770"/>
              <a:chExt cx="64770" cy="167640"/>
            </a:xfrm>
          </p:grpSpPr>
          <p:cxnSp>
            <p:nvCxnSpPr>
              <p:cNvPr id="72" name="Straight Connector 7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6" name="Group 75"/>
            <p:cNvGrpSpPr/>
            <p:nvPr/>
          </p:nvGrpSpPr>
          <p:grpSpPr>
            <a:xfrm>
              <a:off x="2075341" y="2608962"/>
              <a:ext cx="64770" cy="167576"/>
              <a:chOff x="1546860" y="3112770"/>
              <a:chExt cx="64770" cy="167640"/>
            </a:xfrm>
          </p:grpSpPr>
          <p:cxnSp>
            <p:nvCxnSpPr>
              <p:cNvPr id="77" name="Straight Connector 7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0" name="Group 80"/>
            <p:cNvGrpSpPr/>
            <p:nvPr/>
          </p:nvGrpSpPr>
          <p:grpSpPr>
            <a:xfrm>
              <a:off x="2257237" y="2578894"/>
              <a:ext cx="64770" cy="161925"/>
              <a:chOff x="1546860" y="3112770"/>
              <a:chExt cx="64770" cy="167640"/>
            </a:xfrm>
          </p:grpSpPr>
          <p:cxnSp>
            <p:nvCxnSpPr>
              <p:cNvPr id="82" name="Straight Connector 8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1" name="Group 85"/>
            <p:cNvGrpSpPr/>
            <p:nvPr/>
          </p:nvGrpSpPr>
          <p:grpSpPr>
            <a:xfrm>
              <a:off x="2439133" y="2643188"/>
              <a:ext cx="64770" cy="142875"/>
              <a:chOff x="1546860" y="3112770"/>
              <a:chExt cx="64770" cy="167640"/>
            </a:xfrm>
          </p:grpSpPr>
          <p:cxnSp>
            <p:nvCxnSpPr>
              <p:cNvPr id="87" name="Straight Connector 8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5" name="Group 90"/>
            <p:cNvGrpSpPr/>
            <p:nvPr/>
          </p:nvGrpSpPr>
          <p:grpSpPr>
            <a:xfrm>
              <a:off x="2628403" y="2755106"/>
              <a:ext cx="64770" cy="132420"/>
              <a:chOff x="1546860" y="3112770"/>
              <a:chExt cx="64770" cy="167640"/>
            </a:xfrm>
          </p:grpSpPr>
          <p:cxnSp>
            <p:nvCxnSpPr>
              <p:cNvPr id="92" name="Straight Connector 9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6" name="Group 95"/>
            <p:cNvGrpSpPr/>
            <p:nvPr/>
          </p:nvGrpSpPr>
          <p:grpSpPr>
            <a:xfrm>
              <a:off x="2815215" y="2795587"/>
              <a:ext cx="64770" cy="95250"/>
              <a:chOff x="1546860" y="3112770"/>
              <a:chExt cx="64770" cy="167640"/>
            </a:xfrm>
          </p:grpSpPr>
          <p:cxnSp>
            <p:nvCxnSpPr>
              <p:cNvPr id="97" name="Straight Connector 9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0" name="Group 100"/>
            <p:cNvGrpSpPr/>
            <p:nvPr/>
          </p:nvGrpSpPr>
          <p:grpSpPr>
            <a:xfrm>
              <a:off x="2997111" y="2855119"/>
              <a:ext cx="64770" cy="118094"/>
              <a:chOff x="1546860" y="3112770"/>
              <a:chExt cx="64770" cy="167640"/>
            </a:xfrm>
          </p:grpSpPr>
          <p:cxnSp>
            <p:nvCxnSpPr>
              <p:cNvPr id="102" name="Straight Connector 10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1" name="Group 105"/>
            <p:cNvGrpSpPr/>
            <p:nvPr/>
          </p:nvGrpSpPr>
          <p:grpSpPr>
            <a:xfrm>
              <a:off x="3179007" y="2859881"/>
              <a:ext cx="64770" cy="118406"/>
              <a:chOff x="1546860" y="3112770"/>
              <a:chExt cx="64770" cy="167640"/>
            </a:xfrm>
          </p:grpSpPr>
          <p:cxnSp>
            <p:nvCxnSpPr>
              <p:cNvPr id="107" name="Straight Connector 10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5" name="Group 110"/>
            <p:cNvGrpSpPr/>
            <p:nvPr/>
          </p:nvGrpSpPr>
          <p:grpSpPr>
            <a:xfrm>
              <a:off x="3360903" y="2862263"/>
              <a:ext cx="64770" cy="108730"/>
              <a:chOff x="1546860" y="3112770"/>
              <a:chExt cx="64770" cy="167640"/>
            </a:xfrm>
          </p:grpSpPr>
          <p:cxnSp>
            <p:nvCxnSpPr>
              <p:cNvPr id="112" name="Straight Connector 11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6" name="Group 115"/>
            <p:cNvGrpSpPr/>
            <p:nvPr/>
          </p:nvGrpSpPr>
          <p:grpSpPr>
            <a:xfrm>
              <a:off x="3542799" y="2900363"/>
              <a:ext cx="64770" cy="71862"/>
              <a:chOff x="1546860" y="3112770"/>
              <a:chExt cx="64770" cy="167640"/>
            </a:xfrm>
          </p:grpSpPr>
          <p:cxnSp>
            <p:nvCxnSpPr>
              <p:cNvPr id="117" name="Straight Connector 11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0" name="Group 120"/>
            <p:cNvGrpSpPr/>
            <p:nvPr/>
          </p:nvGrpSpPr>
          <p:grpSpPr>
            <a:xfrm>
              <a:off x="3724695" y="2874169"/>
              <a:ext cx="64770" cy="104590"/>
              <a:chOff x="1546860" y="3112770"/>
              <a:chExt cx="64770" cy="167640"/>
            </a:xfrm>
          </p:grpSpPr>
          <p:cxnSp>
            <p:nvCxnSpPr>
              <p:cNvPr id="122" name="Straight Connector 12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1" name="Group 125"/>
            <p:cNvGrpSpPr/>
            <p:nvPr/>
          </p:nvGrpSpPr>
          <p:grpSpPr>
            <a:xfrm>
              <a:off x="3906591" y="2905125"/>
              <a:ext cx="64770" cy="91842"/>
              <a:chOff x="1546860" y="3112770"/>
              <a:chExt cx="64770" cy="167640"/>
            </a:xfrm>
          </p:grpSpPr>
          <p:cxnSp>
            <p:nvCxnSpPr>
              <p:cNvPr id="127" name="Straight Connector 12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5" name="Group 130"/>
            <p:cNvGrpSpPr/>
            <p:nvPr/>
          </p:nvGrpSpPr>
          <p:grpSpPr>
            <a:xfrm>
              <a:off x="4088487" y="2955131"/>
              <a:ext cx="64770" cy="70490"/>
              <a:chOff x="1546860" y="3112770"/>
              <a:chExt cx="64770" cy="167640"/>
            </a:xfrm>
          </p:grpSpPr>
          <p:cxnSp>
            <p:nvCxnSpPr>
              <p:cNvPr id="132" name="Straight Connector 13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6" name="Group 135"/>
            <p:cNvGrpSpPr/>
            <p:nvPr/>
          </p:nvGrpSpPr>
          <p:grpSpPr>
            <a:xfrm>
              <a:off x="4270383" y="2952750"/>
              <a:ext cx="64770" cy="65424"/>
              <a:chOff x="1546860" y="3112770"/>
              <a:chExt cx="64770" cy="167640"/>
            </a:xfrm>
          </p:grpSpPr>
          <p:cxnSp>
            <p:nvCxnSpPr>
              <p:cNvPr id="137" name="Straight Connector 13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49" name="Oval 30"/>
            <p:cNvSpPr>
              <a:spLocks noChangeArrowheads="1"/>
            </p:cNvSpPr>
            <p:nvPr/>
          </p:nvSpPr>
          <p:spPr bwMode="auto">
            <a:xfrm>
              <a:off x="2984308" y="2864751"/>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50" name="Oval 30"/>
            <p:cNvSpPr>
              <a:spLocks noChangeArrowheads="1"/>
            </p:cNvSpPr>
            <p:nvPr/>
          </p:nvSpPr>
          <p:spPr bwMode="auto">
            <a:xfrm>
              <a:off x="3166204" y="2869669"/>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51" name="Oval 30"/>
            <p:cNvSpPr>
              <a:spLocks noChangeArrowheads="1"/>
            </p:cNvSpPr>
            <p:nvPr/>
          </p:nvSpPr>
          <p:spPr bwMode="auto">
            <a:xfrm>
              <a:off x="3348100" y="2867213"/>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52" name="Oval 30"/>
            <p:cNvSpPr>
              <a:spLocks noChangeArrowheads="1"/>
            </p:cNvSpPr>
            <p:nvPr/>
          </p:nvSpPr>
          <p:spPr bwMode="auto">
            <a:xfrm>
              <a:off x="3529996" y="2886879"/>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53" name="Oval 30"/>
            <p:cNvSpPr>
              <a:spLocks noChangeArrowheads="1"/>
            </p:cNvSpPr>
            <p:nvPr/>
          </p:nvSpPr>
          <p:spPr bwMode="auto">
            <a:xfrm>
              <a:off x="3711892" y="2877049"/>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54" name="Oval 30"/>
            <p:cNvSpPr>
              <a:spLocks noChangeArrowheads="1"/>
            </p:cNvSpPr>
            <p:nvPr/>
          </p:nvSpPr>
          <p:spPr bwMode="auto">
            <a:xfrm>
              <a:off x="3893788" y="2901631"/>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55" name="Oval 30"/>
            <p:cNvSpPr>
              <a:spLocks noChangeArrowheads="1"/>
            </p:cNvSpPr>
            <p:nvPr/>
          </p:nvSpPr>
          <p:spPr bwMode="auto">
            <a:xfrm>
              <a:off x="4075684" y="2940961"/>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56" name="Oval 30"/>
            <p:cNvSpPr>
              <a:spLocks noChangeArrowheads="1"/>
            </p:cNvSpPr>
            <p:nvPr/>
          </p:nvSpPr>
          <p:spPr bwMode="auto">
            <a:xfrm>
              <a:off x="4257580" y="2936047"/>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57" name="Oval 30"/>
            <p:cNvSpPr>
              <a:spLocks noChangeArrowheads="1"/>
            </p:cNvSpPr>
            <p:nvPr/>
          </p:nvSpPr>
          <p:spPr bwMode="auto">
            <a:xfrm>
              <a:off x="1880642" y="2483749"/>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58" name="Oval 30"/>
            <p:cNvSpPr>
              <a:spLocks noChangeArrowheads="1"/>
            </p:cNvSpPr>
            <p:nvPr/>
          </p:nvSpPr>
          <p:spPr bwMode="auto">
            <a:xfrm>
              <a:off x="2062538" y="2638605"/>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59" name="Oval 30"/>
            <p:cNvSpPr>
              <a:spLocks noChangeArrowheads="1"/>
            </p:cNvSpPr>
            <p:nvPr/>
          </p:nvSpPr>
          <p:spPr bwMode="auto">
            <a:xfrm>
              <a:off x="2244434" y="2628775"/>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60" name="Oval 30"/>
            <p:cNvSpPr>
              <a:spLocks noChangeArrowheads="1"/>
            </p:cNvSpPr>
            <p:nvPr/>
          </p:nvSpPr>
          <p:spPr bwMode="auto">
            <a:xfrm>
              <a:off x="2426330" y="2675479"/>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61" name="Oval 30"/>
            <p:cNvSpPr>
              <a:spLocks noChangeArrowheads="1"/>
            </p:cNvSpPr>
            <p:nvPr/>
          </p:nvSpPr>
          <p:spPr bwMode="auto">
            <a:xfrm>
              <a:off x="2615600" y="2759053"/>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62" name="Oval 30"/>
            <p:cNvSpPr>
              <a:spLocks noChangeArrowheads="1"/>
            </p:cNvSpPr>
            <p:nvPr/>
          </p:nvSpPr>
          <p:spPr bwMode="auto">
            <a:xfrm>
              <a:off x="2802412" y="2808215"/>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63" name="Oval 30"/>
            <p:cNvSpPr>
              <a:spLocks noChangeArrowheads="1"/>
            </p:cNvSpPr>
            <p:nvPr/>
          </p:nvSpPr>
          <p:spPr bwMode="auto">
            <a:xfrm>
              <a:off x="976077" y="2972898"/>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64" name="Oval 30"/>
            <p:cNvSpPr>
              <a:spLocks noChangeArrowheads="1"/>
            </p:cNvSpPr>
            <p:nvPr/>
          </p:nvSpPr>
          <p:spPr bwMode="auto">
            <a:xfrm>
              <a:off x="1157974" y="2385420"/>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65" name="Oval 30"/>
            <p:cNvSpPr>
              <a:spLocks noChangeArrowheads="1"/>
            </p:cNvSpPr>
            <p:nvPr/>
          </p:nvSpPr>
          <p:spPr bwMode="auto">
            <a:xfrm>
              <a:off x="1342328" y="2478827"/>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66" name="Oval 30"/>
            <p:cNvSpPr>
              <a:spLocks noChangeArrowheads="1"/>
            </p:cNvSpPr>
            <p:nvPr/>
          </p:nvSpPr>
          <p:spPr bwMode="auto">
            <a:xfrm>
              <a:off x="1521766" y="2550111"/>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67" name="Oval 30"/>
            <p:cNvSpPr>
              <a:spLocks noChangeArrowheads="1"/>
            </p:cNvSpPr>
            <p:nvPr/>
          </p:nvSpPr>
          <p:spPr bwMode="auto">
            <a:xfrm>
              <a:off x="1701204" y="2594357"/>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0" name="Group 167"/>
            <p:cNvGrpSpPr/>
            <p:nvPr/>
          </p:nvGrpSpPr>
          <p:grpSpPr>
            <a:xfrm>
              <a:off x="988880" y="3102400"/>
              <a:ext cx="64770" cy="54769"/>
              <a:chOff x="1546860" y="3112770"/>
              <a:chExt cx="64770" cy="167640"/>
            </a:xfrm>
          </p:grpSpPr>
          <p:cxnSp>
            <p:nvCxnSpPr>
              <p:cNvPr id="169" name="Straight Connector 16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91" name="Group 171"/>
            <p:cNvGrpSpPr/>
            <p:nvPr/>
          </p:nvGrpSpPr>
          <p:grpSpPr>
            <a:xfrm>
              <a:off x="1170777" y="2344672"/>
              <a:ext cx="64770" cy="227683"/>
              <a:chOff x="1546860" y="3112770"/>
              <a:chExt cx="64770" cy="167640"/>
            </a:xfrm>
          </p:grpSpPr>
          <p:cxnSp>
            <p:nvCxnSpPr>
              <p:cNvPr id="173" name="Straight Connector 172"/>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95" name="Group 175"/>
            <p:cNvGrpSpPr/>
            <p:nvPr/>
          </p:nvGrpSpPr>
          <p:grpSpPr>
            <a:xfrm>
              <a:off x="1355131" y="2630412"/>
              <a:ext cx="64770" cy="165714"/>
              <a:chOff x="1546860" y="3112770"/>
              <a:chExt cx="64770" cy="167640"/>
            </a:xfrm>
          </p:grpSpPr>
          <p:cxnSp>
            <p:nvCxnSpPr>
              <p:cNvPr id="177" name="Straight Connector 17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96" name="Group 179"/>
            <p:cNvGrpSpPr/>
            <p:nvPr/>
          </p:nvGrpSpPr>
          <p:grpSpPr>
            <a:xfrm>
              <a:off x="1534569" y="2673955"/>
              <a:ext cx="64770" cy="133547"/>
              <a:chOff x="1546860" y="3112770"/>
              <a:chExt cx="64770" cy="167640"/>
            </a:xfrm>
          </p:grpSpPr>
          <p:cxnSp>
            <p:nvCxnSpPr>
              <p:cNvPr id="181" name="Straight Connector 180"/>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00" name="Group 183"/>
            <p:cNvGrpSpPr/>
            <p:nvPr/>
          </p:nvGrpSpPr>
          <p:grpSpPr>
            <a:xfrm>
              <a:off x="1714007" y="2797326"/>
              <a:ext cx="64770" cy="127464"/>
              <a:chOff x="1546860" y="3112770"/>
              <a:chExt cx="64770" cy="167640"/>
            </a:xfrm>
          </p:grpSpPr>
          <p:cxnSp>
            <p:nvCxnSpPr>
              <p:cNvPr id="185" name="Straight Connector 184"/>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01" name="Group 187"/>
            <p:cNvGrpSpPr/>
            <p:nvPr/>
          </p:nvGrpSpPr>
          <p:grpSpPr>
            <a:xfrm>
              <a:off x="1893445" y="2567517"/>
              <a:ext cx="64770" cy="190812"/>
              <a:chOff x="1546860" y="3112770"/>
              <a:chExt cx="64770" cy="167640"/>
            </a:xfrm>
          </p:grpSpPr>
          <p:cxnSp>
            <p:nvCxnSpPr>
              <p:cNvPr id="189" name="Straight Connector 18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05" name="Group 191"/>
            <p:cNvGrpSpPr/>
            <p:nvPr/>
          </p:nvGrpSpPr>
          <p:grpSpPr>
            <a:xfrm>
              <a:off x="2075341" y="2775554"/>
              <a:ext cx="64770" cy="144019"/>
              <a:chOff x="1546860" y="3112770"/>
              <a:chExt cx="64770" cy="167640"/>
            </a:xfrm>
          </p:grpSpPr>
          <p:cxnSp>
            <p:nvCxnSpPr>
              <p:cNvPr id="193" name="Straight Connector 192"/>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06" name="Group 195"/>
            <p:cNvGrpSpPr/>
            <p:nvPr/>
          </p:nvGrpSpPr>
          <p:grpSpPr>
            <a:xfrm>
              <a:off x="2257237" y="2610653"/>
              <a:ext cx="64770" cy="161925"/>
              <a:chOff x="1546860" y="3112770"/>
              <a:chExt cx="64770" cy="167640"/>
            </a:xfrm>
          </p:grpSpPr>
          <p:cxnSp>
            <p:nvCxnSpPr>
              <p:cNvPr id="197" name="Straight Connector 19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10" name="Group 199"/>
            <p:cNvGrpSpPr/>
            <p:nvPr/>
          </p:nvGrpSpPr>
          <p:grpSpPr>
            <a:xfrm>
              <a:off x="2439133" y="2776547"/>
              <a:ext cx="64770" cy="142875"/>
              <a:chOff x="1546860" y="3112770"/>
              <a:chExt cx="64770" cy="167640"/>
            </a:xfrm>
          </p:grpSpPr>
          <p:cxnSp>
            <p:nvCxnSpPr>
              <p:cNvPr id="201" name="Straight Connector 200"/>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11" name="Group 203"/>
            <p:cNvGrpSpPr/>
            <p:nvPr/>
          </p:nvGrpSpPr>
          <p:grpSpPr>
            <a:xfrm>
              <a:off x="2628403" y="2681212"/>
              <a:ext cx="64770" cy="181031"/>
              <a:chOff x="1546860" y="3112770"/>
              <a:chExt cx="64770" cy="167640"/>
            </a:xfrm>
          </p:grpSpPr>
          <p:cxnSp>
            <p:nvCxnSpPr>
              <p:cNvPr id="205" name="Straight Connector 204"/>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15" name="Group 207"/>
            <p:cNvGrpSpPr/>
            <p:nvPr/>
          </p:nvGrpSpPr>
          <p:grpSpPr>
            <a:xfrm>
              <a:off x="2815215" y="2888291"/>
              <a:ext cx="64770" cy="95250"/>
              <a:chOff x="1546860" y="3112770"/>
              <a:chExt cx="64770" cy="167640"/>
            </a:xfrm>
          </p:grpSpPr>
          <p:cxnSp>
            <p:nvCxnSpPr>
              <p:cNvPr id="209" name="Straight Connector 20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16" name="Group 211"/>
            <p:cNvGrpSpPr/>
            <p:nvPr/>
          </p:nvGrpSpPr>
          <p:grpSpPr>
            <a:xfrm>
              <a:off x="2997111" y="2926754"/>
              <a:ext cx="64770" cy="118094"/>
              <a:chOff x="1546860" y="3112770"/>
              <a:chExt cx="64770" cy="167640"/>
            </a:xfrm>
          </p:grpSpPr>
          <p:cxnSp>
            <p:nvCxnSpPr>
              <p:cNvPr id="213" name="Straight Connector 212"/>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20" name="Group 215"/>
            <p:cNvGrpSpPr/>
            <p:nvPr/>
          </p:nvGrpSpPr>
          <p:grpSpPr>
            <a:xfrm>
              <a:off x="3179007" y="2889378"/>
              <a:ext cx="64770" cy="118406"/>
              <a:chOff x="1546860" y="3112770"/>
              <a:chExt cx="64770" cy="167640"/>
            </a:xfrm>
          </p:grpSpPr>
          <p:cxnSp>
            <p:nvCxnSpPr>
              <p:cNvPr id="217" name="Straight Connector 21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21" name="Group 219"/>
            <p:cNvGrpSpPr/>
            <p:nvPr/>
          </p:nvGrpSpPr>
          <p:grpSpPr>
            <a:xfrm>
              <a:off x="3360903" y="2874904"/>
              <a:ext cx="64770" cy="108730"/>
              <a:chOff x="1546860" y="3112770"/>
              <a:chExt cx="64770" cy="167640"/>
            </a:xfrm>
          </p:grpSpPr>
          <p:cxnSp>
            <p:nvCxnSpPr>
              <p:cNvPr id="221" name="Straight Connector 220"/>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25" name="Group 223"/>
            <p:cNvGrpSpPr/>
            <p:nvPr/>
          </p:nvGrpSpPr>
          <p:grpSpPr>
            <a:xfrm>
              <a:off x="3542799" y="2988853"/>
              <a:ext cx="64770" cy="71862"/>
              <a:chOff x="1546860" y="3112770"/>
              <a:chExt cx="64770" cy="167640"/>
            </a:xfrm>
          </p:grpSpPr>
          <p:cxnSp>
            <p:nvCxnSpPr>
              <p:cNvPr id="225" name="Straight Connector 224"/>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26" name="Group 227"/>
            <p:cNvGrpSpPr/>
            <p:nvPr/>
          </p:nvGrpSpPr>
          <p:grpSpPr>
            <a:xfrm>
              <a:off x="3724695" y="2907879"/>
              <a:ext cx="64770" cy="104590"/>
              <a:chOff x="1546860" y="3112770"/>
              <a:chExt cx="64770" cy="167640"/>
            </a:xfrm>
          </p:grpSpPr>
          <p:cxnSp>
            <p:nvCxnSpPr>
              <p:cNvPr id="229" name="Straight Connector 22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30" name="Group 231"/>
            <p:cNvGrpSpPr/>
            <p:nvPr/>
          </p:nvGrpSpPr>
          <p:grpSpPr>
            <a:xfrm>
              <a:off x="3906591" y="2900911"/>
              <a:ext cx="64770" cy="91842"/>
              <a:chOff x="1546860" y="3112770"/>
              <a:chExt cx="64770" cy="167640"/>
            </a:xfrm>
          </p:grpSpPr>
          <p:cxnSp>
            <p:nvCxnSpPr>
              <p:cNvPr id="233" name="Straight Connector 232"/>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31" name="Group 235"/>
            <p:cNvGrpSpPr/>
            <p:nvPr/>
          </p:nvGrpSpPr>
          <p:grpSpPr>
            <a:xfrm>
              <a:off x="4088487" y="2959344"/>
              <a:ext cx="64770" cy="70490"/>
              <a:chOff x="1546860" y="3112770"/>
              <a:chExt cx="64770" cy="167640"/>
            </a:xfrm>
          </p:grpSpPr>
          <p:cxnSp>
            <p:nvCxnSpPr>
              <p:cNvPr id="237" name="Straight Connector 23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35" name="Group 239"/>
            <p:cNvGrpSpPr/>
            <p:nvPr/>
          </p:nvGrpSpPr>
          <p:grpSpPr>
            <a:xfrm>
              <a:off x="4270383" y="2961178"/>
              <a:ext cx="64770" cy="65424"/>
              <a:chOff x="1546860" y="3112770"/>
              <a:chExt cx="64770" cy="167640"/>
            </a:xfrm>
          </p:grpSpPr>
          <p:cxnSp>
            <p:nvCxnSpPr>
              <p:cNvPr id="241" name="Straight Connector 240"/>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63" name="Oval 30"/>
            <p:cNvSpPr>
              <a:spLocks noChangeArrowheads="1"/>
            </p:cNvSpPr>
            <p:nvPr/>
          </p:nvSpPr>
          <p:spPr bwMode="auto">
            <a:xfrm>
              <a:off x="2984308" y="2949733"/>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64" name="Oval 30"/>
            <p:cNvSpPr>
              <a:spLocks noChangeArrowheads="1"/>
            </p:cNvSpPr>
            <p:nvPr/>
          </p:nvSpPr>
          <p:spPr bwMode="auto">
            <a:xfrm>
              <a:off x="3166204" y="2915947"/>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65" name="Oval 30"/>
            <p:cNvSpPr>
              <a:spLocks noChangeArrowheads="1"/>
            </p:cNvSpPr>
            <p:nvPr/>
          </p:nvSpPr>
          <p:spPr bwMode="auto">
            <a:xfrm>
              <a:off x="3348100" y="289655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66" name="Oval 30"/>
            <p:cNvSpPr>
              <a:spLocks noChangeArrowheads="1"/>
            </p:cNvSpPr>
            <p:nvPr/>
          </p:nvSpPr>
          <p:spPr bwMode="auto">
            <a:xfrm>
              <a:off x="3529996" y="2950090"/>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67" name="Oval 30"/>
            <p:cNvSpPr>
              <a:spLocks noChangeArrowheads="1"/>
            </p:cNvSpPr>
            <p:nvPr/>
          </p:nvSpPr>
          <p:spPr bwMode="auto">
            <a:xfrm>
              <a:off x="3711892" y="2930584"/>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68" name="Oval 30"/>
            <p:cNvSpPr>
              <a:spLocks noChangeArrowheads="1"/>
            </p:cNvSpPr>
            <p:nvPr/>
          </p:nvSpPr>
          <p:spPr bwMode="auto">
            <a:xfrm>
              <a:off x="3893788" y="2928557"/>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69" name="Oval 30"/>
            <p:cNvSpPr>
              <a:spLocks noChangeArrowheads="1"/>
            </p:cNvSpPr>
            <p:nvPr/>
          </p:nvSpPr>
          <p:spPr bwMode="auto">
            <a:xfrm>
              <a:off x="4075684" y="2938859"/>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70" name="Oval 30"/>
            <p:cNvSpPr>
              <a:spLocks noChangeArrowheads="1"/>
            </p:cNvSpPr>
            <p:nvPr/>
          </p:nvSpPr>
          <p:spPr bwMode="auto">
            <a:xfrm>
              <a:off x="4257580" y="295087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71" name="Oval 30"/>
            <p:cNvSpPr>
              <a:spLocks noChangeArrowheads="1"/>
            </p:cNvSpPr>
            <p:nvPr/>
          </p:nvSpPr>
          <p:spPr bwMode="auto">
            <a:xfrm>
              <a:off x="1880642" y="264371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72" name="Oval 30"/>
            <p:cNvSpPr>
              <a:spLocks noChangeArrowheads="1"/>
            </p:cNvSpPr>
            <p:nvPr/>
          </p:nvSpPr>
          <p:spPr bwMode="auto">
            <a:xfrm>
              <a:off x="2062538" y="2796155"/>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73" name="Oval 30"/>
            <p:cNvSpPr>
              <a:spLocks noChangeArrowheads="1"/>
            </p:cNvSpPr>
            <p:nvPr/>
          </p:nvSpPr>
          <p:spPr bwMode="auto">
            <a:xfrm>
              <a:off x="2244434" y="2641185"/>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74" name="Oval 30"/>
            <p:cNvSpPr>
              <a:spLocks noChangeArrowheads="1"/>
            </p:cNvSpPr>
            <p:nvPr/>
          </p:nvSpPr>
          <p:spPr bwMode="auto">
            <a:xfrm>
              <a:off x="2426330" y="2791906"/>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75" name="Oval 30"/>
            <p:cNvSpPr>
              <a:spLocks noChangeArrowheads="1"/>
            </p:cNvSpPr>
            <p:nvPr/>
          </p:nvSpPr>
          <p:spPr bwMode="auto">
            <a:xfrm>
              <a:off x="2615600" y="275936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76" name="Oval 30"/>
            <p:cNvSpPr>
              <a:spLocks noChangeArrowheads="1"/>
            </p:cNvSpPr>
            <p:nvPr/>
          </p:nvSpPr>
          <p:spPr bwMode="auto">
            <a:xfrm>
              <a:off x="2802412" y="289077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77" name="Oval 30"/>
            <p:cNvSpPr>
              <a:spLocks noChangeArrowheads="1"/>
            </p:cNvSpPr>
            <p:nvPr/>
          </p:nvSpPr>
          <p:spPr bwMode="auto">
            <a:xfrm>
              <a:off x="976077" y="3084486"/>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78" name="Oval 30"/>
            <p:cNvSpPr>
              <a:spLocks noChangeArrowheads="1"/>
            </p:cNvSpPr>
            <p:nvPr/>
          </p:nvSpPr>
          <p:spPr bwMode="auto">
            <a:xfrm>
              <a:off x="1157974" y="2414760"/>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79" name="Oval 30"/>
            <p:cNvSpPr>
              <a:spLocks noChangeArrowheads="1"/>
            </p:cNvSpPr>
            <p:nvPr/>
          </p:nvSpPr>
          <p:spPr bwMode="auto">
            <a:xfrm>
              <a:off x="1342328" y="2662986"/>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80" name="Oval 30"/>
            <p:cNvSpPr>
              <a:spLocks noChangeArrowheads="1"/>
            </p:cNvSpPr>
            <p:nvPr/>
          </p:nvSpPr>
          <p:spPr bwMode="auto">
            <a:xfrm>
              <a:off x="1521766" y="2695565"/>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281" name="Oval 30"/>
            <p:cNvSpPr>
              <a:spLocks noChangeArrowheads="1"/>
            </p:cNvSpPr>
            <p:nvPr/>
          </p:nvSpPr>
          <p:spPr bwMode="auto">
            <a:xfrm>
              <a:off x="1701204" y="2814801"/>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513" name="TextBox 512"/>
            <p:cNvSpPr txBox="1"/>
            <p:nvPr/>
          </p:nvSpPr>
          <p:spPr>
            <a:xfrm>
              <a:off x="1489809" y="1440915"/>
              <a:ext cx="881982" cy="387798"/>
            </a:xfrm>
            <a:prstGeom prst="rect">
              <a:avLst/>
            </a:prstGeom>
            <a:noFill/>
          </p:spPr>
          <p:txBody>
            <a:bodyPr wrap="square" rtlCol="0">
              <a:spAutoFit/>
            </a:bodyPr>
            <a:lstStyle/>
            <a:p>
              <a:pPr algn="ctr">
                <a:lnSpc>
                  <a:spcPct val="80000"/>
                </a:lnSpc>
              </a:pPr>
              <a:r>
                <a:rPr lang="en-ZA" sz="1200" dirty="0" smtClean="0">
                  <a:solidFill>
                    <a:schemeClr val="bg1"/>
                  </a:solidFill>
                  <a:effectLst/>
                  <a:latin typeface="Arial Narrow" pitchFamily="34" charset="0"/>
                </a:rPr>
                <a:t>Meal 2:30pm</a:t>
              </a:r>
            </a:p>
          </p:txBody>
        </p:sp>
        <p:sp>
          <p:nvSpPr>
            <p:cNvPr id="515" name="TextBox 514"/>
            <p:cNvSpPr txBox="1"/>
            <p:nvPr/>
          </p:nvSpPr>
          <p:spPr>
            <a:xfrm>
              <a:off x="892103" y="1440915"/>
              <a:ext cx="544174" cy="391517"/>
            </a:xfrm>
            <a:prstGeom prst="rect">
              <a:avLst/>
            </a:prstGeom>
            <a:noFill/>
          </p:spPr>
          <p:txBody>
            <a:bodyPr wrap="square" rtlCol="0">
              <a:spAutoFit/>
            </a:bodyPr>
            <a:lstStyle/>
            <a:p>
              <a:pPr algn="ctr">
                <a:lnSpc>
                  <a:spcPct val="80000"/>
                </a:lnSpc>
              </a:pPr>
              <a:r>
                <a:rPr lang="en-ZA" sz="1200" dirty="0" smtClean="0">
                  <a:solidFill>
                    <a:schemeClr val="bg1"/>
                  </a:solidFill>
                  <a:effectLst/>
                  <a:latin typeface="Arial Narrow" pitchFamily="34" charset="0"/>
                </a:rPr>
                <a:t>Meal 10am</a:t>
              </a:r>
            </a:p>
          </p:txBody>
        </p:sp>
        <p:cxnSp>
          <p:nvCxnSpPr>
            <p:cNvPr id="512" name="Straight Arrow Connector 511"/>
            <p:cNvCxnSpPr/>
            <p:nvPr/>
          </p:nvCxnSpPr>
          <p:spPr>
            <a:xfrm>
              <a:off x="1913548" y="1807335"/>
              <a:ext cx="0" cy="553099"/>
            </a:xfrm>
            <a:prstGeom prst="straightConnector1">
              <a:avLst/>
            </a:prstGeom>
            <a:ln w="12700">
              <a:solidFill>
                <a:schemeClr val="bg1"/>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516" name="Straight Arrow Connector 515"/>
            <p:cNvCxnSpPr/>
            <p:nvPr/>
          </p:nvCxnSpPr>
          <p:spPr>
            <a:xfrm>
              <a:off x="1021449" y="1807335"/>
              <a:ext cx="0" cy="553099"/>
            </a:xfrm>
            <a:prstGeom prst="straightConnector1">
              <a:avLst/>
            </a:prstGeom>
            <a:ln w="12700">
              <a:solidFill>
                <a:schemeClr val="bg1"/>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a:off x="2916429" y="1628171"/>
              <a:ext cx="180000" cy="0"/>
            </a:xfrm>
            <a:prstGeom prst="line">
              <a:avLst/>
            </a:prstGeom>
            <a:noFill/>
            <a:ln w="28575">
              <a:solidFill>
                <a:srgbClr val="FF0000"/>
              </a:solidFill>
            </a:ln>
            <a:effectLst>
              <a:outerShdw blurRad="50800" dist="38100" dir="2700000" algn="tl" rotWithShape="0">
                <a:prstClr val="black">
                  <a:alpha val="40000"/>
                </a:prstClr>
              </a:outerShdw>
            </a:effectLst>
          </p:spPr>
        </p:cxnSp>
        <p:sp>
          <p:nvSpPr>
            <p:cNvPr id="1130" name="Text Box 4"/>
            <p:cNvSpPr txBox="1">
              <a:spLocks noChangeArrowheads="1"/>
            </p:cNvSpPr>
            <p:nvPr/>
          </p:nvSpPr>
          <p:spPr bwMode="auto">
            <a:xfrm>
              <a:off x="3112822" y="1488249"/>
              <a:ext cx="1066318" cy="276999"/>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sz="1200" dirty="0" smtClean="0">
                  <a:solidFill>
                    <a:schemeClr val="bg1"/>
                  </a:solidFill>
                  <a:latin typeface="Arial Narrow" pitchFamily="34" charset="0"/>
                  <a:cs typeface="Calibri" pitchFamily="34" charset="0"/>
                </a:rPr>
                <a:t>Insulin-resistant</a:t>
              </a:r>
              <a:endParaRPr lang="en-US" sz="1200" b="0" dirty="0">
                <a:solidFill>
                  <a:schemeClr val="bg1"/>
                </a:solidFill>
                <a:latin typeface="Arial Narrow" pitchFamily="34" charset="0"/>
                <a:cs typeface="Calibri" pitchFamily="34" charset="0"/>
              </a:endParaRPr>
            </a:p>
          </p:txBody>
        </p:sp>
        <p:cxnSp>
          <p:nvCxnSpPr>
            <p:cNvPr id="1131" name="Straight Connector 1130"/>
            <p:cNvCxnSpPr/>
            <p:nvPr/>
          </p:nvCxnSpPr>
          <p:spPr>
            <a:xfrm>
              <a:off x="2916429" y="1820171"/>
              <a:ext cx="180000" cy="0"/>
            </a:xfrm>
            <a:prstGeom prst="line">
              <a:avLst/>
            </a:prstGeom>
            <a:noFill/>
            <a:ln w="28575">
              <a:solidFill>
                <a:srgbClr val="FFFF00"/>
              </a:solidFill>
            </a:ln>
            <a:effectLst>
              <a:outerShdw blurRad="50800" dist="38100" dir="2700000" algn="tl" rotWithShape="0">
                <a:prstClr val="black">
                  <a:alpha val="40000"/>
                </a:prstClr>
              </a:outerShdw>
            </a:effectLst>
          </p:spPr>
        </p:cxnSp>
        <p:sp>
          <p:nvSpPr>
            <p:cNvPr id="1132" name="Text Box 4"/>
            <p:cNvSpPr txBox="1">
              <a:spLocks noChangeArrowheads="1"/>
            </p:cNvSpPr>
            <p:nvPr/>
          </p:nvSpPr>
          <p:spPr bwMode="auto">
            <a:xfrm>
              <a:off x="3112822" y="1680249"/>
              <a:ext cx="1079142" cy="276999"/>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sz="1200" dirty="0" smtClean="0">
                  <a:solidFill>
                    <a:schemeClr val="bg1"/>
                  </a:solidFill>
                  <a:latin typeface="Arial Narrow" pitchFamily="34" charset="0"/>
                  <a:cs typeface="Calibri" pitchFamily="34" charset="0"/>
                </a:rPr>
                <a:t>Insulin-sensitive</a:t>
              </a:r>
              <a:endParaRPr lang="en-US" sz="1200" b="0" dirty="0">
                <a:solidFill>
                  <a:schemeClr val="bg1"/>
                </a:solidFill>
                <a:latin typeface="Arial Narrow" pitchFamily="34" charset="0"/>
                <a:cs typeface="Calibri" pitchFamily="34" charset="0"/>
              </a:endParaRPr>
            </a:p>
          </p:txBody>
        </p:sp>
      </p:grpSp>
      <p:grpSp>
        <p:nvGrpSpPr>
          <p:cNvPr id="136" name="Group 260"/>
          <p:cNvGrpSpPr/>
          <p:nvPr/>
        </p:nvGrpSpPr>
        <p:grpSpPr>
          <a:xfrm>
            <a:off x="243196" y="3823157"/>
            <a:ext cx="4267303" cy="2425253"/>
            <a:chOff x="243196" y="3823157"/>
            <a:chExt cx="4267303" cy="2425253"/>
          </a:xfrm>
        </p:grpSpPr>
        <p:sp>
          <p:nvSpPr>
            <p:cNvPr id="718" name="Rectangle 717"/>
            <p:cNvSpPr/>
            <p:nvPr/>
          </p:nvSpPr>
          <p:spPr>
            <a:xfrm>
              <a:off x="922260" y="3900266"/>
              <a:ext cx="3467100" cy="2076450"/>
            </a:xfrm>
            <a:prstGeom prst="rect">
              <a:avLst/>
            </a:prstGeom>
            <a:solidFill>
              <a:srgbClr val="000036">
                <a:alpha val="69804"/>
              </a:srgbClr>
            </a:solidFill>
            <a:ln w="12700">
              <a:solidFill>
                <a:srgbClr val="BDA467"/>
              </a:solidFill>
            </a:ln>
          </p:spPr>
          <p:txBody>
            <a:bodyPr wrap="none" rtlCol="0" anchor="ctr">
              <a:spAutoFit/>
            </a:bodyPr>
            <a:lstStyle/>
            <a:p>
              <a:pPr algn="ctr"/>
              <a:endParaRPr lang="en-ZA" dirty="0"/>
            </a:p>
          </p:txBody>
        </p:sp>
        <p:cxnSp>
          <p:nvCxnSpPr>
            <p:cNvPr id="719" name="Straight Connector 718"/>
            <p:cNvCxnSpPr/>
            <p:nvPr/>
          </p:nvCxnSpPr>
          <p:spPr>
            <a:xfrm>
              <a:off x="922260" y="39614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20" name="TextBox 719"/>
            <p:cNvSpPr txBox="1"/>
            <p:nvPr/>
          </p:nvSpPr>
          <p:spPr>
            <a:xfrm>
              <a:off x="552432" y="3823157"/>
              <a:ext cx="396262" cy="276999"/>
            </a:xfrm>
            <a:prstGeom prst="rect">
              <a:avLst/>
            </a:prstGeom>
            <a:noFill/>
          </p:spPr>
          <p:txBody>
            <a:bodyPr wrap="none" rtlCol="0">
              <a:spAutoFit/>
            </a:bodyPr>
            <a:lstStyle/>
            <a:p>
              <a:pPr algn="r"/>
              <a:r>
                <a:rPr lang="en-ZA" sz="1200" dirty="0" smtClean="0">
                  <a:effectLst/>
                  <a:latin typeface="Arial Narrow" pitchFamily="34" charset="0"/>
                </a:rPr>
                <a:t>180</a:t>
              </a:r>
            </a:p>
          </p:txBody>
        </p:sp>
        <p:cxnSp>
          <p:nvCxnSpPr>
            <p:cNvPr id="721" name="Straight Connector 720"/>
            <p:cNvCxnSpPr/>
            <p:nvPr/>
          </p:nvCxnSpPr>
          <p:spPr>
            <a:xfrm>
              <a:off x="922260" y="4184313"/>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22" name="TextBox 721"/>
            <p:cNvSpPr txBox="1"/>
            <p:nvPr/>
          </p:nvSpPr>
          <p:spPr>
            <a:xfrm>
              <a:off x="552432" y="4061494"/>
              <a:ext cx="396262" cy="276999"/>
            </a:xfrm>
            <a:prstGeom prst="rect">
              <a:avLst/>
            </a:prstGeom>
            <a:noFill/>
          </p:spPr>
          <p:txBody>
            <a:bodyPr wrap="none" rtlCol="0">
              <a:spAutoFit/>
            </a:bodyPr>
            <a:lstStyle/>
            <a:p>
              <a:pPr algn="r"/>
              <a:r>
                <a:rPr lang="en-ZA" sz="1200" dirty="0" smtClean="0">
                  <a:effectLst/>
                  <a:latin typeface="Arial Narrow" pitchFamily="34" charset="0"/>
                </a:rPr>
                <a:t>160</a:t>
              </a:r>
            </a:p>
          </p:txBody>
        </p:sp>
        <p:cxnSp>
          <p:nvCxnSpPr>
            <p:cNvPr id="723" name="Straight Connector 722"/>
            <p:cNvCxnSpPr/>
            <p:nvPr/>
          </p:nvCxnSpPr>
          <p:spPr>
            <a:xfrm>
              <a:off x="922260" y="4407210"/>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24" name="TextBox 723"/>
            <p:cNvSpPr txBox="1"/>
            <p:nvPr/>
          </p:nvSpPr>
          <p:spPr>
            <a:xfrm>
              <a:off x="552432" y="4280781"/>
              <a:ext cx="396262" cy="276999"/>
            </a:xfrm>
            <a:prstGeom prst="rect">
              <a:avLst/>
            </a:prstGeom>
            <a:noFill/>
          </p:spPr>
          <p:txBody>
            <a:bodyPr wrap="none" rtlCol="0">
              <a:spAutoFit/>
            </a:bodyPr>
            <a:lstStyle/>
            <a:p>
              <a:pPr algn="r"/>
              <a:r>
                <a:rPr lang="en-ZA" sz="1200" dirty="0" smtClean="0">
                  <a:effectLst/>
                  <a:latin typeface="Arial Narrow" pitchFamily="34" charset="0"/>
                </a:rPr>
                <a:t>140</a:t>
              </a:r>
            </a:p>
          </p:txBody>
        </p:sp>
        <p:cxnSp>
          <p:nvCxnSpPr>
            <p:cNvPr id="725" name="Straight Connector 724"/>
            <p:cNvCxnSpPr/>
            <p:nvPr/>
          </p:nvCxnSpPr>
          <p:spPr>
            <a:xfrm>
              <a:off x="922260" y="4630107"/>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26" name="TextBox 725"/>
            <p:cNvSpPr txBox="1"/>
            <p:nvPr/>
          </p:nvSpPr>
          <p:spPr>
            <a:xfrm>
              <a:off x="552432" y="4509593"/>
              <a:ext cx="396262" cy="276999"/>
            </a:xfrm>
            <a:prstGeom prst="rect">
              <a:avLst/>
            </a:prstGeom>
            <a:noFill/>
          </p:spPr>
          <p:txBody>
            <a:bodyPr wrap="none" rtlCol="0">
              <a:spAutoFit/>
            </a:bodyPr>
            <a:lstStyle/>
            <a:p>
              <a:pPr algn="r"/>
              <a:r>
                <a:rPr lang="en-ZA" sz="1200" dirty="0" smtClean="0">
                  <a:effectLst/>
                  <a:latin typeface="Arial Narrow" pitchFamily="34" charset="0"/>
                </a:rPr>
                <a:t>120</a:t>
              </a:r>
            </a:p>
          </p:txBody>
        </p:sp>
        <p:cxnSp>
          <p:nvCxnSpPr>
            <p:cNvPr id="727" name="Straight Connector 726"/>
            <p:cNvCxnSpPr/>
            <p:nvPr/>
          </p:nvCxnSpPr>
          <p:spPr>
            <a:xfrm>
              <a:off x="922260" y="4853004"/>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28" name="TextBox 727"/>
            <p:cNvSpPr txBox="1"/>
            <p:nvPr/>
          </p:nvSpPr>
          <p:spPr>
            <a:xfrm>
              <a:off x="552432" y="4728880"/>
              <a:ext cx="396262" cy="276999"/>
            </a:xfrm>
            <a:prstGeom prst="rect">
              <a:avLst/>
            </a:prstGeom>
            <a:noFill/>
          </p:spPr>
          <p:txBody>
            <a:bodyPr wrap="none" rtlCol="0">
              <a:spAutoFit/>
            </a:bodyPr>
            <a:lstStyle/>
            <a:p>
              <a:pPr algn="r"/>
              <a:r>
                <a:rPr lang="en-ZA" sz="1200" dirty="0" smtClean="0">
                  <a:effectLst/>
                  <a:latin typeface="Arial Narrow" pitchFamily="34" charset="0"/>
                </a:rPr>
                <a:t>100</a:t>
              </a:r>
            </a:p>
          </p:txBody>
        </p:sp>
        <p:cxnSp>
          <p:nvCxnSpPr>
            <p:cNvPr id="729" name="Straight Connector 728"/>
            <p:cNvCxnSpPr/>
            <p:nvPr/>
          </p:nvCxnSpPr>
          <p:spPr>
            <a:xfrm>
              <a:off x="922260" y="5075901"/>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30" name="TextBox 729"/>
            <p:cNvSpPr txBox="1"/>
            <p:nvPr/>
          </p:nvSpPr>
          <p:spPr>
            <a:xfrm>
              <a:off x="622964" y="4957692"/>
              <a:ext cx="325730" cy="276999"/>
            </a:xfrm>
            <a:prstGeom prst="rect">
              <a:avLst/>
            </a:prstGeom>
            <a:noFill/>
          </p:spPr>
          <p:txBody>
            <a:bodyPr wrap="none" rtlCol="0">
              <a:spAutoFit/>
            </a:bodyPr>
            <a:lstStyle/>
            <a:p>
              <a:pPr algn="r"/>
              <a:r>
                <a:rPr lang="en-ZA" sz="1200" dirty="0" smtClean="0">
                  <a:effectLst/>
                  <a:latin typeface="Arial Narrow" pitchFamily="34" charset="0"/>
                </a:rPr>
                <a:t>80</a:t>
              </a:r>
            </a:p>
          </p:txBody>
        </p:sp>
        <p:sp>
          <p:nvSpPr>
            <p:cNvPr id="732" name="TextBox 731"/>
            <p:cNvSpPr txBox="1"/>
            <p:nvPr/>
          </p:nvSpPr>
          <p:spPr>
            <a:xfrm rot="16200000">
              <a:off x="-615437" y="4778036"/>
              <a:ext cx="2105063" cy="387798"/>
            </a:xfrm>
            <a:prstGeom prst="rect">
              <a:avLst/>
            </a:prstGeom>
            <a:noFill/>
          </p:spPr>
          <p:txBody>
            <a:bodyPr wrap="none" rtlCol="0">
              <a:spAutoFit/>
            </a:bodyPr>
            <a:lstStyle/>
            <a:p>
              <a:pPr algn="ctr">
                <a:lnSpc>
                  <a:spcPct val="80000"/>
                </a:lnSpc>
              </a:pPr>
              <a:r>
                <a:rPr lang="en-ZA" sz="1200" dirty="0" smtClean="0">
                  <a:effectLst/>
                  <a:latin typeface="Arial Narrow" pitchFamily="34" charset="0"/>
                </a:rPr>
                <a:t>Plasma triglyceride concentrations</a:t>
              </a:r>
            </a:p>
            <a:p>
              <a:pPr algn="ctr">
                <a:lnSpc>
                  <a:spcPct val="80000"/>
                </a:lnSpc>
              </a:pPr>
              <a:r>
                <a:rPr lang="en-ZA" sz="1200" dirty="0" smtClean="0">
                  <a:effectLst/>
                  <a:latin typeface="Arial Narrow" pitchFamily="34" charset="0"/>
                </a:rPr>
                <a:t>(mg/</a:t>
              </a:r>
              <a:r>
                <a:rPr lang="en-ZA" sz="1200" dirty="0" err="1" smtClean="0">
                  <a:effectLst/>
                  <a:latin typeface="Arial Narrow" pitchFamily="34" charset="0"/>
                </a:rPr>
                <a:t>dL</a:t>
              </a:r>
              <a:r>
                <a:rPr lang="en-ZA" sz="1200" dirty="0" smtClean="0">
                  <a:effectLst/>
                  <a:latin typeface="Arial Narrow" pitchFamily="34" charset="0"/>
                </a:rPr>
                <a:t>)</a:t>
              </a:r>
            </a:p>
          </p:txBody>
        </p:sp>
        <p:cxnSp>
          <p:nvCxnSpPr>
            <p:cNvPr id="733" name="Straight Connector 732"/>
            <p:cNvCxnSpPr/>
            <p:nvPr/>
          </p:nvCxnSpPr>
          <p:spPr>
            <a:xfrm rot="16200000">
              <a:off x="988551" y="59513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34" name="TextBox 733"/>
            <p:cNvSpPr txBox="1"/>
            <p:nvPr/>
          </p:nvSpPr>
          <p:spPr>
            <a:xfrm>
              <a:off x="762920" y="5971411"/>
              <a:ext cx="502061" cy="276999"/>
            </a:xfrm>
            <a:prstGeom prst="rect">
              <a:avLst/>
            </a:prstGeom>
            <a:noFill/>
          </p:spPr>
          <p:txBody>
            <a:bodyPr wrap="none" rtlCol="0">
              <a:spAutoFit/>
            </a:bodyPr>
            <a:lstStyle/>
            <a:p>
              <a:pPr algn="ctr"/>
              <a:r>
                <a:rPr lang="en-ZA" sz="1200" dirty="0" smtClean="0">
                  <a:effectLst/>
                  <a:latin typeface="Arial Narrow" pitchFamily="34" charset="0"/>
                </a:rPr>
                <a:t>10am</a:t>
              </a:r>
            </a:p>
          </p:txBody>
        </p:sp>
        <p:cxnSp>
          <p:nvCxnSpPr>
            <p:cNvPr id="735" name="Straight Connector 734"/>
            <p:cNvCxnSpPr/>
            <p:nvPr/>
          </p:nvCxnSpPr>
          <p:spPr>
            <a:xfrm rot="16200000">
              <a:off x="1353083" y="59513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36" name="TextBox 735"/>
            <p:cNvSpPr txBox="1"/>
            <p:nvPr/>
          </p:nvSpPr>
          <p:spPr>
            <a:xfrm>
              <a:off x="1127452" y="5971411"/>
              <a:ext cx="502061" cy="276999"/>
            </a:xfrm>
            <a:prstGeom prst="rect">
              <a:avLst/>
            </a:prstGeom>
            <a:noFill/>
          </p:spPr>
          <p:txBody>
            <a:bodyPr wrap="none" rtlCol="0">
              <a:spAutoFit/>
            </a:bodyPr>
            <a:lstStyle/>
            <a:p>
              <a:pPr algn="ctr"/>
              <a:r>
                <a:rPr lang="en-ZA" sz="1200" dirty="0" smtClean="0">
                  <a:effectLst/>
                  <a:latin typeface="Arial Narrow" pitchFamily="34" charset="0"/>
                </a:rPr>
                <a:t>12pm</a:t>
              </a:r>
            </a:p>
          </p:txBody>
        </p:sp>
        <p:cxnSp>
          <p:nvCxnSpPr>
            <p:cNvPr id="737" name="Straight Connector 736"/>
            <p:cNvCxnSpPr/>
            <p:nvPr/>
          </p:nvCxnSpPr>
          <p:spPr>
            <a:xfrm rot="16200000">
              <a:off x="1717615" y="59513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38" name="TextBox 737"/>
            <p:cNvSpPr txBox="1"/>
            <p:nvPr/>
          </p:nvSpPr>
          <p:spPr>
            <a:xfrm>
              <a:off x="1527251" y="5971411"/>
              <a:ext cx="431528" cy="276999"/>
            </a:xfrm>
            <a:prstGeom prst="rect">
              <a:avLst/>
            </a:prstGeom>
            <a:noFill/>
          </p:spPr>
          <p:txBody>
            <a:bodyPr wrap="none" rtlCol="0">
              <a:spAutoFit/>
            </a:bodyPr>
            <a:lstStyle/>
            <a:p>
              <a:pPr algn="ctr"/>
              <a:r>
                <a:rPr lang="en-ZA" sz="1200" dirty="0" smtClean="0">
                  <a:effectLst/>
                  <a:latin typeface="Arial Narrow" pitchFamily="34" charset="0"/>
                </a:rPr>
                <a:t>2pm</a:t>
              </a:r>
            </a:p>
          </p:txBody>
        </p:sp>
        <p:cxnSp>
          <p:nvCxnSpPr>
            <p:cNvPr id="739" name="Straight Connector 738"/>
            <p:cNvCxnSpPr/>
            <p:nvPr/>
          </p:nvCxnSpPr>
          <p:spPr>
            <a:xfrm rot="16200000">
              <a:off x="2082147" y="59513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40" name="TextBox 739"/>
            <p:cNvSpPr txBox="1"/>
            <p:nvPr/>
          </p:nvSpPr>
          <p:spPr>
            <a:xfrm>
              <a:off x="1891783" y="5971411"/>
              <a:ext cx="431528" cy="276999"/>
            </a:xfrm>
            <a:prstGeom prst="rect">
              <a:avLst/>
            </a:prstGeom>
            <a:noFill/>
          </p:spPr>
          <p:txBody>
            <a:bodyPr wrap="none" rtlCol="0">
              <a:spAutoFit/>
            </a:bodyPr>
            <a:lstStyle/>
            <a:p>
              <a:pPr algn="ctr"/>
              <a:r>
                <a:rPr lang="en-ZA" sz="1200" dirty="0" smtClean="0">
                  <a:effectLst/>
                  <a:latin typeface="Arial Narrow" pitchFamily="34" charset="0"/>
                </a:rPr>
                <a:t>4pm</a:t>
              </a:r>
            </a:p>
          </p:txBody>
        </p:sp>
        <p:cxnSp>
          <p:nvCxnSpPr>
            <p:cNvPr id="741" name="Straight Connector 740"/>
            <p:cNvCxnSpPr/>
            <p:nvPr/>
          </p:nvCxnSpPr>
          <p:spPr>
            <a:xfrm rot="16200000">
              <a:off x="2446679" y="59513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42" name="TextBox 741"/>
            <p:cNvSpPr txBox="1"/>
            <p:nvPr/>
          </p:nvSpPr>
          <p:spPr>
            <a:xfrm>
              <a:off x="2256315" y="5971411"/>
              <a:ext cx="431528" cy="276999"/>
            </a:xfrm>
            <a:prstGeom prst="rect">
              <a:avLst/>
            </a:prstGeom>
            <a:noFill/>
          </p:spPr>
          <p:txBody>
            <a:bodyPr wrap="none" rtlCol="0">
              <a:spAutoFit/>
            </a:bodyPr>
            <a:lstStyle/>
            <a:p>
              <a:pPr algn="ctr"/>
              <a:r>
                <a:rPr lang="en-ZA" sz="1200" dirty="0" smtClean="0">
                  <a:effectLst/>
                  <a:latin typeface="Arial Narrow" pitchFamily="34" charset="0"/>
                </a:rPr>
                <a:t>6pm</a:t>
              </a:r>
            </a:p>
          </p:txBody>
        </p:sp>
        <p:cxnSp>
          <p:nvCxnSpPr>
            <p:cNvPr id="743" name="Straight Connector 742"/>
            <p:cNvCxnSpPr/>
            <p:nvPr/>
          </p:nvCxnSpPr>
          <p:spPr>
            <a:xfrm rot="16200000">
              <a:off x="2811211" y="59513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44" name="TextBox 743"/>
            <p:cNvSpPr txBox="1"/>
            <p:nvPr/>
          </p:nvSpPr>
          <p:spPr>
            <a:xfrm>
              <a:off x="2585580" y="5971411"/>
              <a:ext cx="502061" cy="276999"/>
            </a:xfrm>
            <a:prstGeom prst="rect">
              <a:avLst/>
            </a:prstGeom>
            <a:noFill/>
          </p:spPr>
          <p:txBody>
            <a:bodyPr wrap="none" rtlCol="0">
              <a:spAutoFit/>
            </a:bodyPr>
            <a:lstStyle/>
            <a:p>
              <a:pPr algn="ctr"/>
              <a:r>
                <a:rPr lang="en-ZA" sz="1200" dirty="0" smtClean="0">
                  <a:effectLst/>
                  <a:latin typeface="Arial Narrow" pitchFamily="34" charset="0"/>
                </a:rPr>
                <a:t>10pm</a:t>
              </a:r>
            </a:p>
          </p:txBody>
        </p:sp>
        <p:cxnSp>
          <p:nvCxnSpPr>
            <p:cNvPr id="745" name="Straight Connector 744"/>
            <p:cNvCxnSpPr/>
            <p:nvPr/>
          </p:nvCxnSpPr>
          <p:spPr>
            <a:xfrm rot="16200000">
              <a:off x="3175743" y="59513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46" name="TextBox 745"/>
            <p:cNvSpPr txBox="1"/>
            <p:nvPr/>
          </p:nvSpPr>
          <p:spPr>
            <a:xfrm>
              <a:off x="2950112" y="5971411"/>
              <a:ext cx="502061" cy="276999"/>
            </a:xfrm>
            <a:prstGeom prst="rect">
              <a:avLst/>
            </a:prstGeom>
            <a:noFill/>
          </p:spPr>
          <p:txBody>
            <a:bodyPr wrap="none" rtlCol="0">
              <a:spAutoFit/>
            </a:bodyPr>
            <a:lstStyle/>
            <a:p>
              <a:pPr algn="ctr"/>
              <a:r>
                <a:rPr lang="en-ZA" sz="1200" dirty="0" smtClean="0">
                  <a:effectLst/>
                  <a:latin typeface="Arial Narrow" pitchFamily="34" charset="0"/>
                </a:rPr>
                <a:t>12am</a:t>
              </a:r>
            </a:p>
          </p:txBody>
        </p:sp>
        <p:cxnSp>
          <p:nvCxnSpPr>
            <p:cNvPr id="747" name="Straight Connector 746"/>
            <p:cNvCxnSpPr/>
            <p:nvPr/>
          </p:nvCxnSpPr>
          <p:spPr>
            <a:xfrm rot="16200000">
              <a:off x="3540275" y="59513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48" name="TextBox 747"/>
            <p:cNvSpPr txBox="1"/>
            <p:nvPr/>
          </p:nvSpPr>
          <p:spPr>
            <a:xfrm>
              <a:off x="3349911" y="5971411"/>
              <a:ext cx="431528" cy="276999"/>
            </a:xfrm>
            <a:prstGeom prst="rect">
              <a:avLst/>
            </a:prstGeom>
            <a:noFill/>
          </p:spPr>
          <p:txBody>
            <a:bodyPr wrap="none" rtlCol="0">
              <a:spAutoFit/>
            </a:bodyPr>
            <a:lstStyle/>
            <a:p>
              <a:pPr algn="ctr"/>
              <a:r>
                <a:rPr lang="en-ZA" sz="1200" dirty="0" smtClean="0">
                  <a:effectLst/>
                  <a:latin typeface="Arial Narrow" pitchFamily="34" charset="0"/>
                </a:rPr>
                <a:t>2am</a:t>
              </a:r>
            </a:p>
          </p:txBody>
        </p:sp>
        <p:cxnSp>
          <p:nvCxnSpPr>
            <p:cNvPr id="749" name="Straight Connector 748"/>
            <p:cNvCxnSpPr/>
            <p:nvPr/>
          </p:nvCxnSpPr>
          <p:spPr>
            <a:xfrm rot="16200000">
              <a:off x="3904807" y="59513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50" name="TextBox 749"/>
            <p:cNvSpPr txBox="1"/>
            <p:nvPr/>
          </p:nvSpPr>
          <p:spPr>
            <a:xfrm>
              <a:off x="3714443" y="5971411"/>
              <a:ext cx="431528" cy="276999"/>
            </a:xfrm>
            <a:prstGeom prst="rect">
              <a:avLst/>
            </a:prstGeom>
            <a:noFill/>
          </p:spPr>
          <p:txBody>
            <a:bodyPr wrap="none" rtlCol="0">
              <a:spAutoFit/>
            </a:bodyPr>
            <a:lstStyle/>
            <a:p>
              <a:pPr algn="ctr"/>
              <a:r>
                <a:rPr lang="en-ZA" sz="1200" dirty="0" smtClean="0">
                  <a:effectLst/>
                  <a:latin typeface="Arial Narrow" pitchFamily="34" charset="0"/>
                </a:rPr>
                <a:t>4am</a:t>
              </a:r>
            </a:p>
          </p:txBody>
        </p:sp>
        <p:cxnSp>
          <p:nvCxnSpPr>
            <p:cNvPr id="751" name="Straight Connector 750"/>
            <p:cNvCxnSpPr/>
            <p:nvPr/>
          </p:nvCxnSpPr>
          <p:spPr>
            <a:xfrm rot="16200000">
              <a:off x="4269335" y="59513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752" name="TextBox 751"/>
            <p:cNvSpPr txBox="1"/>
            <p:nvPr/>
          </p:nvSpPr>
          <p:spPr>
            <a:xfrm>
              <a:off x="4078971" y="5971411"/>
              <a:ext cx="431528" cy="276999"/>
            </a:xfrm>
            <a:prstGeom prst="rect">
              <a:avLst/>
            </a:prstGeom>
            <a:noFill/>
          </p:spPr>
          <p:txBody>
            <a:bodyPr wrap="none" rtlCol="0">
              <a:spAutoFit/>
            </a:bodyPr>
            <a:lstStyle/>
            <a:p>
              <a:pPr algn="ctr"/>
              <a:r>
                <a:rPr lang="en-ZA" sz="1200" dirty="0" smtClean="0">
                  <a:effectLst/>
                  <a:latin typeface="Arial Narrow" pitchFamily="34" charset="0"/>
                </a:rPr>
                <a:t>6am</a:t>
              </a:r>
            </a:p>
          </p:txBody>
        </p:sp>
        <p:cxnSp>
          <p:nvCxnSpPr>
            <p:cNvPr id="934" name="Straight Connector 933"/>
            <p:cNvCxnSpPr/>
            <p:nvPr/>
          </p:nvCxnSpPr>
          <p:spPr>
            <a:xfrm>
              <a:off x="922260" y="5298798"/>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935" name="TextBox 934"/>
            <p:cNvSpPr txBox="1"/>
            <p:nvPr/>
          </p:nvSpPr>
          <p:spPr>
            <a:xfrm>
              <a:off x="622964" y="5176979"/>
              <a:ext cx="325730" cy="276999"/>
            </a:xfrm>
            <a:prstGeom prst="rect">
              <a:avLst/>
            </a:prstGeom>
            <a:noFill/>
          </p:spPr>
          <p:txBody>
            <a:bodyPr wrap="none" rtlCol="0">
              <a:spAutoFit/>
            </a:bodyPr>
            <a:lstStyle/>
            <a:p>
              <a:pPr algn="r"/>
              <a:r>
                <a:rPr lang="en-ZA" sz="1200" dirty="0" smtClean="0">
                  <a:effectLst/>
                  <a:latin typeface="Arial Narrow" pitchFamily="34" charset="0"/>
                </a:rPr>
                <a:t>60</a:t>
              </a:r>
            </a:p>
          </p:txBody>
        </p:sp>
        <p:sp>
          <p:nvSpPr>
            <p:cNvPr id="936" name="TextBox 935"/>
            <p:cNvSpPr txBox="1"/>
            <p:nvPr/>
          </p:nvSpPr>
          <p:spPr>
            <a:xfrm>
              <a:off x="622964" y="5396266"/>
              <a:ext cx="325730" cy="276999"/>
            </a:xfrm>
            <a:prstGeom prst="rect">
              <a:avLst/>
            </a:prstGeom>
            <a:noFill/>
          </p:spPr>
          <p:txBody>
            <a:bodyPr wrap="none" rtlCol="0">
              <a:spAutoFit/>
            </a:bodyPr>
            <a:lstStyle/>
            <a:p>
              <a:pPr algn="r"/>
              <a:r>
                <a:rPr lang="en-ZA" sz="1200" dirty="0" smtClean="0">
                  <a:effectLst/>
                  <a:latin typeface="Arial Narrow" pitchFamily="34" charset="0"/>
                </a:rPr>
                <a:t>40</a:t>
              </a:r>
            </a:p>
          </p:txBody>
        </p:sp>
        <p:cxnSp>
          <p:nvCxnSpPr>
            <p:cNvPr id="937" name="Straight Connector 936"/>
            <p:cNvCxnSpPr/>
            <p:nvPr/>
          </p:nvCxnSpPr>
          <p:spPr>
            <a:xfrm>
              <a:off x="922260" y="5521695"/>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938" name="TextBox 937"/>
            <p:cNvSpPr txBox="1"/>
            <p:nvPr/>
          </p:nvSpPr>
          <p:spPr>
            <a:xfrm>
              <a:off x="622964" y="5615553"/>
              <a:ext cx="325730" cy="276999"/>
            </a:xfrm>
            <a:prstGeom prst="rect">
              <a:avLst/>
            </a:prstGeom>
            <a:noFill/>
          </p:spPr>
          <p:txBody>
            <a:bodyPr wrap="none" rtlCol="0">
              <a:spAutoFit/>
            </a:bodyPr>
            <a:lstStyle/>
            <a:p>
              <a:pPr algn="r"/>
              <a:r>
                <a:rPr lang="en-ZA" sz="1200" dirty="0" smtClean="0">
                  <a:effectLst/>
                  <a:latin typeface="Arial Narrow" pitchFamily="34" charset="0"/>
                </a:rPr>
                <a:t>20</a:t>
              </a:r>
            </a:p>
          </p:txBody>
        </p:sp>
        <p:sp>
          <p:nvSpPr>
            <p:cNvPr id="940" name="TextBox 939"/>
            <p:cNvSpPr txBox="1"/>
            <p:nvPr/>
          </p:nvSpPr>
          <p:spPr>
            <a:xfrm>
              <a:off x="685481" y="5834838"/>
              <a:ext cx="263213" cy="276999"/>
            </a:xfrm>
            <a:prstGeom prst="rect">
              <a:avLst/>
            </a:prstGeom>
            <a:noFill/>
          </p:spPr>
          <p:txBody>
            <a:bodyPr wrap="none" rtlCol="0">
              <a:spAutoFit/>
            </a:bodyPr>
            <a:lstStyle/>
            <a:p>
              <a:pPr algn="r"/>
              <a:r>
                <a:rPr lang="en-ZA" sz="1200" dirty="0" smtClean="0">
                  <a:effectLst/>
                  <a:latin typeface="Arial Narrow" pitchFamily="34" charset="0"/>
                </a:rPr>
                <a:t>0</a:t>
              </a:r>
            </a:p>
          </p:txBody>
        </p:sp>
        <p:sp>
          <p:nvSpPr>
            <p:cNvPr id="942" name="Freeform 941"/>
            <p:cNvSpPr/>
            <p:nvPr/>
          </p:nvSpPr>
          <p:spPr>
            <a:xfrm>
              <a:off x="1024128" y="4352832"/>
              <a:ext cx="3268564" cy="904424"/>
            </a:xfrm>
            <a:custGeom>
              <a:avLst/>
              <a:gdLst>
                <a:gd name="connsiteX0" fmla="*/ 0 w 3268564"/>
                <a:gd name="connsiteY0" fmla="*/ 448887 h 904424"/>
                <a:gd name="connsiteX1" fmla="*/ 189530 w 3268564"/>
                <a:gd name="connsiteY1" fmla="*/ 189530 h 904424"/>
                <a:gd name="connsiteX2" fmla="*/ 369085 w 3268564"/>
                <a:gd name="connsiteY2" fmla="*/ 272657 h 904424"/>
                <a:gd name="connsiteX3" fmla="*/ 555290 w 3268564"/>
                <a:gd name="connsiteY3" fmla="*/ 329184 h 904424"/>
                <a:gd name="connsiteX4" fmla="*/ 731520 w 3268564"/>
                <a:gd name="connsiteY4" fmla="*/ 349134 h 904424"/>
                <a:gd name="connsiteX5" fmla="*/ 904425 w 3268564"/>
                <a:gd name="connsiteY5" fmla="*/ 0 h 904424"/>
                <a:gd name="connsiteX6" fmla="*/ 1090630 w 3268564"/>
                <a:gd name="connsiteY6" fmla="*/ 212805 h 904424"/>
                <a:gd name="connsiteX7" fmla="*/ 1273510 w 3268564"/>
                <a:gd name="connsiteY7" fmla="*/ 352459 h 904424"/>
                <a:gd name="connsiteX8" fmla="*/ 1453065 w 3268564"/>
                <a:gd name="connsiteY8" fmla="*/ 605166 h 904424"/>
                <a:gd name="connsiteX9" fmla="*/ 1635945 w 3268564"/>
                <a:gd name="connsiteY9" fmla="*/ 528689 h 904424"/>
                <a:gd name="connsiteX10" fmla="*/ 1822150 w 3268564"/>
                <a:gd name="connsiteY10" fmla="*/ 226106 h 904424"/>
                <a:gd name="connsiteX11" fmla="*/ 2001705 w 3268564"/>
                <a:gd name="connsiteY11" fmla="*/ 545315 h 904424"/>
                <a:gd name="connsiteX12" fmla="*/ 2184585 w 3268564"/>
                <a:gd name="connsiteY12" fmla="*/ 724869 h 904424"/>
                <a:gd name="connsiteX13" fmla="*/ 2364140 w 3268564"/>
                <a:gd name="connsiteY13" fmla="*/ 798021 h 904424"/>
                <a:gd name="connsiteX14" fmla="*/ 2543695 w 3268564"/>
                <a:gd name="connsiteY14" fmla="*/ 871173 h 904424"/>
                <a:gd name="connsiteX15" fmla="*/ 2723249 w 3268564"/>
                <a:gd name="connsiteY15" fmla="*/ 904424 h 904424"/>
                <a:gd name="connsiteX16" fmla="*/ 2909455 w 3268564"/>
                <a:gd name="connsiteY16" fmla="*/ 791371 h 904424"/>
                <a:gd name="connsiteX17" fmla="*/ 3092335 w 3268564"/>
                <a:gd name="connsiteY17" fmla="*/ 751470 h 904424"/>
                <a:gd name="connsiteX18" fmla="*/ 3268564 w 3268564"/>
                <a:gd name="connsiteY18" fmla="*/ 588541 h 90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68564" h="904424">
                  <a:moveTo>
                    <a:pt x="0" y="448887"/>
                  </a:moveTo>
                  <a:lnTo>
                    <a:pt x="189530" y="189530"/>
                  </a:lnTo>
                  <a:lnTo>
                    <a:pt x="369085" y="272657"/>
                  </a:lnTo>
                  <a:lnTo>
                    <a:pt x="555290" y="329184"/>
                  </a:lnTo>
                  <a:lnTo>
                    <a:pt x="731520" y="349134"/>
                  </a:lnTo>
                  <a:lnTo>
                    <a:pt x="904425" y="0"/>
                  </a:lnTo>
                  <a:lnTo>
                    <a:pt x="1090630" y="212805"/>
                  </a:lnTo>
                  <a:lnTo>
                    <a:pt x="1273510" y="352459"/>
                  </a:lnTo>
                  <a:lnTo>
                    <a:pt x="1453065" y="605166"/>
                  </a:lnTo>
                  <a:lnTo>
                    <a:pt x="1635945" y="528689"/>
                  </a:lnTo>
                  <a:lnTo>
                    <a:pt x="1822150" y="226106"/>
                  </a:lnTo>
                  <a:lnTo>
                    <a:pt x="2001705" y="545315"/>
                  </a:lnTo>
                  <a:lnTo>
                    <a:pt x="2184585" y="724869"/>
                  </a:lnTo>
                  <a:lnTo>
                    <a:pt x="2364140" y="798021"/>
                  </a:lnTo>
                  <a:lnTo>
                    <a:pt x="2543695" y="871173"/>
                  </a:lnTo>
                  <a:lnTo>
                    <a:pt x="2723249" y="904424"/>
                  </a:lnTo>
                  <a:lnTo>
                    <a:pt x="2909455" y="791371"/>
                  </a:lnTo>
                  <a:lnTo>
                    <a:pt x="3092335" y="751470"/>
                  </a:lnTo>
                  <a:lnTo>
                    <a:pt x="3268564" y="588541"/>
                  </a:lnTo>
                </a:path>
              </a:pathLst>
            </a:custGeom>
            <a:noFill/>
            <a:ln w="28575">
              <a:solidFill>
                <a:srgbClr val="FF0000"/>
              </a:solidFill>
            </a:ln>
          </p:spPr>
          <p:txBody>
            <a:bodyPr rtlCol="0" anchor="ctr"/>
            <a:lstStyle/>
            <a:p>
              <a:pPr algn="ctr"/>
              <a:endParaRPr lang="en-ZA">
                <a:latin typeface="Arial Narrow" pitchFamily="34" charset="0"/>
              </a:endParaRPr>
            </a:p>
          </p:txBody>
        </p:sp>
        <p:sp>
          <p:nvSpPr>
            <p:cNvPr id="943" name="Freeform 942"/>
            <p:cNvSpPr/>
            <p:nvPr/>
          </p:nvSpPr>
          <p:spPr>
            <a:xfrm>
              <a:off x="1030778" y="4898147"/>
              <a:ext cx="3265239" cy="448887"/>
            </a:xfrm>
            <a:custGeom>
              <a:avLst/>
              <a:gdLst>
                <a:gd name="connsiteX0" fmla="*/ 0 w 3265239"/>
                <a:gd name="connsiteY0" fmla="*/ 435586 h 448887"/>
                <a:gd name="connsiteX1" fmla="*/ 179555 w 3265239"/>
                <a:gd name="connsiteY1" fmla="*/ 335834 h 448887"/>
                <a:gd name="connsiteX2" fmla="*/ 359110 w 3265239"/>
                <a:gd name="connsiteY2" fmla="*/ 289282 h 448887"/>
                <a:gd name="connsiteX3" fmla="*/ 545315 w 3265239"/>
                <a:gd name="connsiteY3" fmla="*/ 279307 h 448887"/>
                <a:gd name="connsiteX4" fmla="*/ 728195 w 3265239"/>
                <a:gd name="connsiteY4" fmla="*/ 226106 h 448887"/>
                <a:gd name="connsiteX5" fmla="*/ 901100 w 3265239"/>
                <a:gd name="connsiteY5" fmla="*/ 0 h 448887"/>
                <a:gd name="connsiteX6" fmla="*/ 1083980 w 3265239"/>
                <a:gd name="connsiteY6" fmla="*/ 43226 h 448887"/>
                <a:gd name="connsiteX7" fmla="*/ 1266860 w 3265239"/>
                <a:gd name="connsiteY7" fmla="*/ 249381 h 448887"/>
                <a:gd name="connsiteX8" fmla="*/ 1449740 w 3265239"/>
                <a:gd name="connsiteY8" fmla="*/ 385710 h 448887"/>
                <a:gd name="connsiteX9" fmla="*/ 1625970 w 3265239"/>
                <a:gd name="connsiteY9" fmla="*/ 332509 h 448887"/>
                <a:gd name="connsiteX10" fmla="*/ 1815500 w 3265239"/>
                <a:gd name="connsiteY10" fmla="*/ 282632 h 448887"/>
                <a:gd name="connsiteX11" fmla="*/ 1998380 w 3265239"/>
                <a:gd name="connsiteY11" fmla="*/ 325858 h 448887"/>
                <a:gd name="connsiteX12" fmla="*/ 2177935 w 3265239"/>
                <a:gd name="connsiteY12" fmla="*/ 66501 h 448887"/>
                <a:gd name="connsiteX13" fmla="*/ 2360815 w 3265239"/>
                <a:gd name="connsiteY13" fmla="*/ 375735 h 448887"/>
                <a:gd name="connsiteX14" fmla="*/ 2537045 w 3265239"/>
                <a:gd name="connsiteY14" fmla="*/ 448887 h 448887"/>
                <a:gd name="connsiteX15" fmla="*/ 2719925 w 3265239"/>
                <a:gd name="connsiteY15" fmla="*/ 382385 h 448887"/>
                <a:gd name="connsiteX16" fmla="*/ 2899479 w 3265239"/>
                <a:gd name="connsiteY16" fmla="*/ 399010 h 448887"/>
                <a:gd name="connsiteX17" fmla="*/ 3082359 w 3265239"/>
                <a:gd name="connsiteY17" fmla="*/ 329184 h 448887"/>
                <a:gd name="connsiteX18" fmla="*/ 3265239 w 3265239"/>
                <a:gd name="connsiteY18" fmla="*/ 349134 h 44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65239" h="448887">
                  <a:moveTo>
                    <a:pt x="0" y="435586"/>
                  </a:moveTo>
                  <a:lnTo>
                    <a:pt x="179555" y="335834"/>
                  </a:lnTo>
                  <a:lnTo>
                    <a:pt x="359110" y="289282"/>
                  </a:lnTo>
                  <a:lnTo>
                    <a:pt x="545315" y="279307"/>
                  </a:lnTo>
                  <a:lnTo>
                    <a:pt x="728195" y="226106"/>
                  </a:lnTo>
                  <a:lnTo>
                    <a:pt x="901100" y="0"/>
                  </a:lnTo>
                  <a:lnTo>
                    <a:pt x="1083980" y="43226"/>
                  </a:lnTo>
                  <a:lnTo>
                    <a:pt x="1266860" y="249381"/>
                  </a:lnTo>
                  <a:lnTo>
                    <a:pt x="1449740" y="385710"/>
                  </a:lnTo>
                  <a:lnTo>
                    <a:pt x="1625970" y="332509"/>
                  </a:lnTo>
                  <a:lnTo>
                    <a:pt x="1815500" y="282632"/>
                  </a:lnTo>
                  <a:lnTo>
                    <a:pt x="1998380" y="325858"/>
                  </a:lnTo>
                  <a:lnTo>
                    <a:pt x="2177935" y="66501"/>
                  </a:lnTo>
                  <a:lnTo>
                    <a:pt x="2360815" y="375735"/>
                  </a:lnTo>
                  <a:lnTo>
                    <a:pt x="2537045" y="448887"/>
                  </a:lnTo>
                  <a:lnTo>
                    <a:pt x="2719925" y="382385"/>
                  </a:lnTo>
                  <a:lnTo>
                    <a:pt x="2899479" y="399010"/>
                  </a:lnTo>
                  <a:lnTo>
                    <a:pt x="3082359" y="329184"/>
                  </a:lnTo>
                  <a:lnTo>
                    <a:pt x="3265239" y="349134"/>
                  </a:lnTo>
                </a:path>
              </a:pathLst>
            </a:custGeom>
            <a:noFill/>
            <a:ln w="28575">
              <a:solidFill>
                <a:srgbClr val="FFFF00"/>
              </a:solidFill>
            </a:ln>
          </p:spPr>
          <p:txBody>
            <a:bodyPr rtlCol="0" anchor="ctr"/>
            <a:lstStyle/>
            <a:p>
              <a:pPr algn="ctr"/>
              <a:endParaRPr lang="en-ZA">
                <a:latin typeface="Arial Narrow" pitchFamily="34" charset="0"/>
              </a:endParaRPr>
            </a:p>
          </p:txBody>
        </p:sp>
        <p:grpSp>
          <p:nvGrpSpPr>
            <p:cNvPr id="140" name="Group 948"/>
            <p:cNvGrpSpPr/>
            <p:nvPr/>
          </p:nvGrpSpPr>
          <p:grpSpPr>
            <a:xfrm>
              <a:off x="1714007" y="5105850"/>
              <a:ext cx="64770" cy="127464"/>
              <a:chOff x="1546860" y="3112770"/>
              <a:chExt cx="64770" cy="167640"/>
            </a:xfrm>
          </p:grpSpPr>
          <p:cxnSp>
            <p:nvCxnSpPr>
              <p:cNvPr id="950" name="Straight Connector 949"/>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p:nvPr/>
            </p:nvCxnSpPr>
            <p:spPr>
              <a:xfrm>
                <a:off x="1546860" y="328041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53" name="Oval 30"/>
            <p:cNvSpPr>
              <a:spLocks noChangeArrowheads="1"/>
            </p:cNvSpPr>
            <p:nvPr/>
          </p:nvSpPr>
          <p:spPr bwMode="auto">
            <a:xfrm>
              <a:off x="1701204" y="5086749"/>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41" name="Group 953"/>
            <p:cNvGrpSpPr/>
            <p:nvPr/>
          </p:nvGrpSpPr>
          <p:grpSpPr>
            <a:xfrm>
              <a:off x="995788" y="4643753"/>
              <a:ext cx="64770" cy="171440"/>
              <a:chOff x="1546860" y="3112770"/>
              <a:chExt cx="64770" cy="167640"/>
            </a:xfrm>
          </p:grpSpPr>
          <p:cxnSp>
            <p:nvCxnSpPr>
              <p:cNvPr id="955" name="Straight Connector 954"/>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57" name="Oval 30"/>
            <p:cNvSpPr>
              <a:spLocks noChangeArrowheads="1"/>
            </p:cNvSpPr>
            <p:nvPr/>
          </p:nvSpPr>
          <p:spPr bwMode="auto">
            <a:xfrm>
              <a:off x="982985" y="4753252"/>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42" name="Group 958"/>
            <p:cNvGrpSpPr/>
            <p:nvPr/>
          </p:nvGrpSpPr>
          <p:grpSpPr>
            <a:xfrm>
              <a:off x="1181812" y="4313626"/>
              <a:ext cx="64770" cy="260521"/>
              <a:chOff x="1546860" y="3112770"/>
              <a:chExt cx="64770" cy="167640"/>
            </a:xfrm>
          </p:grpSpPr>
          <p:cxnSp>
            <p:nvCxnSpPr>
              <p:cNvPr id="960" name="Straight Connector 959"/>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62" name="Oval 30"/>
            <p:cNvSpPr>
              <a:spLocks noChangeArrowheads="1"/>
            </p:cNvSpPr>
            <p:nvPr/>
          </p:nvSpPr>
          <p:spPr bwMode="auto">
            <a:xfrm>
              <a:off x="1169009" y="4512206"/>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43" name="Group 962"/>
            <p:cNvGrpSpPr/>
            <p:nvPr/>
          </p:nvGrpSpPr>
          <p:grpSpPr>
            <a:xfrm>
              <a:off x="1357792" y="4452926"/>
              <a:ext cx="64770" cy="171440"/>
              <a:chOff x="1546860" y="3112770"/>
              <a:chExt cx="64770" cy="167640"/>
            </a:xfrm>
          </p:grpSpPr>
          <p:cxnSp>
            <p:nvCxnSpPr>
              <p:cNvPr id="964" name="Straight Connector 96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66" name="Oval 30"/>
            <p:cNvSpPr>
              <a:spLocks noChangeArrowheads="1"/>
            </p:cNvSpPr>
            <p:nvPr/>
          </p:nvSpPr>
          <p:spPr bwMode="auto">
            <a:xfrm>
              <a:off x="1344989" y="4580765"/>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44" name="Group 966"/>
            <p:cNvGrpSpPr/>
            <p:nvPr/>
          </p:nvGrpSpPr>
          <p:grpSpPr>
            <a:xfrm>
              <a:off x="1539012" y="4511005"/>
              <a:ext cx="64770" cy="171440"/>
              <a:chOff x="1546860" y="3112770"/>
              <a:chExt cx="64770" cy="167640"/>
            </a:xfrm>
          </p:grpSpPr>
          <p:cxnSp>
            <p:nvCxnSpPr>
              <p:cNvPr id="968" name="Straight Connector 967"/>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70" name="Oval 30"/>
            <p:cNvSpPr>
              <a:spLocks noChangeArrowheads="1"/>
            </p:cNvSpPr>
            <p:nvPr/>
          </p:nvSpPr>
          <p:spPr bwMode="auto">
            <a:xfrm>
              <a:off x="1526209" y="4633604"/>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45" name="Group 970"/>
            <p:cNvGrpSpPr/>
            <p:nvPr/>
          </p:nvGrpSpPr>
          <p:grpSpPr>
            <a:xfrm>
              <a:off x="1720232" y="4537644"/>
              <a:ext cx="64770" cy="171440"/>
              <a:chOff x="1546860" y="3112770"/>
              <a:chExt cx="64770" cy="167640"/>
            </a:xfrm>
          </p:grpSpPr>
          <p:cxnSp>
            <p:nvCxnSpPr>
              <p:cNvPr id="972" name="Straight Connector 97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74" name="Oval 30"/>
            <p:cNvSpPr>
              <a:spLocks noChangeArrowheads="1"/>
            </p:cNvSpPr>
            <p:nvPr/>
          </p:nvSpPr>
          <p:spPr bwMode="auto">
            <a:xfrm>
              <a:off x="1707429" y="4647143"/>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46" name="Group 974"/>
            <p:cNvGrpSpPr/>
            <p:nvPr/>
          </p:nvGrpSpPr>
          <p:grpSpPr>
            <a:xfrm>
              <a:off x="1901452" y="4148562"/>
              <a:ext cx="64770" cy="230833"/>
              <a:chOff x="1546860" y="3112770"/>
              <a:chExt cx="64770" cy="167640"/>
            </a:xfrm>
          </p:grpSpPr>
          <p:cxnSp>
            <p:nvCxnSpPr>
              <p:cNvPr id="976" name="Straight Connector 975"/>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78" name="Oval 30"/>
            <p:cNvSpPr>
              <a:spLocks noChangeArrowheads="1"/>
            </p:cNvSpPr>
            <p:nvPr/>
          </p:nvSpPr>
          <p:spPr bwMode="auto">
            <a:xfrm>
              <a:off x="1888649" y="4317454"/>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47" name="Group 978"/>
            <p:cNvGrpSpPr/>
            <p:nvPr/>
          </p:nvGrpSpPr>
          <p:grpSpPr>
            <a:xfrm>
              <a:off x="2082672" y="4373887"/>
              <a:ext cx="64770" cy="202451"/>
              <a:chOff x="1546860" y="3112770"/>
              <a:chExt cx="64770" cy="167640"/>
            </a:xfrm>
          </p:grpSpPr>
          <p:cxnSp>
            <p:nvCxnSpPr>
              <p:cNvPr id="980" name="Straight Connector 979"/>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82" name="Oval 30"/>
            <p:cNvSpPr>
              <a:spLocks noChangeArrowheads="1"/>
            </p:cNvSpPr>
            <p:nvPr/>
          </p:nvSpPr>
          <p:spPr bwMode="auto">
            <a:xfrm>
              <a:off x="2069869" y="4514397"/>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48" name="Group 982"/>
            <p:cNvGrpSpPr/>
            <p:nvPr/>
          </p:nvGrpSpPr>
          <p:grpSpPr>
            <a:xfrm>
              <a:off x="2263892" y="4528471"/>
              <a:ext cx="64770" cy="195030"/>
              <a:chOff x="1546860" y="3112770"/>
              <a:chExt cx="64770" cy="167640"/>
            </a:xfrm>
          </p:grpSpPr>
          <p:cxnSp>
            <p:nvCxnSpPr>
              <p:cNvPr id="984" name="Straight Connector 98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86" name="Oval 30"/>
            <p:cNvSpPr>
              <a:spLocks noChangeArrowheads="1"/>
            </p:cNvSpPr>
            <p:nvPr/>
          </p:nvSpPr>
          <p:spPr bwMode="auto">
            <a:xfrm>
              <a:off x="2251089" y="4661560"/>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68" name="Group 986"/>
            <p:cNvGrpSpPr/>
            <p:nvPr/>
          </p:nvGrpSpPr>
          <p:grpSpPr>
            <a:xfrm>
              <a:off x="2445112" y="4816676"/>
              <a:ext cx="64770" cy="145689"/>
              <a:chOff x="1546860" y="3112770"/>
              <a:chExt cx="64770" cy="167640"/>
            </a:xfrm>
          </p:grpSpPr>
          <p:cxnSp>
            <p:nvCxnSpPr>
              <p:cNvPr id="988" name="Straight Connector 987"/>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90" name="Oval 30"/>
            <p:cNvSpPr>
              <a:spLocks noChangeArrowheads="1"/>
            </p:cNvSpPr>
            <p:nvPr/>
          </p:nvSpPr>
          <p:spPr bwMode="auto">
            <a:xfrm>
              <a:off x="2432309" y="4900425"/>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72" name="Group 990"/>
            <p:cNvGrpSpPr/>
            <p:nvPr/>
          </p:nvGrpSpPr>
          <p:grpSpPr>
            <a:xfrm>
              <a:off x="2626332" y="4675194"/>
              <a:ext cx="64770" cy="219490"/>
              <a:chOff x="1546860" y="3112770"/>
              <a:chExt cx="64770" cy="167640"/>
            </a:xfrm>
          </p:grpSpPr>
          <p:cxnSp>
            <p:nvCxnSpPr>
              <p:cNvPr id="992" name="Straight Connector 99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94" name="Oval 30"/>
            <p:cNvSpPr>
              <a:spLocks noChangeArrowheads="1"/>
            </p:cNvSpPr>
            <p:nvPr/>
          </p:nvSpPr>
          <p:spPr bwMode="auto">
            <a:xfrm>
              <a:off x="2613529" y="4832743"/>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76" name="Group 994"/>
            <p:cNvGrpSpPr/>
            <p:nvPr/>
          </p:nvGrpSpPr>
          <p:grpSpPr>
            <a:xfrm>
              <a:off x="2807552" y="4347687"/>
              <a:ext cx="64770" cy="269710"/>
              <a:chOff x="1546860" y="3112770"/>
              <a:chExt cx="64770" cy="167640"/>
            </a:xfrm>
          </p:grpSpPr>
          <p:cxnSp>
            <p:nvCxnSpPr>
              <p:cNvPr id="996" name="Straight Connector 995"/>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97" name="Straight Connector 996"/>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98" name="Oval 30"/>
            <p:cNvSpPr>
              <a:spLocks noChangeArrowheads="1"/>
            </p:cNvSpPr>
            <p:nvPr/>
          </p:nvSpPr>
          <p:spPr bwMode="auto">
            <a:xfrm>
              <a:off x="2794749" y="4555456"/>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80" name="Group 998"/>
            <p:cNvGrpSpPr/>
            <p:nvPr/>
          </p:nvGrpSpPr>
          <p:grpSpPr>
            <a:xfrm>
              <a:off x="2994012" y="4704015"/>
              <a:ext cx="64770" cy="217748"/>
              <a:chOff x="1546860" y="3112770"/>
              <a:chExt cx="64770" cy="167640"/>
            </a:xfrm>
          </p:grpSpPr>
          <p:cxnSp>
            <p:nvCxnSpPr>
              <p:cNvPr id="1000" name="Straight Connector 999"/>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02" name="Oval 30"/>
            <p:cNvSpPr>
              <a:spLocks noChangeArrowheads="1"/>
            </p:cNvSpPr>
            <p:nvPr/>
          </p:nvSpPr>
          <p:spPr bwMode="auto">
            <a:xfrm>
              <a:off x="2981209" y="4859822"/>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84" name="Group 1002"/>
            <p:cNvGrpSpPr/>
            <p:nvPr/>
          </p:nvGrpSpPr>
          <p:grpSpPr>
            <a:xfrm>
              <a:off x="3180472" y="4991806"/>
              <a:ext cx="64770" cy="89497"/>
              <a:chOff x="1546860" y="3112770"/>
              <a:chExt cx="64770" cy="167640"/>
            </a:xfrm>
          </p:grpSpPr>
          <p:cxnSp>
            <p:nvCxnSpPr>
              <p:cNvPr id="1004" name="Straight Connector 100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06" name="Oval 30"/>
            <p:cNvSpPr>
              <a:spLocks noChangeArrowheads="1"/>
            </p:cNvSpPr>
            <p:nvPr/>
          </p:nvSpPr>
          <p:spPr bwMode="auto">
            <a:xfrm>
              <a:off x="3167669" y="5027945"/>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88" name="Group 1006"/>
            <p:cNvGrpSpPr/>
            <p:nvPr/>
          </p:nvGrpSpPr>
          <p:grpSpPr>
            <a:xfrm>
              <a:off x="3364312" y="5049861"/>
              <a:ext cx="64770" cy="119065"/>
              <a:chOff x="1546860" y="3112770"/>
              <a:chExt cx="64770" cy="167640"/>
            </a:xfrm>
          </p:grpSpPr>
          <p:cxnSp>
            <p:nvCxnSpPr>
              <p:cNvPr id="1008" name="Straight Connector 1007"/>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10" name="Oval 30"/>
            <p:cNvSpPr>
              <a:spLocks noChangeArrowheads="1"/>
            </p:cNvSpPr>
            <p:nvPr/>
          </p:nvSpPr>
          <p:spPr bwMode="auto">
            <a:xfrm>
              <a:off x="3351509" y="5106986"/>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28" name="Group 1010"/>
            <p:cNvGrpSpPr/>
            <p:nvPr/>
          </p:nvGrpSpPr>
          <p:grpSpPr>
            <a:xfrm>
              <a:off x="3542912" y="5125844"/>
              <a:ext cx="64770" cy="109024"/>
              <a:chOff x="1546860" y="3112770"/>
              <a:chExt cx="64770" cy="167640"/>
            </a:xfrm>
          </p:grpSpPr>
          <p:cxnSp>
            <p:nvCxnSpPr>
              <p:cNvPr id="1012" name="Straight Connector 101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14" name="Oval 30"/>
            <p:cNvSpPr>
              <a:spLocks noChangeArrowheads="1"/>
            </p:cNvSpPr>
            <p:nvPr/>
          </p:nvSpPr>
          <p:spPr bwMode="auto">
            <a:xfrm>
              <a:off x="3530109" y="5172927"/>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29" name="Group 1014"/>
            <p:cNvGrpSpPr/>
            <p:nvPr/>
          </p:nvGrpSpPr>
          <p:grpSpPr>
            <a:xfrm>
              <a:off x="3718892" y="5146803"/>
              <a:ext cx="64770" cy="119945"/>
              <a:chOff x="1546860" y="3112770"/>
              <a:chExt cx="64770" cy="167640"/>
            </a:xfrm>
          </p:grpSpPr>
          <p:cxnSp>
            <p:nvCxnSpPr>
              <p:cNvPr id="1016" name="Straight Connector 1015"/>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18" name="Oval 30"/>
            <p:cNvSpPr>
              <a:spLocks noChangeArrowheads="1"/>
            </p:cNvSpPr>
            <p:nvPr/>
          </p:nvSpPr>
          <p:spPr bwMode="auto">
            <a:xfrm>
              <a:off x="3706089" y="5204808"/>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30" name="Group 1018"/>
            <p:cNvGrpSpPr/>
            <p:nvPr/>
          </p:nvGrpSpPr>
          <p:grpSpPr>
            <a:xfrm>
              <a:off x="3897492" y="5036761"/>
              <a:ext cx="64770" cy="133485"/>
              <a:chOff x="1546860" y="3112770"/>
              <a:chExt cx="64770" cy="167640"/>
            </a:xfrm>
          </p:grpSpPr>
          <p:cxnSp>
            <p:nvCxnSpPr>
              <p:cNvPr id="1020" name="Straight Connector 1019"/>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22" name="Oval 30"/>
            <p:cNvSpPr>
              <a:spLocks noChangeArrowheads="1"/>
            </p:cNvSpPr>
            <p:nvPr/>
          </p:nvSpPr>
          <p:spPr bwMode="auto">
            <a:xfrm>
              <a:off x="3884689" y="5108306"/>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31" name="Group 1022"/>
            <p:cNvGrpSpPr/>
            <p:nvPr/>
          </p:nvGrpSpPr>
          <p:grpSpPr>
            <a:xfrm>
              <a:off x="4076092" y="5007941"/>
              <a:ext cx="64770" cy="115584"/>
              <a:chOff x="1546860" y="3112770"/>
              <a:chExt cx="64770" cy="167640"/>
            </a:xfrm>
          </p:grpSpPr>
          <p:cxnSp>
            <p:nvCxnSpPr>
              <p:cNvPr id="1024" name="Straight Connector 102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26" name="Oval 30"/>
            <p:cNvSpPr>
              <a:spLocks noChangeArrowheads="1"/>
            </p:cNvSpPr>
            <p:nvPr/>
          </p:nvSpPr>
          <p:spPr bwMode="auto">
            <a:xfrm>
              <a:off x="4063289" y="5061584"/>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32" name="Group 1026"/>
            <p:cNvGrpSpPr/>
            <p:nvPr/>
          </p:nvGrpSpPr>
          <p:grpSpPr>
            <a:xfrm>
              <a:off x="4262552" y="4790083"/>
              <a:ext cx="64770" cy="171440"/>
              <a:chOff x="1546860" y="3112770"/>
              <a:chExt cx="64770" cy="167640"/>
            </a:xfrm>
          </p:grpSpPr>
          <p:cxnSp>
            <p:nvCxnSpPr>
              <p:cNvPr id="1028" name="Straight Connector 1027"/>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30" name="Oval 30"/>
            <p:cNvSpPr>
              <a:spLocks noChangeArrowheads="1"/>
            </p:cNvSpPr>
            <p:nvPr/>
          </p:nvSpPr>
          <p:spPr bwMode="auto">
            <a:xfrm>
              <a:off x="4249749" y="4907442"/>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33" name="Group 1030"/>
            <p:cNvGrpSpPr/>
            <p:nvPr/>
          </p:nvGrpSpPr>
          <p:grpSpPr>
            <a:xfrm flipV="1">
              <a:off x="995788" y="5313726"/>
              <a:ext cx="64770" cy="76744"/>
              <a:chOff x="1546860" y="3112770"/>
              <a:chExt cx="64770" cy="167640"/>
            </a:xfrm>
          </p:grpSpPr>
          <p:cxnSp>
            <p:nvCxnSpPr>
              <p:cNvPr id="1032" name="Straight Connector 1031"/>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34" name="Oval 30"/>
            <p:cNvSpPr>
              <a:spLocks noChangeArrowheads="1"/>
            </p:cNvSpPr>
            <p:nvPr/>
          </p:nvSpPr>
          <p:spPr bwMode="auto">
            <a:xfrm flipV="1">
              <a:off x="982985" y="5285667"/>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39" name="Group 1034"/>
            <p:cNvGrpSpPr/>
            <p:nvPr/>
          </p:nvGrpSpPr>
          <p:grpSpPr>
            <a:xfrm flipV="1">
              <a:off x="1181812" y="5253465"/>
              <a:ext cx="64770" cy="45719"/>
              <a:chOff x="1546860" y="3112770"/>
              <a:chExt cx="64770" cy="167640"/>
            </a:xfrm>
          </p:grpSpPr>
          <p:cxnSp>
            <p:nvCxnSpPr>
              <p:cNvPr id="1036" name="Straight Connector 1035"/>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38" name="Oval 30"/>
            <p:cNvSpPr>
              <a:spLocks noChangeArrowheads="1"/>
            </p:cNvSpPr>
            <p:nvPr/>
          </p:nvSpPr>
          <p:spPr bwMode="auto">
            <a:xfrm flipV="1">
              <a:off x="1169009" y="5191345"/>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41" name="Group 1038"/>
            <p:cNvGrpSpPr/>
            <p:nvPr/>
          </p:nvGrpSpPr>
          <p:grpSpPr>
            <a:xfrm flipV="1">
              <a:off x="1357792" y="5208487"/>
              <a:ext cx="64770" cy="45719"/>
              <a:chOff x="1546860" y="3112770"/>
              <a:chExt cx="64770" cy="167640"/>
            </a:xfrm>
          </p:grpSpPr>
          <p:cxnSp>
            <p:nvCxnSpPr>
              <p:cNvPr id="1040" name="Straight Connector 1039"/>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42" name="Oval 30"/>
            <p:cNvSpPr>
              <a:spLocks noChangeArrowheads="1"/>
            </p:cNvSpPr>
            <p:nvPr/>
          </p:nvSpPr>
          <p:spPr bwMode="auto">
            <a:xfrm flipV="1">
              <a:off x="1344989" y="5143747"/>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44" name="Group 1042"/>
            <p:cNvGrpSpPr/>
            <p:nvPr/>
          </p:nvGrpSpPr>
          <p:grpSpPr>
            <a:xfrm flipV="1">
              <a:off x="1539012" y="5168748"/>
              <a:ext cx="64770" cy="80239"/>
              <a:chOff x="1546860" y="3112770"/>
              <a:chExt cx="64770" cy="167640"/>
            </a:xfrm>
          </p:grpSpPr>
          <p:cxnSp>
            <p:nvCxnSpPr>
              <p:cNvPr id="1044" name="Straight Connector 104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45" name="Straight Connector 104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46" name="Oval 30"/>
            <p:cNvSpPr>
              <a:spLocks noChangeArrowheads="1"/>
            </p:cNvSpPr>
            <p:nvPr/>
          </p:nvSpPr>
          <p:spPr bwMode="auto">
            <a:xfrm flipV="1">
              <a:off x="1526209" y="5127589"/>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45" name="Group 1047"/>
            <p:cNvGrpSpPr/>
            <p:nvPr/>
          </p:nvGrpSpPr>
          <p:grpSpPr>
            <a:xfrm flipV="1">
              <a:off x="1901452" y="4887974"/>
              <a:ext cx="64770" cy="174987"/>
              <a:chOff x="1546860" y="3112770"/>
              <a:chExt cx="64770" cy="167640"/>
            </a:xfrm>
          </p:grpSpPr>
          <p:cxnSp>
            <p:nvCxnSpPr>
              <p:cNvPr id="1049" name="Straight Connector 104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50" name="Straight Connector 104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51" name="Oval 30"/>
            <p:cNvSpPr>
              <a:spLocks noChangeArrowheads="1"/>
            </p:cNvSpPr>
            <p:nvPr/>
          </p:nvSpPr>
          <p:spPr bwMode="auto">
            <a:xfrm flipV="1">
              <a:off x="1888649" y="4859916"/>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46" name="Group 1051"/>
            <p:cNvGrpSpPr/>
            <p:nvPr/>
          </p:nvGrpSpPr>
          <p:grpSpPr>
            <a:xfrm flipV="1">
              <a:off x="2082672" y="4929457"/>
              <a:ext cx="64770" cy="138746"/>
              <a:chOff x="1546860" y="3112770"/>
              <a:chExt cx="64770" cy="167640"/>
            </a:xfrm>
          </p:grpSpPr>
          <p:cxnSp>
            <p:nvCxnSpPr>
              <p:cNvPr id="1053" name="Straight Connector 1052"/>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55" name="Oval 30"/>
            <p:cNvSpPr>
              <a:spLocks noChangeArrowheads="1"/>
            </p:cNvSpPr>
            <p:nvPr/>
          </p:nvSpPr>
          <p:spPr bwMode="auto">
            <a:xfrm flipV="1">
              <a:off x="2069869" y="490139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47" name="Group 1055"/>
            <p:cNvGrpSpPr/>
            <p:nvPr/>
          </p:nvGrpSpPr>
          <p:grpSpPr>
            <a:xfrm flipV="1">
              <a:off x="2263892" y="5128142"/>
              <a:ext cx="64770" cy="112984"/>
              <a:chOff x="1546860" y="3112770"/>
              <a:chExt cx="64770" cy="167640"/>
            </a:xfrm>
          </p:grpSpPr>
          <p:cxnSp>
            <p:nvCxnSpPr>
              <p:cNvPr id="1057" name="Straight Connector 105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58" name="Straight Connector 105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59" name="Oval 30"/>
            <p:cNvSpPr>
              <a:spLocks noChangeArrowheads="1"/>
            </p:cNvSpPr>
            <p:nvPr/>
          </p:nvSpPr>
          <p:spPr bwMode="auto">
            <a:xfrm flipV="1">
              <a:off x="2251089" y="5100083"/>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48" name="Group 1059"/>
            <p:cNvGrpSpPr/>
            <p:nvPr/>
          </p:nvGrpSpPr>
          <p:grpSpPr>
            <a:xfrm flipV="1">
              <a:off x="2445112" y="5261325"/>
              <a:ext cx="64770" cy="100323"/>
              <a:chOff x="1546860" y="3112770"/>
              <a:chExt cx="64770" cy="167640"/>
            </a:xfrm>
          </p:grpSpPr>
          <p:cxnSp>
            <p:nvCxnSpPr>
              <p:cNvPr id="1061" name="Straight Connector 1060"/>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63" name="Oval 30"/>
            <p:cNvSpPr>
              <a:spLocks noChangeArrowheads="1"/>
            </p:cNvSpPr>
            <p:nvPr/>
          </p:nvSpPr>
          <p:spPr bwMode="auto">
            <a:xfrm flipV="1">
              <a:off x="2432309" y="5233266"/>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49" name="Group 1064"/>
            <p:cNvGrpSpPr/>
            <p:nvPr/>
          </p:nvGrpSpPr>
          <p:grpSpPr>
            <a:xfrm flipV="1">
              <a:off x="2626332" y="5207182"/>
              <a:ext cx="64770" cy="128266"/>
              <a:chOff x="1546860" y="3112770"/>
              <a:chExt cx="64770" cy="167640"/>
            </a:xfrm>
          </p:grpSpPr>
          <p:cxnSp>
            <p:nvCxnSpPr>
              <p:cNvPr id="1066" name="Straight Connector 1065"/>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68" name="Oval 30"/>
            <p:cNvSpPr>
              <a:spLocks noChangeArrowheads="1"/>
            </p:cNvSpPr>
            <p:nvPr/>
          </p:nvSpPr>
          <p:spPr bwMode="auto">
            <a:xfrm flipV="1">
              <a:off x="2613529" y="5179123"/>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51" name="Group 1068"/>
            <p:cNvGrpSpPr/>
            <p:nvPr/>
          </p:nvGrpSpPr>
          <p:grpSpPr>
            <a:xfrm flipV="1">
              <a:off x="2807552" y="5162202"/>
              <a:ext cx="64770" cy="133946"/>
              <a:chOff x="1546860" y="3112770"/>
              <a:chExt cx="64770" cy="167640"/>
            </a:xfrm>
          </p:grpSpPr>
          <p:cxnSp>
            <p:nvCxnSpPr>
              <p:cNvPr id="1070" name="Straight Connector 1069"/>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72" name="Oval 30"/>
            <p:cNvSpPr>
              <a:spLocks noChangeArrowheads="1"/>
            </p:cNvSpPr>
            <p:nvPr/>
          </p:nvSpPr>
          <p:spPr bwMode="auto">
            <a:xfrm flipV="1">
              <a:off x="2794749" y="5134143"/>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54" name="Group 1072"/>
            <p:cNvGrpSpPr/>
            <p:nvPr/>
          </p:nvGrpSpPr>
          <p:grpSpPr>
            <a:xfrm flipV="1">
              <a:off x="2994012" y="5180103"/>
              <a:ext cx="64770" cy="168446"/>
              <a:chOff x="1546860" y="3112770"/>
              <a:chExt cx="64770" cy="167640"/>
            </a:xfrm>
          </p:grpSpPr>
          <p:cxnSp>
            <p:nvCxnSpPr>
              <p:cNvPr id="1074" name="Straight Connector 1073"/>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76" name="Oval 30"/>
            <p:cNvSpPr>
              <a:spLocks noChangeArrowheads="1"/>
            </p:cNvSpPr>
            <p:nvPr/>
          </p:nvSpPr>
          <p:spPr bwMode="auto">
            <a:xfrm flipV="1">
              <a:off x="2981209" y="5165144"/>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58" name="Group 1078"/>
            <p:cNvGrpSpPr/>
            <p:nvPr/>
          </p:nvGrpSpPr>
          <p:grpSpPr>
            <a:xfrm flipV="1">
              <a:off x="3177416" y="4984361"/>
              <a:ext cx="64770" cy="364188"/>
              <a:chOff x="1546860" y="3112770"/>
              <a:chExt cx="64770" cy="167640"/>
            </a:xfrm>
          </p:grpSpPr>
          <p:cxnSp>
            <p:nvCxnSpPr>
              <p:cNvPr id="1080" name="Straight Connector 1079"/>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81" name="Straight Connector 1080"/>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78" name="Oval 30"/>
            <p:cNvSpPr>
              <a:spLocks noChangeArrowheads="1"/>
            </p:cNvSpPr>
            <p:nvPr/>
          </p:nvSpPr>
          <p:spPr bwMode="auto">
            <a:xfrm>
              <a:off x="3167669" y="4925763"/>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959" name="Group 1081"/>
            <p:cNvGrpSpPr/>
            <p:nvPr/>
          </p:nvGrpSpPr>
          <p:grpSpPr>
            <a:xfrm flipV="1">
              <a:off x="3364312" y="5256964"/>
              <a:ext cx="64770" cy="119065"/>
              <a:chOff x="1546860" y="3112770"/>
              <a:chExt cx="64770" cy="167640"/>
            </a:xfrm>
          </p:grpSpPr>
          <p:cxnSp>
            <p:nvCxnSpPr>
              <p:cNvPr id="1083" name="Straight Connector 1082"/>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85" name="Oval 30"/>
            <p:cNvSpPr>
              <a:spLocks noChangeArrowheads="1"/>
            </p:cNvSpPr>
            <p:nvPr/>
          </p:nvSpPr>
          <p:spPr bwMode="auto">
            <a:xfrm flipV="1">
              <a:off x="3351509" y="5228904"/>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92" name="Group 1085"/>
            <p:cNvGrpSpPr/>
            <p:nvPr/>
          </p:nvGrpSpPr>
          <p:grpSpPr>
            <a:xfrm flipV="1">
              <a:off x="3542912" y="5319405"/>
              <a:ext cx="64770" cy="109024"/>
              <a:chOff x="1546860" y="3112770"/>
              <a:chExt cx="64770" cy="167640"/>
            </a:xfrm>
          </p:grpSpPr>
          <p:cxnSp>
            <p:nvCxnSpPr>
              <p:cNvPr id="1087" name="Straight Connector 108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89" name="Oval 30"/>
            <p:cNvSpPr>
              <a:spLocks noChangeArrowheads="1"/>
            </p:cNvSpPr>
            <p:nvPr/>
          </p:nvSpPr>
          <p:spPr bwMode="auto">
            <a:xfrm flipV="1">
              <a:off x="3530109" y="5291346"/>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96" name="Group 1089"/>
            <p:cNvGrpSpPr/>
            <p:nvPr/>
          </p:nvGrpSpPr>
          <p:grpSpPr>
            <a:xfrm flipV="1">
              <a:off x="3718892" y="5277806"/>
              <a:ext cx="64770" cy="92983"/>
              <a:chOff x="1546860" y="3112770"/>
              <a:chExt cx="64770" cy="167640"/>
            </a:xfrm>
          </p:grpSpPr>
          <p:cxnSp>
            <p:nvCxnSpPr>
              <p:cNvPr id="1091" name="Straight Connector 1090"/>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93" name="Oval 30"/>
            <p:cNvSpPr>
              <a:spLocks noChangeArrowheads="1"/>
            </p:cNvSpPr>
            <p:nvPr/>
          </p:nvSpPr>
          <p:spPr bwMode="auto">
            <a:xfrm flipV="1">
              <a:off x="3706089" y="5235885"/>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200" name="Group 1107"/>
            <p:cNvGrpSpPr/>
            <p:nvPr/>
          </p:nvGrpSpPr>
          <p:grpSpPr>
            <a:xfrm flipV="1">
              <a:off x="3897492" y="5288286"/>
              <a:ext cx="64770" cy="98271"/>
              <a:chOff x="1546860" y="3112770"/>
              <a:chExt cx="64770" cy="167640"/>
            </a:xfrm>
          </p:grpSpPr>
          <p:cxnSp>
            <p:nvCxnSpPr>
              <p:cNvPr id="1109" name="Straight Connector 1108"/>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111" name="Oval 30"/>
            <p:cNvSpPr>
              <a:spLocks noChangeArrowheads="1"/>
            </p:cNvSpPr>
            <p:nvPr/>
          </p:nvSpPr>
          <p:spPr bwMode="auto">
            <a:xfrm flipV="1">
              <a:off x="3884689" y="5243353"/>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204" name="Group 1111"/>
            <p:cNvGrpSpPr/>
            <p:nvPr/>
          </p:nvGrpSpPr>
          <p:grpSpPr>
            <a:xfrm flipV="1">
              <a:off x="4076092" y="5235886"/>
              <a:ext cx="64770" cy="85170"/>
              <a:chOff x="1546860" y="3112770"/>
              <a:chExt cx="64770" cy="167640"/>
            </a:xfrm>
          </p:grpSpPr>
          <p:cxnSp>
            <p:nvCxnSpPr>
              <p:cNvPr id="1113" name="Straight Connector 1112"/>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115" name="Oval 30"/>
            <p:cNvSpPr>
              <a:spLocks noChangeArrowheads="1"/>
            </p:cNvSpPr>
            <p:nvPr/>
          </p:nvSpPr>
          <p:spPr bwMode="auto">
            <a:xfrm flipV="1">
              <a:off x="4063289" y="5187893"/>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208" name="Group 1115"/>
            <p:cNvGrpSpPr/>
            <p:nvPr/>
          </p:nvGrpSpPr>
          <p:grpSpPr>
            <a:xfrm flipV="1">
              <a:off x="4262552" y="5248987"/>
              <a:ext cx="64770" cy="80323"/>
              <a:chOff x="1546860" y="3112770"/>
              <a:chExt cx="64770" cy="167640"/>
            </a:xfrm>
          </p:grpSpPr>
          <p:cxnSp>
            <p:nvCxnSpPr>
              <p:cNvPr id="1117" name="Straight Connector 1116"/>
              <p:cNvCxnSpPr/>
              <p:nvPr/>
            </p:nvCxnSpPr>
            <p:spPr>
              <a:xfrm>
                <a:off x="1579245" y="3112770"/>
                <a:ext cx="0" cy="1676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a:off x="1546860" y="3112770"/>
                <a:ext cx="6477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119" name="Oval 30"/>
            <p:cNvSpPr>
              <a:spLocks noChangeArrowheads="1"/>
            </p:cNvSpPr>
            <p:nvPr/>
          </p:nvSpPr>
          <p:spPr bwMode="auto">
            <a:xfrm flipV="1">
              <a:off x="4249749" y="5197932"/>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cxnSp>
          <p:nvCxnSpPr>
            <p:cNvPr id="1123" name="Straight Arrow Connector 1122"/>
            <p:cNvCxnSpPr/>
            <p:nvPr/>
          </p:nvCxnSpPr>
          <p:spPr>
            <a:xfrm>
              <a:off x="1913548" y="3954133"/>
              <a:ext cx="0" cy="148861"/>
            </a:xfrm>
            <a:prstGeom prst="straightConnector1">
              <a:avLst/>
            </a:prstGeom>
            <a:ln w="12700">
              <a:solidFill>
                <a:schemeClr val="bg1"/>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1128" name="Straight Arrow Connector 1127"/>
            <p:cNvCxnSpPr/>
            <p:nvPr/>
          </p:nvCxnSpPr>
          <p:spPr>
            <a:xfrm>
              <a:off x="1007774" y="3954133"/>
              <a:ext cx="0" cy="148861"/>
            </a:xfrm>
            <a:prstGeom prst="straightConnector1">
              <a:avLst/>
            </a:prstGeom>
            <a:ln w="12700">
              <a:solidFill>
                <a:schemeClr val="bg1"/>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1153" name="Straight Connector 1152"/>
            <p:cNvCxnSpPr/>
            <p:nvPr/>
          </p:nvCxnSpPr>
          <p:spPr>
            <a:xfrm>
              <a:off x="922260" y="5744592"/>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grpSp>
      <p:grpSp>
        <p:nvGrpSpPr>
          <p:cNvPr id="212" name="Group 261"/>
          <p:cNvGrpSpPr/>
          <p:nvPr/>
        </p:nvGrpSpPr>
        <p:grpSpPr>
          <a:xfrm>
            <a:off x="4605644" y="3823157"/>
            <a:ext cx="4146166" cy="2425253"/>
            <a:chOff x="4605644" y="3823157"/>
            <a:chExt cx="4146166" cy="2425253"/>
          </a:xfrm>
        </p:grpSpPr>
        <p:sp>
          <p:nvSpPr>
            <p:cNvPr id="1133" name="Rectangle 1132"/>
            <p:cNvSpPr/>
            <p:nvPr/>
          </p:nvSpPr>
          <p:spPr>
            <a:xfrm>
              <a:off x="5284710" y="3900266"/>
              <a:ext cx="3467100" cy="2076450"/>
            </a:xfrm>
            <a:prstGeom prst="rect">
              <a:avLst/>
            </a:prstGeom>
            <a:solidFill>
              <a:srgbClr val="000036">
                <a:alpha val="69804"/>
              </a:srgbClr>
            </a:solidFill>
            <a:ln w="12700">
              <a:solidFill>
                <a:srgbClr val="BDA467"/>
              </a:solidFill>
            </a:ln>
          </p:spPr>
          <p:txBody>
            <a:bodyPr wrap="none" rtlCol="0" anchor="ctr">
              <a:spAutoFit/>
            </a:bodyPr>
            <a:lstStyle/>
            <a:p>
              <a:pPr algn="ctr"/>
              <a:endParaRPr lang="en-ZA" dirty="0"/>
            </a:p>
          </p:txBody>
        </p:sp>
        <p:cxnSp>
          <p:nvCxnSpPr>
            <p:cNvPr id="1134" name="Straight Connector 1133"/>
            <p:cNvCxnSpPr/>
            <p:nvPr/>
          </p:nvCxnSpPr>
          <p:spPr>
            <a:xfrm>
              <a:off x="5284710" y="39614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135" name="TextBox 1134"/>
            <p:cNvSpPr txBox="1"/>
            <p:nvPr/>
          </p:nvSpPr>
          <p:spPr>
            <a:xfrm>
              <a:off x="4985414" y="3823157"/>
              <a:ext cx="325730" cy="276999"/>
            </a:xfrm>
            <a:prstGeom prst="rect">
              <a:avLst/>
            </a:prstGeom>
            <a:noFill/>
          </p:spPr>
          <p:txBody>
            <a:bodyPr wrap="none" rtlCol="0">
              <a:spAutoFit/>
            </a:bodyPr>
            <a:lstStyle/>
            <a:p>
              <a:pPr algn="r"/>
              <a:r>
                <a:rPr lang="en-ZA" sz="1200" dirty="0" smtClean="0">
                  <a:effectLst/>
                  <a:latin typeface="Arial Narrow" pitchFamily="34" charset="0"/>
                </a:rPr>
                <a:t>28</a:t>
              </a:r>
            </a:p>
          </p:txBody>
        </p:sp>
        <p:cxnSp>
          <p:nvCxnSpPr>
            <p:cNvPr id="1136" name="Straight Connector 1135"/>
            <p:cNvCxnSpPr/>
            <p:nvPr/>
          </p:nvCxnSpPr>
          <p:spPr>
            <a:xfrm>
              <a:off x="5284710" y="4248591"/>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141" name="TextBox 1140"/>
            <p:cNvSpPr txBox="1"/>
            <p:nvPr/>
          </p:nvSpPr>
          <p:spPr>
            <a:xfrm>
              <a:off x="4985414" y="4110540"/>
              <a:ext cx="325730" cy="276999"/>
            </a:xfrm>
            <a:prstGeom prst="rect">
              <a:avLst/>
            </a:prstGeom>
            <a:noFill/>
          </p:spPr>
          <p:txBody>
            <a:bodyPr wrap="none" rtlCol="0">
              <a:spAutoFit/>
            </a:bodyPr>
            <a:lstStyle/>
            <a:p>
              <a:pPr algn="r"/>
              <a:r>
                <a:rPr lang="en-ZA" sz="1200" dirty="0" smtClean="0">
                  <a:effectLst/>
                  <a:latin typeface="Arial Narrow" pitchFamily="34" charset="0"/>
                </a:rPr>
                <a:t>24</a:t>
              </a:r>
            </a:p>
          </p:txBody>
        </p:sp>
        <p:cxnSp>
          <p:nvCxnSpPr>
            <p:cNvPr id="1142" name="Straight Connector 1141"/>
            <p:cNvCxnSpPr/>
            <p:nvPr/>
          </p:nvCxnSpPr>
          <p:spPr>
            <a:xfrm>
              <a:off x="5284710" y="453576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143" name="TextBox 1142"/>
            <p:cNvSpPr txBox="1"/>
            <p:nvPr/>
          </p:nvSpPr>
          <p:spPr>
            <a:xfrm>
              <a:off x="4985414" y="4397923"/>
              <a:ext cx="325730" cy="276999"/>
            </a:xfrm>
            <a:prstGeom prst="rect">
              <a:avLst/>
            </a:prstGeom>
            <a:noFill/>
          </p:spPr>
          <p:txBody>
            <a:bodyPr wrap="none" rtlCol="0">
              <a:spAutoFit/>
            </a:bodyPr>
            <a:lstStyle/>
            <a:p>
              <a:pPr algn="r"/>
              <a:r>
                <a:rPr lang="en-ZA" sz="1200" dirty="0" smtClean="0">
                  <a:effectLst/>
                  <a:latin typeface="Arial Narrow" pitchFamily="34" charset="0"/>
                </a:rPr>
                <a:t>20</a:t>
              </a:r>
            </a:p>
          </p:txBody>
        </p:sp>
        <p:cxnSp>
          <p:nvCxnSpPr>
            <p:cNvPr id="1144" name="Straight Connector 1143"/>
            <p:cNvCxnSpPr/>
            <p:nvPr/>
          </p:nvCxnSpPr>
          <p:spPr>
            <a:xfrm>
              <a:off x="5284710" y="4822941"/>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145" name="TextBox 1144"/>
            <p:cNvSpPr txBox="1"/>
            <p:nvPr/>
          </p:nvSpPr>
          <p:spPr>
            <a:xfrm>
              <a:off x="4985414" y="4685306"/>
              <a:ext cx="325730" cy="276999"/>
            </a:xfrm>
            <a:prstGeom prst="rect">
              <a:avLst/>
            </a:prstGeom>
            <a:noFill/>
          </p:spPr>
          <p:txBody>
            <a:bodyPr wrap="none" rtlCol="0">
              <a:spAutoFit/>
            </a:bodyPr>
            <a:lstStyle/>
            <a:p>
              <a:pPr algn="r"/>
              <a:r>
                <a:rPr lang="en-ZA" sz="1200" dirty="0" smtClean="0">
                  <a:effectLst/>
                  <a:latin typeface="Arial Narrow" pitchFamily="34" charset="0"/>
                </a:rPr>
                <a:t>16</a:t>
              </a:r>
            </a:p>
          </p:txBody>
        </p:sp>
        <p:sp>
          <p:nvSpPr>
            <p:cNvPr id="1146" name="TextBox 1145"/>
            <p:cNvSpPr txBox="1"/>
            <p:nvPr/>
          </p:nvSpPr>
          <p:spPr>
            <a:xfrm rot="16200000">
              <a:off x="4138945" y="4778036"/>
              <a:ext cx="1321196" cy="387798"/>
            </a:xfrm>
            <a:prstGeom prst="rect">
              <a:avLst/>
            </a:prstGeom>
            <a:noFill/>
          </p:spPr>
          <p:txBody>
            <a:bodyPr wrap="none" rtlCol="0">
              <a:spAutoFit/>
            </a:bodyPr>
            <a:lstStyle/>
            <a:p>
              <a:pPr algn="ctr">
                <a:lnSpc>
                  <a:spcPct val="80000"/>
                </a:lnSpc>
              </a:pPr>
              <a:r>
                <a:rPr lang="en-ZA" sz="1200" dirty="0" smtClean="0">
                  <a:effectLst/>
                  <a:latin typeface="Arial Narrow" pitchFamily="34" charset="0"/>
                </a:rPr>
                <a:t>De novo lipogenesis</a:t>
              </a:r>
            </a:p>
            <a:p>
              <a:pPr algn="ctr">
                <a:lnSpc>
                  <a:spcPct val="80000"/>
                </a:lnSpc>
              </a:pPr>
              <a:r>
                <a:rPr lang="en-ZA" sz="1200" dirty="0" smtClean="0">
                  <a:effectLst/>
                  <a:latin typeface="Arial Narrow" pitchFamily="34" charset="0"/>
                </a:rPr>
                <a:t>(mg/</a:t>
              </a:r>
              <a:r>
                <a:rPr lang="en-ZA" sz="1200" dirty="0" err="1" smtClean="0">
                  <a:effectLst/>
                  <a:latin typeface="Arial Narrow" pitchFamily="34" charset="0"/>
                </a:rPr>
                <a:t>dL</a:t>
              </a:r>
              <a:r>
                <a:rPr lang="en-ZA" sz="1200" dirty="0" smtClean="0">
                  <a:effectLst/>
                  <a:latin typeface="Arial Narrow" pitchFamily="34" charset="0"/>
                </a:rPr>
                <a:t>)</a:t>
              </a:r>
            </a:p>
          </p:txBody>
        </p:sp>
        <p:cxnSp>
          <p:nvCxnSpPr>
            <p:cNvPr id="1147" name="Straight Connector 1146"/>
            <p:cNvCxnSpPr/>
            <p:nvPr/>
          </p:nvCxnSpPr>
          <p:spPr>
            <a:xfrm>
              <a:off x="5284710" y="511011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148" name="TextBox 1147"/>
            <p:cNvSpPr txBox="1"/>
            <p:nvPr/>
          </p:nvSpPr>
          <p:spPr>
            <a:xfrm>
              <a:off x="4985414" y="4972689"/>
              <a:ext cx="325730" cy="276999"/>
            </a:xfrm>
            <a:prstGeom prst="rect">
              <a:avLst/>
            </a:prstGeom>
            <a:noFill/>
          </p:spPr>
          <p:txBody>
            <a:bodyPr wrap="none" rtlCol="0">
              <a:spAutoFit/>
            </a:bodyPr>
            <a:lstStyle/>
            <a:p>
              <a:pPr algn="r"/>
              <a:r>
                <a:rPr lang="en-ZA" sz="1200" dirty="0" smtClean="0">
                  <a:effectLst/>
                  <a:latin typeface="Arial Narrow" pitchFamily="34" charset="0"/>
                </a:rPr>
                <a:t>12</a:t>
              </a:r>
            </a:p>
          </p:txBody>
        </p:sp>
        <p:sp>
          <p:nvSpPr>
            <p:cNvPr id="1149" name="TextBox 1148"/>
            <p:cNvSpPr txBox="1"/>
            <p:nvPr/>
          </p:nvSpPr>
          <p:spPr>
            <a:xfrm>
              <a:off x="5047931" y="5260072"/>
              <a:ext cx="263213" cy="276999"/>
            </a:xfrm>
            <a:prstGeom prst="rect">
              <a:avLst/>
            </a:prstGeom>
            <a:noFill/>
          </p:spPr>
          <p:txBody>
            <a:bodyPr wrap="none" rtlCol="0">
              <a:spAutoFit/>
            </a:bodyPr>
            <a:lstStyle/>
            <a:p>
              <a:pPr algn="r"/>
              <a:r>
                <a:rPr lang="en-ZA" sz="1200" dirty="0" smtClean="0">
                  <a:effectLst/>
                  <a:latin typeface="Arial Narrow" pitchFamily="34" charset="0"/>
                </a:rPr>
                <a:t>8</a:t>
              </a:r>
            </a:p>
          </p:txBody>
        </p:sp>
        <p:cxnSp>
          <p:nvCxnSpPr>
            <p:cNvPr id="1150" name="Straight Connector 1149"/>
            <p:cNvCxnSpPr/>
            <p:nvPr/>
          </p:nvCxnSpPr>
          <p:spPr>
            <a:xfrm>
              <a:off x="5284710" y="5397291"/>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151" name="TextBox 1150"/>
            <p:cNvSpPr txBox="1"/>
            <p:nvPr/>
          </p:nvSpPr>
          <p:spPr>
            <a:xfrm>
              <a:off x="5047931" y="5547455"/>
              <a:ext cx="263213" cy="276999"/>
            </a:xfrm>
            <a:prstGeom prst="rect">
              <a:avLst/>
            </a:prstGeom>
            <a:noFill/>
          </p:spPr>
          <p:txBody>
            <a:bodyPr wrap="none" rtlCol="0">
              <a:spAutoFit/>
            </a:bodyPr>
            <a:lstStyle/>
            <a:p>
              <a:pPr algn="r"/>
              <a:r>
                <a:rPr lang="en-ZA" sz="1200" dirty="0" smtClean="0">
                  <a:effectLst/>
                  <a:latin typeface="Arial Narrow" pitchFamily="34" charset="0"/>
                </a:rPr>
                <a:t>4</a:t>
              </a:r>
            </a:p>
          </p:txBody>
        </p:sp>
        <p:sp>
          <p:nvSpPr>
            <p:cNvPr id="1152" name="TextBox 1151"/>
            <p:cNvSpPr txBox="1"/>
            <p:nvPr/>
          </p:nvSpPr>
          <p:spPr>
            <a:xfrm>
              <a:off x="5047931" y="5834838"/>
              <a:ext cx="263213" cy="276999"/>
            </a:xfrm>
            <a:prstGeom prst="rect">
              <a:avLst/>
            </a:prstGeom>
            <a:noFill/>
          </p:spPr>
          <p:txBody>
            <a:bodyPr wrap="none" rtlCol="0">
              <a:spAutoFit/>
            </a:bodyPr>
            <a:lstStyle/>
            <a:p>
              <a:pPr algn="r"/>
              <a:r>
                <a:rPr lang="en-ZA" sz="1200" dirty="0" smtClean="0">
                  <a:effectLst/>
                  <a:latin typeface="Arial Narrow" pitchFamily="34" charset="0"/>
                </a:rPr>
                <a:t>0</a:t>
              </a:r>
            </a:p>
          </p:txBody>
        </p:sp>
        <p:cxnSp>
          <p:nvCxnSpPr>
            <p:cNvPr id="1157" name="Straight Connector 1156"/>
            <p:cNvCxnSpPr/>
            <p:nvPr/>
          </p:nvCxnSpPr>
          <p:spPr>
            <a:xfrm>
              <a:off x="5284710" y="5684466"/>
              <a:ext cx="50800" cy="0"/>
            </a:xfrm>
            <a:prstGeom prst="line">
              <a:avLst/>
            </a:prstGeom>
            <a:ln w="12700">
              <a:solidFill>
                <a:srgbClr val="BDA467"/>
              </a:solidFill>
            </a:ln>
          </p:spPr>
          <p:style>
            <a:lnRef idx="1">
              <a:schemeClr val="accent1"/>
            </a:lnRef>
            <a:fillRef idx="0">
              <a:schemeClr val="accent1"/>
            </a:fillRef>
            <a:effectRef idx="0">
              <a:schemeClr val="accent1"/>
            </a:effectRef>
            <a:fontRef idx="minor">
              <a:schemeClr val="tx1"/>
            </a:fontRef>
          </p:style>
        </p:cxnSp>
        <p:sp>
          <p:nvSpPr>
            <p:cNvPr id="1158" name="TextBox 1157"/>
            <p:cNvSpPr txBox="1"/>
            <p:nvPr/>
          </p:nvSpPr>
          <p:spPr>
            <a:xfrm>
              <a:off x="5748299" y="5971411"/>
              <a:ext cx="1072730" cy="276999"/>
            </a:xfrm>
            <a:prstGeom prst="rect">
              <a:avLst/>
            </a:prstGeom>
            <a:noFill/>
          </p:spPr>
          <p:txBody>
            <a:bodyPr wrap="none" rtlCol="0">
              <a:spAutoFit/>
            </a:bodyPr>
            <a:lstStyle/>
            <a:p>
              <a:pPr algn="ctr"/>
              <a:r>
                <a:rPr lang="en-ZA" sz="1200" dirty="0" smtClean="0">
                  <a:effectLst/>
                  <a:latin typeface="Arial Narrow" pitchFamily="34" charset="0"/>
                </a:rPr>
                <a:t>Insulin sensitive</a:t>
              </a:r>
            </a:p>
          </p:txBody>
        </p:sp>
        <p:sp>
          <p:nvSpPr>
            <p:cNvPr id="1159" name="TextBox 1158"/>
            <p:cNvSpPr txBox="1"/>
            <p:nvPr/>
          </p:nvSpPr>
          <p:spPr>
            <a:xfrm>
              <a:off x="7240612" y="5971411"/>
              <a:ext cx="1059906" cy="276999"/>
            </a:xfrm>
            <a:prstGeom prst="rect">
              <a:avLst/>
            </a:prstGeom>
            <a:noFill/>
          </p:spPr>
          <p:txBody>
            <a:bodyPr wrap="none" rtlCol="0">
              <a:spAutoFit/>
            </a:bodyPr>
            <a:lstStyle/>
            <a:p>
              <a:pPr algn="ctr"/>
              <a:r>
                <a:rPr lang="en-ZA" sz="1200" dirty="0" smtClean="0">
                  <a:effectLst/>
                  <a:latin typeface="Arial Narrow" pitchFamily="34" charset="0"/>
                </a:rPr>
                <a:t>Insulin resistant</a:t>
              </a:r>
            </a:p>
          </p:txBody>
        </p:sp>
        <p:sp>
          <p:nvSpPr>
            <p:cNvPr id="1161" name="Oval 30"/>
            <p:cNvSpPr>
              <a:spLocks noChangeArrowheads="1"/>
            </p:cNvSpPr>
            <p:nvPr/>
          </p:nvSpPr>
          <p:spPr bwMode="auto">
            <a:xfrm>
              <a:off x="7402440" y="4059480"/>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62" name="Oval 30"/>
            <p:cNvSpPr>
              <a:spLocks noChangeArrowheads="1"/>
            </p:cNvSpPr>
            <p:nvPr/>
          </p:nvSpPr>
          <p:spPr bwMode="auto">
            <a:xfrm>
              <a:off x="7402440" y="4167275"/>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71" name="Oval 30"/>
            <p:cNvSpPr>
              <a:spLocks noChangeArrowheads="1"/>
            </p:cNvSpPr>
            <p:nvPr/>
          </p:nvSpPr>
          <p:spPr bwMode="auto">
            <a:xfrm>
              <a:off x="7402440" y="5289832"/>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72" name="Oval 30"/>
            <p:cNvSpPr>
              <a:spLocks noChangeArrowheads="1"/>
            </p:cNvSpPr>
            <p:nvPr/>
          </p:nvSpPr>
          <p:spPr bwMode="auto">
            <a:xfrm>
              <a:off x="7402440" y="5353021"/>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73" name="Oval 30"/>
            <p:cNvSpPr>
              <a:spLocks noChangeArrowheads="1"/>
            </p:cNvSpPr>
            <p:nvPr/>
          </p:nvSpPr>
          <p:spPr bwMode="auto">
            <a:xfrm>
              <a:off x="6318489" y="5006867"/>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cxnSp>
          <p:nvCxnSpPr>
            <p:cNvPr id="1175" name="Straight Connector 1174"/>
            <p:cNvCxnSpPr/>
            <p:nvPr/>
          </p:nvCxnSpPr>
          <p:spPr>
            <a:xfrm>
              <a:off x="7363522" y="4847063"/>
              <a:ext cx="18585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a:off x="6266986" y="5516136"/>
              <a:ext cx="18585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63" name="Oval 30"/>
            <p:cNvSpPr>
              <a:spLocks noChangeArrowheads="1"/>
            </p:cNvSpPr>
            <p:nvPr/>
          </p:nvSpPr>
          <p:spPr bwMode="auto">
            <a:xfrm>
              <a:off x="7402440" y="4665362"/>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64" name="Oval 30"/>
            <p:cNvSpPr>
              <a:spLocks noChangeArrowheads="1"/>
            </p:cNvSpPr>
            <p:nvPr/>
          </p:nvSpPr>
          <p:spPr bwMode="auto">
            <a:xfrm>
              <a:off x="7402440" y="4739703"/>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65" name="Oval 30"/>
            <p:cNvSpPr>
              <a:spLocks noChangeArrowheads="1"/>
            </p:cNvSpPr>
            <p:nvPr/>
          </p:nvSpPr>
          <p:spPr bwMode="auto">
            <a:xfrm>
              <a:off x="7383854" y="4769439"/>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66" name="Oval 30"/>
            <p:cNvSpPr>
              <a:spLocks noChangeArrowheads="1"/>
            </p:cNvSpPr>
            <p:nvPr/>
          </p:nvSpPr>
          <p:spPr bwMode="auto">
            <a:xfrm>
              <a:off x="7413591" y="4773156"/>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67" name="Oval 30"/>
            <p:cNvSpPr>
              <a:spLocks noChangeArrowheads="1"/>
            </p:cNvSpPr>
            <p:nvPr/>
          </p:nvSpPr>
          <p:spPr bwMode="auto">
            <a:xfrm>
              <a:off x="7409874" y="4814044"/>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68" name="Oval 30"/>
            <p:cNvSpPr>
              <a:spLocks noChangeArrowheads="1"/>
            </p:cNvSpPr>
            <p:nvPr/>
          </p:nvSpPr>
          <p:spPr bwMode="auto">
            <a:xfrm>
              <a:off x="7402440" y="4888386"/>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69" name="Oval 30"/>
            <p:cNvSpPr>
              <a:spLocks noChangeArrowheads="1"/>
            </p:cNvSpPr>
            <p:nvPr/>
          </p:nvSpPr>
          <p:spPr bwMode="auto">
            <a:xfrm>
              <a:off x="7402440" y="4992464"/>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70" name="Oval 30"/>
            <p:cNvSpPr>
              <a:spLocks noChangeArrowheads="1"/>
            </p:cNvSpPr>
            <p:nvPr/>
          </p:nvSpPr>
          <p:spPr bwMode="auto">
            <a:xfrm>
              <a:off x="7417308" y="5018484"/>
              <a:ext cx="90000" cy="90000"/>
            </a:xfrm>
            <a:prstGeom prst="ellipse">
              <a:avLst/>
            </a:prstGeom>
            <a:solidFill>
              <a:srgbClr val="FF00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77" name="Oval 30"/>
            <p:cNvSpPr>
              <a:spLocks noChangeArrowheads="1"/>
            </p:cNvSpPr>
            <p:nvPr/>
          </p:nvSpPr>
          <p:spPr bwMode="auto">
            <a:xfrm>
              <a:off x="6318489" y="5218740"/>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78" name="Oval 30"/>
            <p:cNvSpPr>
              <a:spLocks noChangeArrowheads="1"/>
            </p:cNvSpPr>
            <p:nvPr/>
          </p:nvSpPr>
          <p:spPr bwMode="auto">
            <a:xfrm>
              <a:off x="6318489" y="5248476"/>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79" name="Oval 30"/>
            <p:cNvSpPr>
              <a:spLocks noChangeArrowheads="1"/>
            </p:cNvSpPr>
            <p:nvPr/>
          </p:nvSpPr>
          <p:spPr bwMode="auto">
            <a:xfrm>
              <a:off x="6318489" y="5345120"/>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80" name="Oval 30"/>
            <p:cNvSpPr>
              <a:spLocks noChangeArrowheads="1"/>
            </p:cNvSpPr>
            <p:nvPr/>
          </p:nvSpPr>
          <p:spPr bwMode="auto">
            <a:xfrm>
              <a:off x="6318489" y="538600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81" name="Oval 30"/>
            <p:cNvSpPr>
              <a:spLocks noChangeArrowheads="1"/>
            </p:cNvSpPr>
            <p:nvPr/>
          </p:nvSpPr>
          <p:spPr bwMode="auto">
            <a:xfrm>
              <a:off x="6337075" y="5426896"/>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82" name="Oval 30"/>
            <p:cNvSpPr>
              <a:spLocks noChangeArrowheads="1"/>
            </p:cNvSpPr>
            <p:nvPr/>
          </p:nvSpPr>
          <p:spPr bwMode="auto">
            <a:xfrm>
              <a:off x="6318490" y="5449198"/>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83" name="Oval 30"/>
            <p:cNvSpPr>
              <a:spLocks noChangeArrowheads="1"/>
            </p:cNvSpPr>
            <p:nvPr/>
          </p:nvSpPr>
          <p:spPr bwMode="auto">
            <a:xfrm>
              <a:off x="6318490" y="5467784"/>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84" name="Oval 30"/>
            <p:cNvSpPr>
              <a:spLocks noChangeArrowheads="1"/>
            </p:cNvSpPr>
            <p:nvPr/>
          </p:nvSpPr>
          <p:spPr bwMode="auto">
            <a:xfrm>
              <a:off x="6325923" y="5497521"/>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85" name="Oval 30"/>
            <p:cNvSpPr>
              <a:spLocks noChangeArrowheads="1"/>
            </p:cNvSpPr>
            <p:nvPr/>
          </p:nvSpPr>
          <p:spPr bwMode="auto">
            <a:xfrm>
              <a:off x="6325923" y="5571863"/>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86" name="Oval 30"/>
            <p:cNvSpPr>
              <a:spLocks noChangeArrowheads="1"/>
            </p:cNvSpPr>
            <p:nvPr/>
          </p:nvSpPr>
          <p:spPr bwMode="auto">
            <a:xfrm>
              <a:off x="6325923" y="5720546"/>
              <a:ext cx="90000" cy="90000"/>
            </a:xfrm>
            <a:prstGeom prst="ellipse">
              <a:avLst/>
            </a:prstGeom>
            <a:solidFill>
              <a:srgbClr val="FFFF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sp>
          <p:nvSpPr>
            <p:cNvPr id="1188" name="TextBox 1187"/>
            <p:cNvSpPr txBox="1"/>
            <p:nvPr/>
          </p:nvSpPr>
          <p:spPr>
            <a:xfrm>
              <a:off x="6486245" y="3830794"/>
              <a:ext cx="870174" cy="276999"/>
            </a:xfrm>
            <a:prstGeom prst="rect">
              <a:avLst/>
            </a:prstGeom>
            <a:noFill/>
          </p:spPr>
          <p:txBody>
            <a:bodyPr wrap="none" rtlCol="0">
              <a:spAutoFit/>
            </a:bodyPr>
            <a:lstStyle/>
            <a:p>
              <a:pPr algn="ctr"/>
              <a:r>
                <a:rPr lang="en-ZA" sz="1200" dirty="0" smtClean="0">
                  <a:solidFill>
                    <a:schemeClr val="bg1"/>
                  </a:solidFill>
                  <a:effectLst/>
                  <a:latin typeface="Arial Narrow" pitchFamily="34" charset="0"/>
                </a:rPr>
                <a:t>P = 0.00005</a:t>
              </a:r>
            </a:p>
          </p:txBody>
        </p:sp>
        <p:sp>
          <p:nvSpPr>
            <p:cNvPr id="1189" name="Freeform 1188"/>
            <p:cNvSpPr/>
            <p:nvPr/>
          </p:nvSpPr>
          <p:spPr>
            <a:xfrm>
              <a:off x="6368778" y="3942238"/>
              <a:ext cx="163667" cy="113855"/>
            </a:xfrm>
            <a:custGeom>
              <a:avLst/>
              <a:gdLst>
                <a:gd name="connsiteX0" fmla="*/ 0 w 163667"/>
                <a:gd name="connsiteY0" fmla="*/ 113855 h 113855"/>
                <a:gd name="connsiteX1" fmla="*/ 0 w 163667"/>
                <a:gd name="connsiteY1" fmla="*/ 0 h 113855"/>
                <a:gd name="connsiteX2" fmla="*/ 163667 w 163667"/>
                <a:gd name="connsiteY2" fmla="*/ 0 h 113855"/>
              </a:gdLst>
              <a:ahLst/>
              <a:cxnLst>
                <a:cxn ang="0">
                  <a:pos x="connsiteX0" y="connsiteY0"/>
                </a:cxn>
                <a:cxn ang="0">
                  <a:pos x="connsiteX1" y="connsiteY1"/>
                </a:cxn>
                <a:cxn ang="0">
                  <a:pos x="connsiteX2" y="connsiteY2"/>
                </a:cxn>
              </a:cxnLst>
              <a:rect l="l" t="t" r="r" b="b"/>
              <a:pathLst>
                <a:path w="163667" h="113855">
                  <a:moveTo>
                    <a:pt x="0" y="113855"/>
                  </a:moveTo>
                  <a:lnTo>
                    <a:pt x="0" y="0"/>
                  </a:lnTo>
                  <a:lnTo>
                    <a:pt x="163667" y="0"/>
                  </a:lnTo>
                </a:path>
              </a:pathLst>
            </a:custGeom>
            <a:ln w="127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ZA">
                <a:solidFill>
                  <a:schemeClr val="tx1"/>
                </a:solidFill>
                <a:latin typeface="Arial Narrow" pitchFamily="34" charset="0"/>
              </a:endParaRPr>
            </a:p>
          </p:txBody>
        </p:sp>
        <p:sp>
          <p:nvSpPr>
            <p:cNvPr id="1191" name="Freeform 1190"/>
            <p:cNvSpPr/>
            <p:nvPr/>
          </p:nvSpPr>
          <p:spPr>
            <a:xfrm flipH="1">
              <a:off x="7290294" y="3942238"/>
              <a:ext cx="163667" cy="113855"/>
            </a:xfrm>
            <a:custGeom>
              <a:avLst/>
              <a:gdLst>
                <a:gd name="connsiteX0" fmla="*/ 0 w 163667"/>
                <a:gd name="connsiteY0" fmla="*/ 113855 h 113855"/>
                <a:gd name="connsiteX1" fmla="*/ 0 w 163667"/>
                <a:gd name="connsiteY1" fmla="*/ 0 h 113855"/>
                <a:gd name="connsiteX2" fmla="*/ 163667 w 163667"/>
                <a:gd name="connsiteY2" fmla="*/ 0 h 113855"/>
              </a:gdLst>
              <a:ahLst/>
              <a:cxnLst>
                <a:cxn ang="0">
                  <a:pos x="connsiteX0" y="connsiteY0"/>
                </a:cxn>
                <a:cxn ang="0">
                  <a:pos x="connsiteX1" y="connsiteY1"/>
                </a:cxn>
                <a:cxn ang="0">
                  <a:pos x="connsiteX2" y="connsiteY2"/>
                </a:cxn>
              </a:cxnLst>
              <a:rect l="l" t="t" r="r" b="b"/>
              <a:pathLst>
                <a:path w="163667" h="113855">
                  <a:moveTo>
                    <a:pt x="0" y="113855"/>
                  </a:moveTo>
                  <a:lnTo>
                    <a:pt x="0" y="0"/>
                  </a:lnTo>
                  <a:lnTo>
                    <a:pt x="163667" y="0"/>
                  </a:lnTo>
                </a:path>
              </a:pathLst>
            </a:custGeom>
            <a:ln w="127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ZA">
                <a:solidFill>
                  <a:schemeClr val="tx1"/>
                </a:solidFill>
                <a:latin typeface="Arial Narrow" pitchFamily="34" charset="0"/>
              </a:endParaRPr>
            </a:p>
          </p:txBody>
        </p:sp>
      </p:grpSp>
      <p:grpSp>
        <p:nvGrpSpPr>
          <p:cNvPr id="216" name="Group 715"/>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717" name="Rectangle 716"/>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767"/>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769"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220" name="Group 770"/>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772" name="Rectangle 771"/>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776"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716" name="TextBox 715"/>
          <p:cNvSpPr txBox="1"/>
          <p:nvPr/>
        </p:nvSpPr>
        <p:spPr>
          <a:xfrm>
            <a:off x="145508" y="6191544"/>
            <a:ext cx="9144000" cy="923330"/>
          </a:xfrm>
          <a:prstGeom prst="rect">
            <a:avLst/>
          </a:prstGeom>
          <a:noFill/>
        </p:spPr>
        <p:txBody>
          <a:bodyPr wrap="square" rtlCol="0">
            <a:spAutoFit/>
          </a:bodyPr>
          <a:lstStyle/>
          <a:p>
            <a:r>
              <a:rPr lang="en-GB" dirty="0" smtClean="0"/>
              <a:t>Petersen KF, </a:t>
            </a:r>
            <a:r>
              <a:rPr lang="en-GB" dirty="0" err="1" smtClean="0"/>
              <a:t>Dufour</a:t>
            </a:r>
            <a:r>
              <a:rPr lang="en-GB" dirty="0" smtClean="0"/>
              <a:t> S, Savage DB, et al. The role of skeletal muscle insulin resistance in the </a:t>
            </a:r>
            <a:r>
              <a:rPr lang="en-GB" dirty="0" smtClean="0">
                <a:ln>
                  <a:solidFill>
                    <a:srgbClr val="FFFFFF"/>
                  </a:solidFill>
                </a:ln>
                <a:solidFill>
                  <a:srgbClr val="FFFFFF"/>
                </a:solidFill>
              </a:rPr>
              <a:t>pathogenesis of the metabolic syndrome. </a:t>
            </a:r>
            <a:r>
              <a:rPr lang="en-GB" i="1" dirty="0" smtClean="0">
                <a:ln>
                  <a:solidFill>
                    <a:srgbClr val="FFFFFF"/>
                  </a:solidFill>
                </a:ln>
                <a:solidFill>
                  <a:srgbClr val="FFFFFF"/>
                </a:solidFill>
              </a:rPr>
              <a:t>Proc </a:t>
            </a:r>
            <a:r>
              <a:rPr lang="en-GB" i="1" dirty="0" err="1" smtClean="0">
                <a:ln>
                  <a:solidFill>
                    <a:srgbClr val="FFFFFF"/>
                  </a:solidFill>
                </a:ln>
                <a:solidFill>
                  <a:srgbClr val="FFFFFF"/>
                </a:solidFill>
              </a:rPr>
              <a:t>Natl</a:t>
            </a:r>
            <a:r>
              <a:rPr lang="en-GB" i="1" dirty="0" smtClean="0">
                <a:ln>
                  <a:solidFill>
                    <a:srgbClr val="FFFFFF"/>
                  </a:solidFill>
                </a:ln>
                <a:solidFill>
                  <a:srgbClr val="FFFFFF"/>
                </a:solidFill>
              </a:rPr>
              <a:t> </a:t>
            </a:r>
            <a:r>
              <a:rPr lang="en-GB" i="1" dirty="0" err="1" smtClean="0">
                <a:ln>
                  <a:solidFill>
                    <a:srgbClr val="FFFFFF"/>
                  </a:solidFill>
                </a:ln>
                <a:solidFill>
                  <a:srgbClr val="FFFFFF"/>
                </a:solidFill>
              </a:rPr>
              <a:t>Acad</a:t>
            </a:r>
            <a:r>
              <a:rPr lang="en-GB" i="1" dirty="0" smtClean="0">
                <a:ln>
                  <a:solidFill>
                    <a:srgbClr val="FFFFFF"/>
                  </a:solidFill>
                </a:ln>
                <a:solidFill>
                  <a:srgbClr val="FFFFFF"/>
                </a:solidFill>
              </a:rPr>
              <a:t> </a:t>
            </a:r>
            <a:r>
              <a:rPr lang="en-GB" i="1" dirty="0" err="1" smtClean="0">
                <a:ln>
                  <a:solidFill>
                    <a:srgbClr val="FFFFFF"/>
                  </a:solidFill>
                </a:ln>
                <a:solidFill>
                  <a:srgbClr val="FFFFFF"/>
                </a:solidFill>
              </a:rPr>
              <a:t>Sci</a:t>
            </a:r>
            <a:r>
              <a:rPr lang="en-GB" i="1" dirty="0" smtClean="0">
                <a:ln>
                  <a:solidFill>
                    <a:srgbClr val="FFFFFF"/>
                  </a:solidFill>
                </a:ln>
                <a:solidFill>
                  <a:srgbClr val="FFFFFF"/>
                </a:solidFill>
              </a:rPr>
              <a:t> U S A</a:t>
            </a:r>
            <a:r>
              <a:rPr lang="en-GB" dirty="0" smtClean="0">
                <a:ln>
                  <a:solidFill>
                    <a:srgbClr val="FFFFFF"/>
                  </a:solidFill>
                </a:ln>
                <a:solidFill>
                  <a:srgbClr val="FFFFFF"/>
                </a:solidFill>
              </a:rPr>
              <a:t> 2007; 104: 12587-12594.</a:t>
            </a:r>
            <a:endParaRPr lang="en-US" dirty="0" smtClean="0">
              <a:ln>
                <a:solidFill>
                  <a:srgbClr val="FFFFFF"/>
                </a:solidFill>
              </a:ln>
              <a:solidFill>
                <a:srgbClr val="FFFFFF"/>
              </a:solidFill>
            </a:endParaRPr>
          </a:p>
          <a:p>
            <a:endParaRPr lang="en-US" dirty="0" smtClean="0">
              <a:latin typeface="Arial Narrow" pitchFamily="34" charset="0"/>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35748076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15"/>
                                        </p:tgtEl>
                                        <p:attrNameLst>
                                          <p:attrName>style.visibility</p:attrName>
                                        </p:attrNameLst>
                                      </p:cBhvr>
                                      <p:to>
                                        <p:strVal val="visible"/>
                                      </p:to>
                                    </p:set>
                                    <p:animEffect transition="in" filter="wipe(down)">
                                      <p:cBhvr>
                                        <p:cTn id="7" dur="1000"/>
                                        <p:tgtEl>
                                          <p:spTgt spid="715"/>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799"/>
                                        </p:tgtEl>
                                        <p:attrNameLst>
                                          <p:attrName>style.visibility</p:attrName>
                                        </p:attrNameLst>
                                      </p:cBhvr>
                                      <p:to>
                                        <p:strVal val="visible"/>
                                      </p:to>
                                    </p:set>
                                    <p:animEffect transition="in" filter="wipe(left)">
                                      <p:cBhvr>
                                        <p:cTn id="16" dur="500"/>
                                        <p:tgtEl>
                                          <p:spTgt spid="79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212"/>
                                        </p:tgtEl>
                                        <p:attrNameLst>
                                          <p:attrName>style.visibility</p:attrName>
                                        </p:attrNameLst>
                                      </p:cBhvr>
                                      <p:to>
                                        <p:strVal val="visible"/>
                                      </p:to>
                                    </p:set>
                                    <p:animEffect transition="in" filter="wipe(left)">
                                      <p:cBhvr>
                                        <p:cTn id="31" dur="500"/>
                                        <p:tgtEl>
                                          <p:spTgt spid="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5" grpId="0" animBg="1"/>
      <p:bldP spid="2" grpId="0"/>
    </p:bldLst>
  </p:timing>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ounded Rectangle 3"/>
          <p:cNvSpPr/>
          <p:nvPr/>
        </p:nvSpPr>
        <p:spPr bwMode="auto">
          <a:xfrm>
            <a:off x="295275" y="1307625"/>
            <a:ext cx="8483603" cy="4937531"/>
          </a:xfrm>
          <a:prstGeom prst="roundRect">
            <a:avLst>
              <a:gd name="adj" fmla="val 1785"/>
            </a:avLst>
          </a:prstGeom>
          <a:solidFill>
            <a:srgbClr val="000066">
              <a:alpha val="80000"/>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marR="0" lvl="0" indent="-571500" algn="ctr" defTabSz="914400" eaLnBrk="1" fontAlgn="auto" latinLnBrk="0" hangingPunct="1">
              <a:lnSpc>
                <a:spcPct val="90000"/>
              </a:lnSpc>
              <a:spcBef>
                <a:spcPts val="0"/>
              </a:spcBef>
              <a:spcAft>
                <a:spcPts val="0"/>
              </a:spcAft>
              <a:buClrTx/>
              <a:buSzTx/>
              <a:buFont typeface="Arial" pitchFamily="34" charset="0"/>
              <a:buChar char="•"/>
              <a:tabLst/>
              <a:defRPr/>
            </a:pPr>
            <a:endParaRPr kumimoji="0" lang="en-US" sz="3800" b="0" i="0" u="none" strike="noStrike" kern="0" cap="none" spc="0" normalizeH="0" baseline="0" noProof="0">
              <a:ln>
                <a:noFill/>
              </a:ln>
              <a:solidFill>
                <a:prstClr val="white"/>
              </a:solidFill>
              <a:effectLst/>
              <a:uLnTx/>
              <a:uFillTx/>
              <a:latin typeface="Calibri"/>
              <a:ea typeface="+mn-ea"/>
              <a:cs typeface="+mn-cs"/>
            </a:endParaRPr>
          </a:p>
        </p:txBody>
      </p:sp>
      <p:sp>
        <p:nvSpPr>
          <p:cNvPr id="5" name="TextBox 4"/>
          <p:cNvSpPr txBox="1"/>
          <p:nvPr/>
        </p:nvSpPr>
        <p:spPr>
          <a:xfrm>
            <a:off x="562091" y="1975445"/>
            <a:ext cx="7908637" cy="3477875"/>
          </a:xfrm>
          <a:prstGeom prst="rect">
            <a:avLst/>
          </a:prstGeom>
          <a:noFill/>
        </p:spPr>
        <p:txBody>
          <a:bodyPr wrap="square" rtlCol="0">
            <a:spAutoFit/>
          </a:bodyPr>
          <a:lstStyle/>
          <a:p>
            <a:pPr algn="ctr"/>
            <a:r>
              <a:rPr lang="en-US" sz="4400" b="1" dirty="0" smtClean="0">
                <a:solidFill>
                  <a:schemeClr val="bg1"/>
                </a:solidFill>
                <a:latin typeface="Arial Narrow" pitchFamily="34" charset="0"/>
              </a:rPr>
              <a:t>The metabolism of every human is not the same.</a:t>
            </a:r>
          </a:p>
          <a:p>
            <a:pPr algn="ctr"/>
            <a:r>
              <a:rPr lang="en-US" sz="4400" b="1" dirty="0" smtClean="0">
                <a:solidFill>
                  <a:schemeClr val="bg1"/>
                </a:solidFill>
                <a:effectLst/>
                <a:latin typeface="Arial Narrow" pitchFamily="34" charset="0"/>
              </a:rPr>
              <a:t>Those with carbohydrate resistance are unable to metabolize carbohydrate safely.</a:t>
            </a:r>
          </a:p>
        </p:txBody>
      </p:sp>
    </p:spTree>
  </p:cSld>
  <p:clrMapOvr>
    <a:masterClrMapping/>
  </p:clrMapOvr>
  <p:transition spd="slow">
    <p:wipe dir="r"/>
  </p:transition>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24" name="Group 23"/>
          <p:cNvGrpSpPr/>
          <p:nvPr/>
        </p:nvGrpSpPr>
        <p:grpSpPr>
          <a:xfrm>
            <a:off x="1293779" y="1278807"/>
            <a:ext cx="6595362" cy="3892841"/>
            <a:chOff x="1128413" y="1346903"/>
            <a:chExt cx="6926094" cy="3915755"/>
          </a:xfrm>
        </p:grpSpPr>
        <p:sp>
          <p:nvSpPr>
            <p:cNvPr id="10" name="Rounded Rectangle 9"/>
            <p:cNvSpPr/>
            <p:nvPr/>
          </p:nvSpPr>
          <p:spPr>
            <a:xfrm>
              <a:off x="1128413" y="1346903"/>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1" name="Rounded Rectangle 10"/>
            <p:cNvSpPr/>
            <p:nvPr/>
          </p:nvSpPr>
          <p:spPr>
            <a:xfrm>
              <a:off x="1128413" y="1791943"/>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2" name="Rounded Rectangle 11"/>
            <p:cNvSpPr/>
            <p:nvPr/>
          </p:nvSpPr>
          <p:spPr>
            <a:xfrm>
              <a:off x="1128413" y="2236983"/>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3" name="Rounded Rectangle 12"/>
            <p:cNvSpPr/>
            <p:nvPr/>
          </p:nvSpPr>
          <p:spPr>
            <a:xfrm>
              <a:off x="1128413" y="2682023"/>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4" name="Rounded Rectangle 13"/>
            <p:cNvSpPr/>
            <p:nvPr/>
          </p:nvSpPr>
          <p:spPr>
            <a:xfrm>
              <a:off x="1128413" y="3127063"/>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5" name="Rounded Rectangle 14"/>
            <p:cNvSpPr/>
            <p:nvPr/>
          </p:nvSpPr>
          <p:spPr>
            <a:xfrm>
              <a:off x="1128413" y="3572103"/>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6" name="Rounded Rectangle 15"/>
            <p:cNvSpPr/>
            <p:nvPr/>
          </p:nvSpPr>
          <p:spPr>
            <a:xfrm>
              <a:off x="1128413" y="4017143"/>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7" name="Rounded Rectangle 16"/>
            <p:cNvSpPr/>
            <p:nvPr/>
          </p:nvSpPr>
          <p:spPr>
            <a:xfrm>
              <a:off x="1128413" y="4462183"/>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8" name="Rounded Rectangle 17"/>
            <p:cNvSpPr/>
            <p:nvPr/>
          </p:nvSpPr>
          <p:spPr>
            <a:xfrm>
              <a:off x="1128413" y="4907225"/>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grpSp>
      <p:grpSp>
        <p:nvGrpSpPr>
          <p:cNvPr id="23" name="Group 22"/>
          <p:cNvGrpSpPr/>
          <p:nvPr/>
        </p:nvGrpSpPr>
        <p:grpSpPr>
          <a:xfrm>
            <a:off x="2042809" y="5176111"/>
            <a:ext cx="5097302" cy="1059316"/>
            <a:chOff x="1128413" y="5276876"/>
            <a:chExt cx="6926094" cy="1065551"/>
          </a:xfrm>
        </p:grpSpPr>
        <p:sp>
          <p:nvSpPr>
            <p:cNvPr id="19" name="Rounded Rectangle 18"/>
            <p:cNvSpPr/>
            <p:nvPr/>
          </p:nvSpPr>
          <p:spPr>
            <a:xfrm>
              <a:off x="1128413" y="5276876"/>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0" name="Rounded Rectangle 19"/>
            <p:cNvSpPr/>
            <p:nvPr/>
          </p:nvSpPr>
          <p:spPr>
            <a:xfrm>
              <a:off x="1128413" y="5631935"/>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1" name="Rounded Rectangle 20"/>
            <p:cNvSpPr/>
            <p:nvPr/>
          </p:nvSpPr>
          <p:spPr>
            <a:xfrm>
              <a:off x="1128413" y="5986994"/>
              <a:ext cx="6926094" cy="355433"/>
            </a:xfrm>
            <a:prstGeom prst="roundRect">
              <a:avLst>
                <a:gd name="adj" fmla="val 50000"/>
              </a:avLst>
            </a:prstGeom>
            <a:solidFill>
              <a:schemeClr val="bg1"/>
            </a:solidFill>
            <a:ln>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grpSp>
      <p:sp>
        <p:nvSpPr>
          <p:cNvPr id="2" name="Title 1"/>
          <p:cNvSpPr>
            <a:spLocks noGrp="1"/>
          </p:cNvSpPr>
          <p:nvPr>
            <p:ph type="title"/>
          </p:nvPr>
        </p:nvSpPr>
        <p:spPr/>
        <p:txBody>
          <a:bodyPr/>
          <a:lstStyle/>
          <a:p>
            <a:r>
              <a:rPr lang="en-US" dirty="0" smtClean="0"/>
              <a:t>METABOLIC PROFILE OF PERSONS WITH CR INGESTING A HIGH CARBOHYDRATE DIET</a:t>
            </a:r>
            <a:endParaRPr lang="en-US" dirty="0"/>
          </a:p>
        </p:txBody>
      </p:sp>
      <p:sp>
        <p:nvSpPr>
          <p:cNvPr id="3" name="Content Placeholder 2"/>
          <p:cNvSpPr>
            <a:spLocks noGrp="1"/>
          </p:cNvSpPr>
          <p:nvPr>
            <p:ph idx="1"/>
          </p:nvPr>
        </p:nvSpPr>
        <p:spPr>
          <a:xfrm>
            <a:off x="1663429" y="1240594"/>
            <a:ext cx="5807414" cy="4827202"/>
          </a:xfrm>
        </p:spPr>
        <p:txBody>
          <a:bodyPr/>
          <a:lstStyle/>
          <a:p>
            <a:pPr marL="0" indent="0" algn="ctr">
              <a:spcBef>
                <a:spcPts val="600"/>
              </a:spcBef>
              <a:spcAft>
                <a:spcPts val="500"/>
              </a:spcAft>
              <a:buNone/>
            </a:pPr>
            <a:r>
              <a:rPr lang="en-GB" dirty="0" smtClean="0"/>
              <a:t>Elevated blood glucose concentrations</a:t>
            </a:r>
            <a:endParaRPr lang="en-US" dirty="0" smtClean="0"/>
          </a:p>
          <a:p>
            <a:pPr marL="0" indent="0" algn="ctr">
              <a:spcBef>
                <a:spcPts val="600"/>
              </a:spcBef>
              <a:spcAft>
                <a:spcPts val="500"/>
              </a:spcAft>
              <a:buNone/>
            </a:pPr>
            <a:r>
              <a:rPr lang="en-GB" dirty="0" smtClean="0"/>
              <a:t>Elevated blood insulin concentrations</a:t>
            </a:r>
            <a:endParaRPr lang="en-US" dirty="0" smtClean="0"/>
          </a:p>
          <a:p>
            <a:pPr marL="0" indent="0" algn="ctr">
              <a:spcBef>
                <a:spcPts val="600"/>
              </a:spcBef>
              <a:spcAft>
                <a:spcPts val="500"/>
              </a:spcAft>
              <a:buNone/>
            </a:pPr>
            <a:r>
              <a:rPr lang="en-GB" dirty="0" smtClean="0"/>
              <a:t>Elevated HbA1c concentrations</a:t>
            </a:r>
            <a:endParaRPr lang="en-US" dirty="0" smtClean="0"/>
          </a:p>
          <a:p>
            <a:pPr marL="0" indent="0" algn="ctr">
              <a:spcBef>
                <a:spcPts val="600"/>
              </a:spcBef>
              <a:spcAft>
                <a:spcPts val="500"/>
              </a:spcAft>
              <a:buNone/>
            </a:pPr>
            <a:r>
              <a:rPr lang="en-GB" dirty="0" smtClean="0"/>
              <a:t>Elevated blood triglyceride concentrations</a:t>
            </a:r>
            <a:endParaRPr lang="en-US" dirty="0" smtClean="0"/>
          </a:p>
          <a:p>
            <a:pPr marL="0" indent="0" algn="ctr">
              <a:spcBef>
                <a:spcPts val="600"/>
              </a:spcBef>
              <a:spcAft>
                <a:spcPts val="500"/>
              </a:spcAft>
              <a:buNone/>
            </a:pPr>
            <a:r>
              <a:rPr lang="en-GB" dirty="0" smtClean="0"/>
              <a:t>Reduced blood HDL-cholesterol concentrations (HDL-C)</a:t>
            </a:r>
            <a:endParaRPr lang="en-US" dirty="0" smtClean="0"/>
          </a:p>
          <a:p>
            <a:pPr marL="0" indent="0" algn="ctr">
              <a:spcBef>
                <a:spcPts val="600"/>
              </a:spcBef>
              <a:spcAft>
                <a:spcPts val="500"/>
              </a:spcAft>
              <a:buNone/>
            </a:pPr>
            <a:r>
              <a:rPr lang="en-GB" dirty="0" smtClean="0"/>
              <a:t>Increased small LDL-cholesterol particles (LDL-C P)</a:t>
            </a:r>
            <a:endParaRPr lang="en-US" dirty="0" smtClean="0"/>
          </a:p>
          <a:p>
            <a:pPr marL="0" indent="0" algn="ctr">
              <a:spcBef>
                <a:spcPts val="600"/>
              </a:spcBef>
              <a:spcAft>
                <a:spcPts val="500"/>
              </a:spcAft>
              <a:buNone/>
            </a:pPr>
            <a:r>
              <a:rPr lang="en-GB" dirty="0" smtClean="0"/>
              <a:t>Increased blood uric acid concentrations </a:t>
            </a:r>
            <a:endParaRPr lang="en-US" dirty="0" smtClean="0"/>
          </a:p>
          <a:p>
            <a:pPr marL="0" indent="0" algn="ctr">
              <a:spcBef>
                <a:spcPts val="600"/>
              </a:spcBef>
              <a:spcAft>
                <a:spcPts val="500"/>
              </a:spcAft>
              <a:buNone/>
            </a:pPr>
            <a:r>
              <a:rPr lang="en-GB" dirty="0" smtClean="0"/>
              <a:t>Increased blood </a:t>
            </a:r>
            <a:r>
              <a:rPr lang="en-US" dirty="0" smtClean="0"/>
              <a:t>ultrasensitive CRP concentrations</a:t>
            </a:r>
          </a:p>
          <a:p>
            <a:pPr marL="0" indent="0" algn="ctr">
              <a:spcBef>
                <a:spcPts val="600"/>
              </a:spcBef>
              <a:spcAft>
                <a:spcPts val="500"/>
              </a:spcAft>
              <a:buNone/>
            </a:pPr>
            <a:r>
              <a:rPr lang="en-US" dirty="0" smtClean="0"/>
              <a:t>Additional features:</a:t>
            </a:r>
          </a:p>
        </p:txBody>
      </p:sp>
      <p:sp>
        <p:nvSpPr>
          <p:cNvPr id="25" name="Content Placeholder 2"/>
          <p:cNvSpPr txBox="1">
            <a:spLocks/>
          </p:cNvSpPr>
          <p:nvPr/>
        </p:nvSpPr>
        <p:spPr>
          <a:xfrm>
            <a:off x="3822972" y="5151113"/>
            <a:ext cx="1712069" cy="1337234"/>
          </a:xfrm>
          <a:prstGeom prst="rect">
            <a:avLst/>
          </a:prstGeom>
        </p:spPr>
        <p:txBody>
          <a:bodyPr vert="horz" lIns="91440" tIns="45720" rIns="91440" bIns="45720" rtlCol="0">
            <a:normAutofit/>
          </a:bodyPr>
          <a:lstStyle>
            <a:lvl1pPr marL="265113" indent="-265113" algn="l" defTabSz="457200" rtl="0" eaLnBrk="1" latinLnBrk="0" hangingPunct="1">
              <a:spcBef>
                <a:spcPct val="20000"/>
              </a:spcBef>
              <a:buClr>
                <a:srgbClr val="000066"/>
              </a:buClr>
              <a:buFont typeface="Arial" pitchFamily="34" charset="0"/>
              <a:buChar char="•"/>
              <a:defRPr sz="2000" kern="1200">
                <a:solidFill>
                  <a:schemeClr val="tx1"/>
                </a:solidFill>
                <a:latin typeface="Arial Narrow" pitchFamily="34" charset="0"/>
                <a:ea typeface="+mn-ea"/>
                <a:cs typeface="+mn-cs"/>
              </a:defRPr>
            </a:lvl1pPr>
            <a:lvl2pPr marL="538163" indent="-273050" algn="l" defTabSz="457200" rtl="0" eaLnBrk="1" latinLnBrk="0" hangingPunct="1">
              <a:spcBef>
                <a:spcPct val="20000"/>
              </a:spcBef>
              <a:buClr>
                <a:srgbClr val="C80094"/>
              </a:buClr>
              <a:buFont typeface="Arial" pitchFamily="34" charset="0"/>
              <a:buChar char="•"/>
              <a:defRPr sz="1800" kern="1200">
                <a:solidFill>
                  <a:schemeClr val="tx1"/>
                </a:solidFill>
                <a:latin typeface="Arial Narrow" pitchFamily="34" charset="0"/>
                <a:ea typeface="+mn-ea"/>
                <a:cs typeface="+mn-cs"/>
              </a:defRPr>
            </a:lvl2pPr>
            <a:lvl3pPr marL="803275" indent="-265113" algn="l" defTabSz="457200" rtl="0" eaLnBrk="1" latinLnBrk="0" hangingPunct="1">
              <a:spcBef>
                <a:spcPct val="20000"/>
              </a:spcBef>
              <a:buClr>
                <a:srgbClr val="7030A0"/>
              </a:buClr>
              <a:buFont typeface="Arial" pitchFamily="34" charset="0"/>
              <a:buChar char="•"/>
              <a:defRPr sz="1800" kern="1200">
                <a:solidFill>
                  <a:schemeClr val="tx1"/>
                </a:solidFill>
                <a:latin typeface="Arial Narrow" pitchFamily="34" charset="0"/>
                <a:ea typeface="+mn-ea"/>
                <a:cs typeface="+mn-cs"/>
              </a:defRPr>
            </a:lvl3pPr>
            <a:lvl4pPr marL="1600200" indent="-228600" algn="l" defTabSz="457200" rtl="0" eaLnBrk="1" latinLnBrk="0" hangingPunct="1">
              <a:spcBef>
                <a:spcPct val="20000"/>
              </a:spcBef>
              <a:buClr>
                <a:srgbClr val="000066"/>
              </a:buClr>
              <a:buFont typeface="Arial" pitchFamily="34" charset="0"/>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Clr>
                <a:srgbClr val="000066"/>
              </a:buClr>
              <a:buFont typeface="Arial" pitchFamily="34"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ts val="400"/>
              </a:spcBef>
              <a:buFont typeface="Arial" pitchFamily="34" charset="0"/>
              <a:buNone/>
            </a:pPr>
            <a:r>
              <a:rPr lang="en-US" dirty="0" smtClean="0"/>
              <a:t>Fatty liver</a:t>
            </a:r>
          </a:p>
          <a:p>
            <a:pPr marL="0" indent="0">
              <a:spcBef>
                <a:spcPts val="400"/>
              </a:spcBef>
              <a:buFont typeface="Arial" pitchFamily="34" charset="0"/>
              <a:buNone/>
            </a:pPr>
            <a:r>
              <a:rPr lang="en-US" dirty="0" smtClean="0"/>
              <a:t>Obesity </a:t>
            </a:r>
          </a:p>
          <a:p>
            <a:pPr marL="0" indent="0">
              <a:spcBef>
                <a:spcPts val="400"/>
              </a:spcBef>
              <a:buFont typeface="Arial" pitchFamily="34" charset="0"/>
              <a:buNone/>
            </a:pPr>
            <a:r>
              <a:rPr lang="en-US" dirty="0" smtClean="0"/>
              <a:t>Hypertension      </a:t>
            </a:r>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2801599916"/>
      </p:ext>
    </p:extLst>
  </p:cSld>
  <p:clrMapOvr>
    <a:masterClrMapping/>
  </p:clrMapOvr>
  <p:transition spd="slow">
    <p:wipe dir="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 name="Rounded Rectangle 15"/>
          <p:cNvSpPr/>
          <p:nvPr/>
        </p:nvSpPr>
        <p:spPr>
          <a:xfrm>
            <a:off x="2558374" y="5584425"/>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7" name="Rounded Rectangle 16"/>
          <p:cNvSpPr/>
          <p:nvPr/>
        </p:nvSpPr>
        <p:spPr>
          <a:xfrm>
            <a:off x="2558374" y="5972783"/>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4" name="Rounded Rectangle 3"/>
          <p:cNvSpPr/>
          <p:nvPr/>
        </p:nvSpPr>
        <p:spPr>
          <a:xfrm>
            <a:off x="2558374" y="924129"/>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 name="Rounded Rectangle 4"/>
          <p:cNvSpPr/>
          <p:nvPr/>
        </p:nvSpPr>
        <p:spPr>
          <a:xfrm>
            <a:off x="2558374" y="1312487"/>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6" name="Rounded Rectangle 5"/>
          <p:cNvSpPr/>
          <p:nvPr/>
        </p:nvSpPr>
        <p:spPr>
          <a:xfrm>
            <a:off x="2558374" y="1700845"/>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7" name="Rounded Rectangle 6"/>
          <p:cNvSpPr/>
          <p:nvPr/>
        </p:nvSpPr>
        <p:spPr>
          <a:xfrm>
            <a:off x="2558374" y="2089203"/>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8" name="Rounded Rectangle 7"/>
          <p:cNvSpPr/>
          <p:nvPr/>
        </p:nvSpPr>
        <p:spPr>
          <a:xfrm>
            <a:off x="2558374" y="2477561"/>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9" name="Rounded Rectangle 8"/>
          <p:cNvSpPr/>
          <p:nvPr/>
        </p:nvSpPr>
        <p:spPr>
          <a:xfrm>
            <a:off x="2558374" y="2865919"/>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0" name="Rounded Rectangle 9"/>
          <p:cNvSpPr/>
          <p:nvPr/>
        </p:nvSpPr>
        <p:spPr>
          <a:xfrm>
            <a:off x="2558374" y="3254277"/>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1" name="Rounded Rectangle 10"/>
          <p:cNvSpPr/>
          <p:nvPr/>
        </p:nvSpPr>
        <p:spPr>
          <a:xfrm>
            <a:off x="2558374" y="3642635"/>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2" name="Rounded Rectangle 11"/>
          <p:cNvSpPr/>
          <p:nvPr/>
        </p:nvSpPr>
        <p:spPr>
          <a:xfrm>
            <a:off x="2558374" y="4030993"/>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3" name="Rounded Rectangle 12"/>
          <p:cNvSpPr/>
          <p:nvPr/>
        </p:nvSpPr>
        <p:spPr>
          <a:xfrm>
            <a:off x="2558374" y="4419351"/>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4" name="Rounded Rectangle 13"/>
          <p:cNvSpPr/>
          <p:nvPr/>
        </p:nvSpPr>
        <p:spPr>
          <a:xfrm>
            <a:off x="2558374" y="4807709"/>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5" name="Rounded Rectangle 14"/>
          <p:cNvSpPr/>
          <p:nvPr/>
        </p:nvSpPr>
        <p:spPr>
          <a:xfrm>
            <a:off x="2558374" y="5196067"/>
            <a:ext cx="4027252" cy="282103"/>
          </a:xfrm>
          <a:prstGeom prst="roundRect">
            <a:avLst>
              <a:gd name="adj" fmla="val 50000"/>
            </a:avLst>
          </a:prstGeom>
          <a:solidFill>
            <a:schemeClr val="bg1"/>
          </a:solidFill>
          <a:ln>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 name="Title 1"/>
          <p:cNvSpPr>
            <a:spLocks noGrp="1"/>
          </p:cNvSpPr>
          <p:nvPr>
            <p:ph type="title"/>
          </p:nvPr>
        </p:nvSpPr>
        <p:spPr>
          <a:xfrm>
            <a:off x="457200" y="257547"/>
            <a:ext cx="8229600" cy="482042"/>
          </a:xfrm>
        </p:spPr>
        <p:txBody>
          <a:bodyPr>
            <a:normAutofit fontScale="90000"/>
          </a:bodyPr>
          <a:lstStyle/>
          <a:p>
            <a:r>
              <a:rPr lang="en-US" dirty="0" smtClean="0"/>
              <a:t>BLOOD RISK FACTORS FOR CORONARY HEART DISEASE </a:t>
            </a:r>
            <a:endParaRPr lang="en-US" dirty="0"/>
          </a:p>
        </p:txBody>
      </p:sp>
      <p:sp>
        <p:nvSpPr>
          <p:cNvPr id="3" name="Content Placeholder 2"/>
          <p:cNvSpPr>
            <a:spLocks noGrp="1"/>
          </p:cNvSpPr>
          <p:nvPr>
            <p:ph idx="1"/>
          </p:nvPr>
        </p:nvSpPr>
        <p:spPr>
          <a:xfrm>
            <a:off x="2743200" y="874059"/>
            <a:ext cx="3657600" cy="5596326"/>
          </a:xfrm>
        </p:spPr>
        <p:txBody>
          <a:bodyPr>
            <a:normAutofit/>
          </a:bodyPr>
          <a:lstStyle/>
          <a:p>
            <a:pPr marL="0" indent="0" algn="ctr">
              <a:spcBef>
                <a:spcPts val="600"/>
              </a:spcBef>
              <a:spcAft>
                <a:spcPts val="300"/>
              </a:spcAft>
              <a:buNone/>
            </a:pPr>
            <a:r>
              <a:rPr lang="en-US" sz="1800" dirty="0" smtClean="0"/>
              <a:t>Total Cholesterol</a:t>
            </a:r>
          </a:p>
          <a:p>
            <a:pPr marL="0" indent="0" algn="ctr">
              <a:spcBef>
                <a:spcPts val="600"/>
              </a:spcBef>
              <a:spcAft>
                <a:spcPts val="300"/>
              </a:spcAft>
              <a:buNone/>
            </a:pPr>
            <a:r>
              <a:rPr lang="en-US" sz="1800" dirty="0" smtClean="0"/>
              <a:t>Ultrasensitive CRP</a:t>
            </a:r>
          </a:p>
          <a:p>
            <a:pPr marL="0" indent="0" algn="ctr">
              <a:spcBef>
                <a:spcPts val="600"/>
              </a:spcBef>
              <a:spcAft>
                <a:spcPts val="300"/>
              </a:spcAft>
              <a:buNone/>
            </a:pPr>
            <a:r>
              <a:rPr lang="en-US" sz="1800" dirty="0" smtClean="0"/>
              <a:t>Fibrinogen</a:t>
            </a:r>
          </a:p>
          <a:p>
            <a:pPr marL="0" indent="0" algn="ctr">
              <a:spcBef>
                <a:spcPts val="600"/>
              </a:spcBef>
              <a:spcAft>
                <a:spcPts val="300"/>
              </a:spcAft>
              <a:buNone/>
            </a:pPr>
            <a:r>
              <a:rPr lang="en-US" sz="1800" dirty="0" smtClean="0"/>
              <a:t>Glucose</a:t>
            </a:r>
          </a:p>
          <a:p>
            <a:pPr marL="0" indent="0" algn="ctr">
              <a:spcBef>
                <a:spcPts val="600"/>
              </a:spcBef>
              <a:spcAft>
                <a:spcPts val="300"/>
              </a:spcAft>
              <a:buNone/>
            </a:pPr>
            <a:r>
              <a:rPr lang="en-US" sz="1800" dirty="0" smtClean="0"/>
              <a:t>HbA1c </a:t>
            </a:r>
          </a:p>
          <a:p>
            <a:pPr marL="0" indent="0" algn="ctr">
              <a:spcBef>
                <a:spcPts val="600"/>
              </a:spcBef>
              <a:spcAft>
                <a:spcPts val="300"/>
              </a:spcAft>
              <a:buNone/>
            </a:pPr>
            <a:r>
              <a:rPr lang="en-US" sz="1800" dirty="0" err="1" smtClean="0"/>
              <a:t>Homocysteine</a:t>
            </a:r>
            <a:endParaRPr lang="en-US" sz="1800" dirty="0" smtClean="0"/>
          </a:p>
          <a:p>
            <a:pPr marL="0" indent="0" algn="ctr">
              <a:spcBef>
                <a:spcPts val="600"/>
              </a:spcBef>
              <a:spcAft>
                <a:spcPts val="300"/>
              </a:spcAft>
              <a:buNone/>
            </a:pPr>
            <a:r>
              <a:rPr lang="en-US" sz="1800" dirty="0" smtClean="0"/>
              <a:t>HDL-cholesterol</a:t>
            </a:r>
          </a:p>
          <a:p>
            <a:pPr marL="0" indent="0" algn="ctr">
              <a:spcBef>
                <a:spcPts val="600"/>
              </a:spcBef>
              <a:spcAft>
                <a:spcPts val="300"/>
              </a:spcAft>
              <a:buNone/>
            </a:pPr>
            <a:r>
              <a:rPr lang="en-US" sz="1800" dirty="0" smtClean="0"/>
              <a:t>LDL-Cholesterol</a:t>
            </a:r>
          </a:p>
          <a:p>
            <a:pPr marL="0" indent="0" algn="ctr">
              <a:spcBef>
                <a:spcPts val="600"/>
              </a:spcBef>
              <a:spcAft>
                <a:spcPts val="300"/>
              </a:spcAft>
              <a:buNone/>
            </a:pPr>
            <a:r>
              <a:rPr lang="en-US" sz="1800" dirty="0" smtClean="0"/>
              <a:t>LDL- Cholesterol particle size or number </a:t>
            </a:r>
          </a:p>
          <a:p>
            <a:pPr marL="0" indent="0" algn="ctr">
              <a:spcBef>
                <a:spcPts val="600"/>
              </a:spcBef>
              <a:spcAft>
                <a:spcPts val="300"/>
              </a:spcAft>
              <a:buNone/>
            </a:pPr>
            <a:r>
              <a:rPr lang="en-US" sz="1800" dirty="0" err="1" smtClean="0"/>
              <a:t>Lp</a:t>
            </a:r>
            <a:r>
              <a:rPr lang="en-US" sz="1800" dirty="0" smtClean="0"/>
              <a:t> (a)</a:t>
            </a:r>
          </a:p>
          <a:p>
            <a:pPr marL="0" indent="0" algn="ctr">
              <a:spcBef>
                <a:spcPts val="600"/>
              </a:spcBef>
              <a:spcAft>
                <a:spcPts val="300"/>
              </a:spcAft>
              <a:buNone/>
            </a:pPr>
            <a:r>
              <a:rPr lang="en-US" sz="1800" dirty="0" smtClean="0"/>
              <a:t>Insulin</a:t>
            </a:r>
          </a:p>
          <a:p>
            <a:pPr marL="0" indent="0" algn="ctr">
              <a:spcBef>
                <a:spcPts val="600"/>
              </a:spcBef>
              <a:spcAft>
                <a:spcPts val="300"/>
              </a:spcAft>
              <a:buNone/>
            </a:pPr>
            <a:r>
              <a:rPr lang="en-US" sz="1800" dirty="0" smtClean="0"/>
              <a:t>Omega 6 to Omega 3 ratios</a:t>
            </a:r>
          </a:p>
          <a:p>
            <a:pPr marL="0" indent="0" algn="ctr">
              <a:spcBef>
                <a:spcPts val="600"/>
              </a:spcBef>
              <a:spcAft>
                <a:spcPts val="300"/>
              </a:spcAft>
              <a:buNone/>
            </a:pPr>
            <a:r>
              <a:rPr lang="en-US" sz="1800" dirty="0" smtClean="0"/>
              <a:t>Triglycerides</a:t>
            </a:r>
          </a:p>
          <a:p>
            <a:pPr marL="0" indent="0" algn="ctr">
              <a:spcBef>
                <a:spcPts val="600"/>
              </a:spcBef>
              <a:spcAft>
                <a:spcPts val="300"/>
              </a:spcAft>
              <a:buNone/>
            </a:pPr>
            <a:r>
              <a:rPr lang="en-US" sz="1800" dirty="0" smtClean="0"/>
              <a:t>Uric Acid</a:t>
            </a:r>
          </a:p>
        </p:txBody>
      </p:sp>
      <p:sp>
        <p:nvSpPr>
          <p:cNvPr id="18" name="Left Arrow 17"/>
          <p:cNvSpPr/>
          <p:nvPr/>
        </p:nvSpPr>
        <p:spPr>
          <a:xfrm>
            <a:off x="6758207" y="660135"/>
            <a:ext cx="822960" cy="822960"/>
          </a:xfrm>
          <a:prstGeom prst="leftArrow">
            <a:avLst/>
          </a:prstGeom>
          <a:solidFill>
            <a:srgbClr val="FF6600"/>
          </a:solidFill>
          <a:ln>
            <a:solidFill>
              <a:srgbClr val="FF6600"/>
            </a:solidFill>
          </a:ln>
        </p:spPr>
        <p:style>
          <a:lnRef idx="1">
            <a:schemeClr val="accent1"/>
          </a:lnRef>
          <a:fillRef idx="3">
            <a:schemeClr val="accent1"/>
          </a:fillRef>
          <a:effectRef idx="2">
            <a:schemeClr val="accent1"/>
          </a:effectRef>
          <a:fontRef idx="minor">
            <a:schemeClr val="lt1"/>
          </a:fontRef>
        </p:style>
      </p:sp>
      <p:sp>
        <p:nvSpPr>
          <p:cNvPr id="19" name="Left Arrow 18"/>
          <p:cNvSpPr/>
          <p:nvPr/>
        </p:nvSpPr>
        <p:spPr>
          <a:xfrm>
            <a:off x="6725415" y="2982222"/>
            <a:ext cx="822960" cy="822960"/>
          </a:xfrm>
          <a:prstGeom prst="leftArrow">
            <a:avLst/>
          </a:prstGeom>
          <a:solidFill>
            <a:srgbClr val="FF6600"/>
          </a:solidFill>
          <a:ln>
            <a:solidFill>
              <a:srgbClr val="FF6600"/>
            </a:solidFill>
          </a:ln>
        </p:spPr>
        <p:style>
          <a:lnRef idx="1">
            <a:schemeClr val="accent1"/>
          </a:lnRef>
          <a:fillRef idx="3">
            <a:schemeClr val="accent1"/>
          </a:fillRef>
          <a:effectRef idx="2">
            <a:schemeClr val="accent1"/>
          </a:effectRef>
          <a:fontRef idx="minor">
            <a:schemeClr val="lt1"/>
          </a:fontRef>
        </p:style>
      </p:sp>
      <p:sp>
        <p:nvSpPr>
          <p:cNvPr id="20" name="Left Arrow 19"/>
          <p:cNvSpPr/>
          <p:nvPr/>
        </p:nvSpPr>
        <p:spPr>
          <a:xfrm>
            <a:off x="6732305" y="3346299"/>
            <a:ext cx="822960" cy="822960"/>
          </a:xfrm>
          <a:prstGeom prst="leftArrow">
            <a:avLst/>
          </a:prstGeom>
          <a:solidFill>
            <a:srgbClr val="FF6600"/>
          </a:solidFill>
          <a:ln>
            <a:solidFill>
              <a:srgbClr val="FF6600"/>
            </a:solidFill>
          </a:ln>
        </p:spPr>
        <p:style>
          <a:lnRef idx="1">
            <a:schemeClr val="accent1"/>
          </a:lnRef>
          <a:fillRef idx="3">
            <a:schemeClr val="accent1"/>
          </a:fillRef>
          <a:effectRef idx="2">
            <a:schemeClr val="accent1"/>
          </a:effectRef>
          <a:fontRef idx="minor">
            <a:schemeClr val="lt1"/>
          </a:fontRef>
        </p:style>
      </p:sp>
      <p:sp>
        <p:nvSpPr>
          <p:cNvPr id="21" name="Left Arrow 20"/>
          <p:cNvSpPr/>
          <p:nvPr/>
        </p:nvSpPr>
        <p:spPr>
          <a:xfrm>
            <a:off x="6792107" y="5311182"/>
            <a:ext cx="822960" cy="822960"/>
          </a:xfrm>
          <a:prstGeom prst="leftArrow">
            <a:avLst/>
          </a:prstGeom>
          <a:solidFill>
            <a:srgbClr val="FF6600"/>
          </a:solidFill>
          <a:ln>
            <a:solidFill>
              <a:srgbClr val="FF6600"/>
            </a:solidFill>
          </a:ln>
        </p:spPr>
        <p:style>
          <a:lnRef idx="1">
            <a:schemeClr val="accent1"/>
          </a:lnRef>
          <a:fillRef idx="3">
            <a:schemeClr val="accent1"/>
          </a:fillRef>
          <a:effectRef idx="2">
            <a:schemeClr val="accent1"/>
          </a:effectRef>
          <a:fontRef idx="minor">
            <a:schemeClr val="lt1"/>
          </a:fontRef>
        </p:style>
      </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900" decel="100000" fill="hold"/>
                                        <p:tgtEl>
                                          <p:spTgt spid="19"/>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0"/>
                                        <p:tgtEl>
                                          <p:spTgt spid="20"/>
                                        </p:tgtEl>
                                      </p:cBhvr>
                                    </p:animEffect>
                                    <p:anim calcmode="lin" valueType="num">
                                      <p:cBhvr>
                                        <p:cTn id="24" dur="1000" fill="hold"/>
                                        <p:tgtEl>
                                          <p:spTgt spid="20"/>
                                        </p:tgtEl>
                                        <p:attrNameLst>
                                          <p:attrName>ppt_x</p:attrName>
                                        </p:attrNameLst>
                                      </p:cBhvr>
                                      <p:tavLst>
                                        <p:tav tm="0">
                                          <p:val>
                                            <p:strVal val="#ppt_x"/>
                                          </p:val>
                                        </p:tav>
                                        <p:tav tm="100000">
                                          <p:val>
                                            <p:strVal val="#ppt_x"/>
                                          </p:val>
                                        </p:tav>
                                      </p:tavLst>
                                    </p:anim>
                                    <p:anim calcmode="lin" valueType="num">
                                      <p:cBhvr>
                                        <p:cTn id="25" dur="900" decel="100000" fill="hold"/>
                                        <p:tgtEl>
                                          <p:spTgt spid="20"/>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37" presetClass="entr" presetSubtype="0" fill="hold"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1000"/>
                                        <p:tgtEl>
                                          <p:spTgt spid="21"/>
                                        </p:tgtEl>
                                      </p:cBhvr>
                                    </p:animEffect>
                                    <p:anim calcmode="lin" valueType="num">
                                      <p:cBhvr>
                                        <p:cTn id="32" dur="1000" fill="hold"/>
                                        <p:tgtEl>
                                          <p:spTgt spid="21"/>
                                        </p:tgtEl>
                                        <p:attrNameLst>
                                          <p:attrName>ppt_x</p:attrName>
                                        </p:attrNameLst>
                                      </p:cBhvr>
                                      <p:tavLst>
                                        <p:tav tm="0">
                                          <p:val>
                                            <p:strVal val="#ppt_x"/>
                                          </p:val>
                                        </p:tav>
                                        <p:tav tm="100000">
                                          <p:val>
                                            <p:strVal val="#ppt_x"/>
                                          </p:val>
                                        </p:tav>
                                      </p:tavLst>
                                    </p:anim>
                                    <p:anim calcmode="lin" valueType="num">
                                      <p:cBhvr>
                                        <p:cTn id="33" dur="900" decel="100000" fill="hold"/>
                                        <p:tgtEl>
                                          <p:spTgt spid="21"/>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3" name="Group 34"/>
          <p:cNvGrpSpPr/>
          <p:nvPr/>
        </p:nvGrpSpPr>
        <p:grpSpPr>
          <a:xfrm>
            <a:off x="5794513" y="2171093"/>
            <a:ext cx="3349484" cy="2720192"/>
            <a:chOff x="5527497" y="3150705"/>
            <a:chExt cx="3616500" cy="2720192"/>
          </a:xfrm>
        </p:grpSpPr>
        <p:sp>
          <p:nvSpPr>
            <p:cNvPr id="36" name="Down Arrow 35"/>
            <p:cNvSpPr/>
            <p:nvPr/>
          </p:nvSpPr>
          <p:spPr>
            <a:xfrm rot="16200000" flipH="1">
              <a:off x="5975651" y="2702551"/>
              <a:ext cx="2720192" cy="3616500"/>
            </a:xfrm>
            <a:prstGeom prst="downArrow">
              <a:avLst>
                <a:gd name="adj1" fmla="val 100000"/>
                <a:gd name="adj2" fmla="val 0"/>
              </a:avLst>
            </a:prstGeom>
            <a:gradFill flip="none" rotWithShape="1">
              <a:gsLst>
                <a:gs pos="0">
                  <a:srgbClr val="823500">
                    <a:alpha val="90000"/>
                  </a:srgbClr>
                </a:gs>
                <a:gs pos="50000">
                  <a:srgbClr val="FF6600">
                    <a:alpha val="75000"/>
                  </a:srgbClr>
                </a:gs>
                <a:gs pos="98000">
                  <a:schemeClr val="bg1"/>
                </a:gs>
                <a:gs pos="75000">
                  <a:srgbClr val="FF8D3F"/>
                </a:gs>
              </a:gsLst>
              <a:lin ang="1620000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flipH="1">
              <a:off x="6738729" y="4092904"/>
              <a:ext cx="2176669" cy="929485"/>
            </a:xfrm>
            <a:prstGeom prst="rect">
              <a:avLst/>
            </a:prstGeom>
            <a:noFill/>
          </p:spPr>
          <p:txBody>
            <a:bodyPr wrap="square" rtlCol="0">
              <a:spAutoFit/>
            </a:bodyPr>
            <a:lstStyle/>
            <a:p>
              <a:pPr>
                <a:lnSpc>
                  <a:spcPct val="85000"/>
                </a:lnSpc>
                <a:spcAft>
                  <a:spcPts val="600"/>
                </a:spcAft>
              </a:pPr>
              <a:r>
                <a:rPr lang="en-US" sz="3200" b="1" dirty="0" smtClean="0">
                  <a:solidFill>
                    <a:schemeClr val="bg1"/>
                  </a:solidFill>
                  <a:latin typeface="Arial Narrow" pitchFamily="34" charset="0"/>
                </a:rPr>
                <a:t>Arterial “clogging”</a:t>
              </a:r>
              <a:endParaRPr lang="en-US" sz="3200" b="1" dirty="0">
                <a:solidFill>
                  <a:schemeClr val="bg1"/>
                </a:solidFill>
                <a:latin typeface="Arial Narrow" pitchFamily="34" charset="0"/>
              </a:endParaRPr>
            </a:p>
          </p:txBody>
        </p:sp>
      </p:grpSp>
      <p:sp>
        <p:nvSpPr>
          <p:cNvPr id="57" name="Down Arrow 56"/>
          <p:cNvSpPr/>
          <p:nvPr/>
        </p:nvSpPr>
        <p:spPr>
          <a:xfrm rot="16200000" flipH="1">
            <a:off x="4087464" y="2059631"/>
            <a:ext cx="2321922" cy="2943113"/>
          </a:xfrm>
          <a:prstGeom prst="downArrow">
            <a:avLst>
              <a:gd name="adj1" fmla="val 64870"/>
              <a:gd name="adj2" fmla="val 39729"/>
            </a:avLst>
          </a:prstGeom>
          <a:gradFill flip="none" rotWithShape="1">
            <a:gsLst>
              <a:gs pos="0">
                <a:srgbClr val="5E0E2B">
                  <a:alpha val="84000"/>
                </a:srgbClr>
              </a:gs>
              <a:gs pos="50000">
                <a:srgbClr val="991745">
                  <a:alpha val="76000"/>
                </a:srgbClr>
              </a:gs>
              <a:gs pos="98000">
                <a:schemeClr val="bg1"/>
              </a:gs>
              <a:gs pos="75000">
                <a:srgbClr val="A40052">
                  <a:alpha val="80784"/>
                </a:srgbClr>
              </a:gs>
            </a:gsLst>
            <a:lin ang="1620000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64387" y="257546"/>
            <a:ext cx="8815226" cy="554112"/>
          </a:xfrm>
        </p:spPr>
        <p:txBody>
          <a:bodyPr>
            <a:normAutofit/>
          </a:bodyPr>
          <a:lstStyle/>
          <a:p>
            <a:r>
              <a:rPr lang="en-ZA" dirty="0" smtClean="0"/>
              <a:t>THE DIETARY FAT HYPOTHESIS FOR HEART DISEASE</a:t>
            </a:r>
            <a:endParaRPr lang="en-ZA" dirty="0"/>
          </a:p>
        </p:txBody>
      </p:sp>
      <p:sp>
        <p:nvSpPr>
          <p:cNvPr id="11" name="Title 1"/>
          <p:cNvSpPr txBox="1">
            <a:spLocks/>
          </p:cNvSpPr>
          <p:nvPr/>
        </p:nvSpPr>
        <p:spPr>
          <a:xfrm>
            <a:off x="0" y="760978"/>
            <a:ext cx="9144000" cy="934257"/>
          </a:xfrm>
          <a:prstGeom prst="rect">
            <a:avLst/>
          </a:prstGeom>
        </p:spPr>
        <p:txBody>
          <a:bodyPr vert="horz" lIns="91440" tIns="45720" rIns="91440" bIns="45720" rtlCol="0" anchor="t">
            <a:normAutofit/>
          </a:bodyPr>
          <a:lstStyle>
            <a:lvl1pPr algn="ctr" defTabSz="457200" rtl="0" eaLnBrk="1" latinLnBrk="0" hangingPunct="1">
              <a:lnSpc>
                <a:spcPct val="80000"/>
              </a:lnSpc>
              <a:spcBef>
                <a:spcPct val="0"/>
              </a:spcBef>
              <a:buNone/>
              <a:defRPr sz="3200" kern="1200">
                <a:solidFill>
                  <a:srgbClr val="000066"/>
                </a:solidFill>
                <a:effectLst/>
                <a:latin typeface="Impact" pitchFamily="34" charset="0"/>
                <a:ea typeface="+mj-ea"/>
                <a:cs typeface="+mj-cs"/>
              </a:defRPr>
            </a:lvl1pPr>
          </a:lstStyle>
          <a:p>
            <a:r>
              <a:rPr lang="en-ZA" sz="2400" dirty="0" err="1" smtClean="0"/>
              <a:t>Atherogenic</a:t>
            </a:r>
            <a:r>
              <a:rPr lang="en-ZA" sz="2400" dirty="0" smtClean="0"/>
              <a:t> Dyslipidaemia (AD)</a:t>
            </a:r>
            <a:endParaRPr lang="en-ZA" sz="2400" dirty="0"/>
          </a:p>
        </p:txBody>
      </p:sp>
      <p:grpSp>
        <p:nvGrpSpPr>
          <p:cNvPr id="4" name="Group 31"/>
          <p:cNvGrpSpPr/>
          <p:nvPr/>
        </p:nvGrpSpPr>
        <p:grpSpPr>
          <a:xfrm>
            <a:off x="2979678" y="1389189"/>
            <a:ext cx="2574957" cy="4284000"/>
            <a:chOff x="2979678" y="2180615"/>
            <a:chExt cx="2574957" cy="4284000"/>
          </a:xfrm>
        </p:grpSpPr>
        <p:sp>
          <p:nvSpPr>
            <p:cNvPr id="33" name="AutoShape 30"/>
            <p:cNvSpPr>
              <a:spLocks noChangeArrowheads="1"/>
            </p:cNvSpPr>
            <p:nvPr/>
          </p:nvSpPr>
          <p:spPr bwMode="auto">
            <a:xfrm>
              <a:off x="2979678" y="2180615"/>
              <a:ext cx="2516996" cy="4284000"/>
            </a:xfrm>
            <a:prstGeom prst="roundRect">
              <a:avLst>
                <a:gd name="adj" fmla="val 4227"/>
              </a:avLst>
            </a:prstGeom>
            <a:solidFill>
              <a:srgbClr val="3F0066">
                <a:alpha val="96863"/>
              </a:srgbClr>
            </a:solidFill>
            <a:ln w="127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88900" h="38100"/>
            </a:sp3d>
          </p:spPr>
          <p:txBody>
            <a:bodyPr wrap="square" anchor="ctr">
              <a:spAutoFit/>
            </a:bodyPr>
            <a:lstStyle/>
            <a:p>
              <a:endParaRPr lang="en-US"/>
            </a:p>
          </p:txBody>
        </p:sp>
        <p:sp>
          <p:nvSpPr>
            <p:cNvPr id="34" name="Text Box 24"/>
            <p:cNvSpPr txBox="1">
              <a:spLocks noChangeArrowheads="1"/>
            </p:cNvSpPr>
            <p:nvPr/>
          </p:nvSpPr>
          <p:spPr bwMode="auto">
            <a:xfrm>
              <a:off x="3199680" y="2559769"/>
              <a:ext cx="2354955" cy="3508653"/>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19050">
                  <a:solidFill>
                    <a:srgbClr val="000000"/>
                  </a:solidFill>
                  <a:miter lim="800000"/>
                  <a:headEnd/>
                  <a:tailEnd/>
                </a14:hiddenLine>
              </a:ext>
            </a:extLst>
          </p:spPr>
          <p:txBody>
            <a:bodyPr wrap="square">
              <a:spAutoFit/>
            </a:bodyPr>
            <a:lstStyle>
              <a:lvl1pPr defTabSz="762000">
                <a:defRPr sz="2400" b="1">
                  <a:solidFill>
                    <a:schemeClr val="bg1"/>
                  </a:solidFill>
                  <a:latin typeface="Times New Roman" charset="0"/>
                  <a:ea typeface="ＭＳ Ｐゴシック" charset="-128"/>
                </a:defRPr>
              </a:lvl1pPr>
              <a:lvl2pPr marL="37931725" indent="-37474525" defTabSz="762000">
                <a:defRPr sz="2400" b="1">
                  <a:solidFill>
                    <a:schemeClr val="bg1"/>
                  </a:solidFill>
                  <a:latin typeface="Times New Roman" charset="0"/>
                  <a:ea typeface="ＭＳ Ｐゴシック" charset="-128"/>
                </a:defRPr>
              </a:lvl2pPr>
              <a:lvl3pPr>
                <a:defRPr sz="2400" b="1">
                  <a:solidFill>
                    <a:schemeClr val="bg1"/>
                  </a:solidFill>
                  <a:latin typeface="Times New Roman" charset="0"/>
                  <a:ea typeface="ＭＳ Ｐゴシック" charset="-128"/>
                </a:defRPr>
              </a:lvl3pPr>
              <a:lvl4pPr>
                <a:defRPr sz="2400" b="1">
                  <a:solidFill>
                    <a:schemeClr val="bg1"/>
                  </a:solidFill>
                  <a:latin typeface="Times New Roman" charset="0"/>
                  <a:ea typeface="ＭＳ Ｐゴシック" charset="-128"/>
                </a:defRPr>
              </a:lvl4pPr>
              <a:lvl5pPr>
                <a:defRPr sz="2400" b="1">
                  <a:solidFill>
                    <a:schemeClr val="bg1"/>
                  </a:solidFill>
                  <a:latin typeface="Times New Roman" charset="0"/>
                  <a:ea typeface="ＭＳ Ｐゴシック" charset="-128"/>
                </a:defRPr>
              </a:lvl5pPr>
              <a:lvl6pPr marL="457200" eaLnBrk="0" fontAlgn="base" hangingPunct="0">
                <a:spcBef>
                  <a:spcPct val="0"/>
                </a:spcBef>
                <a:spcAft>
                  <a:spcPct val="0"/>
                </a:spcAft>
                <a:defRPr sz="2400" b="1">
                  <a:solidFill>
                    <a:schemeClr val="bg1"/>
                  </a:solidFill>
                  <a:latin typeface="Times New Roman" charset="0"/>
                  <a:ea typeface="ＭＳ Ｐゴシック" charset="-128"/>
                </a:defRPr>
              </a:lvl6pPr>
              <a:lvl7pPr marL="914400" eaLnBrk="0" fontAlgn="base" hangingPunct="0">
                <a:spcBef>
                  <a:spcPct val="0"/>
                </a:spcBef>
                <a:spcAft>
                  <a:spcPct val="0"/>
                </a:spcAft>
                <a:defRPr sz="2400" b="1">
                  <a:solidFill>
                    <a:schemeClr val="bg1"/>
                  </a:solidFill>
                  <a:latin typeface="Times New Roman" charset="0"/>
                  <a:ea typeface="ＭＳ Ｐゴシック" charset="-128"/>
                </a:defRPr>
              </a:lvl7pPr>
              <a:lvl8pPr marL="1371600" eaLnBrk="0" fontAlgn="base" hangingPunct="0">
                <a:spcBef>
                  <a:spcPct val="0"/>
                </a:spcBef>
                <a:spcAft>
                  <a:spcPct val="0"/>
                </a:spcAft>
                <a:defRPr sz="2400" b="1">
                  <a:solidFill>
                    <a:schemeClr val="bg1"/>
                  </a:solidFill>
                  <a:latin typeface="Times New Roman" charset="0"/>
                  <a:ea typeface="ＭＳ Ｐゴシック" charset="-128"/>
                </a:defRPr>
              </a:lvl8pPr>
              <a:lvl9pPr marL="1828800" eaLnBrk="0" fontAlgn="base" hangingPunct="0">
                <a:spcBef>
                  <a:spcPct val="0"/>
                </a:spcBef>
                <a:spcAft>
                  <a:spcPct val="0"/>
                </a:spcAft>
                <a:defRPr sz="2400" b="1">
                  <a:solidFill>
                    <a:schemeClr val="bg1"/>
                  </a:solidFill>
                  <a:latin typeface="Times New Roman" charset="0"/>
                  <a:ea typeface="ＭＳ Ｐゴシック" charset="-128"/>
                </a:defRPr>
              </a:lvl9pPr>
            </a:lstStyle>
            <a:p>
              <a:pPr>
                <a:spcBef>
                  <a:spcPts val="600"/>
                </a:spcBef>
                <a:spcAft>
                  <a:spcPts val="600"/>
                </a:spcAft>
                <a:buClr>
                  <a:schemeClr val="bg1"/>
                </a:buClr>
                <a:buSzPct val="100000"/>
              </a:pPr>
              <a:r>
                <a:rPr lang="en-US" dirty="0" err="1">
                  <a:ln>
                    <a:solidFill>
                      <a:srgbClr val="DE7B00"/>
                    </a:solidFill>
                  </a:ln>
                  <a:solidFill>
                    <a:srgbClr val="FF9F00"/>
                  </a:solidFill>
                  <a:latin typeface="Arial Narrow" pitchFamily="34" charset="0"/>
                  <a:sym typeface="Wingdings"/>
                </a:rPr>
                <a:t>Atherogenic</a:t>
              </a:r>
              <a:r>
                <a:rPr lang="en-US" dirty="0">
                  <a:ln>
                    <a:solidFill>
                      <a:srgbClr val="DE7B00"/>
                    </a:solidFill>
                  </a:ln>
                  <a:solidFill>
                    <a:srgbClr val="FF9F00"/>
                  </a:solidFill>
                  <a:latin typeface="Arial Narrow" pitchFamily="34" charset="0"/>
                  <a:sym typeface="Wingdings"/>
                </a:rPr>
                <a:t> </a:t>
              </a:r>
              <a:r>
                <a:rPr lang="en-US" dirty="0" err="1">
                  <a:ln>
                    <a:solidFill>
                      <a:srgbClr val="DE7B00"/>
                    </a:solidFill>
                  </a:ln>
                  <a:solidFill>
                    <a:srgbClr val="FF9F00"/>
                  </a:solidFill>
                  <a:latin typeface="Arial Narrow" pitchFamily="34" charset="0"/>
                  <a:sym typeface="Wingdings"/>
                </a:rPr>
                <a:t>Dyslipidaemia</a:t>
              </a:r>
              <a:r>
                <a:rPr lang="en-US" dirty="0">
                  <a:ln>
                    <a:solidFill>
                      <a:srgbClr val="DE7B00"/>
                    </a:solidFill>
                  </a:ln>
                  <a:solidFill>
                    <a:srgbClr val="FF9F00"/>
                  </a:solidFill>
                  <a:latin typeface="Arial Narrow" pitchFamily="34" charset="0"/>
                  <a:sym typeface="Wingdings"/>
                </a:rPr>
                <a:t> </a:t>
              </a:r>
              <a:endParaRPr lang="en-US" dirty="0" smtClean="0">
                <a:ln>
                  <a:solidFill>
                    <a:srgbClr val="DE7B00"/>
                  </a:solidFill>
                </a:ln>
                <a:solidFill>
                  <a:srgbClr val="FF9F00"/>
                </a:solidFill>
                <a:latin typeface="Arial Narrow" pitchFamily="34" charset="0"/>
                <a:sym typeface="Wingdings"/>
              </a:endParaRPr>
            </a:p>
            <a:p>
              <a:pPr>
                <a:spcBef>
                  <a:spcPts val="600"/>
                </a:spcBef>
                <a:spcAft>
                  <a:spcPts val="600"/>
                </a:spcAft>
                <a:buClr>
                  <a:schemeClr val="bg1"/>
                </a:buClr>
                <a:buSzPct val="100000"/>
              </a:pPr>
              <a:r>
                <a:rPr lang="en-US" dirty="0" smtClean="0">
                  <a:latin typeface="Arial Narrow" pitchFamily="34" charset="0"/>
                  <a:sym typeface="Wingdings"/>
                </a:rPr>
                <a:t>Increased LDL cholesterol</a:t>
              </a:r>
            </a:p>
            <a:p>
              <a:pPr>
                <a:spcBef>
                  <a:spcPts val="600"/>
                </a:spcBef>
                <a:spcAft>
                  <a:spcPts val="600"/>
                </a:spcAft>
                <a:buClr>
                  <a:schemeClr val="bg1"/>
                </a:buClr>
                <a:buSzPct val="100000"/>
              </a:pPr>
              <a:r>
                <a:rPr lang="en-US" dirty="0" smtClean="0">
                  <a:latin typeface="Arial Narrow" pitchFamily="34" charset="0"/>
                  <a:sym typeface="Wingdings"/>
                </a:rPr>
                <a:t>Increased triglycerides</a:t>
              </a:r>
            </a:p>
            <a:p>
              <a:pPr>
                <a:spcBef>
                  <a:spcPts val="600"/>
                </a:spcBef>
                <a:spcAft>
                  <a:spcPts val="600"/>
                </a:spcAft>
                <a:buClr>
                  <a:schemeClr val="bg1"/>
                </a:buClr>
                <a:buSzPct val="100000"/>
              </a:pPr>
              <a:r>
                <a:rPr lang="en-US" dirty="0" smtClean="0">
                  <a:latin typeface="Arial Narrow" pitchFamily="34" charset="0"/>
                  <a:sym typeface="Wingdings"/>
                </a:rPr>
                <a:t>Reduced HDL cholesterol</a:t>
              </a:r>
              <a:endParaRPr lang="en-US" dirty="0">
                <a:latin typeface="Arial Narrow" pitchFamily="34" charset="0"/>
              </a:endParaRPr>
            </a:p>
          </p:txBody>
        </p:sp>
      </p:grpSp>
      <p:grpSp>
        <p:nvGrpSpPr>
          <p:cNvPr id="5" name="Group 2"/>
          <p:cNvGrpSpPr/>
          <p:nvPr/>
        </p:nvGrpSpPr>
        <p:grpSpPr>
          <a:xfrm>
            <a:off x="-1" y="2370228"/>
            <a:ext cx="2943113" cy="3530302"/>
            <a:chOff x="-1" y="2370228"/>
            <a:chExt cx="2943113" cy="3530302"/>
          </a:xfrm>
        </p:grpSpPr>
        <p:pic>
          <p:nvPicPr>
            <p:cNvPr id="22530" name="Picture 2" descr="http://t1.gstatic.com/images?q=tbn:ANd9GcTZnrf6q4Vu3c93ZTOCCgTV5FMghIWPSOZcjQ8jn1CUKwLeVwI_ROQK2fnf"/>
            <p:cNvPicPr>
              <a:picLocks noChangeAspect="1" noChangeArrowheads="1"/>
            </p:cNvPicPr>
            <p:nvPr/>
          </p:nvPicPr>
          <p:blipFill>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a:stretch>
              <a:fillRect/>
            </a:stretch>
          </p:blipFill>
          <p:spPr bwMode="auto">
            <a:xfrm>
              <a:off x="0" y="3995530"/>
              <a:ext cx="1819275" cy="1905000"/>
            </a:xfrm>
            <a:prstGeom prst="rect">
              <a:avLst/>
            </a:prstGeom>
            <a:noFill/>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grpSp>
          <p:nvGrpSpPr>
            <p:cNvPr id="6" name="Group 11"/>
            <p:cNvGrpSpPr/>
            <p:nvPr/>
          </p:nvGrpSpPr>
          <p:grpSpPr>
            <a:xfrm flipH="1">
              <a:off x="-1" y="2370228"/>
              <a:ext cx="2943113" cy="2321922"/>
              <a:chOff x="3935478" y="2119177"/>
              <a:chExt cx="2943113" cy="903722"/>
            </a:xfrm>
          </p:grpSpPr>
          <p:sp>
            <p:nvSpPr>
              <p:cNvPr id="47" name="Down Arrow 46"/>
              <p:cNvSpPr/>
              <p:nvPr/>
            </p:nvSpPr>
            <p:spPr>
              <a:xfrm rot="5400000">
                <a:off x="4955174" y="1099481"/>
                <a:ext cx="903722" cy="2943113"/>
              </a:xfrm>
              <a:prstGeom prst="downArrow">
                <a:avLst>
                  <a:gd name="adj1" fmla="val 64870"/>
                  <a:gd name="adj2" fmla="val 39729"/>
                </a:avLst>
              </a:prstGeom>
              <a:gradFill>
                <a:gsLst>
                  <a:gs pos="0">
                    <a:srgbClr val="000066"/>
                  </a:gs>
                  <a:gs pos="50000">
                    <a:srgbClr val="000066">
                      <a:alpha val="58000"/>
                    </a:srgbClr>
                  </a:gs>
                  <a:gs pos="98000">
                    <a:schemeClr val="bg1"/>
                  </a:gs>
                  <a:gs pos="75000">
                    <a:srgbClr val="000066">
                      <a:alpha val="49000"/>
                    </a:srgbClr>
                  </a:gs>
                </a:gsLst>
                <a:lin ang="16800000" scaled="0"/>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4773703" y="2355072"/>
                <a:ext cx="1991871" cy="419267"/>
              </a:xfrm>
              <a:prstGeom prst="rect">
                <a:avLst/>
              </a:prstGeom>
              <a:noFill/>
            </p:spPr>
            <p:txBody>
              <a:bodyPr wrap="square" rtlCol="0">
                <a:spAutoFit/>
              </a:bodyPr>
              <a:lstStyle/>
              <a:p>
                <a:pPr algn="r"/>
                <a:r>
                  <a:rPr lang="en-US" sz="3200" b="1" dirty="0">
                    <a:solidFill>
                      <a:schemeClr val="bg1"/>
                    </a:solidFill>
                    <a:latin typeface="Arial Narrow" pitchFamily="34" charset="0"/>
                  </a:rPr>
                  <a:t>High </a:t>
                </a:r>
                <a:r>
                  <a:rPr lang="en-US" sz="3200" b="1" dirty="0" smtClean="0">
                    <a:solidFill>
                      <a:schemeClr val="bg1"/>
                    </a:solidFill>
                    <a:latin typeface="Arial Narrow" pitchFamily="34" charset="0"/>
                  </a:rPr>
                  <a:t>fat diet</a:t>
                </a:r>
                <a:endParaRPr lang="en-US" sz="3200" b="1" dirty="0">
                  <a:solidFill>
                    <a:schemeClr val="bg1"/>
                  </a:solidFill>
                  <a:latin typeface="Arial Narrow" pitchFamily="34" charset="0"/>
                </a:endParaRPr>
              </a:p>
            </p:txBody>
          </p:sp>
        </p:grpSp>
        <p:pic>
          <p:nvPicPr>
            <p:cNvPr id="22534" name="Picture 6" descr="http://images.agoramedia.com/everydayhealth/gcms/pg-best-healthy-fat-foods-05-full.jpg"/>
            <p:cNvPicPr>
              <a:picLocks noChangeAspect="1" noChangeArrowheads="1"/>
            </p:cNvPicPr>
            <p:nvPr/>
          </p:nvPicPr>
          <p:blipFill rotWithShape="1">
            <a:blip r:embed="rId4">
              <a:clrChange>
                <a:clrFrom>
                  <a:srgbClr val="FEFFFA"/>
                </a:clrFrom>
                <a:clrTo>
                  <a:srgbClr val="FEFFFA">
                    <a:alpha val="0"/>
                  </a:srgbClr>
                </a:clrTo>
              </a:clrChange>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t="29478"/>
            <a:stretch/>
          </p:blipFill>
          <p:spPr bwMode="auto">
            <a:xfrm>
              <a:off x="1605242" y="5188226"/>
              <a:ext cx="948975" cy="669234"/>
            </a:xfrm>
            <a:prstGeom prst="rect">
              <a:avLst/>
            </a:prstGeom>
            <a:noFill/>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grpSp>
      <p:sp>
        <p:nvSpPr>
          <p:cNvPr id="18" name="Title 1"/>
          <p:cNvSpPr txBox="1">
            <a:spLocks/>
          </p:cNvSpPr>
          <p:nvPr/>
        </p:nvSpPr>
        <p:spPr>
          <a:xfrm>
            <a:off x="143582" y="5728510"/>
            <a:ext cx="8815226" cy="950829"/>
          </a:xfrm>
          <a:prstGeom prst="rect">
            <a:avLst/>
          </a:prstGeom>
        </p:spPr>
        <p:txBody>
          <a:bodyPr vert="horz" lIns="91440" tIns="45720" rIns="91440" bIns="45720" rtlCol="0" anchor="t">
            <a:normAutofit/>
          </a:bodyPr>
          <a:lstStyle/>
          <a:p>
            <a:pPr marL="0" marR="0" lvl="0" indent="0" algn="ctr" defTabSz="457200" rtl="0" eaLnBrk="1" fontAlgn="auto" latinLnBrk="0" hangingPunct="1">
              <a:lnSpc>
                <a:spcPct val="80000"/>
              </a:lnSpc>
              <a:spcBef>
                <a:spcPct val="0"/>
              </a:spcBef>
              <a:spcAft>
                <a:spcPts val="0"/>
              </a:spcAft>
              <a:buClrTx/>
              <a:buSzTx/>
              <a:buFontTx/>
              <a:buNone/>
              <a:tabLst/>
              <a:defRPr/>
            </a:pPr>
            <a:r>
              <a:rPr kumimoji="0" lang="en-ZA" sz="3200" b="0" i="0" u="none" strike="noStrike" kern="1200" cap="none" spc="0" normalizeH="0" baseline="0" noProof="0" dirty="0" smtClean="0">
                <a:ln>
                  <a:noFill/>
                </a:ln>
                <a:solidFill>
                  <a:srgbClr val="000066"/>
                </a:solidFill>
                <a:effectLst/>
                <a:uLnTx/>
                <a:uFillTx/>
                <a:latin typeface="Impact" pitchFamily="34" charset="0"/>
                <a:ea typeface="+mj-ea"/>
                <a:cs typeface="+mj-cs"/>
              </a:rPr>
              <a:t>OBESITY, DIABETES</a:t>
            </a:r>
            <a:r>
              <a:rPr lang="en-ZA" sz="3200" dirty="0" smtClean="0">
                <a:solidFill>
                  <a:srgbClr val="000066"/>
                </a:solidFill>
                <a:latin typeface="Impact" pitchFamily="34" charset="0"/>
                <a:ea typeface="+mj-ea"/>
                <a:cs typeface="+mj-cs"/>
              </a:rPr>
              <a:t>, </a:t>
            </a:r>
            <a:r>
              <a:rPr kumimoji="0" lang="en-ZA" sz="3200" b="0" i="0" u="none" strike="noStrike" kern="1200" cap="none" spc="0" normalizeH="0" baseline="0" noProof="0" dirty="0" smtClean="0">
                <a:ln>
                  <a:noFill/>
                </a:ln>
                <a:solidFill>
                  <a:srgbClr val="000066"/>
                </a:solidFill>
                <a:effectLst/>
                <a:uLnTx/>
                <a:uFillTx/>
                <a:latin typeface="Impact" pitchFamily="34" charset="0"/>
                <a:ea typeface="+mj-ea"/>
                <a:cs typeface="+mj-cs"/>
              </a:rPr>
              <a:t>HYPERTENSION, GOUT,</a:t>
            </a:r>
            <a:r>
              <a:rPr kumimoji="0" lang="en-ZA" sz="3200" b="0" i="0" u="none" strike="noStrike" kern="1200" cap="none" spc="0" normalizeH="0" noProof="0" dirty="0" smtClean="0">
                <a:ln>
                  <a:noFill/>
                </a:ln>
                <a:solidFill>
                  <a:srgbClr val="000066"/>
                </a:solidFill>
                <a:effectLst/>
                <a:uLnTx/>
                <a:uFillTx/>
                <a:latin typeface="Impact" pitchFamily="34" charset="0"/>
                <a:ea typeface="+mj-ea"/>
                <a:cs typeface="+mj-cs"/>
              </a:rPr>
              <a:t> METABOLIC SYNDROME ARE SEPARATE/DISTINCT DISEASES</a:t>
            </a:r>
            <a:r>
              <a:rPr kumimoji="0" lang="en-ZA" sz="3200" b="0" i="0" u="none" strike="noStrike" kern="1200" cap="none" spc="0" normalizeH="0" baseline="0" noProof="0" dirty="0" smtClean="0">
                <a:ln>
                  <a:noFill/>
                </a:ln>
                <a:solidFill>
                  <a:srgbClr val="000066"/>
                </a:solidFill>
                <a:effectLst/>
                <a:uLnTx/>
                <a:uFillTx/>
                <a:latin typeface="Impact" pitchFamily="34" charset="0"/>
                <a:ea typeface="+mj-ea"/>
                <a:cs typeface="+mj-cs"/>
              </a:rPr>
              <a:t> </a:t>
            </a:r>
            <a:endParaRPr kumimoji="0" lang="en-ZA" sz="3200" b="0" i="0" u="none" strike="noStrike" kern="1200" cap="none" spc="0" normalizeH="0" baseline="0" noProof="0" dirty="0">
              <a:ln>
                <a:noFill/>
              </a:ln>
              <a:solidFill>
                <a:srgbClr val="000066"/>
              </a:solidFill>
              <a:effectLst/>
              <a:uLnTx/>
              <a:uFillTx/>
              <a:latin typeface="Impact" pitchFamily="34" charset="0"/>
              <a:ea typeface="+mj-ea"/>
              <a:cs typeface="+mj-cs"/>
            </a:endParaRPr>
          </a:p>
        </p:txBody>
      </p:sp>
      <p:sp>
        <p:nvSpPr>
          <p:cNvPr id="19" name="Multiply 18"/>
          <p:cNvSpPr/>
          <p:nvPr/>
        </p:nvSpPr>
        <p:spPr>
          <a:xfrm>
            <a:off x="2844068" y="3122206"/>
            <a:ext cx="2184060" cy="2698880"/>
          </a:xfrm>
          <a:prstGeom prst="mathMultiply">
            <a:avLst>
              <a:gd name="adj1" fmla="val 10659"/>
            </a:avLst>
          </a:prstGeom>
          <a:solidFill>
            <a:srgbClr val="EA1854"/>
          </a:solidFill>
          <a:ln>
            <a:solidFill>
              <a:srgbClr val="EC2418"/>
            </a:solidFill>
          </a:ln>
        </p:spPr>
        <p:style>
          <a:lnRef idx="1">
            <a:schemeClr val="accent1"/>
          </a:lnRef>
          <a:fillRef idx="3">
            <a:schemeClr val="accent1"/>
          </a:fillRef>
          <a:effectRef idx="2">
            <a:schemeClr val="accent1"/>
          </a:effectRef>
          <a:fontRef idx="minor">
            <a:schemeClr val="lt1"/>
          </a:fontRef>
        </p:style>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188532478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left)">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8" fill="hold" grpId="0" nodeType="clickEffect">
                                  <p:stCondLst>
                                    <p:cond delay="0"/>
                                  </p:stCondLst>
                                  <p:childTnLst>
                                    <p:set>
                                      <p:cBhvr>
                                        <p:cTn id="17" dur="1" fill="hold">
                                          <p:stCondLst>
                                            <p:cond delay="0"/>
                                          </p:stCondLst>
                                        </p:cTn>
                                        <p:tgtEl>
                                          <p:spTgt spid="57"/>
                                        </p:tgtEl>
                                        <p:attrNameLst>
                                          <p:attrName>style.visibility</p:attrName>
                                        </p:attrNameLst>
                                      </p:cBhvr>
                                      <p:to>
                                        <p:strVal val="visible"/>
                                      </p:to>
                                    </p:set>
                                    <p:anim calcmode="lin" valueType="num">
                                      <p:cBhvr additive="base">
                                        <p:cTn id="18" dur="500"/>
                                        <p:tgtEl>
                                          <p:spTgt spid="57"/>
                                        </p:tgtEl>
                                        <p:attrNameLst>
                                          <p:attrName>ppt_x</p:attrName>
                                        </p:attrNameLst>
                                      </p:cBhvr>
                                      <p:tavLst>
                                        <p:tav tm="0">
                                          <p:val>
                                            <p:strVal val="#ppt_x-#ppt_w*1.125000"/>
                                          </p:val>
                                        </p:tav>
                                        <p:tav tm="100000">
                                          <p:val>
                                            <p:strVal val="#ppt_x"/>
                                          </p:val>
                                        </p:tav>
                                      </p:tavLst>
                                    </p:anim>
                                    <p:animEffect transition="in" filter="wipe(right)">
                                      <p:cBhvr>
                                        <p:cTn id="19" dur="500"/>
                                        <p:tgtEl>
                                          <p:spTgt spid="57"/>
                                        </p:tgtEl>
                                      </p:cBhvr>
                                    </p:animEffect>
                                  </p:childTnLst>
                                </p:cTn>
                              </p:par>
                            </p:childTnLst>
                          </p:cTn>
                        </p:par>
                        <p:par>
                          <p:cTn id="20" fill="hold">
                            <p:stCondLst>
                              <p:cond delay="500"/>
                            </p:stCondLst>
                            <p:childTnLst>
                              <p:par>
                                <p:cTn id="21" presetID="1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p:tgtEl>
                                          <p:spTgt spid="3"/>
                                        </p:tgtEl>
                                        <p:attrNameLst>
                                          <p:attrName>ppt_x</p:attrName>
                                        </p:attrNameLst>
                                      </p:cBhvr>
                                      <p:tavLst>
                                        <p:tav tm="0">
                                          <p:val>
                                            <p:strVal val="#ppt_x-#ppt_w*1.125000"/>
                                          </p:val>
                                        </p:tav>
                                        <p:tav tm="100000">
                                          <p:val>
                                            <p:strVal val="#ppt_x"/>
                                          </p:val>
                                        </p:tav>
                                      </p:tavLst>
                                    </p:anim>
                                    <p:animEffect transition="in" filter="wipe(right)">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left)">
                                      <p:cBhvr>
                                        <p:cTn id="29" dur="500"/>
                                        <p:tgtEl>
                                          <p:spTgt spid="18"/>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0" fill="hold" nodeType="clickEffect">
                                  <p:stCondLst>
                                    <p:cond delay="0"/>
                                  </p:stCondLst>
                                  <p:childTnLst>
                                    <p:set>
                                      <p:cBhvr>
                                        <p:cTn id="33" dur="1" fill="hold">
                                          <p:stCondLst>
                                            <p:cond delay="0"/>
                                          </p:stCondLst>
                                        </p:cTn>
                                        <p:tgtEl>
                                          <p:spTgt spid="19"/>
                                        </p:tgtEl>
                                        <p:attrNameLst>
                                          <p:attrName>style.visibility</p:attrName>
                                        </p:attrNameLst>
                                      </p:cBhvr>
                                      <p:to>
                                        <p:strVal val="visible"/>
                                      </p:to>
                                    </p:set>
                                    <p:anim calcmode="lin" valueType="num">
                                      <p:cBhvr>
                                        <p:cTn id="34" dur="500" fill="hold"/>
                                        <p:tgtEl>
                                          <p:spTgt spid="19"/>
                                        </p:tgtEl>
                                        <p:attrNameLst>
                                          <p:attrName>ppt_w</p:attrName>
                                        </p:attrNameLst>
                                      </p:cBhvr>
                                      <p:tavLst>
                                        <p:tav tm="0">
                                          <p:val>
                                            <p:fltVal val="0"/>
                                          </p:val>
                                        </p:tav>
                                        <p:tav tm="100000">
                                          <p:val>
                                            <p:strVal val="#ppt_w"/>
                                          </p:val>
                                        </p:tav>
                                      </p:tavLst>
                                    </p:anim>
                                    <p:anim calcmode="lin" valueType="num">
                                      <p:cBhvr>
                                        <p:cTn id="35" dur="500" fill="hold"/>
                                        <p:tgtEl>
                                          <p:spTgt spid="19"/>
                                        </p:tgtEl>
                                        <p:attrNameLst>
                                          <p:attrName>ppt_h</p:attrName>
                                        </p:attrNameLst>
                                      </p:cBhvr>
                                      <p:tavLst>
                                        <p:tav tm="0">
                                          <p:val>
                                            <p:fltVal val="0"/>
                                          </p:val>
                                        </p:tav>
                                        <p:tav tm="100000">
                                          <p:val>
                                            <p:strVal val="#ppt_h"/>
                                          </p:val>
                                        </p:tav>
                                      </p:tavLst>
                                    </p:anim>
                                    <p:animEffect transition="in" filter="fade">
                                      <p:cBhvr>
                                        <p:cTn id="3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18" grpId="0"/>
    </p:bldLst>
  </p:timing>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51" name="Group 7"/>
          <p:cNvGrpSpPr/>
          <p:nvPr/>
        </p:nvGrpSpPr>
        <p:grpSpPr>
          <a:xfrm>
            <a:off x="0" y="0"/>
            <a:ext cx="9144000" cy="6858000"/>
            <a:chOff x="0" y="0"/>
            <a:chExt cx="9144000" cy="6858000"/>
          </a:xfrm>
        </p:grpSpPr>
        <p:sp>
          <p:nvSpPr>
            <p:cNvPr id="52" name="Rectangle 51"/>
            <p:cNvSpPr/>
            <p:nvPr/>
          </p:nvSpPr>
          <p:spPr>
            <a:xfrm>
              <a:off x="0" y="0"/>
              <a:ext cx="9144000" cy="6858000"/>
            </a:xfrm>
            <a:prstGeom prst="rect">
              <a:avLst/>
            </a:prstGeom>
            <a:solidFill>
              <a:schemeClr val="bg1"/>
            </a:solidFill>
          </p:spPr>
          <p:txBody>
            <a:bodyPr wrap="none" rtlCol="0" anchor="ctr">
              <a:spAutoFit/>
            </a:bodyPr>
            <a:lstStyle/>
            <a:p>
              <a:pPr algn="ctr"/>
              <a:endParaRPr lang="en-ZA" dirty="0"/>
            </a:p>
          </p:txBody>
        </p:sp>
        <p:pic>
          <p:nvPicPr>
            <p:cNvPr id="53" name="Picture 52"/>
            <p:cNvPicPr>
              <a:picLocks noChangeAspect="1"/>
            </p:cNvPicPr>
            <p:nvPr/>
          </p:nvPicPr>
          <p:blipFill rotWithShape="1">
            <a:blip r:embed="rId3" cstate="print">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b="34745"/>
            <a:stretch/>
          </p:blipFill>
          <p:spPr>
            <a:xfrm>
              <a:off x="346841" y="282765"/>
              <a:ext cx="8450318" cy="6575235"/>
            </a:xfrm>
            <a:prstGeom prst="rect">
              <a:avLst/>
            </a:prstGeom>
          </p:spPr>
        </p:pic>
      </p:grpSp>
      <p:sp>
        <p:nvSpPr>
          <p:cNvPr id="54" name="Rectangle 53"/>
          <p:cNvSpPr/>
          <p:nvPr/>
        </p:nvSpPr>
        <p:spPr>
          <a:xfrm>
            <a:off x="0" y="0"/>
            <a:ext cx="9144000" cy="6858000"/>
          </a:xfrm>
          <a:prstGeom prst="rect">
            <a:avLst/>
          </a:prstGeom>
          <a:solidFill>
            <a:srgbClr val="FFFFFF">
              <a:alpha val="72157"/>
            </a:srgbClr>
          </a:solidFill>
          <a:ln w="28575" cmpd="sng">
            <a:noFill/>
          </a:ln>
        </p:spPr>
        <p:txBody>
          <a:bodyPr wrap="square" rtlCol="0" anchor="ctr">
            <a:spAutoFit/>
          </a:bodyPr>
          <a:lstStyle/>
          <a:p>
            <a:pPr algn="ctr"/>
            <a:endParaRPr lang="en-ZA" dirty="0"/>
          </a:p>
        </p:txBody>
      </p:sp>
      <p:sp>
        <p:nvSpPr>
          <p:cNvPr id="2" name="Title 1"/>
          <p:cNvSpPr>
            <a:spLocks noGrp="1"/>
          </p:cNvSpPr>
          <p:nvPr>
            <p:ph type="title"/>
          </p:nvPr>
        </p:nvSpPr>
        <p:spPr>
          <a:xfrm>
            <a:off x="-79513" y="207850"/>
            <a:ext cx="9144000" cy="1075599"/>
          </a:xfrm>
        </p:spPr>
        <p:txBody>
          <a:bodyPr>
            <a:normAutofit/>
          </a:bodyPr>
          <a:lstStyle/>
          <a:p>
            <a:r>
              <a:rPr lang="en-ZA" sz="3100" dirty="0" smtClean="0"/>
              <a:t>RELATIVE IMPORTANCE (BASED ON HAZARD RATIO) OF DIFFERENT RISK FACTORS FOR CORONARY HEART DISEASE</a:t>
            </a:r>
            <a:endParaRPr lang="en-US" sz="3100" dirty="0"/>
          </a:p>
        </p:txBody>
      </p:sp>
      <p:grpSp>
        <p:nvGrpSpPr>
          <p:cNvPr id="67" name="Group 66"/>
          <p:cNvGrpSpPr/>
          <p:nvPr/>
        </p:nvGrpSpPr>
        <p:grpSpPr>
          <a:xfrm>
            <a:off x="1663430" y="1507793"/>
            <a:ext cx="5961156" cy="4500869"/>
            <a:chOff x="1663430" y="1507793"/>
            <a:chExt cx="5961156" cy="4500869"/>
          </a:xfrm>
        </p:grpSpPr>
        <p:grpSp>
          <p:nvGrpSpPr>
            <p:cNvPr id="49" name="Group 48"/>
            <p:cNvGrpSpPr/>
            <p:nvPr/>
          </p:nvGrpSpPr>
          <p:grpSpPr>
            <a:xfrm>
              <a:off x="1663430" y="1507793"/>
              <a:ext cx="5961156" cy="4500869"/>
              <a:chOff x="1663430" y="1507793"/>
              <a:chExt cx="5961156" cy="4500869"/>
            </a:xfrm>
          </p:grpSpPr>
          <p:sp>
            <p:nvSpPr>
              <p:cNvPr id="34" name="Rounded Rectangle 33"/>
              <p:cNvSpPr/>
              <p:nvPr/>
            </p:nvSpPr>
            <p:spPr>
              <a:xfrm>
                <a:off x="1663430" y="1507793"/>
                <a:ext cx="5961156" cy="4500869"/>
              </a:xfrm>
              <a:prstGeom prst="roundRect">
                <a:avLst>
                  <a:gd name="adj" fmla="val 2534"/>
                </a:avLst>
              </a:prstGeom>
              <a:solidFill>
                <a:srgbClr val="FFFFFF">
                  <a:alpha val="85098"/>
                </a:srgbClr>
              </a:solidFill>
              <a:ln w="12700">
                <a:solidFill>
                  <a:srgbClr val="C00000"/>
                </a:solidFill>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ZA">
                  <a:solidFill>
                    <a:schemeClr val="tx1"/>
                  </a:solidFill>
                </a:endParaRPr>
              </a:p>
            </p:txBody>
          </p:sp>
          <p:sp>
            <p:nvSpPr>
              <p:cNvPr id="33" name="Rounded Rectangle 3"/>
              <p:cNvSpPr/>
              <p:nvPr/>
            </p:nvSpPr>
            <p:spPr>
              <a:xfrm>
                <a:off x="1663430" y="1507793"/>
                <a:ext cx="5961156" cy="554471"/>
              </a:xfrm>
              <a:custGeom>
                <a:avLst/>
                <a:gdLst>
                  <a:gd name="connsiteX0" fmla="*/ 0 w 7067550"/>
                  <a:gd name="connsiteY0" fmla="*/ 88716 h 532284"/>
                  <a:gd name="connsiteX1" fmla="*/ 88716 w 7067550"/>
                  <a:gd name="connsiteY1" fmla="*/ 0 h 532284"/>
                  <a:gd name="connsiteX2" fmla="*/ 6978834 w 7067550"/>
                  <a:gd name="connsiteY2" fmla="*/ 0 h 532284"/>
                  <a:gd name="connsiteX3" fmla="*/ 7067550 w 7067550"/>
                  <a:gd name="connsiteY3" fmla="*/ 88716 h 532284"/>
                  <a:gd name="connsiteX4" fmla="*/ 7067550 w 7067550"/>
                  <a:gd name="connsiteY4" fmla="*/ 443568 h 532284"/>
                  <a:gd name="connsiteX5" fmla="*/ 6978834 w 7067550"/>
                  <a:gd name="connsiteY5" fmla="*/ 532284 h 532284"/>
                  <a:gd name="connsiteX6" fmla="*/ 88716 w 7067550"/>
                  <a:gd name="connsiteY6" fmla="*/ 532284 h 532284"/>
                  <a:gd name="connsiteX7" fmla="*/ 0 w 7067550"/>
                  <a:gd name="connsiteY7" fmla="*/ 443568 h 532284"/>
                  <a:gd name="connsiteX8" fmla="*/ 0 w 7067550"/>
                  <a:gd name="connsiteY8" fmla="*/ 88716 h 532284"/>
                  <a:gd name="connsiteX0" fmla="*/ 0 w 7067550"/>
                  <a:gd name="connsiteY0" fmla="*/ 88716 h 532284"/>
                  <a:gd name="connsiteX1" fmla="*/ 88716 w 7067550"/>
                  <a:gd name="connsiteY1" fmla="*/ 0 h 532284"/>
                  <a:gd name="connsiteX2" fmla="*/ 6978834 w 7067550"/>
                  <a:gd name="connsiteY2" fmla="*/ 0 h 532284"/>
                  <a:gd name="connsiteX3" fmla="*/ 7067550 w 7067550"/>
                  <a:gd name="connsiteY3" fmla="*/ 88716 h 532284"/>
                  <a:gd name="connsiteX4" fmla="*/ 7067550 w 7067550"/>
                  <a:gd name="connsiteY4" fmla="*/ 443568 h 532284"/>
                  <a:gd name="connsiteX5" fmla="*/ 6978834 w 7067550"/>
                  <a:gd name="connsiteY5" fmla="*/ 532284 h 532284"/>
                  <a:gd name="connsiteX6" fmla="*/ 0 w 7067550"/>
                  <a:gd name="connsiteY6" fmla="*/ 443568 h 532284"/>
                  <a:gd name="connsiteX7" fmla="*/ 0 w 7067550"/>
                  <a:gd name="connsiteY7" fmla="*/ 88716 h 532284"/>
                  <a:gd name="connsiteX0" fmla="*/ 0 w 7067550"/>
                  <a:gd name="connsiteY0" fmla="*/ 88716 h 443568"/>
                  <a:gd name="connsiteX1" fmla="*/ 88716 w 7067550"/>
                  <a:gd name="connsiteY1" fmla="*/ 0 h 443568"/>
                  <a:gd name="connsiteX2" fmla="*/ 6978834 w 7067550"/>
                  <a:gd name="connsiteY2" fmla="*/ 0 h 443568"/>
                  <a:gd name="connsiteX3" fmla="*/ 7067550 w 7067550"/>
                  <a:gd name="connsiteY3" fmla="*/ 88716 h 443568"/>
                  <a:gd name="connsiteX4" fmla="*/ 7067550 w 7067550"/>
                  <a:gd name="connsiteY4" fmla="*/ 443568 h 443568"/>
                  <a:gd name="connsiteX5" fmla="*/ 0 w 7067550"/>
                  <a:gd name="connsiteY5" fmla="*/ 443568 h 443568"/>
                  <a:gd name="connsiteX6" fmla="*/ 0 w 7067550"/>
                  <a:gd name="connsiteY6" fmla="*/ 88716 h 443568"/>
                  <a:gd name="connsiteX0" fmla="*/ 0 w 7067550"/>
                  <a:gd name="connsiteY0" fmla="*/ 88716 h 468257"/>
                  <a:gd name="connsiteX1" fmla="*/ 88716 w 7067550"/>
                  <a:gd name="connsiteY1" fmla="*/ 0 h 468257"/>
                  <a:gd name="connsiteX2" fmla="*/ 6978834 w 7067550"/>
                  <a:gd name="connsiteY2" fmla="*/ 0 h 468257"/>
                  <a:gd name="connsiteX3" fmla="*/ 7067550 w 7067550"/>
                  <a:gd name="connsiteY3" fmla="*/ 88716 h 468257"/>
                  <a:gd name="connsiteX4" fmla="*/ 7067550 w 7067550"/>
                  <a:gd name="connsiteY4" fmla="*/ 443568 h 468257"/>
                  <a:gd name="connsiteX5" fmla="*/ 0 w 7067550"/>
                  <a:gd name="connsiteY5" fmla="*/ 443568 h 468257"/>
                  <a:gd name="connsiteX6" fmla="*/ 0 w 7067550"/>
                  <a:gd name="connsiteY6" fmla="*/ 88716 h 468257"/>
                  <a:gd name="connsiteX0" fmla="*/ 0 w 7067550"/>
                  <a:gd name="connsiteY0" fmla="*/ 88716 h 443568"/>
                  <a:gd name="connsiteX1" fmla="*/ 88716 w 7067550"/>
                  <a:gd name="connsiteY1" fmla="*/ 0 h 443568"/>
                  <a:gd name="connsiteX2" fmla="*/ 6978834 w 7067550"/>
                  <a:gd name="connsiteY2" fmla="*/ 0 h 443568"/>
                  <a:gd name="connsiteX3" fmla="*/ 7067550 w 7067550"/>
                  <a:gd name="connsiteY3" fmla="*/ 88716 h 443568"/>
                  <a:gd name="connsiteX4" fmla="*/ 7067550 w 7067550"/>
                  <a:gd name="connsiteY4" fmla="*/ 443568 h 443568"/>
                  <a:gd name="connsiteX5" fmla="*/ 0 w 7067550"/>
                  <a:gd name="connsiteY5" fmla="*/ 443568 h 443568"/>
                  <a:gd name="connsiteX6" fmla="*/ 0 w 7067550"/>
                  <a:gd name="connsiteY6" fmla="*/ 88716 h 44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7550" h="443568">
                    <a:moveTo>
                      <a:pt x="0" y="88716"/>
                    </a:moveTo>
                    <a:cubicBezTo>
                      <a:pt x="0" y="39720"/>
                      <a:pt x="39720" y="0"/>
                      <a:pt x="88716" y="0"/>
                    </a:cubicBezTo>
                    <a:lnTo>
                      <a:pt x="6978834" y="0"/>
                    </a:lnTo>
                    <a:cubicBezTo>
                      <a:pt x="7027830" y="0"/>
                      <a:pt x="7067550" y="39720"/>
                      <a:pt x="7067550" y="88716"/>
                    </a:cubicBezTo>
                    <a:lnTo>
                      <a:pt x="7067550" y="443568"/>
                    </a:lnTo>
                    <a:lnTo>
                      <a:pt x="0" y="443568"/>
                    </a:lnTo>
                    <a:lnTo>
                      <a:pt x="0" y="88716"/>
                    </a:lnTo>
                    <a:close/>
                  </a:path>
                </a:pathLst>
              </a:custGeom>
              <a:solidFill>
                <a:srgbClr val="C00000"/>
              </a:solidFill>
              <a:ln w="12700">
                <a:solidFill>
                  <a:srgbClr val="C00000"/>
                </a:solidFill>
                <a:round/>
                <a:headEnd/>
                <a:tailEnd/>
              </a:ln>
            </p:spPr>
            <p:txBody>
              <a:bodyPr vert="horz" wrap="square" lIns="91440" tIns="45720" rIns="91440" bIns="45720" numCol="1" anchor="t" anchorCtr="0" compatLnSpc="1">
                <a:prstTxWarp prst="textNoShape">
                  <a:avLst/>
                </a:prstTxWarp>
              </a:bodyPr>
              <a:lstStyle/>
              <a:p>
                <a:endParaRPr lang="en-ZA">
                  <a:solidFill>
                    <a:schemeClr val="tx1"/>
                  </a:solidFill>
                </a:endParaRPr>
              </a:p>
            </p:txBody>
          </p:sp>
          <p:cxnSp>
            <p:nvCxnSpPr>
              <p:cNvPr id="36" name="Straight Connector 35"/>
              <p:cNvCxnSpPr/>
              <p:nvPr/>
            </p:nvCxnSpPr>
            <p:spPr>
              <a:xfrm>
                <a:off x="1663431" y="2634823"/>
                <a:ext cx="5961155" cy="0"/>
              </a:xfrm>
              <a:prstGeom prst="line">
                <a:avLst/>
              </a:prstGeom>
              <a:ln w="12700">
                <a:solidFill>
                  <a:srgbClr val="C00000"/>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p:nvCxnSpPr>
            <p:spPr>
              <a:xfrm>
                <a:off x="1663431" y="3198109"/>
                <a:ext cx="5961155" cy="0"/>
              </a:xfrm>
              <a:prstGeom prst="line">
                <a:avLst/>
              </a:prstGeom>
              <a:ln w="12700">
                <a:solidFill>
                  <a:srgbClr val="C00000"/>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p:nvCxnSpPr>
            <p:spPr>
              <a:xfrm>
                <a:off x="1663431" y="3761395"/>
                <a:ext cx="5961155" cy="0"/>
              </a:xfrm>
              <a:prstGeom prst="line">
                <a:avLst/>
              </a:prstGeom>
              <a:ln w="12700">
                <a:solidFill>
                  <a:srgbClr val="C00000"/>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p:nvCxnSpPr>
            <p:spPr>
              <a:xfrm>
                <a:off x="1663431" y="4324682"/>
                <a:ext cx="5961155" cy="0"/>
              </a:xfrm>
              <a:prstGeom prst="line">
                <a:avLst/>
              </a:prstGeom>
              <a:ln w="12700">
                <a:solidFill>
                  <a:srgbClr val="C00000"/>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p:nvCxnSpPr>
            <p:spPr>
              <a:xfrm>
                <a:off x="1663431" y="4887968"/>
                <a:ext cx="5961155" cy="0"/>
              </a:xfrm>
              <a:prstGeom prst="line">
                <a:avLst/>
              </a:prstGeom>
              <a:ln w="12700">
                <a:solidFill>
                  <a:srgbClr val="C00000"/>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1663431" y="5451254"/>
                <a:ext cx="5961155" cy="0"/>
              </a:xfrm>
              <a:prstGeom prst="line">
                <a:avLst/>
              </a:prstGeom>
              <a:ln w="12700">
                <a:solidFill>
                  <a:srgbClr val="C00000"/>
                </a:solidFill>
              </a:ln>
              <a:effectLst/>
            </p:spPr>
            <p:style>
              <a:lnRef idx="2">
                <a:schemeClr val="accent1"/>
              </a:lnRef>
              <a:fillRef idx="0">
                <a:schemeClr val="accent1"/>
              </a:fillRef>
              <a:effectRef idx="1">
                <a:schemeClr val="accent1"/>
              </a:effectRef>
              <a:fontRef idx="minor">
                <a:schemeClr val="tx1"/>
              </a:fontRef>
            </p:style>
          </p:cxnSp>
        </p:grpSp>
        <p:sp>
          <p:nvSpPr>
            <p:cNvPr id="6" name="TextBox 5"/>
            <p:cNvSpPr txBox="1"/>
            <p:nvPr/>
          </p:nvSpPr>
          <p:spPr>
            <a:xfrm>
              <a:off x="2303457" y="1583179"/>
              <a:ext cx="1605697" cy="430887"/>
            </a:xfrm>
            <a:prstGeom prst="rect">
              <a:avLst/>
            </a:prstGeom>
            <a:noFill/>
          </p:spPr>
          <p:txBody>
            <a:bodyPr wrap="none" rtlCol="0">
              <a:spAutoFit/>
            </a:bodyPr>
            <a:lstStyle/>
            <a:p>
              <a:r>
                <a:rPr lang="en-ZA" sz="2200" dirty="0" smtClean="0">
                  <a:solidFill>
                    <a:schemeClr val="bg1"/>
                  </a:solidFill>
                  <a:latin typeface="Impact" pitchFamily="34" charset="0"/>
                </a:rPr>
                <a:t>RISK FACTOR</a:t>
              </a:r>
            </a:p>
          </p:txBody>
        </p:sp>
        <p:sp>
          <p:nvSpPr>
            <p:cNvPr id="7" name="TextBox 6"/>
            <p:cNvSpPr txBox="1"/>
            <p:nvPr/>
          </p:nvSpPr>
          <p:spPr>
            <a:xfrm>
              <a:off x="4697011" y="1583179"/>
              <a:ext cx="2700098" cy="430887"/>
            </a:xfrm>
            <a:prstGeom prst="rect">
              <a:avLst/>
            </a:prstGeom>
            <a:noFill/>
          </p:spPr>
          <p:txBody>
            <a:bodyPr wrap="none" rtlCol="0">
              <a:spAutoFit/>
            </a:bodyPr>
            <a:lstStyle/>
            <a:p>
              <a:r>
                <a:rPr lang="en-ZA" sz="2200" dirty="0" smtClean="0">
                  <a:solidFill>
                    <a:schemeClr val="bg1"/>
                  </a:solidFill>
                  <a:latin typeface="Impact" pitchFamily="34" charset="0"/>
                </a:rPr>
                <a:t>HAZARD RATIO (RANGE)</a:t>
              </a:r>
              <a:endParaRPr lang="en-ZA" sz="2200" dirty="0">
                <a:solidFill>
                  <a:schemeClr val="bg1"/>
                </a:solidFill>
                <a:latin typeface="Impact" pitchFamily="34" charset="0"/>
              </a:endParaRPr>
            </a:p>
          </p:txBody>
        </p:sp>
        <p:sp>
          <p:nvSpPr>
            <p:cNvPr id="8" name="TextBox 7"/>
            <p:cNvSpPr txBox="1"/>
            <p:nvPr/>
          </p:nvSpPr>
          <p:spPr>
            <a:xfrm>
              <a:off x="2303457" y="2158027"/>
              <a:ext cx="1814978" cy="400110"/>
            </a:xfrm>
            <a:prstGeom prst="rect">
              <a:avLst/>
            </a:prstGeom>
            <a:noFill/>
          </p:spPr>
          <p:txBody>
            <a:bodyPr wrap="square" rtlCol="0">
              <a:spAutoFit/>
            </a:bodyPr>
            <a:lstStyle/>
            <a:p>
              <a:r>
                <a:rPr lang="en-ZA" sz="2000" dirty="0" smtClean="0">
                  <a:latin typeface="Arial Narrow" pitchFamily="34" charset="0"/>
                </a:rPr>
                <a:t>Diabetes</a:t>
              </a:r>
            </a:p>
          </p:txBody>
        </p:sp>
        <p:sp>
          <p:nvSpPr>
            <p:cNvPr id="9" name="TextBox 8"/>
            <p:cNvSpPr txBox="1"/>
            <p:nvPr/>
          </p:nvSpPr>
          <p:spPr>
            <a:xfrm>
              <a:off x="4620647" y="2158027"/>
              <a:ext cx="2402727" cy="400110"/>
            </a:xfrm>
            <a:prstGeom prst="rect">
              <a:avLst/>
            </a:prstGeom>
            <a:noFill/>
          </p:spPr>
          <p:txBody>
            <a:bodyPr wrap="square" rtlCol="0">
              <a:spAutoFit/>
            </a:bodyPr>
            <a:lstStyle/>
            <a:p>
              <a:pPr algn="r"/>
              <a:r>
                <a:rPr lang="en-ZA" sz="2000" dirty="0">
                  <a:latin typeface="Arial Narrow" pitchFamily="34" charset="0"/>
                </a:rPr>
                <a:t>2.04 (1.76 – 2.35)</a:t>
              </a:r>
            </a:p>
          </p:txBody>
        </p:sp>
        <p:sp>
          <p:nvSpPr>
            <p:cNvPr id="10" name="TextBox 9"/>
            <p:cNvSpPr txBox="1"/>
            <p:nvPr/>
          </p:nvSpPr>
          <p:spPr>
            <a:xfrm>
              <a:off x="2303457" y="2720088"/>
              <a:ext cx="1560126" cy="400110"/>
            </a:xfrm>
            <a:prstGeom prst="rect">
              <a:avLst/>
            </a:prstGeom>
            <a:noFill/>
          </p:spPr>
          <p:txBody>
            <a:bodyPr wrap="square" rtlCol="0">
              <a:spAutoFit/>
            </a:bodyPr>
            <a:lstStyle/>
            <a:p>
              <a:r>
                <a:rPr lang="en-ZA" sz="2000" dirty="0" smtClean="0">
                  <a:latin typeface="Arial Narrow" pitchFamily="34" charset="0"/>
                </a:rPr>
                <a:t>Age</a:t>
              </a:r>
            </a:p>
          </p:txBody>
        </p:sp>
        <p:sp>
          <p:nvSpPr>
            <p:cNvPr id="11" name="TextBox 10"/>
            <p:cNvSpPr txBox="1"/>
            <p:nvPr/>
          </p:nvSpPr>
          <p:spPr>
            <a:xfrm>
              <a:off x="4620651" y="2720088"/>
              <a:ext cx="2402723" cy="400110"/>
            </a:xfrm>
            <a:prstGeom prst="rect">
              <a:avLst/>
            </a:prstGeom>
            <a:noFill/>
          </p:spPr>
          <p:txBody>
            <a:bodyPr wrap="square" rtlCol="0">
              <a:spAutoFit/>
            </a:bodyPr>
            <a:lstStyle/>
            <a:p>
              <a:pPr algn="r"/>
              <a:r>
                <a:rPr lang="en-ZA" sz="2000" dirty="0">
                  <a:latin typeface="Arial Narrow" pitchFamily="34" charset="0"/>
                </a:rPr>
                <a:t>	1.87 (1.73 – 2.02)</a:t>
              </a:r>
            </a:p>
          </p:txBody>
        </p:sp>
        <p:sp>
          <p:nvSpPr>
            <p:cNvPr id="12" name="TextBox 11"/>
            <p:cNvSpPr txBox="1"/>
            <p:nvPr/>
          </p:nvSpPr>
          <p:spPr>
            <a:xfrm>
              <a:off x="2303457" y="3282149"/>
              <a:ext cx="2044010" cy="400110"/>
            </a:xfrm>
            <a:prstGeom prst="rect">
              <a:avLst/>
            </a:prstGeom>
            <a:noFill/>
          </p:spPr>
          <p:txBody>
            <a:bodyPr wrap="square" rtlCol="0">
              <a:spAutoFit/>
            </a:bodyPr>
            <a:lstStyle/>
            <a:p>
              <a:r>
                <a:rPr lang="en-ZA" sz="2000" dirty="0" smtClean="0">
                  <a:latin typeface="Arial Narrow" pitchFamily="34" charset="0"/>
                </a:rPr>
                <a:t>Current smoking</a:t>
              </a:r>
            </a:p>
          </p:txBody>
        </p:sp>
        <p:sp>
          <p:nvSpPr>
            <p:cNvPr id="13" name="TextBox 12"/>
            <p:cNvSpPr txBox="1"/>
            <p:nvPr/>
          </p:nvSpPr>
          <p:spPr>
            <a:xfrm>
              <a:off x="4620647" y="3282149"/>
              <a:ext cx="2402727" cy="400110"/>
            </a:xfrm>
            <a:prstGeom prst="rect">
              <a:avLst/>
            </a:prstGeom>
            <a:noFill/>
          </p:spPr>
          <p:txBody>
            <a:bodyPr wrap="square" rtlCol="0">
              <a:spAutoFit/>
            </a:bodyPr>
            <a:lstStyle/>
            <a:p>
              <a:pPr algn="r"/>
              <a:r>
                <a:rPr lang="en-ZA" sz="2000" dirty="0">
                  <a:latin typeface="Arial Narrow" pitchFamily="34" charset="0"/>
                </a:rPr>
                <a:t>1.79 (1.66 – 1.94)</a:t>
              </a:r>
            </a:p>
          </p:txBody>
        </p:sp>
        <p:sp>
          <p:nvSpPr>
            <p:cNvPr id="14" name="TextBox 13"/>
            <p:cNvSpPr txBox="1"/>
            <p:nvPr/>
          </p:nvSpPr>
          <p:spPr>
            <a:xfrm>
              <a:off x="2303457" y="3844210"/>
              <a:ext cx="2676308" cy="400110"/>
            </a:xfrm>
            <a:prstGeom prst="rect">
              <a:avLst/>
            </a:prstGeom>
            <a:noFill/>
          </p:spPr>
          <p:txBody>
            <a:bodyPr wrap="square" rtlCol="0">
              <a:spAutoFit/>
            </a:bodyPr>
            <a:lstStyle/>
            <a:p>
              <a:r>
                <a:rPr lang="en-ZA" sz="2000" dirty="0">
                  <a:latin typeface="Arial Narrow" pitchFamily="34" charset="0"/>
                </a:rPr>
                <a:t>Systolic blood </a:t>
              </a:r>
              <a:r>
                <a:rPr lang="en-ZA" sz="2000" dirty="0" smtClean="0">
                  <a:latin typeface="Arial Narrow" pitchFamily="34" charset="0"/>
                </a:rPr>
                <a:t>pressure</a:t>
              </a:r>
            </a:p>
          </p:txBody>
        </p:sp>
        <p:sp>
          <p:nvSpPr>
            <p:cNvPr id="15" name="TextBox 14"/>
            <p:cNvSpPr txBox="1"/>
            <p:nvPr/>
          </p:nvSpPr>
          <p:spPr>
            <a:xfrm>
              <a:off x="4620647" y="3844210"/>
              <a:ext cx="2402727" cy="400110"/>
            </a:xfrm>
            <a:prstGeom prst="rect">
              <a:avLst/>
            </a:prstGeom>
            <a:noFill/>
          </p:spPr>
          <p:txBody>
            <a:bodyPr wrap="square" rtlCol="0">
              <a:spAutoFit/>
            </a:bodyPr>
            <a:lstStyle/>
            <a:p>
              <a:pPr algn="r"/>
              <a:r>
                <a:rPr lang="en-ZA" sz="2000" dirty="0">
                  <a:latin typeface="Arial Narrow" pitchFamily="34" charset="0"/>
                </a:rPr>
                <a:t>1.31 (1.26 – 1.37)</a:t>
              </a:r>
            </a:p>
          </p:txBody>
        </p:sp>
        <p:sp>
          <p:nvSpPr>
            <p:cNvPr id="16" name="TextBox 15"/>
            <p:cNvSpPr txBox="1"/>
            <p:nvPr/>
          </p:nvSpPr>
          <p:spPr>
            <a:xfrm>
              <a:off x="2303457" y="4406271"/>
              <a:ext cx="2637397" cy="400110"/>
            </a:xfrm>
            <a:prstGeom prst="rect">
              <a:avLst/>
            </a:prstGeom>
            <a:noFill/>
          </p:spPr>
          <p:txBody>
            <a:bodyPr wrap="square" rtlCol="0">
              <a:spAutoFit/>
            </a:bodyPr>
            <a:lstStyle/>
            <a:p>
              <a:r>
                <a:rPr lang="en-ZA" sz="2000" dirty="0">
                  <a:latin typeface="Arial Narrow" pitchFamily="34" charset="0"/>
                </a:rPr>
                <a:t>Total [Cholesterol] </a:t>
              </a:r>
              <a:endParaRPr lang="en-ZA" sz="2000" dirty="0" smtClean="0">
                <a:latin typeface="Arial Narrow" pitchFamily="34" charset="0"/>
              </a:endParaRPr>
            </a:p>
          </p:txBody>
        </p:sp>
        <p:sp>
          <p:nvSpPr>
            <p:cNvPr id="17" name="TextBox 16"/>
            <p:cNvSpPr txBox="1"/>
            <p:nvPr/>
          </p:nvSpPr>
          <p:spPr>
            <a:xfrm>
              <a:off x="4620647" y="4406271"/>
              <a:ext cx="2402727" cy="400110"/>
            </a:xfrm>
            <a:prstGeom prst="rect">
              <a:avLst/>
            </a:prstGeom>
            <a:noFill/>
          </p:spPr>
          <p:txBody>
            <a:bodyPr wrap="square" rtlCol="0">
              <a:spAutoFit/>
            </a:bodyPr>
            <a:lstStyle/>
            <a:p>
              <a:pPr algn="r"/>
              <a:r>
                <a:rPr lang="en-ZA" sz="2000" dirty="0">
                  <a:latin typeface="Arial Narrow" pitchFamily="34" charset="0"/>
                </a:rPr>
                <a:t> 1.22 (1.17 – 1.27) </a:t>
              </a:r>
            </a:p>
          </p:txBody>
        </p:sp>
        <p:sp>
          <p:nvSpPr>
            <p:cNvPr id="18" name="TextBox 17"/>
            <p:cNvSpPr txBox="1"/>
            <p:nvPr/>
          </p:nvSpPr>
          <p:spPr>
            <a:xfrm>
              <a:off x="2303457" y="4968332"/>
              <a:ext cx="1593368" cy="400110"/>
            </a:xfrm>
            <a:prstGeom prst="rect">
              <a:avLst/>
            </a:prstGeom>
            <a:noFill/>
          </p:spPr>
          <p:txBody>
            <a:bodyPr wrap="square" rtlCol="0">
              <a:spAutoFit/>
            </a:bodyPr>
            <a:lstStyle/>
            <a:p>
              <a:r>
                <a:rPr lang="en-ZA" sz="2000" dirty="0">
                  <a:latin typeface="Arial Narrow" pitchFamily="34" charset="0"/>
                </a:rPr>
                <a:t>[Triglyceride] 	 </a:t>
              </a:r>
              <a:endParaRPr lang="en-ZA" sz="2000" dirty="0" smtClean="0">
                <a:latin typeface="Arial Narrow" pitchFamily="34" charset="0"/>
              </a:endParaRPr>
            </a:p>
          </p:txBody>
        </p:sp>
        <p:sp>
          <p:nvSpPr>
            <p:cNvPr id="19" name="TextBox 18"/>
            <p:cNvSpPr txBox="1"/>
            <p:nvPr/>
          </p:nvSpPr>
          <p:spPr>
            <a:xfrm>
              <a:off x="4620651" y="4968332"/>
              <a:ext cx="2402723" cy="400110"/>
            </a:xfrm>
            <a:prstGeom prst="rect">
              <a:avLst/>
            </a:prstGeom>
            <a:noFill/>
          </p:spPr>
          <p:txBody>
            <a:bodyPr wrap="square" rtlCol="0">
              <a:spAutoFit/>
            </a:bodyPr>
            <a:lstStyle/>
            <a:p>
              <a:pPr algn="r"/>
              <a:r>
                <a:rPr lang="en-ZA" sz="2000" dirty="0">
                  <a:latin typeface="Arial Narrow" pitchFamily="34" charset="0"/>
                </a:rPr>
                <a:t> 1.19 (1.15 – 1.23)</a:t>
              </a:r>
            </a:p>
          </p:txBody>
        </p:sp>
        <p:sp>
          <p:nvSpPr>
            <p:cNvPr id="20" name="TextBox 19"/>
            <p:cNvSpPr txBox="1"/>
            <p:nvPr/>
          </p:nvSpPr>
          <p:spPr>
            <a:xfrm>
              <a:off x="2303457" y="5530393"/>
              <a:ext cx="2277474" cy="400110"/>
            </a:xfrm>
            <a:prstGeom prst="rect">
              <a:avLst/>
            </a:prstGeom>
            <a:noFill/>
          </p:spPr>
          <p:txBody>
            <a:bodyPr wrap="square" rtlCol="0">
              <a:spAutoFit/>
            </a:bodyPr>
            <a:lstStyle/>
            <a:p>
              <a:r>
                <a:rPr lang="en-ZA" sz="2000" dirty="0">
                  <a:latin typeface="Arial Narrow" pitchFamily="34" charset="0"/>
                </a:rPr>
                <a:t>[HDL-Cholesterol] </a:t>
              </a:r>
              <a:endParaRPr lang="en-ZA" sz="2000" dirty="0" smtClean="0">
                <a:latin typeface="Arial Narrow" pitchFamily="34" charset="0"/>
              </a:endParaRPr>
            </a:p>
          </p:txBody>
        </p:sp>
        <p:sp>
          <p:nvSpPr>
            <p:cNvPr id="21" name="TextBox 20"/>
            <p:cNvSpPr txBox="1"/>
            <p:nvPr/>
          </p:nvSpPr>
          <p:spPr>
            <a:xfrm>
              <a:off x="4620651" y="5530393"/>
              <a:ext cx="2402723" cy="400110"/>
            </a:xfrm>
            <a:prstGeom prst="rect">
              <a:avLst/>
            </a:prstGeom>
            <a:noFill/>
          </p:spPr>
          <p:txBody>
            <a:bodyPr wrap="square" rtlCol="0">
              <a:spAutoFit/>
            </a:bodyPr>
            <a:lstStyle/>
            <a:p>
              <a:pPr algn="r"/>
              <a:r>
                <a:rPr lang="en-ZA" sz="2000" dirty="0">
                  <a:latin typeface="Arial Narrow" pitchFamily="34" charset="0"/>
                </a:rPr>
                <a:t> 0.83 (0.78 – 0.87) </a:t>
              </a:r>
              <a:endParaRPr lang="en-ZA" sz="2000" dirty="0" smtClean="0">
                <a:latin typeface="Arial Narrow" pitchFamily="34" charset="0"/>
              </a:endParaRPr>
            </a:p>
          </p:txBody>
        </p:sp>
      </p:grpSp>
      <p:grpSp>
        <p:nvGrpSpPr>
          <p:cNvPr id="55" name="Group 54"/>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56" name="Rectangle 55"/>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9"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61" name="Group 60"/>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62" name="Rectangle 61"/>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66"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50" name="Frame 49"/>
          <p:cNvSpPr/>
          <p:nvPr/>
        </p:nvSpPr>
        <p:spPr>
          <a:xfrm>
            <a:off x="2076827" y="4326147"/>
            <a:ext cx="5172229" cy="1693416"/>
          </a:xfrm>
          <a:prstGeom prst="frame">
            <a:avLst>
              <a:gd name="adj1" fmla="val 5203"/>
            </a:avLst>
          </a:prstGeom>
          <a:solidFill>
            <a:srgbClr val="DC0D1B"/>
          </a:solidFill>
          <a:ln>
            <a:solidFill>
              <a:srgbClr val="D35402"/>
            </a:solidFill>
          </a:ln>
        </p:spPr>
        <p:style>
          <a:lnRef idx="1">
            <a:schemeClr val="accent1"/>
          </a:lnRef>
          <a:fillRef idx="3">
            <a:schemeClr val="accent1"/>
          </a:fillRef>
          <a:effectRef idx="2">
            <a:schemeClr val="accent1"/>
          </a:effectRef>
          <a:fontRef idx="minor">
            <a:schemeClr val="lt1"/>
          </a:fontRef>
        </p:style>
      </p:sp>
      <p:sp>
        <p:nvSpPr>
          <p:cNvPr id="69" name="Left Arrow 68"/>
          <p:cNvSpPr/>
          <p:nvPr/>
        </p:nvSpPr>
        <p:spPr>
          <a:xfrm>
            <a:off x="7228638" y="1950811"/>
            <a:ext cx="822960" cy="822960"/>
          </a:xfrm>
          <a:prstGeom prst="leftArrow">
            <a:avLst/>
          </a:prstGeom>
          <a:solidFill>
            <a:srgbClr val="DC0D1B"/>
          </a:solidFill>
          <a:ln>
            <a:solidFill>
              <a:srgbClr val="D35402"/>
            </a:solidFill>
          </a:ln>
        </p:spPr>
        <p:style>
          <a:lnRef idx="1">
            <a:schemeClr val="accent1"/>
          </a:lnRef>
          <a:fillRef idx="3">
            <a:schemeClr val="accent1"/>
          </a:fillRef>
          <a:effectRef idx="2">
            <a:schemeClr val="accent1"/>
          </a:effectRef>
          <a:fontRef idx="minor">
            <a:schemeClr val="lt1"/>
          </a:fontRef>
        </p:style>
      </p:sp>
      <p:sp>
        <p:nvSpPr>
          <p:cNvPr id="47" name="TextBox 46"/>
          <p:cNvSpPr txBox="1"/>
          <p:nvPr/>
        </p:nvSpPr>
        <p:spPr>
          <a:xfrm>
            <a:off x="502664" y="6151856"/>
            <a:ext cx="8862900" cy="707886"/>
          </a:xfrm>
          <a:prstGeom prst="rect">
            <a:avLst/>
          </a:prstGeom>
          <a:noFill/>
        </p:spPr>
        <p:txBody>
          <a:bodyPr wrap="square" rtlCol="0">
            <a:spAutoFit/>
          </a:bodyPr>
          <a:lstStyle/>
          <a:p>
            <a:r>
              <a:rPr lang="en-GB" sz="2000" dirty="0" smtClean="0"/>
              <a:t>Di AE, </a:t>
            </a:r>
            <a:r>
              <a:rPr lang="en-GB" sz="2000" dirty="0" err="1" smtClean="0"/>
              <a:t>Gao</a:t>
            </a:r>
            <a:r>
              <a:rPr lang="en-GB" sz="2000" dirty="0" smtClean="0"/>
              <a:t> P, </a:t>
            </a:r>
            <a:r>
              <a:rPr lang="en-GB" sz="2000" dirty="0" err="1" smtClean="0"/>
              <a:t>Pennells</a:t>
            </a:r>
            <a:r>
              <a:rPr lang="en-GB" sz="2000" dirty="0" smtClean="0"/>
              <a:t> L, et al. Lipid-related markers and cardiovascular disease </a:t>
            </a:r>
            <a:r>
              <a:rPr lang="en-GB" sz="2000" dirty="0" smtClean="0">
                <a:ln>
                  <a:solidFill>
                    <a:srgbClr val="FFFFFF"/>
                  </a:solidFill>
                </a:ln>
                <a:solidFill>
                  <a:srgbClr val="FFFFFF"/>
                </a:solidFill>
              </a:rPr>
              <a:t>prediction. </a:t>
            </a:r>
            <a:r>
              <a:rPr lang="en-GB" sz="2000" i="1" dirty="0" smtClean="0">
                <a:ln>
                  <a:solidFill>
                    <a:srgbClr val="FFFFFF"/>
                  </a:solidFill>
                </a:ln>
                <a:solidFill>
                  <a:srgbClr val="FFFFFF"/>
                </a:solidFill>
              </a:rPr>
              <a:t>JAMA</a:t>
            </a:r>
            <a:r>
              <a:rPr lang="en-GB" sz="2000" dirty="0" smtClean="0">
                <a:ln>
                  <a:solidFill>
                    <a:srgbClr val="FFFFFF"/>
                  </a:solidFill>
                </a:ln>
                <a:solidFill>
                  <a:srgbClr val="FFFFFF"/>
                </a:solidFill>
              </a:rPr>
              <a:t> 2012; 307: 2499-2506.</a:t>
            </a:r>
            <a:r>
              <a:rPr lang="en-US" sz="2000" dirty="0" smtClean="0">
                <a:ln>
                  <a:solidFill>
                    <a:srgbClr val="FFFFFF"/>
                  </a:solidFill>
                </a:ln>
                <a:solidFill>
                  <a:srgbClr val="FFFFFF"/>
                </a:solidFill>
              </a:rPr>
              <a:t> </a:t>
            </a:r>
            <a:endParaRPr lang="en-US" sz="2000" dirty="0" smtClean="0">
              <a:ln>
                <a:solidFill>
                  <a:srgbClr val="FFFFFF"/>
                </a:solidFill>
              </a:ln>
              <a:solidFill>
                <a:srgbClr val="FFFFFF"/>
              </a:solidFill>
              <a:latin typeface="Arial Narrow" pitchFamily="34" charset="0"/>
            </a:endParaRPr>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272012761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1000"/>
                                        <p:tgtEl>
                                          <p:spTgt spid="5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wipe(left)">
                                      <p:cBhvr>
                                        <p:cTn id="16" dur="500"/>
                                        <p:tgtEl>
                                          <p:spTgt spid="67"/>
                                        </p:tgtEl>
                                      </p:cBhvr>
                                    </p:animEffect>
                                  </p:childTnLst>
                                </p:cTn>
                              </p:par>
                            </p:childTnLst>
                          </p:cTn>
                        </p:par>
                      </p:childTnLst>
                    </p:cTn>
                  </p:par>
                  <p:par>
                    <p:cTn id="17" fill="hold">
                      <p:stCondLst>
                        <p:cond delay="indefinite"/>
                      </p:stCondLst>
                      <p:childTnLst>
                        <p:par>
                          <p:cTn id="18" fill="hold">
                            <p:stCondLst>
                              <p:cond delay="0"/>
                            </p:stCondLst>
                            <p:childTnLst>
                              <p:par>
                                <p:cTn id="19" presetID="37" presetClass="entr" presetSubtype="0" fill="hold" nodeType="click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1000"/>
                                        <p:tgtEl>
                                          <p:spTgt spid="50"/>
                                        </p:tgtEl>
                                      </p:cBhvr>
                                    </p:animEffect>
                                    <p:anim calcmode="lin" valueType="num">
                                      <p:cBhvr>
                                        <p:cTn id="22" dur="1000" fill="hold"/>
                                        <p:tgtEl>
                                          <p:spTgt spid="50"/>
                                        </p:tgtEl>
                                        <p:attrNameLst>
                                          <p:attrName>ppt_x</p:attrName>
                                        </p:attrNameLst>
                                      </p:cBhvr>
                                      <p:tavLst>
                                        <p:tav tm="0">
                                          <p:val>
                                            <p:strVal val="#ppt_x"/>
                                          </p:val>
                                        </p:tav>
                                        <p:tav tm="100000">
                                          <p:val>
                                            <p:strVal val="#ppt_x"/>
                                          </p:val>
                                        </p:tav>
                                      </p:tavLst>
                                    </p:anim>
                                    <p:anim calcmode="lin" valueType="num">
                                      <p:cBhvr>
                                        <p:cTn id="23" dur="900" decel="100000" fill="hold"/>
                                        <p:tgtEl>
                                          <p:spTgt spid="50"/>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37" presetClass="entr" presetSubtype="0" fill="hold" nodeType="click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1000"/>
                                        <p:tgtEl>
                                          <p:spTgt spid="69"/>
                                        </p:tgtEl>
                                      </p:cBhvr>
                                    </p:animEffect>
                                    <p:anim calcmode="lin" valueType="num">
                                      <p:cBhvr>
                                        <p:cTn id="30" dur="1000" fill="hold"/>
                                        <p:tgtEl>
                                          <p:spTgt spid="69"/>
                                        </p:tgtEl>
                                        <p:attrNameLst>
                                          <p:attrName>ppt_x</p:attrName>
                                        </p:attrNameLst>
                                      </p:cBhvr>
                                      <p:tavLst>
                                        <p:tav tm="0">
                                          <p:val>
                                            <p:strVal val="#ppt_x"/>
                                          </p:val>
                                        </p:tav>
                                        <p:tav tm="100000">
                                          <p:val>
                                            <p:strVal val="#ppt_x"/>
                                          </p:val>
                                        </p:tav>
                                      </p:tavLst>
                                    </p:anim>
                                    <p:anim calcmode="lin" valueType="num">
                                      <p:cBhvr>
                                        <p:cTn id="31" dur="900" decel="100000" fill="hold"/>
                                        <p:tgtEl>
                                          <p:spTgt spid="69"/>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2" grpId="0"/>
    </p:bld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2" name="Group 7"/>
          <p:cNvGrpSpPr/>
          <p:nvPr/>
        </p:nvGrpSpPr>
        <p:grpSpPr>
          <a:xfrm>
            <a:off x="4395836" y="137734"/>
            <a:ext cx="2598758" cy="6291883"/>
            <a:chOff x="4395836" y="137734"/>
            <a:chExt cx="2598758" cy="6291883"/>
          </a:xfrm>
        </p:grpSpPr>
        <p:pic>
          <p:nvPicPr>
            <p:cNvPr id="22" name="Picture 2" descr="E:\SIGAL - COMPUGRAFIX BACKUP 2011\Powerpoint\TN143 - Graphs for Tim's book\skeleton1.jpg"/>
            <p:cNvPicPr>
              <a:picLocks noChangeAspect="1" noChangeArrowheads="1"/>
            </p:cNvPicPr>
            <p:nvPr/>
          </p:nvPicPr>
          <p:blipFill rotWithShape="1">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l="57851" t="30337" r="18536"/>
            <a:stretch/>
          </p:blipFill>
          <p:spPr bwMode="auto">
            <a:xfrm>
              <a:off x="4780345" y="2199190"/>
              <a:ext cx="1724626" cy="4085864"/>
            </a:xfrm>
            <a:prstGeom prst="rect">
              <a:avLst/>
            </a:prstGeom>
            <a:noFill/>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sp>
          <p:nvSpPr>
            <p:cNvPr id="4" name="TextBox 3"/>
            <p:cNvSpPr txBox="1"/>
            <p:nvPr/>
          </p:nvSpPr>
          <p:spPr>
            <a:xfrm>
              <a:off x="4395836" y="6091063"/>
              <a:ext cx="2598758" cy="338554"/>
            </a:xfrm>
            <a:prstGeom prst="rect">
              <a:avLst/>
            </a:prstGeom>
            <a:noFill/>
          </p:spPr>
          <p:txBody>
            <a:bodyPr wrap="square" rtlCol="0">
              <a:spAutoFit/>
            </a:bodyPr>
            <a:lstStyle/>
            <a:p>
              <a:pPr algn="ctr"/>
              <a:r>
                <a:rPr lang="en-ZA" sz="1600" dirty="0" smtClean="0">
                  <a:effectLst/>
                  <a:latin typeface="Arial Narrow" pitchFamily="34" charset="0"/>
                </a:rPr>
                <a:t>Australopithecus </a:t>
              </a:r>
              <a:r>
                <a:rPr lang="en-ZA" sz="1600" dirty="0" err="1" smtClean="0">
                  <a:effectLst/>
                  <a:latin typeface="Arial Narrow" pitchFamily="34" charset="0"/>
                </a:rPr>
                <a:t>Africanus</a:t>
              </a:r>
              <a:endParaRPr lang="en-ZA" sz="1600" dirty="0" smtClean="0">
                <a:effectLst/>
                <a:latin typeface="Arial Narrow" pitchFamily="34" charset="0"/>
              </a:endParaRPr>
            </a:p>
          </p:txBody>
        </p:sp>
        <p:sp>
          <p:nvSpPr>
            <p:cNvPr id="19" name="TextBox 18"/>
            <p:cNvSpPr txBox="1"/>
            <p:nvPr/>
          </p:nvSpPr>
          <p:spPr>
            <a:xfrm>
              <a:off x="4479393" y="137734"/>
              <a:ext cx="2333312" cy="830997"/>
            </a:xfrm>
            <a:prstGeom prst="rect">
              <a:avLst/>
            </a:prstGeom>
            <a:noFill/>
          </p:spPr>
          <p:txBody>
            <a:bodyPr wrap="square" rtlCol="0">
              <a:spAutoFit/>
            </a:bodyPr>
            <a:lstStyle/>
            <a:p>
              <a:pPr algn="ctr"/>
              <a:r>
                <a:rPr lang="en-ZA" sz="2400" dirty="0" smtClean="0">
                  <a:solidFill>
                    <a:srgbClr val="000066"/>
                  </a:solidFill>
                  <a:effectLst/>
                  <a:latin typeface="Impact" pitchFamily="34" charset="0"/>
                </a:rPr>
                <a:t>2.5 - 3.5 MILLION YEARS AGO</a:t>
              </a:r>
            </a:p>
          </p:txBody>
        </p:sp>
      </p:grpSp>
      <p:grpSp>
        <p:nvGrpSpPr>
          <p:cNvPr id="3" name="Group 6"/>
          <p:cNvGrpSpPr/>
          <p:nvPr/>
        </p:nvGrpSpPr>
        <p:grpSpPr>
          <a:xfrm>
            <a:off x="2194595" y="137734"/>
            <a:ext cx="2598758" cy="6538105"/>
            <a:chOff x="2194595" y="137734"/>
            <a:chExt cx="2598758" cy="6538105"/>
          </a:xfrm>
        </p:grpSpPr>
        <p:pic>
          <p:nvPicPr>
            <p:cNvPr id="12290" name="Picture 2" descr="E:\SIGAL - COMPUGRAFIX BACKUP 2011\Powerpoint\TN143 - Graphs for Tim's book\skeleton1.jpg"/>
            <p:cNvPicPr>
              <a:picLocks noChangeAspect="1" noChangeArrowheads="1"/>
            </p:cNvPicPr>
            <p:nvPr/>
          </p:nvPicPr>
          <p:blipFill rotWithShape="1">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l="14975" r="57129"/>
            <a:stretch/>
          </p:blipFill>
          <p:spPr bwMode="auto">
            <a:xfrm>
              <a:off x="2482126" y="419905"/>
              <a:ext cx="2037468" cy="5865149"/>
            </a:xfrm>
            <a:prstGeom prst="rect">
              <a:avLst/>
            </a:prstGeom>
            <a:noFill/>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sp>
          <p:nvSpPr>
            <p:cNvPr id="15" name="TextBox 14"/>
            <p:cNvSpPr txBox="1"/>
            <p:nvPr/>
          </p:nvSpPr>
          <p:spPr>
            <a:xfrm>
              <a:off x="2194595" y="6091064"/>
              <a:ext cx="2598758" cy="584775"/>
            </a:xfrm>
            <a:prstGeom prst="rect">
              <a:avLst/>
            </a:prstGeom>
            <a:noFill/>
          </p:spPr>
          <p:txBody>
            <a:bodyPr wrap="square" rtlCol="0">
              <a:spAutoFit/>
            </a:bodyPr>
            <a:lstStyle/>
            <a:p>
              <a:pPr algn="ctr"/>
              <a:r>
                <a:rPr lang="en-ZA" sz="1600" dirty="0" smtClean="0">
                  <a:effectLst/>
                  <a:latin typeface="Arial Narrow" pitchFamily="34" charset="0"/>
                </a:rPr>
                <a:t>Homo sapiens</a:t>
              </a:r>
            </a:p>
            <a:p>
              <a:pPr algn="ctr"/>
              <a:r>
                <a:rPr lang="en-ZA" sz="1600" dirty="0" smtClean="0">
                  <a:latin typeface="Arial Narrow" pitchFamily="34" charset="0"/>
                </a:rPr>
                <a:t> </a:t>
              </a:r>
              <a:endParaRPr lang="en-ZA" sz="1600" dirty="0" smtClean="0">
                <a:effectLst/>
                <a:latin typeface="Arial Narrow" pitchFamily="34" charset="0"/>
              </a:endParaRPr>
            </a:p>
          </p:txBody>
        </p:sp>
        <p:sp>
          <p:nvSpPr>
            <p:cNvPr id="18" name="TextBox 17"/>
            <p:cNvSpPr txBox="1"/>
            <p:nvPr/>
          </p:nvSpPr>
          <p:spPr>
            <a:xfrm>
              <a:off x="2194595" y="137734"/>
              <a:ext cx="2598758" cy="461665"/>
            </a:xfrm>
            <a:prstGeom prst="rect">
              <a:avLst/>
            </a:prstGeom>
            <a:noFill/>
          </p:spPr>
          <p:txBody>
            <a:bodyPr wrap="square" rtlCol="0">
              <a:spAutoFit/>
            </a:bodyPr>
            <a:lstStyle/>
            <a:p>
              <a:pPr algn="ctr"/>
              <a:r>
                <a:rPr lang="en-ZA" sz="2400" dirty="0" smtClean="0">
                  <a:solidFill>
                    <a:srgbClr val="000066"/>
                  </a:solidFill>
                  <a:effectLst/>
                  <a:latin typeface="Impact" pitchFamily="34" charset="0"/>
                </a:rPr>
                <a:t>TODAY</a:t>
              </a:r>
            </a:p>
          </p:txBody>
        </p:sp>
      </p:grpSp>
      <p:grpSp>
        <p:nvGrpSpPr>
          <p:cNvPr id="6" name="Group 11"/>
          <p:cNvGrpSpPr/>
          <p:nvPr/>
        </p:nvGrpSpPr>
        <p:grpSpPr>
          <a:xfrm flipH="1">
            <a:off x="0" y="3133801"/>
            <a:ext cx="2943113" cy="903722"/>
            <a:chOff x="3935478" y="2119177"/>
            <a:chExt cx="2943113" cy="903722"/>
          </a:xfrm>
        </p:grpSpPr>
        <p:sp>
          <p:nvSpPr>
            <p:cNvPr id="13" name="Down Arrow 12"/>
            <p:cNvSpPr/>
            <p:nvPr/>
          </p:nvSpPr>
          <p:spPr>
            <a:xfrm rot="5400000">
              <a:off x="4955174" y="1099481"/>
              <a:ext cx="903722" cy="2943113"/>
            </a:xfrm>
            <a:prstGeom prst="downArrow">
              <a:avLst>
                <a:gd name="adj1" fmla="val 60445"/>
                <a:gd name="adj2" fmla="val 57871"/>
              </a:avLst>
            </a:prstGeom>
            <a:gradFill>
              <a:gsLst>
                <a:gs pos="0">
                  <a:srgbClr val="000066"/>
                </a:gs>
                <a:gs pos="50000">
                  <a:srgbClr val="000066">
                    <a:alpha val="58000"/>
                  </a:srgbClr>
                </a:gs>
                <a:gs pos="98000">
                  <a:schemeClr val="bg1"/>
                </a:gs>
                <a:gs pos="75000">
                  <a:srgbClr val="000066">
                    <a:alpha val="49000"/>
                  </a:srgbClr>
                </a:gs>
              </a:gsLst>
              <a:lin ang="16800000" scaled="0"/>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4465482" y="2332256"/>
              <a:ext cx="1364476" cy="461665"/>
            </a:xfrm>
            <a:prstGeom prst="rect">
              <a:avLst/>
            </a:prstGeom>
            <a:noFill/>
          </p:spPr>
          <p:txBody>
            <a:bodyPr wrap="none" rtlCol="0">
              <a:spAutoFit/>
            </a:bodyPr>
            <a:lstStyle/>
            <a:p>
              <a:pPr algn="r"/>
              <a:r>
                <a:rPr lang="en-US" sz="2400" b="1" dirty="0" smtClean="0">
                  <a:solidFill>
                    <a:schemeClr val="bg1"/>
                  </a:solidFill>
                  <a:latin typeface="Arial Narrow" pitchFamily="34" charset="0"/>
                </a:rPr>
                <a:t>Omnivore</a:t>
              </a:r>
              <a:endParaRPr lang="en-US" sz="2400" b="1" dirty="0" smtClean="0">
                <a:solidFill>
                  <a:schemeClr val="bg1"/>
                </a:solidFill>
                <a:effectLst/>
                <a:latin typeface="Arial Narrow" pitchFamily="34" charset="0"/>
              </a:endParaRPr>
            </a:p>
          </p:txBody>
        </p:sp>
      </p:grpSp>
      <p:grpSp>
        <p:nvGrpSpPr>
          <p:cNvPr id="7" name="Group 11"/>
          <p:cNvGrpSpPr/>
          <p:nvPr/>
        </p:nvGrpSpPr>
        <p:grpSpPr>
          <a:xfrm>
            <a:off x="6200887" y="3133801"/>
            <a:ext cx="2943113" cy="903722"/>
            <a:chOff x="3935478" y="2119177"/>
            <a:chExt cx="2943113" cy="903722"/>
          </a:xfrm>
        </p:grpSpPr>
        <p:sp>
          <p:nvSpPr>
            <p:cNvPr id="26" name="Down Arrow 25"/>
            <p:cNvSpPr/>
            <p:nvPr/>
          </p:nvSpPr>
          <p:spPr>
            <a:xfrm rot="5400000">
              <a:off x="4955174" y="1099481"/>
              <a:ext cx="903722" cy="2943113"/>
            </a:xfrm>
            <a:prstGeom prst="downArrow">
              <a:avLst>
                <a:gd name="adj1" fmla="val 60445"/>
                <a:gd name="adj2" fmla="val 57871"/>
              </a:avLst>
            </a:prstGeom>
            <a:gradFill>
              <a:gsLst>
                <a:gs pos="0">
                  <a:srgbClr val="000066"/>
                </a:gs>
                <a:gs pos="50000">
                  <a:srgbClr val="000066">
                    <a:alpha val="58000"/>
                  </a:srgbClr>
                </a:gs>
                <a:gs pos="98000">
                  <a:schemeClr val="bg1"/>
                </a:gs>
                <a:gs pos="75000">
                  <a:srgbClr val="000066">
                    <a:alpha val="49000"/>
                  </a:srgbClr>
                </a:gs>
              </a:gsLst>
              <a:lin ang="16800000" scaled="0"/>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4367122" y="2332256"/>
              <a:ext cx="1462836" cy="461665"/>
            </a:xfrm>
            <a:prstGeom prst="rect">
              <a:avLst/>
            </a:prstGeom>
            <a:noFill/>
          </p:spPr>
          <p:txBody>
            <a:bodyPr wrap="none" rtlCol="0">
              <a:spAutoFit/>
            </a:bodyPr>
            <a:lstStyle/>
            <a:p>
              <a:pPr algn="r"/>
              <a:r>
                <a:rPr lang="en-US" sz="2400" b="1" dirty="0" smtClean="0">
                  <a:solidFill>
                    <a:schemeClr val="bg1"/>
                  </a:solidFill>
                  <a:latin typeface="Arial Narrow" pitchFamily="34" charset="0"/>
                </a:rPr>
                <a:t>Vegetarian</a:t>
              </a:r>
              <a:endParaRPr lang="en-US" sz="2400" b="1" dirty="0" smtClean="0">
                <a:solidFill>
                  <a:schemeClr val="bg1"/>
                </a:solidFill>
                <a:effectLst/>
                <a:latin typeface="Arial Narrow" pitchFamily="34" charset="0"/>
              </a:endParaRPr>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86381562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750" fill="hold"/>
                                        <p:tgtEl>
                                          <p:spTgt spid="7"/>
                                        </p:tgtEl>
                                        <p:attrNameLst>
                                          <p:attrName>ppt_x</p:attrName>
                                        </p:attrNameLst>
                                      </p:cBhvr>
                                      <p:tavLst>
                                        <p:tav tm="0">
                                          <p:val>
                                            <p:strVal val="1+#ppt_w/2"/>
                                          </p:val>
                                        </p:tav>
                                        <p:tav tm="100000">
                                          <p:val>
                                            <p:strVal val="#ppt_x"/>
                                          </p:val>
                                        </p:tav>
                                      </p:tavLst>
                                    </p:anim>
                                    <p:anim calcmode="lin" valueType="num">
                                      <p:cBhvr additive="base">
                                        <p:cTn id="13" dur="75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fill="hold"/>
                                        <p:tgtEl>
                                          <p:spTgt spid="6"/>
                                        </p:tgtEl>
                                        <p:attrNameLst>
                                          <p:attrName>ppt_x</p:attrName>
                                        </p:attrNameLst>
                                      </p:cBhvr>
                                      <p:tavLst>
                                        <p:tav tm="0">
                                          <p:val>
                                            <p:strVal val="0-#ppt_w/2"/>
                                          </p:val>
                                        </p:tav>
                                        <p:tav tm="100000">
                                          <p:val>
                                            <p:strVal val="#ppt_x"/>
                                          </p:val>
                                        </p:tav>
                                      </p:tavLst>
                                    </p:anim>
                                    <p:anim calcmode="lin" valueType="num">
                                      <p:cBhvr additive="base">
                                        <p:cTn id="24" dur="75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06" name="Picture 105"/>
          <p:cNvPicPr>
            <a:picLocks noChangeAspect="1"/>
          </p:cNvPicPr>
          <p:nvPr/>
        </p:nvPicPr>
        <p:blipFill rotWithShape="1">
          <a:blip r:embed="rId3" cstate="print">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b="40947"/>
          <a:stretch/>
        </p:blipFill>
        <p:spPr>
          <a:xfrm>
            <a:off x="0" y="0"/>
            <a:ext cx="9144000" cy="6858000"/>
          </a:xfrm>
          <a:prstGeom prst="rect">
            <a:avLst/>
          </a:prstGeom>
        </p:spPr>
      </p:pic>
      <p:sp>
        <p:nvSpPr>
          <p:cNvPr id="119" name="Rectangle 118"/>
          <p:cNvSpPr/>
          <p:nvPr/>
        </p:nvSpPr>
        <p:spPr>
          <a:xfrm>
            <a:off x="0" y="0"/>
            <a:ext cx="9144000" cy="6858000"/>
          </a:xfrm>
          <a:prstGeom prst="rect">
            <a:avLst/>
          </a:prstGeom>
          <a:solidFill>
            <a:srgbClr val="FFFFFF">
              <a:alpha val="94118"/>
            </a:srgbClr>
          </a:solidFill>
          <a:ln w="76200" cap="flat" cmpd="sng" algn="ctr">
            <a:solidFill>
              <a:schemeClr val="tx1"/>
            </a:solidFill>
            <a:prstDash val="solid"/>
            <a:round/>
            <a:headEnd type="none" w="med" len="med"/>
            <a:tailEnd type="none" w="med" len="med"/>
          </a:ln>
        </p:spPr>
        <p:txBody>
          <a:bodyPr wrap="square" rtlCol="0" anchor="ctr">
            <a:spAutoFit/>
          </a:bodyPr>
          <a:lstStyle/>
          <a:p>
            <a:pPr algn="ctr"/>
            <a:endParaRPr lang="en-ZA" dirty="0"/>
          </a:p>
        </p:txBody>
      </p:sp>
      <p:grpSp>
        <p:nvGrpSpPr>
          <p:cNvPr id="3" name="Group 106"/>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108" name="Rectangle 107"/>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09"/>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11"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5" name="Group 112"/>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14" name="Rectangle 113"/>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118"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2" name="Title 1"/>
          <p:cNvSpPr>
            <a:spLocks noGrp="1"/>
          </p:cNvSpPr>
          <p:nvPr>
            <p:ph type="title"/>
          </p:nvPr>
        </p:nvSpPr>
        <p:spPr/>
        <p:txBody>
          <a:bodyPr/>
          <a:lstStyle/>
          <a:p>
            <a:r>
              <a:rPr lang="en-US" dirty="0" smtClean="0"/>
              <a:t>PREDICTIVE VALUE OF HbA1c FOR CORONARY HEART DISEASE EVENTS AND ALL-CAUSE MORTALITY</a:t>
            </a:r>
            <a:endParaRPr lang="en-US" dirty="0"/>
          </a:p>
        </p:txBody>
      </p:sp>
      <p:grpSp>
        <p:nvGrpSpPr>
          <p:cNvPr id="6" name="Group 10"/>
          <p:cNvGrpSpPr/>
          <p:nvPr/>
        </p:nvGrpSpPr>
        <p:grpSpPr>
          <a:xfrm>
            <a:off x="272659" y="1204489"/>
            <a:ext cx="8195039" cy="5056341"/>
            <a:chOff x="272659" y="1204489"/>
            <a:chExt cx="8195039" cy="5056341"/>
          </a:xfrm>
        </p:grpSpPr>
        <p:sp>
          <p:nvSpPr>
            <p:cNvPr id="17" name="Donut 16"/>
            <p:cNvSpPr/>
            <p:nvPr/>
          </p:nvSpPr>
          <p:spPr>
            <a:xfrm>
              <a:off x="3543300" y="1320800"/>
              <a:ext cx="63500" cy="45719"/>
            </a:xfrm>
            <a:prstGeom prst="donut">
              <a:avLst/>
            </a:prstGeom>
          </p:spPr>
          <p:txBody>
            <a:bodyPr wrap="square" rtlCol="0" anchor="ctr">
              <a:spAutoFit/>
            </a:bodyPr>
            <a:lstStyle/>
            <a:p>
              <a:pPr algn="ctr"/>
              <a:endParaRPr lang="en-US" dirty="0"/>
            </a:p>
          </p:txBody>
        </p:sp>
        <p:sp>
          <p:nvSpPr>
            <p:cNvPr id="54" name="Text Box 5"/>
            <p:cNvSpPr txBox="1">
              <a:spLocks noChangeArrowheads="1"/>
            </p:cNvSpPr>
            <p:nvPr/>
          </p:nvSpPr>
          <p:spPr bwMode="auto">
            <a:xfrm>
              <a:off x="2995395" y="5891498"/>
              <a:ext cx="3160673"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eaLnBrk="1" hangingPunct="1"/>
              <a:r>
                <a:rPr lang="en-US" sz="1800" dirty="0" smtClean="0">
                  <a:latin typeface="Arial Narrow" pitchFamily="34" charset="0"/>
                  <a:cs typeface="Calibri" pitchFamily="34" charset="0"/>
                </a:rPr>
                <a:t>Hemoglobin A</a:t>
              </a:r>
              <a:r>
                <a:rPr lang="en-US" sz="1800" baseline="-25000" dirty="0" smtClean="0">
                  <a:latin typeface="Arial Narrow" pitchFamily="34" charset="0"/>
                  <a:cs typeface="Calibri" pitchFamily="34" charset="0"/>
                </a:rPr>
                <a:t>1C</a:t>
              </a:r>
              <a:r>
                <a:rPr lang="en-US" sz="1800" dirty="0" smtClean="0">
                  <a:latin typeface="Arial Narrow" pitchFamily="34" charset="0"/>
                  <a:cs typeface="Calibri" pitchFamily="34" charset="0"/>
                </a:rPr>
                <a:t> concentrations (%)</a:t>
              </a:r>
              <a:endParaRPr lang="en-US" sz="1800" b="0" dirty="0">
                <a:latin typeface="Arial Narrow" pitchFamily="34" charset="0"/>
                <a:cs typeface="Calibri" pitchFamily="34" charset="0"/>
              </a:endParaRPr>
            </a:p>
          </p:txBody>
        </p:sp>
        <p:sp>
          <p:nvSpPr>
            <p:cNvPr id="55" name="Text Box 6"/>
            <p:cNvSpPr txBox="1">
              <a:spLocks noChangeArrowheads="1"/>
            </p:cNvSpPr>
            <p:nvPr/>
          </p:nvSpPr>
          <p:spPr bwMode="auto">
            <a:xfrm rot="16200000">
              <a:off x="-1099352" y="3184472"/>
              <a:ext cx="3113353"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eaLnBrk="1" hangingPunct="1"/>
              <a:r>
                <a:rPr lang="en-US" sz="1800" b="0" dirty="0" smtClean="0">
                  <a:latin typeface="Arial Narrow" pitchFamily="34" charset="0"/>
                  <a:cs typeface="Calibri" pitchFamily="34" charset="0"/>
                </a:rPr>
                <a:t>Age-adjusted relative risk (95% CI)</a:t>
              </a:r>
              <a:endParaRPr lang="en-US" sz="1800" b="0" dirty="0">
                <a:latin typeface="Arial Narrow" pitchFamily="34" charset="0"/>
                <a:cs typeface="Calibri" pitchFamily="34" charset="0"/>
              </a:endParaRPr>
            </a:p>
          </p:txBody>
        </p:sp>
        <p:sp>
          <p:nvSpPr>
            <p:cNvPr id="56" name="Text Box 10"/>
            <p:cNvSpPr txBox="1">
              <a:spLocks noChangeArrowheads="1"/>
            </p:cNvSpPr>
            <p:nvPr/>
          </p:nvSpPr>
          <p:spPr bwMode="auto">
            <a:xfrm>
              <a:off x="689349" y="5192831"/>
              <a:ext cx="290464"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0</a:t>
              </a:r>
              <a:endParaRPr lang="en-US" sz="1800" b="0" dirty="0">
                <a:latin typeface="Arial Narrow" pitchFamily="34" charset="0"/>
                <a:cs typeface="Calibri" pitchFamily="34" charset="0"/>
              </a:endParaRPr>
            </a:p>
          </p:txBody>
        </p:sp>
        <p:sp>
          <p:nvSpPr>
            <p:cNvPr id="57" name="Text Box 4"/>
            <p:cNvSpPr txBox="1">
              <a:spLocks noChangeArrowheads="1"/>
            </p:cNvSpPr>
            <p:nvPr/>
          </p:nvSpPr>
          <p:spPr bwMode="auto">
            <a:xfrm>
              <a:off x="1001619" y="5424468"/>
              <a:ext cx="559769"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&lt;5.0</a:t>
              </a:r>
              <a:endParaRPr lang="en-US" sz="1800" b="0" dirty="0">
                <a:latin typeface="Arial Narrow" pitchFamily="34" charset="0"/>
                <a:cs typeface="Calibri" pitchFamily="34" charset="0"/>
              </a:endParaRPr>
            </a:p>
          </p:txBody>
        </p:sp>
        <p:sp>
          <p:nvSpPr>
            <p:cNvPr id="59" name="Freeform 58"/>
            <p:cNvSpPr/>
            <p:nvPr/>
          </p:nvSpPr>
          <p:spPr>
            <a:xfrm>
              <a:off x="992218" y="1383864"/>
              <a:ext cx="7179013" cy="3998068"/>
            </a:xfrm>
            <a:custGeom>
              <a:avLst/>
              <a:gdLst>
                <a:gd name="connsiteX0" fmla="*/ 0 w 7179013"/>
                <a:gd name="connsiteY0" fmla="*/ 0 h 3998068"/>
                <a:gd name="connsiteX1" fmla="*/ 0 w 7179013"/>
                <a:gd name="connsiteY1" fmla="*/ 3998068 h 3998068"/>
                <a:gd name="connsiteX2" fmla="*/ 7179013 w 7179013"/>
                <a:gd name="connsiteY2" fmla="*/ 3998068 h 3998068"/>
              </a:gdLst>
              <a:ahLst/>
              <a:cxnLst>
                <a:cxn ang="0">
                  <a:pos x="connsiteX0" y="connsiteY0"/>
                </a:cxn>
                <a:cxn ang="0">
                  <a:pos x="connsiteX1" y="connsiteY1"/>
                </a:cxn>
                <a:cxn ang="0">
                  <a:pos x="connsiteX2" y="connsiteY2"/>
                </a:cxn>
              </a:cxnLst>
              <a:rect l="l" t="t" r="r" b="b"/>
              <a:pathLst>
                <a:path w="7179013" h="3998068">
                  <a:moveTo>
                    <a:pt x="0" y="0"/>
                  </a:moveTo>
                  <a:lnTo>
                    <a:pt x="0" y="3998068"/>
                  </a:lnTo>
                  <a:lnTo>
                    <a:pt x="7179013" y="3998068"/>
                  </a:lnTo>
                </a:path>
              </a:pathLst>
            </a:custGeom>
            <a:noFill/>
            <a:ln w="28575">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61" name="Text Box 10"/>
            <p:cNvSpPr txBox="1">
              <a:spLocks noChangeArrowheads="1"/>
            </p:cNvSpPr>
            <p:nvPr/>
          </p:nvSpPr>
          <p:spPr bwMode="auto">
            <a:xfrm>
              <a:off x="689349" y="4694290"/>
              <a:ext cx="290464"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1</a:t>
              </a:r>
              <a:endParaRPr lang="en-US" sz="1800" b="0" dirty="0">
                <a:latin typeface="Arial Narrow" pitchFamily="34" charset="0"/>
                <a:cs typeface="Calibri" pitchFamily="34" charset="0"/>
              </a:endParaRPr>
            </a:p>
          </p:txBody>
        </p:sp>
        <p:sp>
          <p:nvSpPr>
            <p:cNvPr id="62" name="Text Box 10"/>
            <p:cNvSpPr txBox="1">
              <a:spLocks noChangeArrowheads="1"/>
            </p:cNvSpPr>
            <p:nvPr/>
          </p:nvSpPr>
          <p:spPr bwMode="auto">
            <a:xfrm>
              <a:off x="689349" y="4195747"/>
              <a:ext cx="290464"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2</a:t>
              </a:r>
              <a:endParaRPr lang="en-US" sz="1800" b="0" dirty="0">
                <a:latin typeface="Arial Narrow" pitchFamily="34" charset="0"/>
                <a:cs typeface="Calibri" pitchFamily="34" charset="0"/>
              </a:endParaRPr>
            </a:p>
          </p:txBody>
        </p:sp>
        <p:sp>
          <p:nvSpPr>
            <p:cNvPr id="63" name="Text Box 10"/>
            <p:cNvSpPr txBox="1">
              <a:spLocks noChangeArrowheads="1"/>
            </p:cNvSpPr>
            <p:nvPr/>
          </p:nvSpPr>
          <p:spPr bwMode="auto">
            <a:xfrm>
              <a:off x="689349" y="3697204"/>
              <a:ext cx="290464"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3</a:t>
              </a:r>
              <a:endParaRPr lang="en-US" sz="1800" b="0" dirty="0">
                <a:latin typeface="Arial Narrow" pitchFamily="34" charset="0"/>
                <a:cs typeface="Calibri" pitchFamily="34" charset="0"/>
              </a:endParaRPr>
            </a:p>
          </p:txBody>
        </p:sp>
        <p:sp>
          <p:nvSpPr>
            <p:cNvPr id="64" name="Text Box 10"/>
            <p:cNvSpPr txBox="1">
              <a:spLocks noChangeArrowheads="1"/>
            </p:cNvSpPr>
            <p:nvPr/>
          </p:nvSpPr>
          <p:spPr bwMode="auto">
            <a:xfrm>
              <a:off x="689349" y="2700118"/>
              <a:ext cx="290464"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5</a:t>
              </a:r>
              <a:endParaRPr lang="en-US" sz="1800" b="0" dirty="0">
                <a:latin typeface="Arial Narrow" pitchFamily="34" charset="0"/>
                <a:cs typeface="Calibri" pitchFamily="34" charset="0"/>
              </a:endParaRPr>
            </a:p>
          </p:txBody>
        </p:sp>
        <p:sp>
          <p:nvSpPr>
            <p:cNvPr id="65" name="Text Box 10"/>
            <p:cNvSpPr txBox="1">
              <a:spLocks noChangeArrowheads="1"/>
            </p:cNvSpPr>
            <p:nvPr/>
          </p:nvSpPr>
          <p:spPr bwMode="auto">
            <a:xfrm>
              <a:off x="689349" y="2201575"/>
              <a:ext cx="290464"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6</a:t>
              </a:r>
              <a:endParaRPr lang="en-US" sz="1800" b="0" dirty="0">
                <a:latin typeface="Arial Narrow" pitchFamily="34" charset="0"/>
                <a:cs typeface="Calibri" pitchFamily="34" charset="0"/>
              </a:endParaRPr>
            </a:p>
          </p:txBody>
        </p:sp>
        <p:sp>
          <p:nvSpPr>
            <p:cNvPr id="66" name="Text Box 10"/>
            <p:cNvSpPr txBox="1">
              <a:spLocks noChangeArrowheads="1"/>
            </p:cNvSpPr>
            <p:nvPr/>
          </p:nvSpPr>
          <p:spPr bwMode="auto">
            <a:xfrm>
              <a:off x="689349" y="1703032"/>
              <a:ext cx="290464"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7</a:t>
              </a:r>
              <a:endParaRPr lang="en-US" sz="1800" b="0" dirty="0">
                <a:latin typeface="Arial Narrow" pitchFamily="34" charset="0"/>
                <a:cs typeface="Calibri" pitchFamily="34" charset="0"/>
              </a:endParaRPr>
            </a:p>
          </p:txBody>
        </p:sp>
        <p:sp>
          <p:nvSpPr>
            <p:cNvPr id="67" name="Text Box 10"/>
            <p:cNvSpPr txBox="1">
              <a:spLocks noChangeArrowheads="1"/>
            </p:cNvSpPr>
            <p:nvPr/>
          </p:nvSpPr>
          <p:spPr bwMode="auto">
            <a:xfrm>
              <a:off x="689349" y="1204489"/>
              <a:ext cx="290464"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8</a:t>
              </a:r>
              <a:endParaRPr lang="en-US" sz="1800" b="0" dirty="0">
                <a:latin typeface="Arial Narrow" pitchFamily="34" charset="0"/>
                <a:cs typeface="Calibri" pitchFamily="34" charset="0"/>
              </a:endParaRPr>
            </a:p>
          </p:txBody>
        </p:sp>
        <p:sp>
          <p:nvSpPr>
            <p:cNvPr id="68" name="Text Box 10"/>
            <p:cNvSpPr txBox="1">
              <a:spLocks noChangeArrowheads="1"/>
            </p:cNvSpPr>
            <p:nvPr/>
          </p:nvSpPr>
          <p:spPr bwMode="auto">
            <a:xfrm>
              <a:off x="689349" y="3198661"/>
              <a:ext cx="290464"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4</a:t>
              </a:r>
              <a:endParaRPr lang="en-US" sz="1800" b="0" dirty="0">
                <a:latin typeface="Arial Narrow" pitchFamily="34" charset="0"/>
                <a:cs typeface="Calibri" pitchFamily="34" charset="0"/>
              </a:endParaRPr>
            </a:p>
          </p:txBody>
        </p:sp>
        <p:sp>
          <p:nvSpPr>
            <p:cNvPr id="69" name="Text Box 4"/>
            <p:cNvSpPr txBox="1">
              <a:spLocks noChangeArrowheads="1"/>
            </p:cNvSpPr>
            <p:nvPr/>
          </p:nvSpPr>
          <p:spPr bwMode="auto">
            <a:xfrm>
              <a:off x="2060641" y="5424468"/>
              <a:ext cx="617478"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5-5.4</a:t>
              </a:r>
              <a:endParaRPr lang="en-US" sz="1800" b="0" dirty="0">
                <a:latin typeface="Arial Narrow" pitchFamily="34" charset="0"/>
                <a:cs typeface="Calibri" pitchFamily="34" charset="0"/>
              </a:endParaRPr>
            </a:p>
          </p:txBody>
        </p:sp>
        <p:sp>
          <p:nvSpPr>
            <p:cNvPr id="70" name="Text Box 4"/>
            <p:cNvSpPr txBox="1">
              <a:spLocks noChangeArrowheads="1"/>
            </p:cNvSpPr>
            <p:nvPr/>
          </p:nvSpPr>
          <p:spPr bwMode="auto">
            <a:xfrm>
              <a:off x="3069170" y="5424468"/>
              <a:ext cx="776175"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5.5-5.9</a:t>
              </a:r>
              <a:endParaRPr lang="en-US" sz="1800" b="0" dirty="0">
                <a:latin typeface="Arial Narrow" pitchFamily="34" charset="0"/>
                <a:cs typeface="Calibri" pitchFamily="34" charset="0"/>
              </a:endParaRPr>
            </a:p>
          </p:txBody>
        </p:sp>
        <p:sp>
          <p:nvSpPr>
            <p:cNvPr id="71" name="Text Box 4"/>
            <p:cNvSpPr txBox="1">
              <a:spLocks noChangeArrowheads="1"/>
            </p:cNvSpPr>
            <p:nvPr/>
          </p:nvSpPr>
          <p:spPr bwMode="auto">
            <a:xfrm>
              <a:off x="4157046" y="5424468"/>
              <a:ext cx="776175"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6.0-6.4</a:t>
              </a:r>
              <a:endParaRPr lang="en-US" sz="1800" b="0" dirty="0">
                <a:latin typeface="Arial Narrow" pitchFamily="34" charset="0"/>
                <a:cs typeface="Calibri" pitchFamily="34" charset="0"/>
              </a:endParaRPr>
            </a:p>
          </p:txBody>
        </p:sp>
        <p:sp>
          <p:nvSpPr>
            <p:cNvPr id="72" name="Text Box 4"/>
            <p:cNvSpPr txBox="1">
              <a:spLocks noChangeArrowheads="1"/>
            </p:cNvSpPr>
            <p:nvPr/>
          </p:nvSpPr>
          <p:spPr bwMode="auto">
            <a:xfrm>
              <a:off x="5244923" y="5424468"/>
              <a:ext cx="776175"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6.5-6.9</a:t>
              </a:r>
              <a:endParaRPr lang="en-US" sz="1800" b="0" dirty="0">
                <a:latin typeface="Arial Narrow" pitchFamily="34" charset="0"/>
                <a:cs typeface="Calibri" pitchFamily="34" charset="0"/>
              </a:endParaRPr>
            </a:p>
          </p:txBody>
        </p:sp>
        <p:sp>
          <p:nvSpPr>
            <p:cNvPr id="73" name="Text Box 4"/>
            <p:cNvSpPr txBox="1">
              <a:spLocks noChangeArrowheads="1"/>
            </p:cNvSpPr>
            <p:nvPr/>
          </p:nvSpPr>
          <p:spPr bwMode="auto">
            <a:xfrm>
              <a:off x="6441002" y="5424468"/>
              <a:ext cx="559769"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u="sng" dirty="0" smtClean="0">
                  <a:latin typeface="Arial Narrow" pitchFamily="34" charset="0"/>
                  <a:cs typeface="Calibri" pitchFamily="34" charset="0"/>
                </a:rPr>
                <a:t>&gt;</a:t>
              </a:r>
              <a:r>
                <a:rPr lang="en-US" sz="1800" b="0" dirty="0" smtClean="0">
                  <a:latin typeface="Arial Narrow" pitchFamily="34" charset="0"/>
                  <a:cs typeface="Calibri" pitchFamily="34" charset="0"/>
                </a:rPr>
                <a:t>7.0</a:t>
              </a:r>
              <a:endParaRPr lang="en-US" sz="1800" b="0" dirty="0">
                <a:latin typeface="Arial Narrow" pitchFamily="34" charset="0"/>
                <a:cs typeface="Calibri" pitchFamily="34" charset="0"/>
              </a:endParaRPr>
            </a:p>
          </p:txBody>
        </p:sp>
        <p:sp>
          <p:nvSpPr>
            <p:cNvPr id="74" name="Text Box 4"/>
            <p:cNvSpPr txBox="1">
              <a:spLocks noChangeArrowheads="1"/>
            </p:cNvSpPr>
            <p:nvPr/>
          </p:nvSpPr>
          <p:spPr bwMode="auto">
            <a:xfrm>
              <a:off x="7149830" y="5424468"/>
              <a:ext cx="1317868" cy="646331"/>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Known diabetes</a:t>
              </a:r>
              <a:endParaRPr lang="en-US" sz="1800" b="0" dirty="0">
                <a:latin typeface="Arial Narrow" pitchFamily="34" charset="0"/>
                <a:cs typeface="Calibri" pitchFamily="34" charset="0"/>
              </a:endParaRPr>
            </a:p>
          </p:txBody>
        </p:sp>
        <p:sp>
          <p:nvSpPr>
            <p:cNvPr id="4" name="Freeform 3"/>
            <p:cNvSpPr/>
            <p:nvPr/>
          </p:nvSpPr>
          <p:spPr>
            <a:xfrm>
              <a:off x="1293779" y="1857983"/>
              <a:ext cx="6546715" cy="3035030"/>
            </a:xfrm>
            <a:custGeom>
              <a:avLst/>
              <a:gdLst>
                <a:gd name="connsiteX0" fmla="*/ 0 w 6546715"/>
                <a:gd name="connsiteY0" fmla="*/ 3035030 h 3035030"/>
                <a:gd name="connsiteX1" fmla="*/ 1108953 w 6546715"/>
                <a:gd name="connsiteY1" fmla="*/ 2762655 h 3035030"/>
                <a:gd name="connsiteX2" fmla="*/ 2198451 w 6546715"/>
                <a:gd name="connsiteY2" fmla="*/ 2538919 h 3035030"/>
                <a:gd name="connsiteX3" fmla="*/ 3278221 w 6546715"/>
                <a:gd name="connsiteY3" fmla="*/ 2480553 h 3035030"/>
                <a:gd name="connsiteX4" fmla="*/ 4357991 w 6546715"/>
                <a:gd name="connsiteY4" fmla="*/ 1819072 h 3035030"/>
                <a:gd name="connsiteX5" fmla="*/ 5457217 w 6546715"/>
                <a:gd name="connsiteY5" fmla="*/ 0 h 3035030"/>
                <a:gd name="connsiteX6" fmla="*/ 6546715 w 6546715"/>
                <a:gd name="connsiteY6" fmla="*/ 1118681 h 303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46715" h="3035030">
                  <a:moveTo>
                    <a:pt x="0" y="3035030"/>
                  </a:moveTo>
                  <a:lnTo>
                    <a:pt x="1108953" y="2762655"/>
                  </a:lnTo>
                  <a:lnTo>
                    <a:pt x="2198451" y="2538919"/>
                  </a:lnTo>
                  <a:lnTo>
                    <a:pt x="3278221" y="2480553"/>
                  </a:lnTo>
                  <a:lnTo>
                    <a:pt x="4357991" y="1819072"/>
                  </a:lnTo>
                  <a:lnTo>
                    <a:pt x="5457217" y="0"/>
                  </a:lnTo>
                  <a:lnTo>
                    <a:pt x="6546715" y="1118681"/>
                  </a:lnTo>
                </a:path>
              </a:pathLst>
            </a:custGeom>
            <a:noFill/>
            <a:ln w="57150">
              <a:solidFill>
                <a:srgbClr val="00206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cxnSp>
          <p:nvCxnSpPr>
            <p:cNvPr id="75" name="Straight Connector 74"/>
            <p:cNvCxnSpPr/>
            <p:nvPr/>
          </p:nvCxnSpPr>
          <p:spPr>
            <a:xfrm>
              <a:off x="1247964" y="1787486"/>
              <a:ext cx="400470" cy="0"/>
            </a:xfrm>
            <a:prstGeom prst="line">
              <a:avLst/>
            </a:prstGeom>
            <a:noFill/>
            <a:ln w="57150">
              <a:solidFill>
                <a:srgbClr val="FF6600"/>
              </a:solidFill>
            </a:ln>
          </p:spPr>
          <p:style>
            <a:lnRef idx="1">
              <a:schemeClr val="accent1"/>
            </a:lnRef>
            <a:fillRef idx="3">
              <a:schemeClr val="accent1"/>
            </a:fillRef>
            <a:effectRef idx="2">
              <a:schemeClr val="accent1"/>
            </a:effectRef>
            <a:fontRef idx="minor">
              <a:schemeClr val="lt1"/>
            </a:fontRef>
          </p:style>
        </p:cxnSp>
        <p:sp>
          <p:nvSpPr>
            <p:cNvPr id="76" name="Text Box 4"/>
            <p:cNvSpPr txBox="1">
              <a:spLocks noChangeArrowheads="1"/>
            </p:cNvSpPr>
            <p:nvPr/>
          </p:nvSpPr>
          <p:spPr bwMode="auto">
            <a:xfrm>
              <a:off x="1653601" y="1618134"/>
              <a:ext cx="1731564" cy="369332"/>
            </a:xfrm>
            <a:prstGeom prst="rect">
              <a:avLst/>
            </a:prstGeom>
            <a:noFill/>
            <a:ln>
              <a:noFill/>
            </a:ln>
            <a:extLs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sz="1800" dirty="0" smtClean="0">
                  <a:latin typeface="Arial Narrow" pitchFamily="34" charset="0"/>
                  <a:cs typeface="Calibri" pitchFamily="34" charset="0"/>
                </a:rPr>
                <a:t>All-cause mortality</a:t>
              </a:r>
              <a:endParaRPr lang="en-US" sz="1800" b="0" dirty="0">
                <a:latin typeface="Arial Narrow" pitchFamily="34" charset="0"/>
                <a:cs typeface="Calibri" pitchFamily="34" charset="0"/>
              </a:endParaRPr>
            </a:p>
          </p:txBody>
        </p:sp>
        <p:cxnSp>
          <p:nvCxnSpPr>
            <p:cNvPr id="77" name="Straight Connector 76"/>
            <p:cNvCxnSpPr/>
            <p:nvPr/>
          </p:nvCxnSpPr>
          <p:spPr>
            <a:xfrm>
              <a:off x="1247964" y="1505384"/>
              <a:ext cx="400470" cy="0"/>
            </a:xfrm>
            <a:prstGeom prst="line">
              <a:avLst/>
            </a:prstGeom>
            <a:noFill/>
            <a:ln w="57150">
              <a:solidFill>
                <a:srgbClr val="002060"/>
              </a:solidFill>
            </a:ln>
          </p:spPr>
          <p:style>
            <a:lnRef idx="1">
              <a:schemeClr val="accent1"/>
            </a:lnRef>
            <a:fillRef idx="3">
              <a:schemeClr val="accent1"/>
            </a:fillRef>
            <a:effectRef idx="2">
              <a:schemeClr val="accent1"/>
            </a:effectRef>
            <a:fontRef idx="minor">
              <a:schemeClr val="lt1"/>
            </a:fontRef>
          </p:style>
        </p:cxnSp>
        <p:sp>
          <p:nvSpPr>
            <p:cNvPr id="78" name="Text Box 4"/>
            <p:cNvSpPr txBox="1">
              <a:spLocks noChangeArrowheads="1"/>
            </p:cNvSpPr>
            <p:nvPr/>
          </p:nvSpPr>
          <p:spPr bwMode="auto">
            <a:xfrm>
              <a:off x="1653601" y="1336032"/>
              <a:ext cx="2768707" cy="369332"/>
            </a:xfrm>
            <a:prstGeom prst="rect">
              <a:avLst/>
            </a:prstGeom>
            <a:noFill/>
            <a:ln>
              <a:noFill/>
            </a:ln>
            <a:extLs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sz="1800" dirty="0" smtClean="0">
                  <a:latin typeface="Arial Narrow" pitchFamily="34" charset="0"/>
                  <a:cs typeface="Calibri" pitchFamily="34" charset="0"/>
                </a:rPr>
                <a:t>Coronary heart disease events</a:t>
              </a:r>
              <a:endParaRPr lang="en-US" sz="1800" b="0" dirty="0">
                <a:latin typeface="Arial Narrow" pitchFamily="34" charset="0"/>
                <a:cs typeface="Calibri" pitchFamily="34" charset="0"/>
              </a:endParaRPr>
            </a:p>
          </p:txBody>
        </p:sp>
        <p:sp>
          <p:nvSpPr>
            <p:cNvPr id="79" name="Oval 26"/>
            <p:cNvSpPr>
              <a:spLocks noChangeArrowheads="1"/>
            </p:cNvSpPr>
            <p:nvPr/>
          </p:nvSpPr>
          <p:spPr bwMode="auto">
            <a:xfrm>
              <a:off x="1207759" y="4718090"/>
              <a:ext cx="290157" cy="291600"/>
            </a:xfrm>
            <a:prstGeom prst="ellipse">
              <a:avLst/>
            </a:prstGeom>
            <a:solidFill>
              <a:srgbClr val="00206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81" name="Oval 26"/>
            <p:cNvSpPr>
              <a:spLocks noChangeArrowheads="1"/>
            </p:cNvSpPr>
            <p:nvPr/>
          </p:nvSpPr>
          <p:spPr bwMode="auto">
            <a:xfrm>
              <a:off x="2268073" y="4465171"/>
              <a:ext cx="290157" cy="291600"/>
            </a:xfrm>
            <a:prstGeom prst="ellipse">
              <a:avLst/>
            </a:prstGeom>
            <a:solidFill>
              <a:srgbClr val="00206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82" name="Oval 26"/>
            <p:cNvSpPr>
              <a:spLocks noChangeArrowheads="1"/>
            </p:cNvSpPr>
            <p:nvPr/>
          </p:nvSpPr>
          <p:spPr bwMode="auto">
            <a:xfrm>
              <a:off x="3334874" y="4238190"/>
              <a:ext cx="290157" cy="291600"/>
            </a:xfrm>
            <a:prstGeom prst="ellipse">
              <a:avLst/>
            </a:prstGeom>
            <a:solidFill>
              <a:srgbClr val="00206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83" name="Oval 26"/>
            <p:cNvSpPr>
              <a:spLocks noChangeArrowheads="1"/>
            </p:cNvSpPr>
            <p:nvPr/>
          </p:nvSpPr>
          <p:spPr bwMode="auto">
            <a:xfrm>
              <a:off x="4391947" y="4166857"/>
              <a:ext cx="290157" cy="291600"/>
            </a:xfrm>
            <a:prstGeom prst="ellipse">
              <a:avLst/>
            </a:prstGeom>
            <a:solidFill>
              <a:srgbClr val="00206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84" name="Oval 26"/>
            <p:cNvSpPr>
              <a:spLocks noChangeArrowheads="1"/>
            </p:cNvSpPr>
            <p:nvPr/>
          </p:nvSpPr>
          <p:spPr bwMode="auto">
            <a:xfrm>
              <a:off x="5478204" y="3531319"/>
              <a:ext cx="290157" cy="291600"/>
            </a:xfrm>
            <a:prstGeom prst="ellipse">
              <a:avLst/>
            </a:prstGeom>
            <a:solidFill>
              <a:srgbClr val="00206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85" name="Oval 26"/>
            <p:cNvSpPr>
              <a:spLocks noChangeArrowheads="1"/>
            </p:cNvSpPr>
            <p:nvPr/>
          </p:nvSpPr>
          <p:spPr bwMode="auto">
            <a:xfrm>
              <a:off x="6593643" y="1747917"/>
              <a:ext cx="290157" cy="291600"/>
            </a:xfrm>
            <a:prstGeom prst="ellipse">
              <a:avLst/>
            </a:prstGeom>
            <a:solidFill>
              <a:srgbClr val="00206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86" name="Oval 26"/>
            <p:cNvSpPr>
              <a:spLocks noChangeArrowheads="1"/>
            </p:cNvSpPr>
            <p:nvPr/>
          </p:nvSpPr>
          <p:spPr bwMode="auto">
            <a:xfrm>
              <a:off x="7689626" y="2834174"/>
              <a:ext cx="290157" cy="291600"/>
            </a:xfrm>
            <a:prstGeom prst="ellipse">
              <a:avLst/>
            </a:prstGeom>
            <a:solidFill>
              <a:srgbClr val="00206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grpSp>
      <p:grpSp>
        <p:nvGrpSpPr>
          <p:cNvPr id="8" name="Group 9"/>
          <p:cNvGrpSpPr/>
          <p:nvPr/>
        </p:nvGrpSpPr>
        <p:grpSpPr>
          <a:xfrm>
            <a:off x="1207759" y="3395129"/>
            <a:ext cx="6772024" cy="1624288"/>
            <a:chOff x="1207759" y="3395129"/>
            <a:chExt cx="6772024" cy="1624288"/>
          </a:xfrm>
        </p:grpSpPr>
        <p:sp>
          <p:nvSpPr>
            <p:cNvPr id="7" name="Freeform 6"/>
            <p:cNvSpPr/>
            <p:nvPr/>
          </p:nvSpPr>
          <p:spPr>
            <a:xfrm>
              <a:off x="1313234" y="3550596"/>
              <a:ext cx="6517532" cy="1342417"/>
            </a:xfrm>
            <a:custGeom>
              <a:avLst/>
              <a:gdLst>
                <a:gd name="connsiteX0" fmla="*/ 0 w 6517532"/>
                <a:gd name="connsiteY0" fmla="*/ 1342417 h 1342417"/>
                <a:gd name="connsiteX1" fmla="*/ 1079770 w 6517532"/>
                <a:gd name="connsiteY1" fmla="*/ 1225685 h 1342417"/>
                <a:gd name="connsiteX2" fmla="*/ 2169268 w 6517532"/>
                <a:gd name="connsiteY2" fmla="*/ 1060315 h 1342417"/>
                <a:gd name="connsiteX3" fmla="*/ 3249038 w 6517532"/>
                <a:gd name="connsiteY3" fmla="*/ 943583 h 1342417"/>
                <a:gd name="connsiteX4" fmla="*/ 4328809 w 6517532"/>
                <a:gd name="connsiteY4" fmla="*/ 97276 h 1342417"/>
                <a:gd name="connsiteX5" fmla="*/ 5428034 w 6517532"/>
                <a:gd name="connsiteY5" fmla="*/ 155642 h 1342417"/>
                <a:gd name="connsiteX6" fmla="*/ 6517532 w 6517532"/>
                <a:gd name="connsiteY6" fmla="*/ 0 h 134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17532" h="1342417">
                  <a:moveTo>
                    <a:pt x="0" y="1342417"/>
                  </a:moveTo>
                  <a:lnTo>
                    <a:pt x="1079770" y="1225685"/>
                  </a:lnTo>
                  <a:lnTo>
                    <a:pt x="2169268" y="1060315"/>
                  </a:lnTo>
                  <a:lnTo>
                    <a:pt x="3249038" y="943583"/>
                  </a:lnTo>
                  <a:lnTo>
                    <a:pt x="4328809" y="97276"/>
                  </a:lnTo>
                  <a:lnTo>
                    <a:pt x="5428034" y="155642"/>
                  </a:lnTo>
                  <a:lnTo>
                    <a:pt x="6517532" y="0"/>
                  </a:lnTo>
                </a:path>
              </a:pathLst>
            </a:custGeom>
            <a:noFill/>
            <a:ln w="57150">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80" name="Oval 26"/>
            <p:cNvSpPr>
              <a:spLocks noChangeArrowheads="1"/>
            </p:cNvSpPr>
            <p:nvPr/>
          </p:nvSpPr>
          <p:spPr bwMode="auto">
            <a:xfrm>
              <a:off x="1207759" y="4727817"/>
              <a:ext cx="290157" cy="29160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87" name="Oval 26"/>
            <p:cNvSpPr>
              <a:spLocks noChangeArrowheads="1"/>
            </p:cNvSpPr>
            <p:nvPr/>
          </p:nvSpPr>
          <p:spPr bwMode="auto">
            <a:xfrm>
              <a:off x="2268073" y="4620813"/>
              <a:ext cx="290157" cy="29160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88" name="Oval 26"/>
            <p:cNvSpPr>
              <a:spLocks noChangeArrowheads="1"/>
            </p:cNvSpPr>
            <p:nvPr/>
          </p:nvSpPr>
          <p:spPr bwMode="auto">
            <a:xfrm>
              <a:off x="3334874" y="4455443"/>
              <a:ext cx="290157" cy="29160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89" name="Oval 26"/>
            <p:cNvSpPr>
              <a:spLocks noChangeArrowheads="1"/>
            </p:cNvSpPr>
            <p:nvPr/>
          </p:nvSpPr>
          <p:spPr bwMode="auto">
            <a:xfrm>
              <a:off x="4391947" y="4328983"/>
              <a:ext cx="290157" cy="29160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90" name="Oval 26"/>
            <p:cNvSpPr>
              <a:spLocks noChangeArrowheads="1"/>
            </p:cNvSpPr>
            <p:nvPr/>
          </p:nvSpPr>
          <p:spPr bwMode="auto">
            <a:xfrm>
              <a:off x="5478204" y="3560499"/>
              <a:ext cx="290157" cy="29160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91" name="Oval 26"/>
            <p:cNvSpPr>
              <a:spLocks noChangeArrowheads="1"/>
            </p:cNvSpPr>
            <p:nvPr/>
          </p:nvSpPr>
          <p:spPr bwMode="auto">
            <a:xfrm>
              <a:off x="6593643" y="3541043"/>
              <a:ext cx="290157" cy="29160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sp>
          <p:nvSpPr>
            <p:cNvPr id="92" name="Oval 26"/>
            <p:cNvSpPr>
              <a:spLocks noChangeArrowheads="1"/>
            </p:cNvSpPr>
            <p:nvPr/>
          </p:nvSpPr>
          <p:spPr bwMode="auto">
            <a:xfrm>
              <a:off x="7689626" y="3395129"/>
              <a:ext cx="290157" cy="291600"/>
            </a:xfrm>
            <a:prstGeom prst="ellipse">
              <a:avLst/>
            </a:prstGeom>
            <a:solidFill>
              <a:srgbClr val="FF66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sz="1600">
                <a:solidFill>
                  <a:srgbClr val="0070C0"/>
                </a:solidFill>
                <a:latin typeface="Arial Narrow" pitchFamily="34" charset="0"/>
              </a:endParaRPr>
            </a:p>
          </p:txBody>
        </p:sp>
      </p:grpSp>
      <p:grpSp>
        <p:nvGrpSpPr>
          <p:cNvPr id="130" name="Group 129"/>
          <p:cNvGrpSpPr/>
          <p:nvPr/>
        </p:nvGrpSpPr>
        <p:grpSpPr>
          <a:xfrm>
            <a:off x="1388971" y="2817958"/>
            <a:ext cx="2275252" cy="1574342"/>
            <a:chOff x="1388971" y="2817958"/>
            <a:chExt cx="2275252" cy="1574342"/>
          </a:xfrm>
        </p:grpSpPr>
        <p:sp>
          <p:nvSpPr>
            <p:cNvPr id="60" name="TextBox 59"/>
            <p:cNvSpPr txBox="1"/>
            <p:nvPr/>
          </p:nvSpPr>
          <p:spPr>
            <a:xfrm>
              <a:off x="1388971" y="2817958"/>
              <a:ext cx="2275252" cy="646331"/>
            </a:xfrm>
            <a:prstGeom prst="rect">
              <a:avLst/>
            </a:prstGeom>
            <a:noFill/>
            <a:ln w="76200" cap="flat" cmpd="sng" algn="ctr">
              <a:solidFill>
                <a:srgbClr val="F58228"/>
              </a:solidFill>
              <a:prstDash val="solid"/>
              <a:round/>
              <a:headEnd type="none" w="med" len="med"/>
              <a:tailEnd type="none" w="med" len="med"/>
            </a:ln>
          </p:spPr>
          <p:txBody>
            <a:bodyPr wrap="square" rtlCol="0">
              <a:spAutoFit/>
            </a:bodyPr>
            <a:lstStyle/>
            <a:p>
              <a:r>
                <a:rPr lang="en-US" dirty="0" smtClean="0">
                  <a:latin typeface="Arial Narrow" pitchFamily="34" charset="0"/>
                </a:rPr>
                <a:t>Carbohydrate resistance</a:t>
              </a:r>
            </a:p>
            <a:p>
              <a:r>
                <a:rPr lang="en-US" dirty="0" smtClean="0">
                  <a:latin typeface="Arial Narrow" pitchFamily="34" charset="0"/>
                </a:rPr>
                <a:t>       “Pre-diabetes”</a:t>
              </a:r>
            </a:p>
          </p:txBody>
        </p:sp>
        <p:cxnSp>
          <p:nvCxnSpPr>
            <p:cNvPr id="103" name="Straight Connector 102"/>
            <p:cNvCxnSpPr/>
            <p:nvPr/>
          </p:nvCxnSpPr>
          <p:spPr>
            <a:xfrm rot="16200000" flipH="1">
              <a:off x="1931260" y="3916025"/>
              <a:ext cx="952548" cy="1"/>
            </a:xfrm>
            <a:prstGeom prst="line">
              <a:avLst/>
            </a:prstGeom>
            <a:ln w="57150" cap="flat" cmpd="sng" algn="ctr">
              <a:solidFill>
                <a:srgbClr val="FF92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grpSp>
      <p:grpSp>
        <p:nvGrpSpPr>
          <p:cNvPr id="134" name="Group 133"/>
          <p:cNvGrpSpPr/>
          <p:nvPr/>
        </p:nvGrpSpPr>
        <p:grpSpPr>
          <a:xfrm>
            <a:off x="992115" y="4762730"/>
            <a:ext cx="6958039" cy="653222"/>
            <a:chOff x="992115" y="4762730"/>
            <a:chExt cx="6958039" cy="653222"/>
          </a:xfrm>
        </p:grpSpPr>
        <p:cxnSp>
          <p:nvCxnSpPr>
            <p:cNvPr id="98" name="Straight Connector 97"/>
            <p:cNvCxnSpPr/>
            <p:nvPr/>
          </p:nvCxnSpPr>
          <p:spPr>
            <a:xfrm flipV="1">
              <a:off x="992115" y="4762730"/>
              <a:ext cx="6958039" cy="39690"/>
            </a:xfrm>
            <a:prstGeom prst="line">
              <a:avLst/>
            </a:prstGeom>
            <a:ln w="57150" cap="flat" cmpd="sng" algn="ctr">
              <a:solidFill>
                <a:srgbClr val="EC2418"/>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132" name="TextBox 131"/>
            <p:cNvSpPr txBox="1"/>
            <p:nvPr/>
          </p:nvSpPr>
          <p:spPr>
            <a:xfrm>
              <a:off x="6237376" y="4769621"/>
              <a:ext cx="1673084" cy="646331"/>
            </a:xfrm>
            <a:prstGeom prst="rect">
              <a:avLst/>
            </a:prstGeom>
            <a:noFill/>
            <a:ln w="76200" cap="flat" cmpd="sng" algn="ctr">
              <a:solidFill>
                <a:srgbClr val="EC2418"/>
              </a:solidFill>
              <a:prstDash val="solid"/>
              <a:round/>
              <a:headEnd type="none" w="med" len="med"/>
              <a:tailEnd type="none" w="med" len="med"/>
            </a:ln>
          </p:spPr>
          <p:txBody>
            <a:bodyPr wrap="square" rtlCol="0">
              <a:spAutoFit/>
            </a:bodyPr>
            <a:lstStyle/>
            <a:p>
              <a:r>
                <a:rPr lang="en-US" dirty="0" smtClean="0">
                  <a:latin typeface="Arial Narrow" pitchFamily="34" charset="0"/>
                </a:rPr>
                <a:t>Total Cholesterol  Hazard Ratio</a:t>
              </a:r>
            </a:p>
          </p:txBody>
        </p:sp>
      </p:grpSp>
      <p:sp>
        <p:nvSpPr>
          <p:cNvPr id="93" name="TextBox 92"/>
          <p:cNvSpPr txBox="1"/>
          <p:nvPr/>
        </p:nvSpPr>
        <p:spPr>
          <a:xfrm>
            <a:off x="66141" y="6257696"/>
            <a:ext cx="9144000" cy="800219"/>
          </a:xfrm>
          <a:prstGeom prst="rect">
            <a:avLst/>
          </a:prstGeom>
          <a:noFill/>
        </p:spPr>
        <p:txBody>
          <a:bodyPr wrap="square" rtlCol="0">
            <a:spAutoFit/>
          </a:bodyPr>
          <a:lstStyle/>
          <a:p>
            <a:r>
              <a:rPr lang="en-GB" sz="1400" dirty="0" err="1" smtClean="0"/>
              <a:t>Khaw</a:t>
            </a:r>
            <a:r>
              <a:rPr lang="en-GB" sz="1400" dirty="0" smtClean="0"/>
              <a:t> KT, Wareham N, Bingham S, et al. Association of </a:t>
            </a:r>
            <a:r>
              <a:rPr lang="en-GB" sz="1400" dirty="0" err="1" smtClean="0"/>
              <a:t>hemoglobin</a:t>
            </a:r>
            <a:r>
              <a:rPr lang="en-GB" sz="1400" dirty="0" smtClean="0"/>
              <a:t> A1c with cardiovascular disease and mortality in adults: </a:t>
            </a:r>
            <a:r>
              <a:rPr lang="en-GB" sz="1400" dirty="0" smtClean="0">
                <a:ln>
                  <a:solidFill>
                    <a:srgbClr val="FFFFFF"/>
                  </a:solidFill>
                </a:ln>
                <a:solidFill>
                  <a:srgbClr val="FFFFFF"/>
                </a:solidFill>
              </a:rPr>
              <a:t>the European Prospective Investigation into Cancer in Norfolk. </a:t>
            </a:r>
            <a:r>
              <a:rPr lang="en-GB" sz="1400" i="1" dirty="0" smtClean="0">
                <a:ln>
                  <a:solidFill>
                    <a:srgbClr val="FFFFFF"/>
                  </a:solidFill>
                </a:ln>
                <a:solidFill>
                  <a:srgbClr val="FFFFFF"/>
                </a:solidFill>
              </a:rPr>
              <a:t>Ann Intern Med</a:t>
            </a:r>
            <a:r>
              <a:rPr lang="en-GB" sz="1400" dirty="0" smtClean="0">
                <a:ln>
                  <a:solidFill>
                    <a:srgbClr val="FFFFFF"/>
                  </a:solidFill>
                </a:ln>
                <a:solidFill>
                  <a:srgbClr val="FFFFFF"/>
                </a:solidFill>
              </a:rPr>
              <a:t> 2004; 141: 413-420.</a:t>
            </a:r>
            <a:endParaRPr lang="en-US" dirty="0" smtClean="0">
              <a:ln>
                <a:solidFill>
                  <a:srgbClr val="FFFFFF"/>
                </a:solidFill>
              </a:ln>
              <a:solidFill>
                <a:srgbClr val="FFFFFF"/>
              </a:solidFill>
            </a:endParaRPr>
          </a:p>
          <a:p>
            <a:endParaRPr lang="en-US" dirty="0" smtClean="0">
              <a:latin typeface="Arial Narrow" pitchFamily="34" charset="0"/>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339832757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9"/>
                                        </p:tgtEl>
                                        <p:attrNameLst>
                                          <p:attrName>style.visibility</p:attrName>
                                        </p:attrNameLst>
                                      </p:cBhvr>
                                      <p:to>
                                        <p:strVal val="visible"/>
                                      </p:to>
                                    </p:set>
                                    <p:animEffect transition="in" filter="wipe(down)">
                                      <p:cBhvr>
                                        <p:cTn id="7" dur="1000"/>
                                        <p:tgtEl>
                                          <p:spTgt spid="119"/>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10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10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nodeType="clickEffect">
                                  <p:stCondLst>
                                    <p:cond delay="0"/>
                                  </p:stCondLst>
                                  <p:childTnLst>
                                    <p:set>
                                      <p:cBhvr>
                                        <p:cTn id="24" dur="1" fill="hold">
                                          <p:stCondLst>
                                            <p:cond delay="0"/>
                                          </p:stCondLst>
                                        </p:cTn>
                                        <p:tgtEl>
                                          <p:spTgt spid="130"/>
                                        </p:tgtEl>
                                        <p:attrNameLst>
                                          <p:attrName>style.visibility</p:attrName>
                                        </p:attrNameLst>
                                      </p:cBhvr>
                                      <p:to>
                                        <p:strVal val="visible"/>
                                      </p:to>
                                    </p:set>
                                    <p:animEffect transition="in" filter="fade">
                                      <p:cBhvr>
                                        <p:cTn id="25" dur="1000"/>
                                        <p:tgtEl>
                                          <p:spTgt spid="130"/>
                                        </p:tgtEl>
                                      </p:cBhvr>
                                    </p:animEffect>
                                    <p:anim calcmode="lin" valueType="num">
                                      <p:cBhvr>
                                        <p:cTn id="26" dur="1000" fill="hold"/>
                                        <p:tgtEl>
                                          <p:spTgt spid="130"/>
                                        </p:tgtEl>
                                        <p:attrNameLst>
                                          <p:attrName>ppt_x</p:attrName>
                                        </p:attrNameLst>
                                      </p:cBhvr>
                                      <p:tavLst>
                                        <p:tav tm="0">
                                          <p:val>
                                            <p:strVal val="#ppt_x"/>
                                          </p:val>
                                        </p:tav>
                                        <p:tav tm="100000">
                                          <p:val>
                                            <p:strVal val="#ppt_x"/>
                                          </p:val>
                                        </p:tav>
                                      </p:tavLst>
                                    </p:anim>
                                    <p:anim calcmode="lin" valueType="num">
                                      <p:cBhvr>
                                        <p:cTn id="27" dur="1000" fill="hold"/>
                                        <p:tgtEl>
                                          <p:spTgt spid="130"/>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37" presetClass="entr" presetSubtype="0" fill="hold" nodeType="click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fade">
                                      <p:cBhvr>
                                        <p:cTn id="32" dur="1000"/>
                                        <p:tgtEl>
                                          <p:spTgt spid="134"/>
                                        </p:tgtEl>
                                      </p:cBhvr>
                                    </p:animEffect>
                                    <p:anim calcmode="lin" valueType="num">
                                      <p:cBhvr>
                                        <p:cTn id="33" dur="1000" fill="hold"/>
                                        <p:tgtEl>
                                          <p:spTgt spid="134"/>
                                        </p:tgtEl>
                                        <p:attrNameLst>
                                          <p:attrName>ppt_x</p:attrName>
                                        </p:attrNameLst>
                                      </p:cBhvr>
                                      <p:tavLst>
                                        <p:tav tm="0">
                                          <p:val>
                                            <p:strVal val="#ppt_x"/>
                                          </p:val>
                                        </p:tav>
                                        <p:tav tm="100000">
                                          <p:val>
                                            <p:strVal val="#ppt_x"/>
                                          </p:val>
                                        </p:tav>
                                      </p:tavLst>
                                    </p:anim>
                                    <p:anim calcmode="lin" valueType="num">
                                      <p:cBhvr>
                                        <p:cTn id="34" dur="900" decel="100000" fill="hold"/>
                                        <p:tgtEl>
                                          <p:spTgt spid="134"/>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3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P spid="2" grpId="0"/>
    </p:bldLst>
  </p:timing>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ounded Rectangle 3"/>
          <p:cNvSpPr/>
          <p:nvPr/>
        </p:nvSpPr>
        <p:spPr bwMode="auto">
          <a:xfrm>
            <a:off x="1202635" y="1345607"/>
            <a:ext cx="6745082" cy="4178240"/>
          </a:xfrm>
          <a:prstGeom prst="roundRect">
            <a:avLst>
              <a:gd name="adj" fmla="val 4160"/>
            </a:avLst>
          </a:prstGeom>
          <a:solidFill>
            <a:schemeClr val="accent6">
              <a:lumMod val="50000"/>
            </a:scheme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a:solidFill>
                <a:prstClr val="white"/>
              </a:solidFill>
              <a:effectLst/>
              <a:latin typeface="Calibri"/>
            </a:endParaRPr>
          </a:p>
        </p:txBody>
      </p:sp>
      <p:sp>
        <p:nvSpPr>
          <p:cNvPr id="5" name="Title 1"/>
          <p:cNvSpPr txBox="1">
            <a:spLocks/>
          </p:cNvSpPr>
          <p:nvPr/>
        </p:nvSpPr>
        <p:spPr bwMode="auto">
          <a:xfrm>
            <a:off x="1726121" y="1585416"/>
            <a:ext cx="5696206" cy="3342120"/>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lgn="ctr" defTabSz="762000">
              <a:lnSpc>
                <a:spcPct val="90000"/>
              </a:lnSpc>
              <a:spcBef>
                <a:spcPts val="600"/>
              </a:spcBef>
              <a:spcAft>
                <a:spcPts val="1200"/>
              </a:spcAft>
              <a:defRPr/>
            </a:pPr>
            <a:r>
              <a:rPr lang="en-GB" sz="3600" dirty="0" smtClean="0">
                <a:ln>
                  <a:solidFill>
                    <a:schemeClr val="bg1"/>
                  </a:solidFill>
                </a:ln>
                <a:solidFill>
                  <a:schemeClr val="bg1"/>
                </a:solidFill>
              </a:rPr>
              <a:t>Risk was “independent of age, body mass index, waist-to-hip ratio, systolic blood pressure, serum cholesterol concentration, cigarette smoking, and history of cardiovascular disease”. </a:t>
            </a:r>
            <a:r>
              <a:rPr lang="en-US" sz="3600" dirty="0" smtClean="0">
                <a:ln>
                  <a:solidFill>
                    <a:schemeClr val="bg1"/>
                  </a:solidFill>
                </a:ln>
                <a:solidFill>
                  <a:schemeClr val="bg1"/>
                </a:solidFill>
              </a:rPr>
              <a:t> </a:t>
            </a:r>
            <a:endParaRPr lang="en-ZA" sz="3600" dirty="0">
              <a:ln>
                <a:solidFill>
                  <a:schemeClr val="bg1"/>
                </a:solidFill>
              </a:ln>
              <a:solidFill>
                <a:schemeClr val="bg1"/>
              </a:solidFill>
              <a:effectLst>
                <a:outerShdw blurRad="38100" dist="38100" dir="2700000" algn="tl">
                  <a:srgbClr val="000000"/>
                </a:outerShdw>
              </a:effectLst>
              <a:latin typeface="Arial Narrow" pitchFamily="34" charset="0"/>
            </a:endParaRPr>
          </a:p>
        </p:txBody>
      </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8" name="Picture 17"/>
          <p:cNvPicPr>
            <a:picLocks noChangeAspect="1"/>
          </p:cNvPicPr>
          <p:nvPr/>
        </p:nvPicPr>
        <p:blipFill rotWithShape="1">
          <a:blip r:embed="rId3" cstate="print">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b="41785"/>
          <a:stretch/>
        </p:blipFill>
        <p:spPr>
          <a:xfrm>
            <a:off x="0" y="0"/>
            <a:ext cx="9144000" cy="6858000"/>
          </a:xfrm>
          <a:prstGeom prst="rect">
            <a:avLst/>
          </a:prstGeom>
          <a:effectLst/>
        </p:spPr>
      </p:pic>
      <p:sp>
        <p:nvSpPr>
          <p:cNvPr id="31" name="Rectangle 30"/>
          <p:cNvSpPr/>
          <p:nvPr/>
        </p:nvSpPr>
        <p:spPr>
          <a:xfrm>
            <a:off x="0" y="0"/>
            <a:ext cx="9144000" cy="6858000"/>
          </a:xfrm>
          <a:prstGeom prst="rect">
            <a:avLst/>
          </a:prstGeom>
          <a:solidFill>
            <a:schemeClr val="bg1">
              <a:alpha val="84706"/>
            </a:schemeClr>
          </a:solidFill>
        </p:spPr>
        <p:txBody>
          <a:bodyPr wrap="square" rtlCol="0" anchor="ctr">
            <a:spAutoFit/>
          </a:bodyPr>
          <a:lstStyle/>
          <a:p>
            <a:pPr algn="ctr"/>
            <a:endParaRPr lang="en-ZA" dirty="0"/>
          </a:p>
        </p:txBody>
      </p:sp>
      <p:sp>
        <p:nvSpPr>
          <p:cNvPr id="4" name="Title 3"/>
          <p:cNvSpPr>
            <a:spLocks noGrp="1"/>
          </p:cNvSpPr>
          <p:nvPr>
            <p:ph type="title"/>
          </p:nvPr>
        </p:nvSpPr>
        <p:spPr>
          <a:xfrm>
            <a:off x="457200" y="158156"/>
            <a:ext cx="8229600" cy="1075599"/>
          </a:xfrm>
        </p:spPr>
        <p:txBody>
          <a:bodyPr/>
          <a:lstStyle/>
          <a:p>
            <a:r>
              <a:rPr lang="en-ZA" dirty="0" smtClean="0"/>
              <a:t>CUMULATIVE INCIDENCE OF IHD FOR DIFFERENT RANDOM BLOOD GLUCOSE CONCENTRATIONS</a:t>
            </a:r>
            <a:endParaRPr lang="en-ZA" dirty="0"/>
          </a:p>
        </p:txBody>
      </p:sp>
      <p:grpSp>
        <p:nvGrpSpPr>
          <p:cNvPr id="6" name="Group 153"/>
          <p:cNvGrpSpPr/>
          <p:nvPr/>
        </p:nvGrpSpPr>
        <p:grpSpPr>
          <a:xfrm>
            <a:off x="240087" y="989715"/>
            <a:ext cx="4661829" cy="5435617"/>
            <a:chOff x="240087" y="849861"/>
            <a:chExt cx="4661829" cy="5435617"/>
          </a:xfrm>
        </p:grpSpPr>
        <p:sp>
          <p:nvSpPr>
            <p:cNvPr id="17" name="Rectangle 16"/>
            <p:cNvSpPr>
              <a:spLocks noChangeArrowheads="1"/>
            </p:cNvSpPr>
            <p:nvPr/>
          </p:nvSpPr>
          <p:spPr bwMode="auto">
            <a:xfrm>
              <a:off x="984981" y="1189973"/>
              <a:ext cx="3714756" cy="4500000"/>
            </a:xfrm>
            <a:prstGeom prst="rect">
              <a:avLst/>
            </a:prstGeom>
            <a:solidFill>
              <a:srgbClr val="D0D0E8">
                <a:alpha val="69804"/>
              </a:srgbClr>
            </a:solidFill>
            <a:ln w="19050">
              <a:solidFill>
                <a:schemeClr val="tx1">
                  <a:lumMod val="85000"/>
                  <a:lumOff val="15000"/>
                </a:schemeClr>
              </a:solidFill>
              <a:miter lim="800000"/>
              <a:headEnd/>
              <a:tailEnd/>
            </a:ln>
            <a:effectLst/>
          </p:spPr>
          <p:txBody>
            <a:bodyPr lIns="92075" tIns="46038" rIns="92075" bIns="46038" anchor="ctr">
              <a:prstTxWarp prst="textNoShape">
                <a:avLst/>
              </a:prstTxWarp>
              <a:spAutoFit/>
            </a:bodyPr>
            <a:lstStyle/>
            <a:p>
              <a:pPr>
                <a:defRPr/>
              </a:pPr>
              <a:endParaRPr lang="en-US">
                <a:effectLst>
                  <a:outerShdw blurRad="38100" dist="38100" dir="2700000" algn="tl">
                    <a:srgbClr val="000000">
                      <a:alpha val="43137"/>
                    </a:srgbClr>
                  </a:outerShdw>
                </a:effectLst>
                <a:latin typeface="Arial Narrow" pitchFamily="34" charset="0"/>
              </a:endParaRPr>
            </a:p>
          </p:txBody>
        </p:sp>
        <p:sp>
          <p:nvSpPr>
            <p:cNvPr id="19" name="Text Box 5"/>
            <p:cNvSpPr txBox="1">
              <a:spLocks noChangeArrowheads="1"/>
            </p:cNvSpPr>
            <p:nvPr/>
          </p:nvSpPr>
          <p:spPr bwMode="auto">
            <a:xfrm>
              <a:off x="2226789" y="5916146"/>
              <a:ext cx="1221809"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eaLnBrk="1" hangingPunct="1"/>
              <a:r>
                <a:rPr lang="en-US" sz="1800" b="0" dirty="0" smtClean="0">
                  <a:latin typeface="Arial Narrow" pitchFamily="34" charset="0"/>
                  <a:cs typeface="Calibri" pitchFamily="34" charset="0"/>
                </a:rPr>
                <a:t>Age (Years)</a:t>
              </a:r>
              <a:endParaRPr lang="en-US" sz="1800" b="0" dirty="0">
                <a:latin typeface="Arial Narrow" pitchFamily="34" charset="0"/>
                <a:cs typeface="Calibri" pitchFamily="34" charset="0"/>
              </a:endParaRPr>
            </a:p>
          </p:txBody>
        </p:sp>
        <p:sp>
          <p:nvSpPr>
            <p:cNvPr id="20" name="Text Box 6"/>
            <p:cNvSpPr txBox="1">
              <a:spLocks noChangeArrowheads="1"/>
            </p:cNvSpPr>
            <p:nvPr/>
          </p:nvSpPr>
          <p:spPr bwMode="auto">
            <a:xfrm>
              <a:off x="889775" y="849861"/>
              <a:ext cx="3330280"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eaLnBrk="1" hangingPunct="1"/>
              <a:r>
                <a:rPr lang="en-US" sz="1800" dirty="0">
                  <a:latin typeface="Arial Narrow" pitchFamily="34" charset="0"/>
                  <a:cs typeface="Calibri" pitchFamily="34" charset="0"/>
                </a:rPr>
                <a:t>Ischemic heart disease </a:t>
              </a:r>
              <a:endParaRPr lang="en-US" sz="1800" b="0" dirty="0">
                <a:latin typeface="Arial Narrow" pitchFamily="34" charset="0"/>
                <a:cs typeface="Calibri" pitchFamily="34" charset="0"/>
              </a:endParaRPr>
            </a:p>
          </p:txBody>
        </p:sp>
        <p:sp>
          <p:nvSpPr>
            <p:cNvPr id="34" name="Text Box 10"/>
            <p:cNvSpPr txBox="1">
              <a:spLocks noChangeArrowheads="1"/>
            </p:cNvSpPr>
            <p:nvPr/>
          </p:nvSpPr>
          <p:spPr bwMode="auto">
            <a:xfrm>
              <a:off x="409575" y="3263301"/>
              <a:ext cx="582806"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50</a:t>
              </a:r>
              <a:endParaRPr lang="en-US" sz="1800" b="0" dirty="0">
                <a:latin typeface="Arial Narrow" pitchFamily="34" charset="0"/>
                <a:cs typeface="Calibri" pitchFamily="34" charset="0"/>
              </a:endParaRPr>
            </a:p>
          </p:txBody>
        </p:sp>
        <p:sp>
          <p:nvSpPr>
            <p:cNvPr id="35" name="Line 15"/>
            <p:cNvSpPr>
              <a:spLocks noChangeShapeType="1"/>
            </p:cNvSpPr>
            <p:nvPr/>
          </p:nvSpPr>
          <p:spPr bwMode="auto">
            <a:xfrm>
              <a:off x="984981" y="3445922"/>
              <a:ext cx="45929" cy="0"/>
            </a:xfrm>
            <a:prstGeom prst="line">
              <a:avLst/>
            </a:prstGeom>
            <a:noFill/>
            <a:ln w="19050">
              <a:solidFill>
                <a:schemeClr val="tx1">
                  <a:lumMod val="85000"/>
                  <a:lumOff val="15000"/>
                </a:schemeClr>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a:lstStyle/>
            <a:p>
              <a:pPr algn="r" rtl="1"/>
              <a:endParaRPr lang="en-US" b="0">
                <a:latin typeface="Arial Narrow" pitchFamily="34" charset="0"/>
                <a:cs typeface="Calibri" pitchFamily="34" charset="0"/>
              </a:endParaRPr>
            </a:p>
          </p:txBody>
        </p:sp>
        <p:sp>
          <p:nvSpPr>
            <p:cNvPr id="37" name="Text Box 4"/>
            <p:cNvSpPr txBox="1">
              <a:spLocks noChangeArrowheads="1"/>
            </p:cNvSpPr>
            <p:nvPr/>
          </p:nvSpPr>
          <p:spPr bwMode="auto">
            <a:xfrm>
              <a:off x="1706639"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40</a:t>
              </a:r>
              <a:endParaRPr lang="en-US" sz="1800" b="0" dirty="0">
                <a:latin typeface="Arial Narrow" pitchFamily="34" charset="0"/>
                <a:cs typeface="Calibri" pitchFamily="34" charset="0"/>
              </a:endParaRPr>
            </a:p>
          </p:txBody>
        </p:sp>
        <p:sp>
          <p:nvSpPr>
            <p:cNvPr id="38" name="Line 20"/>
            <p:cNvSpPr>
              <a:spLocks noChangeShapeType="1"/>
            </p:cNvSpPr>
            <p:nvPr/>
          </p:nvSpPr>
          <p:spPr bwMode="auto">
            <a:xfrm>
              <a:off x="1907326"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39" name="Text Box 4"/>
            <p:cNvSpPr txBox="1">
              <a:spLocks noChangeArrowheads="1"/>
            </p:cNvSpPr>
            <p:nvPr/>
          </p:nvSpPr>
          <p:spPr bwMode="auto">
            <a:xfrm>
              <a:off x="2634711"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60</a:t>
              </a:r>
              <a:endParaRPr lang="en-US" sz="1800" b="0" dirty="0">
                <a:latin typeface="Arial Narrow" pitchFamily="34" charset="0"/>
                <a:cs typeface="Calibri" pitchFamily="34" charset="0"/>
              </a:endParaRPr>
            </a:p>
          </p:txBody>
        </p:sp>
        <p:sp>
          <p:nvSpPr>
            <p:cNvPr id="40" name="Line 20"/>
            <p:cNvSpPr>
              <a:spLocks noChangeShapeType="1"/>
            </p:cNvSpPr>
            <p:nvPr/>
          </p:nvSpPr>
          <p:spPr bwMode="auto">
            <a:xfrm>
              <a:off x="2837954"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41" name="Text Box 4"/>
            <p:cNvSpPr txBox="1">
              <a:spLocks noChangeArrowheads="1"/>
            </p:cNvSpPr>
            <p:nvPr/>
          </p:nvSpPr>
          <p:spPr bwMode="auto">
            <a:xfrm>
              <a:off x="3562783"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80</a:t>
              </a:r>
              <a:endParaRPr lang="en-US" sz="1800" b="0" dirty="0">
                <a:latin typeface="Arial Narrow" pitchFamily="34" charset="0"/>
                <a:cs typeface="Calibri" pitchFamily="34" charset="0"/>
              </a:endParaRPr>
            </a:p>
          </p:txBody>
        </p:sp>
        <p:sp>
          <p:nvSpPr>
            <p:cNvPr id="42" name="Line 20"/>
            <p:cNvSpPr>
              <a:spLocks noChangeShapeType="1"/>
            </p:cNvSpPr>
            <p:nvPr/>
          </p:nvSpPr>
          <p:spPr bwMode="auto">
            <a:xfrm>
              <a:off x="3768582"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43" name="Text Box 4"/>
            <p:cNvSpPr txBox="1">
              <a:spLocks noChangeArrowheads="1"/>
            </p:cNvSpPr>
            <p:nvPr/>
          </p:nvSpPr>
          <p:spPr bwMode="auto">
            <a:xfrm>
              <a:off x="4026819"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90</a:t>
              </a:r>
              <a:endParaRPr lang="en-US" sz="1800" b="0" dirty="0">
                <a:latin typeface="Arial Narrow" pitchFamily="34" charset="0"/>
                <a:cs typeface="Calibri" pitchFamily="34" charset="0"/>
              </a:endParaRPr>
            </a:p>
          </p:txBody>
        </p:sp>
        <p:sp>
          <p:nvSpPr>
            <p:cNvPr id="44" name="Line 20"/>
            <p:cNvSpPr>
              <a:spLocks noChangeShapeType="1"/>
            </p:cNvSpPr>
            <p:nvPr/>
          </p:nvSpPr>
          <p:spPr bwMode="auto">
            <a:xfrm>
              <a:off x="4233896"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77" name="Text Box 10"/>
            <p:cNvSpPr txBox="1">
              <a:spLocks noChangeArrowheads="1"/>
            </p:cNvSpPr>
            <p:nvPr/>
          </p:nvSpPr>
          <p:spPr bwMode="auto">
            <a:xfrm>
              <a:off x="409575" y="5487387"/>
              <a:ext cx="582806"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0</a:t>
              </a:r>
              <a:endParaRPr lang="en-US" sz="1800" b="0" dirty="0">
                <a:latin typeface="Arial Narrow" pitchFamily="34" charset="0"/>
                <a:cs typeface="Calibri" pitchFamily="34" charset="0"/>
              </a:endParaRPr>
            </a:p>
          </p:txBody>
        </p:sp>
        <p:sp>
          <p:nvSpPr>
            <p:cNvPr id="79" name="Text Box 10"/>
            <p:cNvSpPr txBox="1">
              <a:spLocks noChangeArrowheads="1"/>
            </p:cNvSpPr>
            <p:nvPr/>
          </p:nvSpPr>
          <p:spPr bwMode="auto">
            <a:xfrm>
              <a:off x="409575" y="5065429"/>
              <a:ext cx="582806"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10</a:t>
              </a:r>
              <a:endParaRPr lang="en-US" sz="1800" b="0" dirty="0">
                <a:latin typeface="Arial Narrow" pitchFamily="34" charset="0"/>
                <a:cs typeface="Calibri" pitchFamily="34" charset="0"/>
              </a:endParaRPr>
            </a:p>
          </p:txBody>
        </p:sp>
        <p:sp>
          <p:nvSpPr>
            <p:cNvPr id="80" name="Line 15"/>
            <p:cNvSpPr>
              <a:spLocks noChangeShapeType="1"/>
            </p:cNvSpPr>
            <p:nvPr/>
          </p:nvSpPr>
          <p:spPr bwMode="auto">
            <a:xfrm>
              <a:off x="984981" y="5248050"/>
              <a:ext cx="45929" cy="0"/>
            </a:xfrm>
            <a:prstGeom prst="line">
              <a:avLst/>
            </a:prstGeom>
            <a:noFill/>
            <a:ln w="19050">
              <a:solidFill>
                <a:schemeClr val="tx1">
                  <a:lumMod val="85000"/>
                  <a:lumOff val="15000"/>
                </a:schemeClr>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a:lstStyle/>
            <a:p>
              <a:pPr algn="r" rtl="1"/>
              <a:endParaRPr lang="en-US" b="0">
                <a:latin typeface="Arial Narrow" pitchFamily="34" charset="0"/>
                <a:cs typeface="Calibri" pitchFamily="34" charset="0"/>
              </a:endParaRPr>
            </a:p>
          </p:txBody>
        </p:sp>
        <p:sp>
          <p:nvSpPr>
            <p:cNvPr id="81" name="Text Box 10"/>
            <p:cNvSpPr txBox="1">
              <a:spLocks noChangeArrowheads="1"/>
            </p:cNvSpPr>
            <p:nvPr/>
          </p:nvSpPr>
          <p:spPr bwMode="auto">
            <a:xfrm>
              <a:off x="409575" y="4614897"/>
              <a:ext cx="582806"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20</a:t>
              </a:r>
              <a:endParaRPr lang="en-US" sz="1800" b="0" dirty="0">
                <a:latin typeface="Arial Narrow" pitchFamily="34" charset="0"/>
                <a:cs typeface="Calibri" pitchFamily="34" charset="0"/>
              </a:endParaRPr>
            </a:p>
          </p:txBody>
        </p:sp>
        <p:sp>
          <p:nvSpPr>
            <p:cNvPr id="82" name="Line 15"/>
            <p:cNvSpPr>
              <a:spLocks noChangeShapeType="1"/>
            </p:cNvSpPr>
            <p:nvPr/>
          </p:nvSpPr>
          <p:spPr bwMode="auto">
            <a:xfrm>
              <a:off x="984981" y="4797518"/>
              <a:ext cx="45929" cy="0"/>
            </a:xfrm>
            <a:prstGeom prst="line">
              <a:avLst/>
            </a:prstGeom>
            <a:noFill/>
            <a:ln w="19050">
              <a:solidFill>
                <a:schemeClr val="tx1">
                  <a:lumMod val="85000"/>
                  <a:lumOff val="15000"/>
                </a:schemeClr>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a:lstStyle/>
            <a:p>
              <a:pPr algn="r" rtl="1"/>
              <a:endParaRPr lang="en-US" b="0">
                <a:latin typeface="Arial Narrow" pitchFamily="34" charset="0"/>
                <a:cs typeface="Calibri" pitchFamily="34" charset="0"/>
              </a:endParaRPr>
            </a:p>
          </p:txBody>
        </p:sp>
        <p:sp>
          <p:nvSpPr>
            <p:cNvPr id="83" name="Text Box 10"/>
            <p:cNvSpPr txBox="1">
              <a:spLocks noChangeArrowheads="1"/>
            </p:cNvSpPr>
            <p:nvPr/>
          </p:nvSpPr>
          <p:spPr bwMode="auto">
            <a:xfrm>
              <a:off x="409575" y="4164365"/>
              <a:ext cx="582806"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30</a:t>
              </a:r>
              <a:endParaRPr lang="en-US" sz="1800" b="0" dirty="0">
                <a:latin typeface="Arial Narrow" pitchFamily="34" charset="0"/>
                <a:cs typeface="Calibri" pitchFamily="34" charset="0"/>
              </a:endParaRPr>
            </a:p>
          </p:txBody>
        </p:sp>
        <p:sp>
          <p:nvSpPr>
            <p:cNvPr id="84" name="Line 15"/>
            <p:cNvSpPr>
              <a:spLocks noChangeShapeType="1"/>
            </p:cNvSpPr>
            <p:nvPr/>
          </p:nvSpPr>
          <p:spPr bwMode="auto">
            <a:xfrm>
              <a:off x="984981" y="4346986"/>
              <a:ext cx="45929" cy="0"/>
            </a:xfrm>
            <a:prstGeom prst="line">
              <a:avLst/>
            </a:prstGeom>
            <a:noFill/>
            <a:ln w="19050">
              <a:solidFill>
                <a:srgbClr val="BDA467"/>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a:lstStyle/>
            <a:p>
              <a:pPr algn="r" rtl="1"/>
              <a:endParaRPr lang="en-US" b="0">
                <a:latin typeface="Arial Narrow" pitchFamily="34" charset="0"/>
                <a:cs typeface="Calibri" pitchFamily="34" charset="0"/>
              </a:endParaRPr>
            </a:p>
          </p:txBody>
        </p:sp>
        <p:sp>
          <p:nvSpPr>
            <p:cNvPr id="85" name="Text Box 10"/>
            <p:cNvSpPr txBox="1">
              <a:spLocks noChangeArrowheads="1"/>
            </p:cNvSpPr>
            <p:nvPr/>
          </p:nvSpPr>
          <p:spPr bwMode="auto">
            <a:xfrm>
              <a:off x="409575" y="3713833"/>
              <a:ext cx="582806"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40</a:t>
              </a:r>
              <a:endParaRPr lang="en-US" sz="1800" b="0" dirty="0">
                <a:latin typeface="Arial Narrow" pitchFamily="34" charset="0"/>
                <a:cs typeface="Calibri" pitchFamily="34" charset="0"/>
              </a:endParaRPr>
            </a:p>
          </p:txBody>
        </p:sp>
        <p:sp>
          <p:nvSpPr>
            <p:cNvPr id="86" name="Line 15"/>
            <p:cNvSpPr>
              <a:spLocks noChangeShapeType="1"/>
            </p:cNvSpPr>
            <p:nvPr/>
          </p:nvSpPr>
          <p:spPr bwMode="auto">
            <a:xfrm>
              <a:off x="984981" y="3896454"/>
              <a:ext cx="45929" cy="0"/>
            </a:xfrm>
            <a:prstGeom prst="line">
              <a:avLst/>
            </a:prstGeom>
            <a:noFill/>
            <a:ln w="19050">
              <a:solidFill>
                <a:schemeClr val="tx1">
                  <a:lumMod val="85000"/>
                  <a:lumOff val="15000"/>
                </a:schemeClr>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a:lstStyle/>
            <a:p>
              <a:pPr algn="r" rtl="1"/>
              <a:endParaRPr lang="en-US" b="0">
                <a:latin typeface="Arial Narrow" pitchFamily="34" charset="0"/>
                <a:cs typeface="Calibri" pitchFamily="34" charset="0"/>
              </a:endParaRPr>
            </a:p>
          </p:txBody>
        </p:sp>
        <p:sp>
          <p:nvSpPr>
            <p:cNvPr id="87" name="Text Box 10"/>
            <p:cNvSpPr txBox="1">
              <a:spLocks noChangeArrowheads="1"/>
            </p:cNvSpPr>
            <p:nvPr/>
          </p:nvSpPr>
          <p:spPr bwMode="auto">
            <a:xfrm>
              <a:off x="409575" y="2812769"/>
              <a:ext cx="582806"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60</a:t>
              </a:r>
              <a:endParaRPr lang="en-US" sz="1800" b="0" dirty="0">
                <a:latin typeface="Arial Narrow" pitchFamily="34" charset="0"/>
                <a:cs typeface="Calibri" pitchFamily="34" charset="0"/>
              </a:endParaRPr>
            </a:p>
          </p:txBody>
        </p:sp>
        <p:sp>
          <p:nvSpPr>
            <p:cNvPr id="88" name="Line 15"/>
            <p:cNvSpPr>
              <a:spLocks noChangeShapeType="1"/>
            </p:cNvSpPr>
            <p:nvPr/>
          </p:nvSpPr>
          <p:spPr bwMode="auto">
            <a:xfrm>
              <a:off x="984981" y="2995390"/>
              <a:ext cx="45929" cy="0"/>
            </a:xfrm>
            <a:prstGeom prst="line">
              <a:avLst/>
            </a:prstGeom>
            <a:noFill/>
            <a:ln w="19050">
              <a:solidFill>
                <a:schemeClr val="tx1">
                  <a:lumMod val="85000"/>
                  <a:lumOff val="15000"/>
                </a:schemeClr>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a:lstStyle/>
            <a:p>
              <a:pPr algn="r" rtl="1"/>
              <a:endParaRPr lang="en-US" b="0">
                <a:latin typeface="Arial Narrow" pitchFamily="34" charset="0"/>
                <a:cs typeface="Calibri" pitchFamily="34" charset="0"/>
              </a:endParaRPr>
            </a:p>
          </p:txBody>
        </p:sp>
        <p:sp>
          <p:nvSpPr>
            <p:cNvPr id="89" name="Text Box 10"/>
            <p:cNvSpPr txBox="1">
              <a:spLocks noChangeArrowheads="1"/>
            </p:cNvSpPr>
            <p:nvPr/>
          </p:nvSpPr>
          <p:spPr bwMode="auto">
            <a:xfrm>
              <a:off x="409575" y="2362236"/>
              <a:ext cx="582806"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70</a:t>
              </a:r>
              <a:endParaRPr lang="en-US" sz="1800" b="0" dirty="0">
                <a:latin typeface="Arial Narrow" pitchFamily="34" charset="0"/>
                <a:cs typeface="Calibri" pitchFamily="34" charset="0"/>
              </a:endParaRPr>
            </a:p>
          </p:txBody>
        </p:sp>
        <p:sp>
          <p:nvSpPr>
            <p:cNvPr id="90" name="Line 15"/>
            <p:cNvSpPr>
              <a:spLocks noChangeShapeType="1"/>
            </p:cNvSpPr>
            <p:nvPr/>
          </p:nvSpPr>
          <p:spPr bwMode="auto">
            <a:xfrm>
              <a:off x="984981" y="2544858"/>
              <a:ext cx="45929" cy="0"/>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a:lstStyle/>
            <a:p>
              <a:pPr algn="r" rtl="1"/>
              <a:endParaRPr lang="en-US" b="0">
                <a:latin typeface="Arial Narrow" pitchFamily="34" charset="0"/>
                <a:cs typeface="Calibri" pitchFamily="34" charset="0"/>
              </a:endParaRPr>
            </a:p>
          </p:txBody>
        </p:sp>
        <p:sp>
          <p:nvSpPr>
            <p:cNvPr id="91" name="Text Box 10"/>
            <p:cNvSpPr txBox="1">
              <a:spLocks noChangeArrowheads="1"/>
            </p:cNvSpPr>
            <p:nvPr/>
          </p:nvSpPr>
          <p:spPr bwMode="auto">
            <a:xfrm>
              <a:off x="409575" y="1911703"/>
              <a:ext cx="582806"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80</a:t>
              </a:r>
              <a:endParaRPr lang="en-US" sz="1800" b="0" dirty="0">
                <a:latin typeface="Arial Narrow" pitchFamily="34" charset="0"/>
                <a:cs typeface="Calibri" pitchFamily="34" charset="0"/>
              </a:endParaRPr>
            </a:p>
          </p:txBody>
        </p:sp>
        <p:sp>
          <p:nvSpPr>
            <p:cNvPr id="92" name="Line 15"/>
            <p:cNvSpPr>
              <a:spLocks noChangeShapeType="1"/>
            </p:cNvSpPr>
            <p:nvPr/>
          </p:nvSpPr>
          <p:spPr bwMode="auto">
            <a:xfrm>
              <a:off x="984981" y="2094326"/>
              <a:ext cx="45929" cy="0"/>
            </a:xfrm>
            <a:prstGeom prst="line">
              <a:avLst/>
            </a:prstGeom>
            <a:noFill/>
            <a:ln w="19050">
              <a:solidFill>
                <a:schemeClr val="tx1">
                  <a:lumMod val="85000"/>
                  <a:lumOff val="15000"/>
                </a:schemeClr>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a:lstStyle/>
            <a:p>
              <a:pPr algn="r" rtl="1"/>
              <a:endParaRPr lang="en-US" b="0">
                <a:latin typeface="Arial Narrow" pitchFamily="34" charset="0"/>
                <a:cs typeface="Calibri" pitchFamily="34" charset="0"/>
              </a:endParaRPr>
            </a:p>
          </p:txBody>
        </p:sp>
        <p:sp>
          <p:nvSpPr>
            <p:cNvPr id="93" name="Text Box 10"/>
            <p:cNvSpPr txBox="1">
              <a:spLocks noChangeArrowheads="1"/>
            </p:cNvSpPr>
            <p:nvPr/>
          </p:nvSpPr>
          <p:spPr bwMode="auto">
            <a:xfrm>
              <a:off x="409575" y="1461170"/>
              <a:ext cx="582806"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90</a:t>
              </a:r>
              <a:endParaRPr lang="en-US" sz="1800" b="0" dirty="0">
                <a:latin typeface="Arial Narrow" pitchFamily="34" charset="0"/>
                <a:cs typeface="Calibri" pitchFamily="34" charset="0"/>
              </a:endParaRPr>
            </a:p>
          </p:txBody>
        </p:sp>
        <p:sp>
          <p:nvSpPr>
            <p:cNvPr id="94" name="Line 15"/>
            <p:cNvSpPr>
              <a:spLocks noChangeShapeType="1"/>
            </p:cNvSpPr>
            <p:nvPr/>
          </p:nvSpPr>
          <p:spPr bwMode="auto">
            <a:xfrm>
              <a:off x="984981" y="1643794"/>
              <a:ext cx="45929" cy="0"/>
            </a:xfrm>
            <a:prstGeom prst="line">
              <a:avLst/>
            </a:prstGeom>
            <a:noFill/>
            <a:ln w="19050">
              <a:solidFill>
                <a:schemeClr val="tx1">
                  <a:lumMod val="85000"/>
                  <a:lumOff val="15000"/>
                </a:schemeClr>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a:lstStyle/>
            <a:p>
              <a:pPr algn="r" rtl="1"/>
              <a:endParaRPr lang="en-US" b="0">
                <a:latin typeface="Arial Narrow" pitchFamily="34" charset="0"/>
                <a:cs typeface="Calibri" pitchFamily="34" charset="0"/>
              </a:endParaRPr>
            </a:p>
          </p:txBody>
        </p:sp>
        <p:sp>
          <p:nvSpPr>
            <p:cNvPr id="95" name="Text Box 10"/>
            <p:cNvSpPr txBox="1">
              <a:spLocks noChangeArrowheads="1"/>
            </p:cNvSpPr>
            <p:nvPr/>
          </p:nvSpPr>
          <p:spPr bwMode="auto">
            <a:xfrm>
              <a:off x="409575" y="1010637"/>
              <a:ext cx="582806"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800" b="0" dirty="0" smtClean="0">
                  <a:latin typeface="Arial Narrow" pitchFamily="34" charset="0"/>
                  <a:cs typeface="Calibri" pitchFamily="34" charset="0"/>
                </a:rPr>
                <a:t>100</a:t>
              </a:r>
              <a:endParaRPr lang="en-US" sz="1800" b="0" dirty="0">
                <a:latin typeface="Arial Narrow" pitchFamily="34" charset="0"/>
                <a:cs typeface="Calibri" pitchFamily="34" charset="0"/>
              </a:endParaRPr>
            </a:p>
          </p:txBody>
        </p:sp>
        <p:sp>
          <p:nvSpPr>
            <p:cNvPr id="97" name="Text Box 10"/>
            <p:cNvSpPr txBox="1">
              <a:spLocks noChangeArrowheads="1"/>
            </p:cNvSpPr>
            <p:nvPr/>
          </p:nvSpPr>
          <p:spPr bwMode="auto">
            <a:xfrm rot="16200000">
              <a:off x="-1137267" y="3263304"/>
              <a:ext cx="3124040"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squar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Cumulative incidence (%)</a:t>
              </a:r>
              <a:endParaRPr lang="en-US" sz="1800" b="0" dirty="0">
                <a:latin typeface="Arial Narrow" pitchFamily="34" charset="0"/>
                <a:cs typeface="Calibri" pitchFamily="34" charset="0"/>
              </a:endParaRPr>
            </a:p>
          </p:txBody>
        </p:sp>
        <p:sp>
          <p:nvSpPr>
            <p:cNvPr id="98" name="Text Box 4"/>
            <p:cNvSpPr txBox="1">
              <a:spLocks noChangeArrowheads="1"/>
            </p:cNvSpPr>
            <p:nvPr/>
          </p:nvSpPr>
          <p:spPr bwMode="auto">
            <a:xfrm>
              <a:off x="797617"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20</a:t>
              </a:r>
              <a:endParaRPr lang="en-US" sz="1800" b="0" dirty="0">
                <a:latin typeface="Arial Narrow" pitchFamily="34" charset="0"/>
                <a:cs typeface="Calibri" pitchFamily="34" charset="0"/>
              </a:endParaRPr>
            </a:p>
          </p:txBody>
        </p:sp>
        <p:sp>
          <p:nvSpPr>
            <p:cNvPr id="100" name="Text Box 4"/>
            <p:cNvSpPr txBox="1">
              <a:spLocks noChangeArrowheads="1"/>
            </p:cNvSpPr>
            <p:nvPr/>
          </p:nvSpPr>
          <p:spPr bwMode="auto">
            <a:xfrm>
              <a:off x="1242603"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30</a:t>
              </a:r>
              <a:endParaRPr lang="en-US" sz="1800" b="0" dirty="0">
                <a:latin typeface="Arial Narrow" pitchFamily="34" charset="0"/>
                <a:cs typeface="Calibri" pitchFamily="34" charset="0"/>
              </a:endParaRPr>
            </a:p>
          </p:txBody>
        </p:sp>
        <p:sp>
          <p:nvSpPr>
            <p:cNvPr id="101" name="Line 20"/>
            <p:cNvSpPr>
              <a:spLocks noChangeShapeType="1"/>
            </p:cNvSpPr>
            <p:nvPr/>
          </p:nvSpPr>
          <p:spPr bwMode="auto">
            <a:xfrm>
              <a:off x="1442012"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102" name="Text Box 4"/>
            <p:cNvSpPr txBox="1">
              <a:spLocks noChangeArrowheads="1"/>
            </p:cNvSpPr>
            <p:nvPr/>
          </p:nvSpPr>
          <p:spPr bwMode="auto">
            <a:xfrm>
              <a:off x="2170675"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50</a:t>
              </a:r>
              <a:endParaRPr lang="en-US" sz="1800" b="0" dirty="0">
                <a:latin typeface="Arial Narrow" pitchFamily="34" charset="0"/>
                <a:cs typeface="Calibri" pitchFamily="34" charset="0"/>
              </a:endParaRPr>
            </a:p>
          </p:txBody>
        </p:sp>
        <p:sp>
          <p:nvSpPr>
            <p:cNvPr id="103" name="Line 20"/>
            <p:cNvSpPr>
              <a:spLocks noChangeShapeType="1"/>
            </p:cNvSpPr>
            <p:nvPr/>
          </p:nvSpPr>
          <p:spPr bwMode="auto">
            <a:xfrm>
              <a:off x="2372640"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104" name="Text Box 4"/>
            <p:cNvSpPr txBox="1">
              <a:spLocks noChangeArrowheads="1"/>
            </p:cNvSpPr>
            <p:nvPr/>
          </p:nvSpPr>
          <p:spPr bwMode="auto">
            <a:xfrm>
              <a:off x="3098747"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70</a:t>
              </a:r>
              <a:endParaRPr lang="en-US" sz="1800" b="0" dirty="0">
                <a:latin typeface="Arial Narrow" pitchFamily="34" charset="0"/>
                <a:cs typeface="Calibri" pitchFamily="34" charset="0"/>
              </a:endParaRPr>
            </a:p>
          </p:txBody>
        </p:sp>
        <p:sp>
          <p:nvSpPr>
            <p:cNvPr id="105" name="Line 20"/>
            <p:cNvSpPr>
              <a:spLocks noChangeShapeType="1"/>
            </p:cNvSpPr>
            <p:nvPr/>
          </p:nvSpPr>
          <p:spPr bwMode="auto">
            <a:xfrm>
              <a:off x="3303268"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108" name="Text Box 4"/>
            <p:cNvSpPr txBox="1">
              <a:spLocks noChangeArrowheads="1"/>
            </p:cNvSpPr>
            <p:nvPr/>
          </p:nvSpPr>
          <p:spPr bwMode="auto">
            <a:xfrm>
              <a:off x="4399855" y="5671739"/>
              <a:ext cx="502061"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100</a:t>
              </a:r>
              <a:endParaRPr lang="en-US" sz="1800" b="0" dirty="0">
                <a:latin typeface="Arial Narrow" pitchFamily="34" charset="0"/>
                <a:cs typeface="Calibri" pitchFamily="34" charset="0"/>
              </a:endParaRPr>
            </a:p>
          </p:txBody>
        </p:sp>
        <p:sp>
          <p:nvSpPr>
            <p:cNvPr id="110" name="Text Box 4"/>
            <p:cNvSpPr txBox="1">
              <a:spLocks noChangeArrowheads="1"/>
            </p:cNvSpPr>
            <p:nvPr/>
          </p:nvSpPr>
          <p:spPr bwMode="auto">
            <a:xfrm>
              <a:off x="997531" y="2397425"/>
              <a:ext cx="2015295"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dirty="0" smtClean="0">
                  <a:latin typeface="Arial Narrow" pitchFamily="34" charset="0"/>
                  <a:cs typeface="Calibri" pitchFamily="34" charset="0"/>
                </a:rPr>
                <a:t>Overall log rank p&lt;0.001</a:t>
              </a:r>
              <a:endParaRPr lang="en-US" b="0" dirty="0">
                <a:latin typeface="Arial Narrow" pitchFamily="34" charset="0"/>
                <a:cs typeface="Calibri" pitchFamily="34" charset="0"/>
              </a:endParaRPr>
            </a:p>
          </p:txBody>
        </p:sp>
        <p:cxnSp>
          <p:nvCxnSpPr>
            <p:cNvPr id="50" name="Straight Connector 49"/>
            <p:cNvCxnSpPr/>
            <p:nvPr/>
          </p:nvCxnSpPr>
          <p:spPr>
            <a:xfrm>
              <a:off x="1132553" y="1406860"/>
              <a:ext cx="365093" cy="0"/>
            </a:xfrm>
            <a:prstGeom prst="line">
              <a:avLst/>
            </a:prstGeom>
            <a:noFill/>
            <a:ln w="38100">
              <a:solidFill>
                <a:srgbClr val="FF0000"/>
              </a:solidFill>
            </a:ln>
            <a:effectLst>
              <a:outerShdw blurRad="50800" dist="38100" dir="2700000" algn="tl" rotWithShape="0">
                <a:prstClr val="black">
                  <a:alpha val="40000"/>
                </a:prstClr>
              </a:outerShdw>
            </a:effectLst>
          </p:spPr>
        </p:cxnSp>
        <p:sp>
          <p:nvSpPr>
            <p:cNvPr id="51" name="Text Box 4"/>
            <p:cNvSpPr txBox="1">
              <a:spLocks noChangeArrowheads="1"/>
            </p:cNvSpPr>
            <p:nvPr/>
          </p:nvSpPr>
          <p:spPr bwMode="auto">
            <a:xfrm>
              <a:off x="1502356" y="1240599"/>
              <a:ext cx="2044983"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u="sng" dirty="0" smtClean="0">
                  <a:latin typeface="Arial Narrow" pitchFamily="34" charset="0"/>
                  <a:cs typeface="Calibri" pitchFamily="34" charset="0"/>
                </a:rPr>
                <a:t>&gt;</a:t>
              </a:r>
              <a:r>
                <a:rPr lang="en-US" dirty="0" smtClean="0">
                  <a:latin typeface="Arial Narrow" pitchFamily="34" charset="0"/>
                  <a:cs typeface="Calibri" pitchFamily="34" charset="0"/>
                </a:rPr>
                <a:t>11mmol/L (</a:t>
              </a:r>
              <a:r>
                <a:rPr lang="en-US" u="sng" dirty="0" smtClean="0">
                  <a:latin typeface="Arial Narrow" pitchFamily="34" charset="0"/>
                  <a:cs typeface="Calibri" pitchFamily="34" charset="0"/>
                </a:rPr>
                <a:t>&gt;</a:t>
              </a:r>
              <a:r>
                <a:rPr lang="en-US" dirty="0" smtClean="0">
                  <a:latin typeface="Arial Narrow" pitchFamily="34" charset="0"/>
                  <a:cs typeface="Calibri" pitchFamily="34" charset="0"/>
                </a:rPr>
                <a:t>198 mg/</a:t>
              </a:r>
              <a:r>
                <a:rPr lang="en-US" dirty="0" err="1" smtClean="0">
                  <a:latin typeface="Arial Narrow" pitchFamily="34" charset="0"/>
                  <a:cs typeface="Calibri" pitchFamily="34" charset="0"/>
                </a:rPr>
                <a:t>dL</a:t>
              </a:r>
              <a:r>
                <a:rPr lang="en-US" dirty="0" smtClean="0">
                  <a:latin typeface="Arial Narrow" pitchFamily="34" charset="0"/>
                  <a:cs typeface="Calibri" pitchFamily="34" charset="0"/>
                </a:rPr>
                <a:t>)</a:t>
              </a:r>
              <a:endParaRPr lang="en-US" b="0" dirty="0">
                <a:latin typeface="Arial Narrow" pitchFamily="34" charset="0"/>
                <a:cs typeface="Calibri" pitchFamily="34" charset="0"/>
              </a:endParaRPr>
            </a:p>
          </p:txBody>
        </p:sp>
        <p:cxnSp>
          <p:nvCxnSpPr>
            <p:cNvPr id="52" name="Straight Connector 51"/>
            <p:cNvCxnSpPr/>
            <p:nvPr/>
          </p:nvCxnSpPr>
          <p:spPr>
            <a:xfrm>
              <a:off x="1132553" y="1610844"/>
              <a:ext cx="365093" cy="0"/>
            </a:xfrm>
            <a:prstGeom prst="line">
              <a:avLst/>
            </a:prstGeom>
            <a:noFill/>
            <a:ln w="38100">
              <a:solidFill>
                <a:srgbClr val="FFFF00"/>
              </a:solidFill>
            </a:ln>
            <a:effectLst>
              <a:outerShdw blurRad="50800" dist="38100" dir="2700000" algn="tl" rotWithShape="0">
                <a:prstClr val="black">
                  <a:alpha val="40000"/>
                </a:prstClr>
              </a:outerShdw>
            </a:effectLst>
          </p:spPr>
        </p:cxnSp>
        <p:sp>
          <p:nvSpPr>
            <p:cNvPr id="53" name="Text Box 4"/>
            <p:cNvSpPr txBox="1">
              <a:spLocks noChangeArrowheads="1"/>
            </p:cNvSpPr>
            <p:nvPr/>
          </p:nvSpPr>
          <p:spPr bwMode="auto">
            <a:xfrm>
              <a:off x="1502356" y="1444583"/>
              <a:ext cx="2531783"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dirty="0" smtClean="0">
                  <a:latin typeface="Arial Narrow" pitchFamily="34" charset="0"/>
                  <a:cs typeface="Calibri" pitchFamily="34" charset="0"/>
                </a:rPr>
                <a:t>9-10.9 </a:t>
              </a:r>
              <a:r>
                <a:rPr lang="en-US" dirty="0" err="1" smtClean="0">
                  <a:latin typeface="Arial Narrow" pitchFamily="34" charset="0"/>
                  <a:cs typeface="Calibri" pitchFamily="34" charset="0"/>
                </a:rPr>
                <a:t>mmol</a:t>
              </a:r>
              <a:r>
                <a:rPr lang="en-US" dirty="0" smtClean="0">
                  <a:latin typeface="Arial Narrow" pitchFamily="34" charset="0"/>
                  <a:cs typeface="Calibri" pitchFamily="34" charset="0"/>
                </a:rPr>
                <a:t>/L (162-197 mg/</a:t>
              </a:r>
              <a:r>
                <a:rPr lang="en-US" dirty="0" err="1" smtClean="0">
                  <a:latin typeface="Arial Narrow" pitchFamily="34" charset="0"/>
                  <a:cs typeface="Calibri" pitchFamily="34" charset="0"/>
                </a:rPr>
                <a:t>dL</a:t>
              </a:r>
              <a:r>
                <a:rPr lang="en-US" dirty="0" smtClean="0">
                  <a:latin typeface="Arial Narrow" pitchFamily="34" charset="0"/>
                  <a:cs typeface="Calibri" pitchFamily="34" charset="0"/>
                </a:rPr>
                <a:t>)</a:t>
              </a:r>
              <a:endParaRPr lang="en-US" b="0" dirty="0">
                <a:latin typeface="Arial Narrow" pitchFamily="34" charset="0"/>
                <a:cs typeface="Calibri" pitchFamily="34" charset="0"/>
              </a:endParaRPr>
            </a:p>
          </p:txBody>
        </p:sp>
        <p:cxnSp>
          <p:nvCxnSpPr>
            <p:cNvPr id="54" name="Straight Connector 53"/>
            <p:cNvCxnSpPr/>
            <p:nvPr/>
          </p:nvCxnSpPr>
          <p:spPr>
            <a:xfrm>
              <a:off x="1132553" y="1813498"/>
              <a:ext cx="365093" cy="0"/>
            </a:xfrm>
            <a:prstGeom prst="line">
              <a:avLst/>
            </a:prstGeom>
            <a:noFill/>
            <a:ln w="38100">
              <a:solidFill>
                <a:srgbClr val="00B0F0"/>
              </a:solidFill>
            </a:ln>
            <a:effectLst>
              <a:outerShdw blurRad="50800" dist="38100" dir="2700000" algn="tl" rotWithShape="0">
                <a:prstClr val="black">
                  <a:alpha val="40000"/>
                </a:prstClr>
              </a:outerShdw>
            </a:effectLst>
          </p:spPr>
        </p:cxnSp>
        <p:sp>
          <p:nvSpPr>
            <p:cNvPr id="55" name="Text Box 4"/>
            <p:cNvSpPr txBox="1">
              <a:spLocks noChangeArrowheads="1"/>
            </p:cNvSpPr>
            <p:nvPr/>
          </p:nvSpPr>
          <p:spPr bwMode="auto">
            <a:xfrm>
              <a:off x="1502356" y="1647237"/>
              <a:ext cx="2438809"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dirty="0" smtClean="0">
                  <a:latin typeface="Arial Narrow" pitchFamily="34" charset="0"/>
                  <a:cs typeface="Calibri" pitchFamily="34" charset="0"/>
                </a:rPr>
                <a:t>7-8.9 </a:t>
              </a:r>
              <a:r>
                <a:rPr lang="en-US" dirty="0" err="1" smtClean="0">
                  <a:latin typeface="Arial Narrow" pitchFamily="34" charset="0"/>
                  <a:cs typeface="Calibri" pitchFamily="34" charset="0"/>
                </a:rPr>
                <a:t>mmol</a:t>
              </a:r>
              <a:r>
                <a:rPr lang="en-US" dirty="0" smtClean="0">
                  <a:latin typeface="Arial Narrow" pitchFamily="34" charset="0"/>
                  <a:cs typeface="Calibri" pitchFamily="34" charset="0"/>
                </a:rPr>
                <a:t>/L (126-161 mg/</a:t>
              </a:r>
              <a:r>
                <a:rPr lang="en-US" dirty="0" err="1" smtClean="0">
                  <a:latin typeface="Arial Narrow" pitchFamily="34" charset="0"/>
                  <a:cs typeface="Calibri" pitchFamily="34" charset="0"/>
                </a:rPr>
                <a:t>dL</a:t>
              </a:r>
              <a:r>
                <a:rPr lang="en-US" dirty="0" smtClean="0">
                  <a:latin typeface="Arial Narrow" pitchFamily="34" charset="0"/>
                  <a:cs typeface="Calibri" pitchFamily="34" charset="0"/>
                </a:rPr>
                <a:t>)</a:t>
              </a:r>
              <a:endParaRPr lang="en-US" b="0" dirty="0">
                <a:latin typeface="Arial Narrow" pitchFamily="34" charset="0"/>
                <a:cs typeface="Calibri" pitchFamily="34" charset="0"/>
              </a:endParaRPr>
            </a:p>
          </p:txBody>
        </p:sp>
        <p:cxnSp>
          <p:nvCxnSpPr>
            <p:cNvPr id="56" name="Straight Connector 55"/>
            <p:cNvCxnSpPr/>
            <p:nvPr/>
          </p:nvCxnSpPr>
          <p:spPr>
            <a:xfrm>
              <a:off x="1132553" y="2016153"/>
              <a:ext cx="365093" cy="0"/>
            </a:xfrm>
            <a:prstGeom prst="line">
              <a:avLst/>
            </a:prstGeom>
            <a:noFill/>
            <a:ln w="38100">
              <a:solidFill>
                <a:srgbClr val="FF6600"/>
              </a:solidFill>
            </a:ln>
            <a:effectLst>
              <a:outerShdw blurRad="50800" dist="38100" dir="2700000" algn="tl" rotWithShape="0">
                <a:prstClr val="black">
                  <a:alpha val="40000"/>
                </a:prstClr>
              </a:outerShdw>
            </a:effectLst>
          </p:spPr>
        </p:cxnSp>
        <p:sp>
          <p:nvSpPr>
            <p:cNvPr id="57" name="Text Box 4"/>
            <p:cNvSpPr txBox="1">
              <a:spLocks noChangeArrowheads="1"/>
            </p:cNvSpPr>
            <p:nvPr/>
          </p:nvSpPr>
          <p:spPr bwMode="auto">
            <a:xfrm>
              <a:off x="1502356" y="1849892"/>
              <a:ext cx="2345835"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dirty="0" smtClean="0">
                  <a:latin typeface="Arial Narrow" pitchFamily="34" charset="0"/>
                  <a:cs typeface="Calibri" pitchFamily="34" charset="0"/>
                </a:rPr>
                <a:t>5-6.9 </a:t>
              </a:r>
              <a:r>
                <a:rPr lang="en-US" dirty="0" err="1" smtClean="0">
                  <a:latin typeface="Arial Narrow" pitchFamily="34" charset="0"/>
                  <a:cs typeface="Calibri" pitchFamily="34" charset="0"/>
                </a:rPr>
                <a:t>mmol</a:t>
              </a:r>
              <a:r>
                <a:rPr lang="en-US" dirty="0" smtClean="0">
                  <a:latin typeface="Arial Narrow" pitchFamily="34" charset="0"/>
                  <a:cs typeface="Calibri" pitchFamily="34" charset="0"/>
                </a:rPr>
                <a:t>/L (90-125 mg/</a:t>
              </a:r>
              <a:r>
                <a:rPr lang="en-US" dirty="0" err="1" smtClean="0">
                  <a:latin typeface="Arial Narrow" pitchFamily="34" charset="0"/>
                  <a:cs typeface="Calibri" pitchFamily="34" charset="0"/>
                </a:rPr>
                <a:t>dL</a:t>
              </a:r>
              <a:r>
                <a:rPr lang="en-US" dirty="0" smtClean="0">
                  <a:latin typeface="Arial Narrow" pitchFamily="34" charset="0"/>
                  <a:cs typeface="Calibri" pitchFamily="34" charset="0"/>
                </a:rPr>
                <a:t>)</a:t>
              </a:r>
              <a:endParaRPr lang="en-US" b="0" dirty="0">
                <a:latin typeface="Arial Narrow" pitchFamily="34" charset="0"/>
                <a:cs typeface="Calibri" pitchFamily="34" charset="0"/>
              </a:endParaRPr>
            </a:p>
          </p:txBody>
        </p:sp>
        <p:cxnSp>
          <p:nvCxnSpPr>
            <p:cNvPr id="112" name="Straight Connector 111"/>
            <p:cNvCxnSpPr/>
            <p:nvPr/>
          </p:nvCxnSpPr>
          <p:spPr>
            <a:xfrm>
              <a:off x="1132553" y="2218807"/>
              <a:ext cx="365093" cy="0"/>
            </a:xfrm>
            <a:prstGeom prst="line">
              <a:avLst/>
            </a:prstGeom>
            <a:noFill/>
            <a:ln w="38100">
              <a:solidFill>
                <a:srgbClr val="00FF00"/>
              </a:solidFill>
            </a:ln>
            <a:effectLst>
              <a:outerShdw blurRad="50800" dist="38100" dir="2700000" algn="tl" rotWithShape="0">
                <a:prstClr val="black">
                  <a:alpha val="40000"/>
                </a:prstClr>
              </a:outerShdw>
            </a:effectLst>
          </p:spPr>
        </p:cxnSp>
        <p:sp>
          <p:nvSpPr>
            <p:cNvPr id="113" name="Text Box 4"/>
            <p:cNvSpPr txBox="1">
              <a:spLocks noChangeArrowheads="1"/>
            </p:cNvSpPr>
            <p:nvPr/>
          </p:nvSpPr>
          <p:spPr bwMode="auto">
            <a:xfrm>
              <a:off x="1502356" y="2052546"/>
              <a:ext cx="1917833" cy="338554"/>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dirty="0" smtClean="0">
                  <a:latin typeface="Arial Narrow" pitchFamily="34" charset="0"/>
                  <a:cs typeface="Calibri" pitchFamily="34" charset="0"/>
                </a:rPr>
                <a:t>&lt;5 </a:t>
              </a:r>
              <a:r>
                <a:rPr lang="en-US" dirty="0" err="1" smtClean="0">
                  <a:latin typeface="Arial Narrow" pitchFamily="34" charset="0"/>
                  <a:cs typeface="Calibri" pitchFamily="34" charset="0"/>
                </a:rPr>
                <a:t>mmol</a:t>
              </a:r>
              <a:r>
                <a:rPr lang="en-US" dirty="0" smtClean="0">
                  <a:latin typeface="Arial Narrow" pitchFamily="34" charset="0"/>
                  <a:cs typeface="Calibri" pitchFamily="34" charset="0"/>
                </a:rPr>
                <a:t>/L (&lt;90 mg/</a:t>
              </a:r>
              <a:r>
                <a:rPr lang="en-US" dirty="0" err="1" smtClean="0">
                  <a:latin typeface="Arial Narrow" pitchFamily="34" charset="0"/>
                  <a:cs typeface="Calibri" pitchFamily="34" charset="0"/>
                </a:rPr>
                <a:t>dL</a:t>
              </a:r>
              <a:r>
                <a:rPr lang="en-US" dirty="0" smtClean="0">
                  <a:latin typeface="Arial Narrow" pitchFamily="34" charset="0"/>
                  <a:cs typeface="Calibri" pitchFamily="34" charset="0"/>
                </a:rPr>
                <a:t>)</a:t>
              </a:r>
              <a:endParaRPr lang="en-US" b="0" dirty="0">
                <a:latin typeface="Arial Narrow" pitchFamily="34" charset="0"/>
                <a:cs typeface="Calibri" pitchFamily="34" charset="0"/>
              </a:endParaRPr>
            </a:p>
          </p:txBody>
        </p:sp>
        <p:sp>
          <p:nvSpPr>
            <p:cNvPr id="7" name="Freeform 6"/>
            <p:cNvSpPr/>
            <p:nvPr/>
          </p:nvSpPr>
          <p:spPr>
            <a:xfrm>
              <a:off x="1267818" y="1831143"/>
              <a:ext cx="3141497" cy="3837114"/>
            </a:xfrm>
            <a:custGeom>
              <a:avLst/>
              <a:gdLst>
                <a:gd name="connsiteX0" fmla="*/ 3141497 w 3141497"/>
                <a:gd name="connsiteY0" fmla="*/ 0 h 3837114"/>
                <a:gd name="connsiteX1" fmla="*/ 2984422 w 3141497"/>
                <a:gd name="connsiteY1" fmla="*/ 0 h 3837114"/>
                <a:gd name="connsiteX2" fmla="*/ 2984422 w 3141497"/>
                <a:gd name="connsiteY2" fmla="*/ 140246 h 3837114"/>
                <a:gd name="connsiteX3" fmla="*/ 2844177 w 3141497"/>
                <a:gd name="connsiteY3" fmla="*/ 140246 h 3837114"/>
                <a:gd name="connsiteX4" fmla="*/ 2832957 w 3141497"/>
                <a:gd name="connsiteY4" fmla="*/ 173905 h 3837114"/>
                <a:gd name="connsiteX5" fmla="*/ 2832957 w 3141497"/>
                <a:gd name="connsiteY5" fmla="*/ 213173 h 3837114"/>
                <a:gd name="connsiteX6" fmla="*/ 2821738 w 3141497"/>
                <a:gd name="connsiteY6" fmla="*/ 258052 h 3837114"/>
                <a:gd name="connsiteX7" fmla="*/ 2816128 w 3141497"/>
                <a:gd name="connsiteY7" fmla="*/ 308540 h 3837114"/>
                <a:gd name="connsiteX8" fmla="*/ 2804908 w 3141497"/>
                <a:gd name="connsiteY8" fmla="*/ 342199 h 3837114"/>
                <a:gd name="connsiteX9" fmla="*/ 2804908 w 3141497"/>
                <a:gd name="connsiteY9" fmla="*/ 342199 h 3837114"/>
                <a:gd name="connsiteX10" fmla="*/ 2765640 w 3141497"/>
                <a:gd name="connsiteY10" fmla="*/ 415127 h 3837114"/>
                <a:gd name="connsiteX11" fmla="*/ 2765640 w 3141497"/>
                <a:gd name="connsiteY11" fmla="*/ 454395 h 3837114"/>
                <a:gd name="connsiteX12" fmla="*/ 2743200 w 3141497"/>
                <a:gd name="connsiteY12" fmla="*/ 460005 h 3837114"/>
                <a:gd name="connsiteX13" fmla="*/ 2726371 w 3141497"/>
                <a:gd name="connsiteY13" fmla="*/ 482444 h 3837114"/>
                <a:gd name="connsiteX14" fmla="*/ 2715151 w 3141497"/>
                <a:gd name="connsiteY14" fmla="*/ 504884 h 3837114"/>
                <a:gd name="connsiteX15" fmla="*/ 2692712 w 3141497"/>
                <a:gd name="connsiteY15" fmla="*/ 482444 h 3837114"/>
                <a:gd name="connsiteX16" fmla="*/ 2675883 w 3141497"/>
                <a:gd name="connsiteY16" fmla="*/ 504884 h 3837114"/>
                <a:gd name="connsiteX17" fmla="*/ 2670273 w 3141497"/>
                <a:gd name="connsiteY17" fmla="*/ 532933 h 3837114"/>
                <a:gd name="connsiteX18" fmla="*/ 2664663 w 3141497"/>
                <a:gd name="connsiteY18" fmla="*/ 566592 h 3837114"/>
                <a:gd name="connsiteX19" fmla="*/ 2614175 w 3141497"/>
                <a:gd name="connsiteY19" fmla="*/ 645129 h 3837114"/>
                <a:gd name="connsiteX20" fmla="*/ 2569296 w 3141497"/>
                <a:gd name="connsiteY20" fmla="*/ 718057 h 3837114"/>
                <a:gd name="connsiteX21" fmla="*/ 2524418 w 3141497"/>
                <a:gd name="connsiteY21" fmla="*/ 723667 h 3837114"/>
                <a:gd name="connsiteX22" fmla="*/ 2485149 w 3141497"/>
                <a:gd name="connsiteY22" fmla="*/ 774155 h 3837114"/>
                <a:gd name="connsiteX23" fmla="*/ 2462710 w 3141497"/>
                <a:gd name="connsiteY23" fmla="*/ 802204 h 3837114"/>
                <a:gd name="connsiteX24" fmla="*/ 2451490 w 3141497"/>
                <a:gd name="connsiteY24" fmla="*/ 852692 h 3837114"/>
                <a:gd name="connsiteX25" fmla="*/ 2445880 w 3141497"/>
                <a:gd name="connsiteY25" fmla="*/ 886351 h 3837114"/>
                <a:gd name="connsiteX26" fmla="*/ 2423441 w 3141497"/>
                <a:gd name="connsiteY26" fmla="*/ 869522 h 3837114"/>
                <a:gd name="connsiteX27" fmla="*/ 2401002 w 3141497"/>
                <a:gd name="connsiteY27" fmla="*/ 903181 h 3837114"/>
                <a:gd name="connsiteX28" fmla="*/ 2384172 w 3141497"/>
                <a:gd name="connsiteY28" fmla="*/ 897571 h 3837114"/>
                <a:gd name="connsiteX29" fmla="*/ 2344903 w 3141497"/>
                <a:gd name="connsiteY29" fmla="*/ 998548 h 3837114"/>
                <a:gd name="connsiteX30" fmla="*/ 2322464 w 3141497"/>
                <a:gd name="connsiteY30" fmla="*/ 1054646 h 3837114"/>
                <a:gd name="connsiteX31" fmla="*/ 2316854 w 3141497"/>
                <a:gd name="connsiteY31" fmla="*/ 1093914 h 3837114"/>
                <a:gd name="connsiteX32" fmla="*/ 2266366 w 3141497"/>
                <a:gd name="connsiteY32" fmla="*/ 1133183 h 3837114"/>
                <a:gd name="connsiteX33" fmla="*/ 2232707 w 3141497"/>
                <a:gd name="connsiteY33" fmla="*/ 1183671 h 3837114"/>
                <a:gd name="connsiteX34" fmla="*/ 2215878 w 3141497"/>
                <a:gd name="connsiteY34" fmla="*/ 1267819 h 3837114"/>
                <a:gd name="connsiteX35" fmla="*/ 2204658 w 3141497"/>
                <a:gd name="connsiteY35" fmla="*/ 1323917 h 3837114"/>
                <a:gd name="connsiteX36" fmla="*/ 2170999 w 3141497"/>
                <a:gd name="connsiteY36" fmla="*/ 1329527 h 3837114"/>
                <a:gd name="connsiteX37" fmla="*/ 2159780 w 3141497"/>
                <a:gd name="connsiteY37" fmla="*/ 1374405 h 3837114"/>
                <a:gd name="connsiteX38" fmla="*/ 2154170 w 3141497"/>
                <a:gd name="connsiteY38" fmla="*/ 1430503 h 3837114"/>
                <a:gd name="connsiteX39" fmla="*/ 2103681 w 3141497"/>
                <a:gd name="connsiteY39" fmla="*/ 1531480 h 3837114"/>
                <a:gd name="connsiteX40" fmla="*/ 2030754 w 3141497"/>
                <a:gd name="connsiteY40" fmla="*/ 1649286 h 3837114"/>
                <a:gd name="connsiteX41" fmla="*/ 2008315 w 3141497"/>
                <a:gd name="connsiteY41" fmla="*/ 1710994 h 3837114"/>
                <a:gd name="connsiteX42" fmla="*/ 1991485 w 3141497"/>
                <a:gd name="connsiteY42" fmla="*/ 1761482 h 3837114"/>
                <a:gd name="connsiteX43" fmla="*/ 1974656 w 3141497"/>
                <a:gd name="connsiteY43" fmla="*/ 1823190 h 3837114"/>
                <a:gd name="connsiteX44" fmla="*/ 1963436 w 3141497"/>
                <a:gd name="connsiteY44" fmla="*/ 1907338 h 3837114"/>
                <a:gd name="connsiteX45" fmla="*/ 1924167 w 3141497"/>
                <a:gd name="connsiteY45" fmla="*/ 1957826 h 3837114"/>
                <a:gd name="connsiteX46" fmla="*/ 1884899 w 3141497"/>
                <a:gd name="connsiteY46" fmla="*/ 1985875 h 3837114"/>
                <a:gd name="connsiteX47" fmla="*/ 1873679 w 3141497"/>
                <a:gd name="connsiteY47" fmla="*/ 2019534 h 3837114"/>
                <a:gd name="connsiteX48" fmla="*/ 1862459 w 3141497"/>
                <a:gd name="connsiteY48" fmla="*/ 2053193 h 3837114"/>
                <a:gd name="connsiteX49" fmla="*/ 1817581 w 3141497"/>
                <a:gd name="connsiteY49" fmla="*/ 2159779 h 3837114"/>
                <a:gd name="connsiteX50" fmla="*/ 1800751 w 3141497"/>
                <a:gd name="connsiteY50" fmla="*/ 2210268 h 3837114"/>
                <a:gd name="connsiteX51" fmla="*/ 1778312 w 3141497"/>
                <a:gd name="connsiteY51" fmla="*/ 2255146 h 3837114"/>
                <a:gd name="connsiteX52" fmla="*/ 1761483 w 3141497"/>
                <a:gd name="connsiteY52" fmla="*/ 2227097 h 3837114"/>
                <a:gd name="connsiteX53" fmla="*/ 1744653 w 3141497"/>
                <a:gd name="connsiteY53" fmla="*/ 2294415 h 3837114"/>
                <a:gd name="connsiteX54" fmla="*/ 1733434 w 3141497"/>
                <a:gd name="connsiteY54" fmla="*/ 2283195 h 3837114"/>
                <a:gd name="connsiteX55" fmla="*/ 1705384 w 3141497"/>
                <a:gd name="connsiteY55" fmla="*/ 2277586 h 3837114"/>
                <a:gd name="connsiteX56" fmla="*/ 1688555 w 3141497"/>
                <a:gd name="connsiteY56" fmla="*/ 2311244 h 3837114"/>
                <a:gd name="connsiteX57" fmla="*/ 1660506 w 3141497"/>
                <a:gd name="connsiteY57" fmla="*/ 2339294 h 3837114"/>
                <a:gd name="connsiteX58" fmla="*/ 1654896 w 3141497"/>
                <a:gd name="connsiteY58" fmla="*/ 2395392 h 3837114"/>
                <a:gd name="connsiteX59" fmla="*/ 1638067 w 3141497"/>
                <a:gd name="connsiteY59" fmla="*/ 2384172 h 3837114"/>
                <a:gd name="connsiteX60" fmla="*/ 1643676 w 3141497"/>
                <a:gd name="connsiteY60" fmla="*/ 2518808 h 3837114"/>
                <a:gd name="connsiteX61" fmla="*/ 1598798 w 3141497"/>
                <a:gd name="connsiteY61" fmla="*/ 2518808 h 3837114"/>
                <a:gd name="connsiteX62" fmla="*/ 1553919 w 3141497"/>
                <a:gd name="connsiteY62" fmla="*/ 2552467 h 3837114"/>
                <a:gd name="connsiteX63" fmla="*/ 1553919 w 3141497"/>
                <a:gd name="connsiteY63" fmla="*/ 2597345 h 3837114"/>
                <a:gd name="connsiteX64" fmla="*/ 1469772 w 3141497"/>
                <a:gd name="connsiteY64" fmla="*/ 2715151 h 3837114"/>
                <a:gd name="connsiteX65" fmla="*/ 1447333 w 3141497"/>
                <a:gd name="connsiteY65" fmla="*/ 2827348 h 3837114"/>
                <a:gd name="connsiteX66" fmla="*/ 1447333 w 3141497"/>
                <a:gd name="connsiteY66" fmla="*/ 2855397 h 3837114"/>
                <a:gd name="connsiteX67" fmla="*/ 1424894 w 3141497"/>
                <a:gd name="connsiteY67" fmla="*/ 2849787 h 3837114"/>
                <a:gd name="connsiteX68" fmla="*/ 1391235 w 3141497"/>
                <a:gd name="connsiteY68" fmla="*/ 2945154 h 3837114"/>
                <a:gd name="connsiteX69" fmla="*/ 1391235 w 3141497"/>
                <a:gd name="connsiteY69" fmla="*/ 3001252 h 3837114"/>
                <a:gd name="connsiteX70" fmla="*/ 1351966 w 3141497"/>
                <a:gd name="connsiteY70" fmla="*/ 2978813 h 3837114"/>
                <a:gd name="connsiteX71" fmla="*/ 1329527 w 3141497"/>
                <a:gd name="connsiteY71" fmla="*/ 3040521 h 3837114"/>
                <a:gd name="connsiteX72" fmla="*/ 1323917 w 3141497"/>
                <a:gd name="connsiteY72" fmla="*/ 3085399 h 3837114"/>
                <a:gd name="connsiteX73" fmla="*/ 1318307 w 3141497"/>
                <a:gd name="connsiteY73" fmla="*/ 3096619 h 3837114"/>
                <a:gd name="connsiteX74" fmla="*/ 1290258 w 3141497"/>
                <a:gd name="connsiteY74" fmla="*/ 3079789 h 3837114"/>
                <a:gd name="connsiteX75" fmla="*/ 1267819 w 3141497"/>
                <a:gd name="connsiteY75" fmla="*/ 3113448 h 3837114"/>
                <a:gd name="connsiteX76" fmla="*/ 1262209 w 3141497"/>
                <a:gd name="connsiteY76" fmla="*/ 3124668 h 3837114"/>
                <a:gd name="connsiteX77" fmla="*/ 1194891 w 3141497"/>
                <a:gd name="connsiteY77" fmla="*/ 3119058 h 3837114"/>
                <a:gd name="connsiteX78" fmla="*/ 1150013 w 3141497"/>
                <a:gd name="connsiteY78" fmla="*/ 3197595 h 3837114"/>
                <a:gd name="connsiteX79" fmla="*/ 1116354 w 3141497"/>
                <a:gd name="connsiteY79" fmla="*/ 3208815 h 3837114"/>
                <a:gd name="connsiteX80" fmla="*/ 1110744 w 3141497"/>
                <a:gd name="connsiteY80" fmla="*/ 3259303 h 3837114"/>
                <a:gd name="connsiteX81" fmla="*/ 1065865 w 3141497"/>
                <a:gd name="connsiteY81" fmla="*/ 3259303 h 3837114"/>
                <a:gd name="connsiteX82" fmla="*/ 1054646 w 3141497"/>
                <a:gd name="connsiteY82" fmla="*/ 3292962 h 3837114"/>
                <a:gd name="connsiteX83" fmla="*/ 948059 w 3141497"/>
                <a:gd name="connsiteY83" fmla="*/ 3309792 h 3837114"/>
                <a:gd name="connsiteX84" fmla="*/ 942449 w 3141497"/>
                <a:gd name="connsiteY84" fmla="*/ 3377109 h 3837114"/>
                <a:gd name="connsiteX85" fmla="*/ 824643 w 3141497"/>
                <a:gd name="connsiteY85" fmla="*/ 3371500 h 3837114"/>
                <a:gd name="connsiteX86" fmla="*/ 824643 w 3141497"/>
                <a:gd name="connsiteY86" fmla="*/ 3371500 h 3837114"/>
                <a:gd name="connsiteX87" fmla="*/ 802204 w 3141497"/>
                <a:gd name="connsiteY87" fmla="*/ 3461257 h 3837114"/>
                <a:gd name="connsiteX88" fmla="*/ 325370 w 3141497"/>
                <a:gd name="connsiteY88" fmla="*/ 3466867 h 3837114"/>
                <a:gd name="connsiteX89" fmla="*/ 325370 w 3141497"/>
                <a:gd name="connsiteY89" fmla="*/ 3837114 h 3837114"/>
                <a:gd name="connsiteX90" fmla="*/ 0 w 3141497"/>
                <a:gd name="connsiteY90" fmla="*/ 3837114 h 383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141497" h="3837114">
                  <a:moveTo>
                    <a:pt x="3141497" y="0"/>
                  </a:moveTo>
                  <a:lnTo>
                    <a:pt x="2984422" y="0"/>
                  </a:lnTo>
                  <a:lnTo>
                    <a:pt x="2984422" y="140246"/>
                  </a:lnTo>
                  <a:lnTo>
                    <a:pt x="2844177" y="140246"/>
                  </a:lnTo>
                  <a:lnTo>
                    <a:pt x="2832957" y="173905"/>
                  </a:lnTo>
                  <a:lnTo>
                    <a:pt x="2832957" y="213173"/>
                  </a:lnTo>
                  <a:lnTo>
                    <a:pt x="2821738" y="258052"/>
                  </a:lnTo>
                  <a:lnTo>
                    <a:pt x="2816128" y="308540"/>
                  </a:lnTo>
                  <a:lnTo>
                    <a:pt x="2804908" y="342199"/>
                  </a:lnTo>
                  <a:lnTo>
                    <a:pt x="2804908" y="342199"/>
                  </a:lnTo>
                  <a:lnTo>
                    <a:pt x="2765640" y="415127"/>
                  </a:lnTo>
                  <a:lnTo>
                    <a:pt x="2765640" y="454395"/>
                  </a:lnTo>
                  <a:lnTo>
                    <a:pt x="2743200" y="460005"/>
                  </a:lnTo>
                  <a:lnTo>
                    <a:pt x="2726371" y="482444"/>
                  </a:lnTo>
                  <a:lnTo>
                    <a:pt x="2715151" y="504884"/>
                  </a:lnTo>
                  <a:lnTo>
                    <a:pt x="2692712" y="482444"/>
                  </a:lnTo>
                  <a:lnTo>
                    <a:pt x="2675883" y="504884"/>
                  </a:lnTo>
                  <a:lnTo>
                    <a:pt x="2670273" y="532933"/>
                  </a:lnTo>
                  <a:lnTo>
                    <a:pt x="2664663" y="566592"/>
                  </a:lnTo>
                  <a:lnTo>
                    <a:pt x="2614175" y="645129"/>
                  </a:lnTo>
                  <a:lnTo>
                    <a:pt x="2569296" y="718057"/>
                  </a:lnTo>
                  <a:lnTo>
                    <a:pt x="2524418" y="723667"/>
                  </a:lnTo>
                  <a:lnTo>
                    <a:pt x="2485149" y="774155"/>
                  </a:lnTo>
                  <a:lnTo>
                    <a:pt x="2462710" y="802204"/>
                  </a:lnTo>
                  <a:lnTo>
                    <a:pt x="2451490" y="852692"/>
                  </a:lnTo>
                  <a:lnTo>
                    <a:pt x="2445880" y="886351"/>
                  </a:lnTo>
                  <a:lnTo>
                    <a:pt x="2423441" y="869522"/>
                  </a:lnTo>
                  <a:lnTo>
                    <a:pt x="2401002" y="903181"/>
                  </a:lnTo>
                  <a:lnTo>
                    <a:pt x="2384172" y="897571"/>
                  </a:lnTo>
                  <a:lnTo>
                    <a:pt x="2344903" y="998548"/>
                  </a:lnTo>
                  <a:lnTo>
                    <a:pt x="2322464" y="1054646"/>
                  </a:lnTo>
                  <a:lnTo>
                    <a:pt x="2316854" y="1093914"/>
                  </a:lnTo>
                  <a:lnTo>
                    <a:pt x="2266366" y="1133183"/>
                  </a:lnTo>
                  <a:lnTo>
                    <a:pt x="2232707" y="1183671"/>
                  </a:lnTo>
                  <a:lnTo>
                    <a:pt x="2215878" y="1267819"/>
                  </a:lnTo>
                  <a:lnTo>
                    <a:pt x="2204658" y="1323917"/>
                  </a:lnTo>
                  <a:lnTo>
                    <a:pt x="2170999" y="1329527"/>
                  </a:lnTo>
                  <a:lnTo>
                    <a:pt x="2159780" y="1374405"/>
                  </a:lnTo>
                  <a:lnTo>
                    <a:pt x="2154170" y="1430503"/>
                  </a:lnTo>
                  <a:lnTo>
                    <a:pt x="2103681" y="1531480"/>
                  </a:lnTo>
                  <a:lnTo>
                    <a:pt x="2030754" y="1649286"/>
                  </a:lnTo>
                  <a:lnTo>
                    <a:pt x="2008315" y="1710994"/>
                  </a:lnTo>
                  <a:lnTo>
                    <a:pt x="1991485" y="1761482"/>
                  </a:lnTo>
                  <a:lnTo>
                    <a:pt x="1974656" y="1823190"/>
                  </a:lnTo>
                  <a:lnTo>
                    <a:pt x="1963436" y="1907338"/>
                  </a:lnTo>
                  <a:lnTo>
                    <a:pt x="1924167" y="1957826"/>
                  </a:lnTo>
                  <a:lnTo>
                    <a:pt x="1884899" y="1985875"/>
                  </a:lnTo>
                  <a:lnTo>
                    <a:pt x="1873679" y="2019534"/>
                  </a:lnTo>
                  <a:lnTo>
                    <a:pt x="1862459" y="2053193"/>
                  </a:lnTo>
                  <a:lnTo>
                    <a:pt x="1817581" y="2159779"/>
                  </a:lnTo>
                  <a:lnTo>
                    <a:pt x="1800751" y="2210268"/>
                  </a:lnTo>
                  <a:lnTo>
                    <a:pt x="1778312" y="2255146"/>
                  </a:lnTo>
                  <a:lnTo>
                    <a:pt x="1761483" y="2227097"/>
                  </a:lnTo>
                  <a:lnTo>
                    <a:pt x="1744653" y="2294415"/>
                  </a:lnTo>
                  <a:lnTo>
                    <a:pt x="1733434" y="2283195"/>
                  </a:lnTo>
                  <a:lnTo>
                    <a:pt x="1705384" y="2277586"/>
                  </a:lnTo>
                  <a:lnTo>
                    <a:pt x="1688555" y="2311244"/>
                  </a:lnTo>
                  <a:lnTo>
                    <a:pt x="1660506" y="2339294"/>
                  </a:lnTo>
                  <a:lnTo>
                    <a:pt x="1654896" y="2395392"/>
                  </a:lnTo>
                  <a:lnTo>
                    <a:pt x="1638067" y="2384172"/>
                  </a:lnTo>
                  <a:lnTo>
                    <a:pt x="1643676" y="2518808"/>
                  </a:lnTo>
                  <a:lnTo>
                    <a:pt x="1598798" y="2518808"/>
                  </a:lnTo>
                  <a:lnTo>
                    <a:pt x="1553919" y="2552467"/>
                  </a:lnTo>
                  <a:lnTo>
                    <a:pt x="1553919" y="2597345"/>
                  </a:lnTo>
                  <a:lnTo>
                    <a:pt x="1469772" y="2715151"/>
                  </a:lnTo>
                  <a:lnTo>
                    <a:pt x="1447333" y="2827348"/>
                  </a:lnTo>
                  <a:lnTo>
                    <a:pt x="1447333" y="2855397"/>
                  </a:lnTo>
                  <a:lnTo>
                    <a:pt x="1424894" y="2849787"/>
                  </a:lnTo>
                  <a:lnTo>
                    <a:pt x="1391235" y="2945154"/>
                  </a:lnTo>
                  <a:lnTo>
                    <a:pt x="1391235" y="3001252"/>
                  </a:lnTo>
                  <a:lnTo>
                    <a:pt x="1351966" y="2978813"/>
                  </a:lnTo>
                  <a:lnTo>
                    <a:pt x="1329527" y="3040521"/>
                  </a:lnTo>
                  <a:lnTo>
                    <a:pt x="1323917" y="3085399"/>
                  </a:lnTo>
                  <a:lnTo>
                    <a:pt x="1318307" y="3096619"/>
                  </a:lnTo>
                  <a:lnTo>
                    <a:pt x="1290258" y="3079789"/>
                  </a:lnTo>
                  <a:lnTo>
                    <a:pt x="1267819" y="3113448"/>
                  </a:lnTo>
                  <a:lnTo>
                    <a:pt x="1262209" y="3124668"/>
                  </a:lnTo>
                  <a:lnTo>
                    <a:pt x="1194891" y="3119058"/>
                  </a:lnTo>
                  <a:lnTo>
                    <a:pt x="1150013" y="3197595"/>
                  </a:lnTo>
                  <a:lnTo>
                    <a:pt x="1116354" y="3208815"/>
                  </a:lnTo>
                  <a:lnTo>
                    <a:pt x="1110744" y="3259303"/>
                  </a:lnTo>
                  <a:lnTo>
                    <a:pt x="1065865" y="3259303"/>
                  </a:lnTo>
                  <a:lnTo>
                    <a:pt x="1054646" y="3292962"/>
                  </a:lnTo>
                  <a:lnTo>
                    <a:pt x="948059" y="3309792"/>
                  </a:lnTo>
                  <a:lnTo>
                    <a:pt x="942449" y="3377109"/>
                  </a:lnTo>
                  <a:lnTo>
                    <a:pt x="824643" y="3371500"/>
                  </a:lnTo>
                  <a:lnTo>
                    <a:pt x="824643" y="3371500"/>
                  </a:lnTo>
                  <a:lnTo>
                    <a:pt x="802204" y="3461257"/>
                  </a:lnTo>
                  <a:lnTo>
                    <a:pt x="325370" y="3466867"/>
                  </a:lnTo>
                  <a:lnTo>
                    <a:pt x="325370" y="3837114"/>
                  </a:lnTo>
                  <a:lnTo>
                    <a:pt x="0" y="3837114"/>
                  </a:lnTo>
                </a:path>
              </a:pathLst>
            </a:custGeom>
            <a:noFill/>
            <a:ln w="38100">
              <a:solidFill>
                <a:srgbClr val="FF000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sp>
          <p:nvSpPr>
            <p:cNvPr id="8" name="Freeform 7"/>
            <p:cNvSpPr/>
            <p:nvPr/>
          </p:nvSpPr>
          <p:spPr>
            <a:xfrm>
              <a:off x="1279038" y="2122854"/>
              <a:ext cx="3141497" cy="3545403"/>
            </a:xfrm>
            <a:custGeom>
              <a:avLst/>
              <a:gdLst>
                <a:gd name="connsiteX0" fmla="*/ 3141497 w 3141497"/>
                <a:gd name="connsiteY0" fmla="*/ 0 h 3545403"/>
                <a:gd name="connsiteX1" fmla="*/ 3119058 w 3141497"/>
                <a:gd name="connsiteY1" fmla="*/ 162684 h 3545403"/>
                <a:gd name="connsiteX2" fmla="*/ 3096618 w 3141497"/>
                <a:gd name="connsiteY2" fmla="*/ 173904 h 3545403"/>
                <a:gd name="connsiteX3" fmla="*/ 3079789 w 3141497"/>
                <a:gd name="connsiteY3" fmla="*/ 415126 h 3545403"/>
                <a:gd name="connsiteX4" fmla="*/ 2978812 w 3141497"/>
                <a:gd name="connsiteY4" fmla="*/ 403906 h 3545403"/>
                <a:gd name="connsiteX5" fmla="*/ 2973202 w 3141497"/>
                <a:gd name="connsiteY5" fmla="*/ 488054 h 3545403"/>
                <a:gd name="connsiteX6" fmla="*/ 2877836 w 3141497"/>
                <a:gd name="connsiteY6" fmla="*/ 488054 h 3545403"/>
                <a:gd name="connsiteX7" fmla="*/ 2877836 w 3141497"/>
                <a:gd name="connsiteY7" fmla="*/ 544152 h 3545403"/>
                <a:gd name="connsiteX8" fmla="*/ 2844177 w 3141497"/>
                <a:gd name="connsiteY8" fmla="*/ 549762 h 3545403"/>
                <a:gd name="connsiteX9" fmla="*/ 2832957 w 3141497"/>
                <a:gd name="connsiteY9" fmla="*/ 690007 h 3545403"/>
                <a:gd name="connsiteX10" fmla="*/ 2771249 w 3141497"/>
                <a:gd name="connsiteY10" fmla="*/ 684397 h 3545403"/>
                <a:gd name="connsiteX11" fmla="*/ 2743200 w 3141497"/>
                <a:gd name="connsiteY11" fmla="*/ 762935 h 3545403"/>
                <a:gd name="connsiteX12" fmla="*/ 2731980 w 3141497"/>
                <a:gd name="connsiteY12" fmla="*/ 875131 h 3545403"/>
                <a:gd name="connsiteX13" fmla="*/ 2681492 w 3141497"/>
                <a:gd name="connsiteY13" fmla="*/ 880741 h 3545403"/>
                <a:gd name="connsiteX14" fmla="*/ 2675882 w 3141497"/>
                <a:gd name="connsiteY14" fmla="*/ 948059 h 3545403"/>
                <a:gd name="connsiteX15" fmla="*/ 2653443 w 3141497"/>
                <a:gd name="connsiteY15" fmla="*/ 992937 h 3545403"/>
                <a:gd name="connsiteX16" fmla="*/ 2636614 w 3141497"/>
                <a:gd name="connsiteY16" fmla="*/ 1049035 h 3545403"/>
                <a:gd name="connsiteX17" fmla="*/ 2608564 w 3141497"/>
                <a:gd name="connsiteY17" fmla="*/ 1071475 h 3545403"/>
                <a:gd name="connsiteX18" fmla="*/ 2558076 w 3141497"/>
                <a:gd name="connsiteY18" fmla="*/ 1284648 h 3545403"/>
                <a:gd name="connsiteX19" fmla="*/ 2518807 w 3141497"/>
                <a:gd name="connsiteY19" fmla="*/ 1363185 h 3545403"/>
                <a:gd name="connsiteX20" fmla="*/ 2518807 w 3141497"/>
                <a:gd name="connsiteY20" fmla="*/ 1424893 h 3545403"/>
                <a:gd name="connsiteX21" fmla="*/ 2451490 w 3141497"/>
                <a:gd name="connsiteY21" fmla="*/ 1503430 h 3545403"/>
                <a:gd name="connsiteX22" fmla="*/ 2378562 w 3141497"/>
                <a:gd name="connsiteY22" fmla="*/ 1593187 h 3545403"/>
                <a:gd name="connsiteX23" fmla="*/ 2339293 w 3141497"/>
                <a:gd name="connsiteY23" fmla="*/ 1660505 h 3545403"/>
                <a:gd name="connsiteX24" fmla="*/ 2305634 w 3141497"/>
                <a:gd name="connsiteY24" fmla="*/ 1761482 h 3545403"/>
                <a:gd name="connsiteX25" fmla="*/ 2215877 w 3141497"/>
                <a:gd name="connsiteY25" fmla="*/ 1890508 h 3545403"/>
                <a:gd name="connsiteX26" fmla="*/ 2086852 w 3141497"/>
                <a:gd name="connsiteY26" fmla="*/ 2013924 h 3545403"/>
                <a:gd name="connsiteX27" fmla="*/ 2047583 w 3141497"/>
                <a:gd name="connsiteY27" fmla="*/ 2098071 h 3545403"/>
                <a:gd name="connsiteX28" fmla="*/ 2002704 w 3141497"/>
                <a:gd name="connsiteY28" fmla="*/ 2170998 h 3545403"/>
                <a:gd name="connsiteX29" fmla="*/ 1985875 w 3141497"/>
                <a:gd name="connsiteY29" fmla="*/ 2238316 h 3545403"/>
                <a:gd name="connsiteX30" fmla="*/ 1935387 w 3141497"/>
                <a:gd name="connsiteY30" fmla="*/ 2238316 h 3545403"/>
                <a:gd name="connsiteX31" fmla="*/ 1884898 w 3141497"/>
                <a:gd name="connsiteY31" fmla="*/ 2305634 h 3545403"/>
                <a:gd name="connsiteX32" fmla="*/ 1884898 w 3141497"/>
                <a:gd name="connsiteY32" fmla="*/ 2339293 h 3545403"/>
                <a:gd name="connsiteX33" fmla="*/ 1823190 w 3141497"/>
                <a:gd name="connsiteY33" fmla="*/ 2395391 h 3545403"/>
                <a:gd name="connsiteX34" fmla="*/ 1795141 w 3141497"/>
                <a:gd name="connsiteY34" fmla="*/ 2395391 h 3545403"/>
                <a:gd name="connsiteX35" fmla="*/ 1744653 w 3141497"/>
                <a:gd name="connsiteY35" fmla="*/ 2501978 h 3545403"/>
                <a:gd name="connsiteX36" fmla="*/ 1710994 w 3141497"/>
                <a:gd name="connsiteY36" fmla="*/ 2530027 h 3545403"/>
                <a:gd name="connsiteX37" fmla="*/ 1666115 w 3141497"/>
                <a:gd name="connsiteY37" fmla="*/ 2597344 h 3545403"/>
                <a:gd name="connsiteX38" fmla="*/ 1621237 w 3141497"/>
                <a:gd name="connsiteY38" fmla="*/ 2642223 h 3545403"/>
                <a:gd name="connsiteX39" fmla="*/ 1581968 w 3141497"/>
                <a:gd name="connsiteY39" fmla="*/ 2709541 h 3545403"/>
                <a:gd name="connsiteX40" fmla="*/ 1565139 w 3141497"/>
                <a:gd name="connsiteY40" fmla="*/ 2754419 h 3545403"/>
                <a:gd name="connsiteX41" fmla="*/ 1559529 w 3141497"/>
                <a:gd name="connsiteY41" fmla="*/ 2810517 h 3545403"/>
                <a:gd name="connsiteX42" fmla="*/ 1509041 w 3141497"/>
                <a:gd name="connsiteY42" fmla="*/ 2827347 h 3545403"/>
                <a:gd name="connsiteX43" fmla="*/ 1486601 w 3141497"/>
                <a:gd name="connsiteY43" fmla="*/ 2900275 h 3545403"/>
                <a:gd name="connsiteX44" fmla="*/ 1464162 w 3141497"/>
                <a:gd name="connsiteY44" fmla="*/ 2945153 h 3545403"/>
                <a:gd name="connsiteX45" fmla="*/ 1436113 w 3141497"/>
                <a:gd name="connsiteY45" fmla="*/ 2978812 h 3545403"/>
                <a:gd name="connsiteX46" fmla="*/ 1391234 w 3141497"/>
                <a:gd name="connsiteY46" fmla="*/ 3006861 h 3545403"/>
                <a:gd name="connsiteX47" fmla="*/ 1351966 w 3141497"/>
                <a:gd name="connsiteY47" fmla="*/ 3001251 h 3545403"/>
                <a:gd name="connsiteX48" fmla="*/ 1312697 w 3141497"/>
                <a:gd name="connsiteY48" fmla="*/ 3051740 h 3545403"/>
                <a:gd name="connsiteX49" fmla="*/ 1295868 w 3141497"/>
                <a:gd name="connsiteY49" fmla="*/ 3074179 h 3545403"/>
                <a:gd name="connsiteX50" fmla="*/ 1239769 w 3141497"/>
                <a:gd name="connsiteY50" fmla="*/ 3074179 h 3545403"/>
                <a:gd name="connsiteX51" fmla="*/ 1194891 w 3141497"/>
                <a:gd name="connsiteY51" fmla="*/ 3107838 h 3545403"/>
                <a:gd name="connsiteX52" fmla="*/ 1127573 w 3141497"/>
                <a:gd name="connsiteY52" fmla="*/ 3113448 h 3545403"/>
                <a:gd name="connsiteX53" fmla="*/ 1082695 w 3141497"/>
                <a:gd name="connsiteY53" fmla="*/ 3191985 h 3545403"/>
                <a:gd name="connsiteX54" fmla="*/ 1060255 w 3141497"/>
                <a:gd name="connsiteY54" fmla="*/ 3264913 h 3545403"/>
                <a:gd name="connsiteX55" fmla="*/ 981718 w 3141497"/>
                <a:gd name="connsiteY55" fmla="*/ 3270522 h 3545403"/>
                <a:gd name="connsiteX56" fmla="*/ 953669 w 3141497"/>
                <a:gd name="connsiteY56" fmla="*/ 3332230 h 3545403"/>
                <a:gd name="connsiteX57" fmla="*/ 852692 w 3141497"/>
                <a:gd name="connsiteY57" fmla="*/ 3326621 h 3545403"/>
                <a:gd name="connsiteX58" fmla="*/ 841472 w 3141497"/>
                <a:gd name="connsiteY58" fmla="*/ 3382719 h 3545403"/>
                <a:gd name="connsiteX59" fmla="*/ 785374 w 3141497"/>
                <a:gd name="connsiteY59" fmla="*/ 3388329 h 3545403"/>
                <a:gd name="connsiteX60" fmla="*/ 757325 w 3141497"/>
                <a:gd name="connsiteY60" fmla="*/ 3522964 h 3545403"/>
                <a:gd name="connsiteX61" fmla="*/ 695617 w 3141497"/>
                <a:gd name="connsiteY61" fmla="*/ 3534184 h 3545403"/>
                <a:gd name="connsiteX62" fmla="*/ 375858 w 3141497"/>
                <a:gd name="connsiteY62" fmla="*/ 3539794 h 3545403"/>
                <a:gd name="connsiteX63" fmla="*/ 0 w 3141497"/>
                <a:gd name="connsiteY63" fmla="*/ 3545403 h 354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141497" h="3545403">
                  <a:moveTo>
                    <a:pt x="3141497" y="0"/>
                  </a:moveTo>
                  <a:lnTo>
                    <a:pt x="3119058" y="162684"/>
                  </a:lnTo>
                  <a:lnTo>
                    <a:pt x="3096618" y="173904"/>
                  </a:lnTo>
                  <a:lnTo>
                    <a:pt x="3079789" y="415126"/>
                  </a:lnTo>
                  <a:lnTo>
                    <a:pt x="2978812" y="403906"/>
                  </a:lnTo>
                  <a:lnTo>
                    <a:pt x="2973202" y="488054"/>
                  </a:lnTo>
                  <a:lnTo>
                    <a:pt x="2877836" y="488054"/>
                  </a:lnTo>
                  <a:lnTo>
                    <a:pt x="2877836" y="544152"/>
                  </a:lnTo>
                  <a:lnTo>
                    <a:pt x="2844177" y="549762"/>
                  </a:lnTo>
                  <a:lnTo>
                    <a:pt x="2832957" y="690007"/>
                  </a:lnTo>
                  <a:lnTo>
                    <a:pt x="2771249" y="684397"/>
                  </a:lnTo>
                  <a:lnTo>
                    <a:pt x="2743200" y="762935"/>
                  </a:lnTo>
                  <a:lnTo>
                    <a:pt x="2731980" y="875131"/>
                  </a:lnTo>
                  <a:lnTo>
                    <a:pt x="2681492" y="880741"/>
                  </a:lnTo>
                  <a:lnTo>
                    <a:pt x="2675882" y="948059"/>
                  </a:lnTo>
                  <a:lnTo>
                    <a:pt x="2653443" y="992937"/>
                  </a:lnTo>
                  <a:lnTo>
                    <a:pt x="2636614" y="1049035"/>
                  </a:lnTo>
                  <a:lnTo>
                    <a:pt x="2608564" y="1071475"/>
                  </a:lnTo>
                  <a:lnTo>
                    <a:pt x="2558076" y="1284648"/>
                  </a:lnTo>
                  <a:lnTo>
                    <a:pt x="2518807" y="1363185"/>
                  </a:lnTo>
                  <a:lnTo>
                    <a:pt x="2518807" y="1424893"/>
                  </a:lnTo>
                  <a:lnTo>
                    <a:pt x="2451490" y="1503430"/>
                  </a:lnTo>
                  <a:lnTo>
                    <a:pt x="2378562" y="1593187"/>
                  </a:lnTo>
                  <a:lnTo>
                    <a:pt x="2339293" y="1660505"/>
                  </a:lnTo>
                  <a:lnTo>
                    <a:pt x="2305634" y="1761482"/>
                  </a:lnTo>
                  <a:lnTo>
                    <a:pt x="2215877" y="1890508"/>
                  </a:lnTo>
                  <a:lnTo>
                    <a:pt x="2086852" y="2013924"/>
                  </a:lnTo>
                  <a:lnTo>
                    <a:pt x="2047583" y="2098071"/>
                  </a:lnTo>
                  <a:lnTo>
                    <a:pt x="2002704" y="2170998"/>
                  </a:lnTo>
                  <a:lnTo>
                    <a:pt x="1985875" y="2238316"/>
                  </a:lnTo>
                  <a:lnTo>
                    <a:pt x="1935387" y="2238316"/>
                  </a:lnTo>
                  <a:lnTo>
                    <a:pt x="1884898" y="2305634"/>
                  </a:lnTo>
                  <a:lnTo>
                    <a:pt x="1884898" y="2339293"/>
                  </a:lnTo>
                  <a:lnTo>
                    <a:pt x="1823190" y="2395391"/>
                  </a:lnTo>
                  <a:lnTo>
                    <a:pt x="1795141" y="2395391"/>
                  </a:lnTo>
                  <a:lnTo>
                    <a:pt x="1744653" y="2501978"/>
                  </a:lnTo>
                  <a:lnTo>
                    <a:pt x="1710994" y="2530027"/>
                  </a:lnTo>
                  <a:lnTo>
                    <a:pt x="1666115" y="2597344"/>
                  </a:lnTo>
                  <a:lnTo>
                    <a:pt x="1621237" y="2642223"/>
                  </a:lnTo>
                  <a:lnTo>
                    <a:pt x="1581968" y="2709541"/>
                  </a:lnTo>
                  <a:lnTo>
                    <a:pt x="1565139" y="2754419"/>
                  </a:lnTo>
                  <a:lnTo>
                    <a:pt x="1559529" y="2810517"/>
                  </a:lnTo>
                  <a:lnTo>
                    <a:pt x="1509041" y="2827347"/>
                  </a:lnTo>
                  <a:lnTo>
                    <a:pt x="1486601" y="2900275"/>
                  </a:lnTo>
                  <a:lnTo>
                    <a:pt x="1464162" y="2945153"/>
                  </a:lnTo>
                  <a:lnTo>
                    <a:pt x="1436113" y="2978812"/>
                  </a:lnTo>
                  <a:lnTo>
                    <a:pt x="1391234" y="3006861"/>
                  </a:lnTo>
                  <a:lnTo>
                    <a:pt x="1351966" y="3001251"/>
                  </a:lnTo>
                  <a:lnTo>
                    <a:pt x="1312697" y="3051740"/>
                  </a:lnTo>
                  <a:lnTo>
                    <a:pt x="1295868" y="3074179"/>
                  </a:lnTo>
                  <a:lnTo>
                    <a:pt x="1239769" y="3074179"/>
                  </a:lnTo>
                  <a:lnTo>
                    <a:pt x="1194891" y="3107838"/>
                  </a:lnTo>
                  <a:lnTo>
                    <a:pt x="1127573" y="3113448"/>
                  </a:lnTo>
                  <a:lnTo>
                    <a:pt x="1082695" y="3191985"/>
                  </a:lnTo>
                  <a:lnTo>
                    <a:pt x="1060255" y="3264913"/>
                  </a:lnTo>
                  <a:lnTo>
                    <a:pt x="981718" y="3270522"/>
                  </a:lnTo>
                  <a:lnTo>
                    <a:pt x="953669" y="3332230"/>
                  </a:lnTo>
                  <a:lnTo>
                    <a:pt x="852692" y="3326621"/>
                  </a:lnTo>
                  <a:lnTo>
                    <a:pt x="841472" y="3382719"/>
                  </a:lnTo>
                  <a:lnTo>
                    <a:pt x="785374" y="3388329"/>
                  </a:lnTo>
                  <a:lnTo>
                    <a:pt x="757325" y="3522964"/>
                  </a:lnTo>
                  <a:lnTo>
                    <a:pt x="695617" y="3534184"/>
                  </a:lnTo>
                  <a:lnTo>
                    <a:pt x="375858" y="3539794"/>
                  </a:lnTo>
                  <a:lnTo>
                    <a:pt x="0" y="3545403"/>
                  </a:lnTo>
                </a:path>
              </a:pathLst>
            </a:custGeom>
            <a:noFill/>
            <a:ln w="38100">
              <a:solidFill>
                <a:srgbClr val="FFFF0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sp>
          <p:nvSpPr>
            <p:cNvPr id="9" name="Freeform 8"/>
            <p:cNvSpPr/>
            <p:nvPr/>
          </p:nvSpPr>
          <p:spPr>
            <a:xfrm>
              <a:off x="1279038" y="2493102"/>
              <a:ext cx="3135887" cy="3175155"/>
            </a:xfrm>
            <a:custGeom>
              <a:avLst/>
              <a:gdLst>
                <a:gd name="connsiteX0" fmla="*/ 3135887 w 3135887"/>
                <a:gd name="connsiteY0" fmla="*/ 0 h 3175155"/>
                <a:gd name="connsiteX1" fmla="*/ 3062960 w 3135887"/>
                <a:gd name="connsiteY1" fmla="*/ 100976 h 3175155"/>
                <a:gd name="connsiteX2" fmla="*/ 3023691 w 3135887"/>
                <a:gd name="connsiteY2" fmla="*/ 230002 h 3175155"/>
                <a:gd name="connsiteX3" fmla="*/ 3012471 w 3135887"/>
                <a:gd name="connsiteY3" fmla="*/ 325369 h 3175155"/>
                <a:gd name="connsiteX4" fmla="*/ 2984422 w 3135887"/>
                <a:gd name="connsiteY4" fmla="*/ 398296 h 3175155"/>
                <a:gd name="connsiteX5" fmla="*/ 2945153 w 3135887"/>
                <a:gd name="connsiteY5" fmla="*/ 448785 h 3175155"/>
                <a:gd name="connsiteX6" fmla="*/ 2928324 w 3135887"/>
                <a:gd name="connsiteY6" fmla="*/ 476834 h 3175155"/>
                <a:gd name="connsiteX7" fmla="*/ 2883445 w 3135887"/>
                <a:gd name="connsiteY7" fmla="*/ 600250 h 3175155"/>
                <a:gd name="connsiteX8" fmla="*/ 2816128 w 3135887"/>
                <a:gd name="connsiteY8" fmla="*/ 695617 h 3175155"/>
                <a:gd name="connsiteX9" fmla="*/ 2765639 w 3135887"/>
                <a:gd name="connsiteY9" fmla="*/ 813423 h 3175155"/>
                <a:gd name="connsiteX10" fmla="*/ 2647833 w 3135887"/>
                <a:gd name="connsiteY10" fmla="*/ 1015376 h 3175155"/>
                <a:gd name="connsiteX11" fmla="*/ 2496368 w 3135887"/>
                <a:gd name="connsiteY11" fmla="*/ 1335136 h 3175155"/>
                <a:gd name="connsiteX12" fmla="*/ 2389782 w 3135887"/>
                <a:gd name="connsiteY12" fmla="*/ 1559528 h 3175155"/>
                <a:gd name="connsiteX13" fmla="*/ 2300025 w 3135887"/>
                <a:gd name="connsiteY13" fmla="*/ 1671725 h 3175155"/>
                <a:gd name="connsiteX14" fmla="*/ 2176609 w 3135887"/>
                <a:gd name="connsiteY14" fmla="*/ 1929776 h 3175155"/>
                <a:gd name="connsiteX15" fmla="*/ 2041973 w 3135887"/>
                <a:gd name="connsiteY15" fmla="*/ 2142949 h 3175155"/>
                <a:gd name="connsiteX16" fmla="*/ 1890508 w 3135887"/>
                <a:gd name="connsiteY16" fmla="*/ 2344903 h 3175155"/>
                <a:gd name="connsiteX17" fmla="*/ 1834410 w 3135887"/>
                <a:gd name="connsiteY17" fmla="*/ 2412220 h 3175155"/>
                <a:gd name="connsiteX18" fmla="*/ 1744653 w 3135887"/>
                <a:gd name="connsiteY18" fmla="*/ 2507587 h 3175155"/>
                <a:gd name="connsiteX19" fmla="*/ 1604407 w 3135887"/>
                <a:gd name="connsiteY19" fmla="*/ 2687101 h 3175155"/>
                <a:gd name="connsiteX20" fmla="*/ 1413674 w 3135887"/>
                <a:gd name="connsiteY20" fmla="*/ 2832957 h 3175155"/>
                <a:gd name="connsiteX21" fmla="*/ 1234160 w 3135887"/>
                <a:gd name="connsiteY21" fmla="*/ 2950763 h 3175155"/>
                <a:gd name="connsiteX22" fmla="*/ 1037816 w 3135887"/>
                <a:gd name="connsiteY22" fmla="*/ 3057349 h 3175155"/>
                <a:gd name="connsiteX23" fmla="*/ 875131 w 3135887"/>
                <a:gd name="connsiteY23" fmla="*/ 3124667 h 3175155"/>
                <a:gd name="connsiteX24" fmla="*/ 667568 w 3135887"/>
                <a:gd name="connsiteY24" fmla="*/ 3158326 h 3175155"/>
                <a:gd name="connsiteX25" fmla="*/ 454395 w 3135887"/>
                <a:gd name="connsiteY25" fmla="*/ 3163936 h 3175155"/>
                <a:gd name="connsiteX26" fmla="*/ 207563 w 3135887"/>
                <a:gd name="connsiteY26" fmla="*/ 3169546 h 3175155"/>
                <a:gd name="connsiteX27" fmla="*/ 0 w 3135887"/>
                <a:gd name="connsiteY27" fmla="*/ 3175155 h 317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35887" h="3175155">
                  <a:moveTo>
                    <a:pt x="3135887" y="0"/>
                  </a:moveTo>
                  <a:lnTo>
                    <a:pt x="3062960" y="100976"/>
                  </a:lnTo>
                  <a:lnTo>
                    <a:pt x="3023691" y="230002"/>
                  </a:lnTo>
                  <a:lnTo>
                    <a:pt x="3012471" y="325369"/>
                  </a:lnTo>
                  <a:lnTo>
                    <a:pt x="2984422" y="398296"/>
                  </a:lnTo>
                  <a:lnTo>
                    <a:pt x="2945153" y="448785"/>
                  </a:lnTo>
                  <a:lnTo>
                    <a:pt x="2928324" y="476834"/>
                  </a:lnTo>
                  <a:lnTo>
                    <a:pt x="2883445" y="600250"/>
                  </a:lnTo>
                  <a:lnTo>
                    <a:pt x="2816128" y="695617"/>
                  </a:lnTo>
                  <a:lnTo>
                    <a:pt x="2765639" y="813423"/>
                  </a:lnTo>
                  <a:lnTo>
                    <a:pt x="2647833" y="1015376"/>
                  </a:lnTo>
                  <a:lnTo>
                    <a:pt x="2496368" y="1335136"/>
                  </a:lnTo>
                  <a:lnTo>
                    <a:pt x="2389782" y="1559528"/>
                  </a:lnTo>
                  <a:lnTo>
                    <a:pt x="2300025" y="1671725"/>
                  </a:lnTo>
                  <a:lnTo>
                    <a:pt x="2176609" y="1929776"/>
                  </a:lnTo>
                  <a:lnTo>
                    <a:pt x="2041973" y="2142949"/>
                  </a:lnTo>
                  <a:lnTo>
                    <a:pt x="1890508" y="2344903"/>
                  </a:lnTo>
                  <a:lnTo>
                    <a:pt x="1834410" y="2412220"/>
                  </a:lnTo>
                  <a:lnTo>
                    <a:pt x="1744653" y="2507587"/>
                  </a:lnTo>
                  <a:lnTo>
                    <a:pt x="1604407" y="2687101"/>
                  </a:lnTo>
                  <a:lnTo>
                    <a:pt x="1413674" y="2832957"/>
                  </a:lnTo>
                  <a:lnTo>
                    <a:pt x="1234160" y="2950763"/>
                  </a:lnTo>
                  <a:lnTo>
                    <a:pt x="1037816" y="3057349"/>
                  </a:lnTo>
                  <a:lnTo>
                    <a:pt x="875131" y="3124667"/>
                  </a:lnTo>
                  <a:lnTo>
                    <a:pt x="667568" y="3158326"/>
                  </a:lnTo>
                  <a:lnTo>
                    <a:pt x="454395" y="3163936"/>
                  </a:lnTo>
                  <a:lnTo>
                    <a:pt x="207563" y="3169546"/>
                  </a:lnTo>
                  <a:lnTo>
                    <a:pt x="0" y="3175155"/>
                  </a:lnTo>
                </a:path>
              </a:pathLst>
            </a:custGeom>
            <a:noFill/>
            <a:ln w="38100">
              <a:solidFill>
                <a:srgbClr val="00B0F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sp>
          <p:nvSpPr>
            <p:cNvPr id="10" name="Freeform 9"/>
            <p:cNvSpPr/>
            <p:nvPr/>
          </p:nvSpPr>
          <p:spPr>
            <a:xfrm>
              <a:off x="1273428" y="2751153"/>
              <a:ext cx="3147107" cy="2922714"/>
            </a:xfrm>
            <a:custGeom>
              <a:avLst/>
              <a:gdLst>
                <a:gd name="connsiteX0" fmla="*/ 3147107 w 3147107"/>
                <a:gd name="connsiteY0" fmla="*/ 0 h 2922714"/>
                <a:gd name="connsiteX1" fmla="*/ 3130278 w 3147107"/>
                <a:gd name="connsiteY1" fmla="*/ 84147 h 2922714"/>
                <a:gd name="connsiteX2" fmla="*/ 3046130 w 3147107"/>
                <a:gd name="connsiteY2" fmla="*/ 241222 h 2922714"/>
                <a:gd name="connsiteX3" fmla="*/ 2956373 w 3147107"/>
                <a:gd name="connsiteY3" fmla="*/ 426346 h 2922714"/>
                <a:gd name="connsiteX4" fmla="*/ 2844177 w 3147107"/>
                <a:gd name="connsiteY4" fmla="*/ 673178 h 2922714"/>
                <a:gd name="connsiteX5" fmla="*/ 2731981 w 3147107"/>
                <a:gd name="connsiteY5" fmla="*/ 897571 h 2922714"/>
                <a:gd name="connsiteX6" fmla="*/ 2631004 w 3147107"/>
                <a:gd name="connsiteY6" fmla="*/ 1110744 h 2922714"/>
                <a:gd name="connsiteX7" fmla="*/ 2530027 w 3147107"/>
                <a:gd name="connsiteY7" fmla="*/ 1295868 h 2922714"/>
                <a:gd name="connsiteX8" fmla="*/ 2417831 w 3147107"/>
                <a:gd name="connsiteY8" fmla="*/ 1520260 h 2922714"/>
                <a:gd name="connsiteX9" fmla="*/ 2288805 w 3147107"/>
                <a:gd name="connsiteY9" fmla="*/ 1761482 h 2922714"/>
                <a:gd name="connsiteX10" fmla="*/ 2176609 w 3147107"/>
                <a:gd name="connsiteY10" fmla="*/ 1952216 h 2922714"/>
                <a:gd name="connsiteX11" fmla="*/ 2019534 w 3147107"/>
                <a:gd name="connsiteY11" fmla="*/ 2187828 h 2922714"/>
                <a:gd name="connsiteX12" fmla="*/ 1845630 w 3147107"/>
                <a:gd name="connsiteY12" fmla="*/ 2372952 h 2922714"/>
                <a:gd name="connsiteX13" fmla="*/ 1682945 w 3147107"/>
                <a:gd name="connsiteY13" fmla="*/ 2530027 h 2922714"/>
                <a:gd name="connsiteX14" fmla="*/ 1531480 w 3147107"/>
                <a:gd name="connsiteY14" fmla="*/ 2631004 h 2922714"/>
                <a:gd name="connsiteX15" fmla="*/ 1172452 w 3147107"/>
                <a:gd name="connsiteY15" fmla="*/ 2799298 h 2922714"/>
                <a:gd name="connsiteX16" fmla="*/ 875132 w 3147107"/>
                <a:gd name="connsiteY16" fmla="*/ 2844177 h 2922714"/>
                <a:gd name="connsiteX17" fmla="*/ 678788 w 3147107"/>
                <a:gd name="connsiteY17" fmla="*/ 2905885 h 2922714"/>
                <a:gd name="connsiteX18" fmla="*/ 465615 w 3147107"/>
                <a:gd name="connsiteY18" fmla="*/ 2917104 h 2922714"/>
                <a:gd name="connsiteX19" fmla="*/ 0 w 3147107"/>
                <a:gd name="connsiteY19" fmla="*/ 2922714 h 292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107" h="2922714">
                  <a:moveTo>
                    <a:pt x="3147107" y="0"/>
                  </a:moveTo>
                  <a:lnTo>
                    <a:pt x="3130278" y="84147"/>
                  </a:lnTo>
                  <a:lnTo>
                    <a:pt x="3046130" y="241222"/>
                  </a:lnTo>
                  <a:lnTo>
                    <a:pt x="2956373" y="426346"/>
                  </a:lnTo>
                  <a:lnTo>
                    <a:pt x="2844177" y="673178"/>
                  </a:lnTo>
                  <a:lnTo>
                    <a:pt x="2731981" y="897571"/>
                  </a:lnTo>
                  <a:lnTo>
                    <a:pt x="2631004" y="1110744"/>
                  </a:lnTo>
                  <a:lnTo>
                    <a:pt x="2530027" y="1295868"/>
                  </a:lnTo>
                  <a:lnTo>
                    <a:pt x="2417831" y="1520260"/>
                  </a:lnTo>
                  <a:lnTo>
                    <a:pt x="2288805" y="1761482"/>
                  </a:lnTo>
                  <a:lnTo>
                    <a:pt x="2176609" y="1952216"/>
                  </a:lnTo>
                  <a:lnTo>
                    <a:pt x="2019534" y="2187828"/>
                  </a:lnTo>
                  <a:lnTo>
                    <a:pt x="1845630" y="2372952"/>
                  </a:lnTo>
                  <a:lnTo>
                    <a:pt x="1682945" y="2530027"/>
                  </a:lnTo>
                  <a:lnTo>
                    <a:pt x="1531480" y="2631004"/>
                  </a:lnTo>
                  <a:lnTo>
                    <a:pt x="1172452" y="2799298"/>
                  </a:lnTo>
                  <a:lnTo>
                    <a:pt x="875132" y="2844177"/>
                  </a:lnTo>
                  <a:lnTo>
                    <a:pt x="678788" y="2905885"/>
                  </a:lnTo>
                  <a:lnTo>
                    <a:pt x="465615" y="2917104"/>
                  </a:lnTo>
                  <a:lnTo>
                    <a:pt x="0" y="2922714"/>
                  </a:lnTo>
                </a:path>
              </a:pathLst>
            </a:custGeom>
            <a:noFill/>
            <a:ln w="38100">
              <a:solidFill>
                <a:srgbClr val="FF660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sp>
          <p:nvSpPr>
            <p:cNvPr id="11" name="Freeform 10"/>
            <p:cNvSpPr/>
            <p:nvPr/>
          </p:nvSpPr>
          <p:spPr>
            <a:xfrm>
              <a:off x="1282859" y="3216769"/>
              <a:ext cx="3132065" cy="2457100"/>
            </a:xfrm>
            <a:custGeom>
              <a:avLst/>
              <a:gdLst>
                <a:gd name="connsiteX0" fmla="*/ 2810518 w 2810518"/>
                <a:gd name="connsiteY0" fmla="*/ 0 h 2457099"/>
                <a:gd name="connsiteX1" fmla="*/ 2720761 w 2810518"/>
                <a:gd name="connsiteY1" fmla="*/ 0 h 2457099"/>
                <a:gd name="connsiteX2" fmla="*/ 2720761 w 2810518"/>
                <a:gd name="connsiteY2" fmla="*/ 117806 h 2457099"/>
                <a:gd name="connsiteX3" fmla="*/ 2681492 w 2810518"/>
                <a:gd name="connsiteY3" fmla="*/ 112196 h 2457099"/>
                <a:gd name="connsiteX4" fmla="*/ 2675883 w 2810518"/>
                <a:gd name="connsiteY4" fmla="*/ 319759 h 2457099"/>
                <a:gd name="connsiteX5" fmla="*/ 2602955 w 2810518"/>
                <a:gd name="connsiteY5" fmla="*/ 325369 h 2457099"/>
                <a:gd name="connsiteX6" fmla="*/ 2597345 w 2810518"/>
                <a:gd name="connsiteY6" fmla="*/ 398297 h 2457099"/>
                <a:gd name="connsiteX7" fmla="*/ 2574906 w 2810518"/>
                <a:gd name="connsiteY7" fmla="*/ 398297 h 2457099"/>
                <a:gd name="connsiteX8" fmla="*/ 2574906 w 2810518"/>
                <a:gd name="connsiteY8" fmla="*/ 465615 h 2457099"/>
                <a:gd name="connsiteX9" fmla="*/ 2535637 w 2810518"/>
                <a:gd name="connsiteY9" fmla="*/ 465615 h 2457099"/>
                <a:gd name="connsiteX10" fmla="*/ 2530027 w 2810518"/>
                <a:gd name="connsiteY10" fmla="*/ 504883 h 2457099"/>
                <a:gd name="connsiteX11" fmla="*/ 2501978 w 2810518"/>
                <a:gd name="connsiteY11" fmla="*/ 504883 h 2457099"/>
                <a:gd name="connsiteX12" fmla="*/ 2473929 w 2810518"/>
                <a:gd name="connsiteY12" fmla="*/ 611470 h 2457099"/>
                <a:gd name="connsiteX13" fmla="*/ 2440270 w 2810518"/>
                <a:gd name="connsiteY13" fmla="*/ 617080 h 2457099"/>
                <a:gd name="connsiteX14" fmla="*/ 2429051 w 2810518"/>
                <a:gd name="connsiteY14" fmla="*/ 701227 h 2457099"/>
                <a:gd name="connsiteX15" fmla="*/ 2429051 w 2810518"/>
                <a:gd name="connsiteY15" fmla="*/ 740496 h 2457099"/>
                <a:gd name="connsiteX16" fmla="*/ 2429051 w 2810518"/>
                <a:gd name="connsiteY16" fmla="*/ 740496 h 2457099"/>
                <a:gd name="connsiteX17" fmla="*/ 2361733 w 2810518"/>
                <a:gd name="connsiteY17" fmla="*/ 774154 h 2457099"/>
                <a:gd name="connsiteX18" fmla="*/ 2339294 w 2810518"/>
                <a:gd name="connsiteY18" fmla="*/ 779764 h 2457099"/>
                <a:gd name="connsiteX19" fmla="*/ 2328074 w 2810518"/>
                <a:gd name="connsiteY19" fmla="*/ 807813 h 2457099"/>
                <a:gd name="connsiteX20" fmla="*/ 2294415 w 2810518"/>
                <a:gd name="connsiteY20" fmla="*/ 830253 h 2457099"/>
                <a:gd name="connsiteX21" fmla="*/ 2288805 w 2810518"/>
                <a:gd name="connsiteY21" fmla="*/ 891961 h 2457099"/>
                <a:gd name="connsiteX22" fmla="*/ 2283195 w 2810518"/>
                <a:gd name="connsiteY22" fmla="*/ 914400 h 2457099"/>
                <a:gd name="connsiteX23" fmla="*/ 2271976 w 2810518"/>
                <a:gd name="connsiteY23" fmla="*/ 981718 h 2457099"/>
                <a:gd name="connsiteX24" fmla="*/ 2249537 w 2810518"/>
                <a:gd name="connsiteY24" fmla="*/ 1015376 h 2457099"/>
                <a:gd name="connsiteX25" fmla="*/ 2249537 w 2810518"/>
                <a:gd name="connsiteY25" fmla="*/ 1054645 h 2457099"/>
                <a:gd name="connsiteX26" fmla="*/ 2204658 w 2810518"/>
                <a:gd name="connsiteY26" fmla="*/ 1189281 h 2457099"/>
                <a:gd name="connsiteX27" fmla="*/ 2193438 w 2810518"/>
                <a:gd name="connsiteY27" fmla="*/ 1245379 h 2457099"/>
                <a:gd name="connsiteX28" fmla="*/ 2159780 w 2810518"/>
                <a:gd name="connsiteY28" fmla="*/ 1239769 h 2457099"/>
                <a:gd name="connsiteX29" fmla="*/ 2103681 w 2810518"/>
                <a:gd name="connsiteY29" fmla="*/ 1312697 h 2457099"/>
                <a:gd name="connsiteX30" fmla="*/ 2098072 w 2810518"/>
                <a:gd name="connsiteY30" fmla="*/ 1385624 h 2457099"/>
                <a:gd name="connsiteX31" fmla="*/ 2047583 w 2810518"/>
                <a:gd name="connsiteY31" fmla="*/ 1424893 h 2457099"/>
                <a:gd name="connsiteX32" fmla="*/ 2025144 w 2810518"/>
                <a:gd name="connsiteY32" fmla="*/ 1413673 h 2457099"/>
                <a:gd name="connsiteX33" fmla="*/ 1912948 w 2810518"/>
                <a:gd name="connsiteY33" fmla="*/ 1525870 h 2457099"/>
                <a:gd name="connsiteX34" fmla="*/ 1873679 w 2810518"/>
                <a:gd name="connsiteY34" fmla="*/ 1570748 h 2457099"/>
                <a:gd name="connsiteX35" fmla="*/ 1834410 w 2810518"/>
                <a:gd name="connsiteY35" fmla="*/ 1643676 h 2457099"/>
                <a:gd name="connsiteX36" fmla="*/ 1783922 w 2810518"/>
                <a:gd name="connsiteY36" fmla="*/ 1733433 h 2457099"/>
                <a:gd name="connsiteX37" fmla="*/ 1733433 w 2810518"/>
                <a:gd name="connsiteY37" fmla="*/ 1733433 h 2457099"/>
                <a:gd name="connsiteX38" fmla="*/ 1722214 w 2810518"/>
                <a:gd name="connsiteY38" fmla="*/ 1789531 h 2457099"/>
                <a:gd name="connsiteX39" fmla="*/ 1649286 w 2810518"/>
                <a:gd name="connsiteY39" fmla="*/ 1840019 h 2457099"/>
                <a:gd name="connsiteX40" fmla="*/ 1559529 w 2810518"/>
                <a:gd name="connsiteY40" fmla="*/ 1912947 h 2457099"/>
                <a:gd name="connsiteX41" fmla="*/ 1509041 w 2810518"/>
                <a:gd name="connsiteY41" fmla="*/ 1952216 h 2457099"/>
                <a:gd name="connsiteX42" fmla="*/ 1475382 w 2810518"/>
                <a:gd name="connsiteY42" fmla="*/ 1980265 h 2457099"/>
                <a:gd name="connsiteX43" fmla="*/ 1436113 w 2810518"/>
                <a:gd name="connsiteY43" fmla="*/ 2058802 h 2457099"/>
                <a:gd name="connsiteX44" fmla="*/ 1363186 w 2810518"/>
                <a:gd name="connsiteY44" fmla="*/ 2109291 h 2457099"/>
                <a:gd name="connsiteX45" fmla="*/ 1262209 w 2810518"/>
                <a:gd name="connsiteY45" fmla="*/ 2142949 h 2457099"/>
                <a:gd name="connsiteX46" fmla="*/ 1234160 w 2810518"/>
                <a:gd name="connsiteY46" fmla="*/ 2137340 h 2457099"/>
                <a:gd name="connsiteX47" fmla="*/ 1178062 w 2810518"/>
                <a:gd name="connsiteY47" fmla="*/ 2215877 h 2457099"/>
                <a:gd name="connsiteX48" fmla="*/ 1127573 w 2810518"/>
                <a:gd name="connsiteY48" fmla="*/ 2271975 h 2457099"/>
                <a:gd name="connsiteX49" fmla="*/ 1093914 w 2810518"/>
                <a:gd name="connsiteY49" fmla="*/ 2277585 h 2457099"/>
                <a:gd name="connsiteX50" fmla="*/ 1043426 w 2810518"/>
                <a:gd name="connsiteY50" fmla="*/ 2333683 h 2457099"/>
                <a:gd name="connsiteX51" fmla="*/ 992938 w 2810518"/>
                <a:gd name="connsiteY51" fmla="*/ 2339293 h 2457099"/>
                <a:gd name="connsiteX52" fmla="*/ 959279 w 2810518"/>
                <a:gd name="connsiteY52" fmla="*/ 2356123 h 2457099"/>
                <a:gd name="connsiteX53" fmla="*/ 931230 w 2810518"/>
                <a:gd name="connsiteY53" fmla="*/ 2356123 h 2457099"/>
                <a:gd name="connsiteX54" fmla="*/ 897571 w 2810518"/>
                <a:gd name="connsiteY54" fmla="*/ 2372952 h 2457099"/>
                <a:gd name="connsiteX55" fmla="*/ 847083 w 2810518"/>
                <a:gd name="connsiteY55" fmla="*/ 2372952 h 2457099"/>
                <a:gd name="connsiteX56" fmla="*/ 813424 w 2810518"/>
                <a:gd name="connsiteY56" fmla="*/ 2395391 h 2457099"/>
                <a:gd name="connsiteX57" fmla="*/ 757326 w 2810518"/>
                <a:gd name="connsiteY57" fmla="*/ 2395391 h 2457099"/>
                <a:gd name="connsiteX58" fmla="*/ 740496 w 2810518"/>
                <a:gd name="connsiteY58" fmla="*/ 2406611 h 2457099"/>
                <a:gd name="connsiteX59" fmla="*/ 695618 w 2810518"/>
                <a:gd name="connsiteY59" fmla="*/ 2406611 h 2457099"/>
                <a:gd name="connsiteX60" fmla="*/ 661959 w 2810518"/>
                <a:gd name="connsiteY60" fmla="*/ 2417830 h 2457099"/>
                <a:gd name="connsiteX61" fmla="*/ 589031 w 2810518"/>
                <a:gd name="connsiteY61" fmla="*/ 2423440 h 2457099"/>
                <a:gd name="connsiteX62" fmla="*/ 577811 w 2810518"/>
                <a:gd name="connsiteY62" fmla="*/ 2440270 h 2457099"/>
                <a:gd name="connsiteX63" fmla="*/ 521713 w 2810518"/>
                <a:gd name="connsiteY63" fmla="*/ 2440270 h 2457099"/>
                <a:gd name="connsiteX64" fmla="*/ 465615 w 2810518"/>
                <a:gd name="connsiteY64" fmla="*/ 2434660 h 2457099"/>
                <a:gd name="connsiteX65" fmla="*/ 465615 w 2810518"/>
                <a:gd name="connsiteY65" fmla="*/ 2451489 h 2457099"/>
                <a:gd name="connsiteX66" fmla="*/ 375858 w 2810518"/>
                <a:gd name="connsiteY66" fmla="*/ 2451489 h 2457099"/>
                <a:gd name="connsiteX67" fmla="*/ 302930 w 2810518"/>
                <a:gd name="connsiteY67" fmla="*/ 2451489 h 2457099"/>
                <a:gd name="connsiteX68" fmla="*/ 0 w 2810518"/>
                <a:gd name="connsiteY68" fmla="*/ 2457099 h 2457099"/>
                <a:gd name="connsiteX0" fmla="*/ 3101920 w 3101920"/>
                <a:gd name="connsiteY0" fmla="*/ 0 h 2467148"/>
                <a:gd name="connsiteX1" fmla="*/ 3012163 w 3101920"/>
                <a:gd name="connsiteY1" fmla="*/ 0 h 2467148"/>
                <a:gd name="connsiteX2" fmla="*/ 3012163 w 3101920"/>
                <a:gd name="connsiteY2" fmla="*/ 117806 h 2467148"/>
                <a:gd name="connsiteX3" fmla="*/ 2972894 w 3101920"/>
                <a:gd name="connsiteY3" fmla="*/ 112196 h 2467148"/>
                <a:gd name="connsiteX4" fmla="*/ 2967285 w 3101920"/>
                <a:gd name="connsiteY4" fmla="*/ 319759 h 2467148"/>
                <a:gd name="connsiteX5" fmla="*/ 2894357 w 3101920"/>
                <a:gd name="connsiteY5" fmla="*/ 325369 h 2467148"/>
                <a:gd name="connsiteX6" fmla="*/ 2888747 w 3101920"/>
                <a:gd name="connsiteY6" fmla="*/ 398297 h 2467148"/>
                <a:gd name="connsiteX7" fmla="*/ 2866308 w 3101920"/>
                <a:gd name="connsiteY7" fmla="*/ 398297 h 2467148"/>
                <a:gd name="connsiteX8" fmla="*/ 2866308 w 3101920"/>
                <a:gd name="connsiteY8" fmla="*/ 465615 h 2467148"/>
                <a:gd name="connsiteX9" fmla="*/ 2827039 w 3101920"/>
                <a:gd name="connsiteY9" fmla="*/ 465615 h 2467148"/>
                <a:gd name="connsiteX10" fmla="*/ 2821429 w 3101920"/>
                <a:gd name="connsiteY10" fmla="*/ 504883 h 2467148"/>
                <a:gd name="connsiteX11" fmla="*/ 2793380 w 3101920"/>
                <a:gd name="connsiteY11" fmla="*/ 504883 h 2467148"/>
                <a:gd name="connsiteX12" fmla="*/ 2765331 w 3101920"/>
                <a:gd name="connsiteY12" fmla="*/ 611470 h 2467148"/>
                <a:gd name="connsiteX13" fmla="*/ 2731672 w 3101920"/>
                <a:gd name="connsiteY13" fmla="*/ 617080 h 2467148"/>
                <a:gd name="connsiteX14" fmla="*/ 2720453 w 3101920"/>
                <a:gd name="connsiteY14" fmla="*/ 701227 h 2467148"/>
                <a:gd name="connsiteX15" fmla="*/ 2720453 w 3101920"/>
                <a:gd name="connsiteY15" fmla="*/ 740496 h 2467148"/>
                <a:gd name="connsiteX16" fmla="*/ 2720453 w 3101920"/>
                <a:gd name="connsiteY16" fmla="*/ 740496 h 2467148"/>
                <a:gd name="connsiteX17" fmla="*/ 2653135 w 3101920"/>
                <a:gd name="connsiteY17" fmla="*/ 774154 h 2467148"/>
                <a:gd name="connsiteX18" fmla="*/ 2630696 w 3101920"/>
                <a:gd name="connsiteY18" fmla="*/ 779764 h 2467148"/>
                <a:gd name="connsiteX19" fmla="*/ 2619476 w 3101920"/>
                <a:gd name="connsiteY19" fmla="*/ 807813 h 2467148"/>
                <a:gd name="connsiteX20" fmla="*/ 2585817 w 3101920"/>
                <a:gd name="connsiteY20" fmla="*/ 830253 h 2467148"/>
                <a:gd name="connsiteX21" fmla="*/ 2580207 w 3101920"/>
                <a:gd name="connsiteY21" fmla="*/ 891961 h 2467148"/>
                <a:gd name="connsiteX22" fmla="*/ 2574597 w 3101920"/>
                <a:gd name="connsiteY22" fmla="*/ 914400 h 2467148"/>
                <a:gd name="connsiteX23" fmla="*/ 2563378 w 3101920"/>
                <a:gd name="connsiteY23" fmla="*/ 981718 h 2467148"/>
                <a:gd name="connsiteX24" fmla="*/ 2540939 w 3101920"/>
                <a:gd name="connsiteY24" fmla="*/ 1015376 h 2467148"/>
                <a:gd name="connsiteX25" fmla="*/ 2540939 w 3101920"/>
                <a:gd name="connsiteY25" fmla="*/ 1054645 h 2467148"/>
                <a:gd name="connsiteX26" fmla="*/ 2496060 w 3101920"/>
                <a:gd name="connsiteY26" fmla="*/ 1189281 h 2467148"/>
                <a:gd name="connsiteX27" fmla="*/ 2484840 w 3101920"/>
                <a:gd name="connsiteY27" fmla="*/ 1245379 h 2467148"/>
                <a:gd name="connsiteX28" fmla="*/ 2451182 w 3101920"/>
                <a:gd name="connsiteY28" fmla="*/ 1239769 h 2467148"/>
                <a:gd name="connsiteX29" fmla="*/ 2395083 w 3101920"/>
                <a:gd name="connsiteY29" fmla="*/ 1312697 h 2467148"/>
                <a:gd name="connsiteX30" fmla="*/ 2389474 w 3101920"/>
                <a:gd name="connsiteY30" fmla="*/ 1385624 h 2467148"/>
                <a:gd name="connsiteX31" fmla="*/ 2338985 w 3101920"/>
                <a:gd name="connsiteY31" fmla="*/ 1424893 h 2467148"/>
                <a:gd name="connsiteX32" fmla="*/ 2316546 w 3101920"/>
                <a:gd name="connsiteY32" fmla="*/ 1413673 h 2467148"/>
                <a:gd name="connsiteX33" fmla="*/ 2204350 w 3101920"/>
                <a:gd name="connsiteY33" fmla="*/ 1525870 h 2467148"/>
                <a:gd name="connsiteX34" fmla="*/ 2165081 w 3101920"/>
                <a:gd name="connsiteY34" fmla="*/ 1570748 h 2467148"/>
                <a:gd name="connsiteX35" fmla="*/ 2125812 w 3101920"/>
                <a:gd name="connsiteY35" fmla="*/ 1643676 h 2467148"/>
                <a:gd name="connsiteX36" fmla="*/ 2075324 w 3101920"/>
                <a:gd name="connsiteY36" fmla="*/ 1733433 h 2467148"/>
                <a:gd name="connsiteX37" fmla="*/ 2024835 w 3101920"/>
                <a:gd name="connsiteY37" fmla="*/ 1733433 h 2467148"/>
                <a:gd name="connsiteX38" fmla="*/ 2013616 w 3101920"/>
                <a:gd name="connsiteY38" fmla="*/ 1789531 h 2467148"/>
                <a:gd name="connsiteX39" fmla="*/ 1940688 w 3101920"/>
                <a:gd name="connsiteY39" fmla="*/ 1840019 h 2467148"/>
                <a:gd name="connsiteX40" fmla="*/ 1850931 w 3101920"/>
                <a:gd name="connsiteY40" fmla="*/ 1912947 h 2467148"/>
                <a:gd name="connsiteX41" fmla="*/ 1800443 w 3101920"/>
                <a:gd name="connsiteY41" fmla="*/ 1952216 h 2467148"/>
                <a:gd name="connsiteX42" fmla="*/ 1766784 w 3101920"/>
                <a:gd name="connsiteY42" fmla="*/ 1980265 h 2467148"/>
                <a:gd name="connsiteX43" fmla="*/ 1727515 w 3101920"/>
                <a:gd name="connsiteY43" fmla="*/ 2058802 h 2467148"/>
                <a:gd name="connsiteX44" fmla="*/ 1654588 w 3101920"/>
                <a:gd name="connsiteY44" fmla="*/ 2109291 h 2467148"/>
                <a:gd name="connsiteX45" fmla="*/ 1553611 w 3101920"/>
                <a:gd name="connsiteY45" fmla="*/ 2142949 h 2467148"/>
                <a:gd name="connsiteX46" fmla="*/ 1525562 w 3101920"/>
                <a:gd name="connsiteY46" fmla="*/ 2137340 h 2467148"/>
                <a:gd name="connsiteX47" fmla="*/ 1469464 w 3101920"/>
                <a:gd name="connsiteY47" fmla="*/ 2215877 h 2467148"/>
                <a:gd name="connsiteX48" fmla="*/ 1418975 w 3101920"/>
                <a:gd name="connsiteY48" fmla="*/ 2271975 h 2467148"/>
                <a:gd name="connsiteX49" fmla="*/ 1385316 w 3101920"/>
                <a:gd name="connsiteY49" fmla="*/ 2277585 h 2467148"/>
                <a:gd name="connsiteX50" fmla="*/ 1334828 w 3101920"/>
                <a:gd name="connsiteY50" fmla="*/ 2333683 h 2467148"/>
                <a:gd name="connsiteX51" fmla="*/ 1284340 w 3101920"/>
                <a:gd name="connsiteY51" fmla="*/ 2339293 h 2467148"/>
                <a:gd name="connsiteX52" fmla="*/ 1250681 w 3101920"/>
                <a:gd name="connsiteY52" fmla="*/ 2356123 h 2467148"/>
                <a:gd name="connsiteX53" fmla="*/ 1222632 w 3101920"/>
                <a:gd name="connsiteY53" fmla="*/ 2356123 h 2467148"/>
                <a:gd name="connsiteX54" fmla="*/ 1188973 w 3101920"/>
                <a:gd name="connsiteY54" fmla="*/ 2372952 h 2467148"/>
                <a:gd name="connsiteX55" fmla="*/ 1138485 w 3101920"/>
                <a:gd name="connsiteY55" fmla="*/ 2372952 h 2467148"/>
                <a:gd name="connsiteX56" fmla="*/ 1104826 w 3101920"/>
                <a:gd name="connsiteY56" fmla="*/ 2395391 h 2467148"/>
                <a:gd name="connsiteX57" fmla="*/ 1048728 w 3101920"/>
                <a:gd name="connsiteY57" fmla="*/ 2395391 h 2467148"/>
                <a:gd name="connsiteX58" fmla="*/ 1031898 w 3101920"/>
                <a:gd name="connsiteY58" fmla="*/ 2406611 h 2467148"/>
                <a:gd name="connsiteX59" fmla="*/ 987020 w 3101920"/>
                <a:gd name="connsiteY59" fmla="*/ 2406611 h 2467148"/>
                <a:gd name="connsiteX60" fmla="*/ 953361 w 3101920"/>
                <a:gd name="connsiteY60" fmla="*/ 2417830 h 2467148"/>
                <a:gd name="connsiteX61" fmla="*/ 880433 w 3101920"/>
                <a:gd name="connsiteY61" fmla="*/ 2423440 h 2467148"/>
                <a:gd name="connsiteX62" fmla="*/ 869213 w 3101920"/>
                <a:gd name="connsiteY62" fmla="*/ 2440270 h 2467148"/>
                <a:gd name="connsiteX63" fmla="*/ 813115 w 3101920"/>
                <a:gd name="connsiteY63" fmla="*/ 2440270 h 2467148"/>
                <a:gd name="connsiteX64" fmla="*/ 757017 w 3101920"/>
                <a:gd name="connsiteY64" fmla="*/ 2434660 h 2467148"/>
                <a:gd name="connsiteX65" fmla="*/ 757017 w 3101920"/>
                <a:gd name="connsiteY65" fmla="*/ 2451489 h 2467148"/>
                <a:gd name="connsiteX66" fmla="*/ 667260 w 3101920"/>
                <a:gd name="connsiteY66" fmla="*/ 2451489 h 2467148"/>
                <a:gd name="connsiteX67" fmla="*/ 594332 w 3101920"/>
                <a:gd name="connsiteY67" fmla="*/ 2451489 h 2467148"/>
                <a:gd name="connsiteX68" fmla="*/ 0 w 3101920"/>
                <a:gd name="connsiteY68" fmla="*/ 2467148 h 2467148"/>
                <a:gd name="connsiteX0" fmla="*/ 3132065 w 3132065"/>
                <a:gd name="connsiteY0" fmla="*/ 0 h 2457100"/>
                <a:gd name="connsiteX1" fmla="*/ 3042308 w 3132065"/>
                <a:gd name="connsiteY1" fmla="*/ 0 h 2457100"/>
                <a:gd name="connsiteX2" fmla="*/ 3042308 w 3132065"/>
                <a:gd name="connsiteY2" fmla="*/ 117806 h 2457100"/>
                <a:gd name="connsiteX3" fmla="*/ 3003039 w 3132065"/>
                <a:gd name="connsiteY3" fmla="*/ 112196 h 2457100"/>
                <a:gd name="connsiteX4" fmla="*/ 2997430 w 3132065"/>
                <a:gd name="connsiteY4" fmla="*/ 319759 h 2457100"/>
                <a:gd name="connsiteX5" fmla="*/ 2924502 w 3132065"/>
                <a:gd name="connsiteY5" fmla="*/ 325369 h 2457100"/>
                <a:gd name="connsiteX6" fmla="*/ 2918892 w 3132065"/>
                <a:gd name="connsiteY6" fmla="*/ 398297 h 2457100"/>
                <a:gd name="connsiteX7" fmla="*/ 2896453 w 3132065"/>
                <a:gd name="connsiteY7" fmla="*/ 398297 h 2457100"/>
                <a:gd name="connsiteX8" fmla="*/ 2896453 w 3132065"/>
                <a:gd name="connsiteY8" fmla="*/ 465615 h 2457100"/>
                <a:gd name="connsiteX9" fmla="*/ 2857184 w 3132065"/>
                <a:gd name="connsiteY9" fmla="*/ 465615 h 2457100"/>
                <a:gd name="connsiteX10" fmla="*/ 2851574 w 3132065"/>
                <a:gd name="connsiteY10" fmla="*/ 504883 h 2457100"/>
                <a:gd name="connsiteX11" fmla="*/ 2823525 w 3132065"/>
                <a:gd name="connsiteY11" fmla="*/ 504883 h 2457100"/>
                <a:gd name="connsiteX12" fmla="*/ 2795476 w 3132065"/>
                <a:gd name="connsiteY12" fmla="*/ 611470 h 2457100"/>
                <a:gd name="connsiteX13" fmla="*/ 2761817 w 3132065"/>
                <a:gd name="connsiteY13" fmla="*/ 617080 h 2457100"/>
                <a:gd name="connsiteX14" fmla="*/ 2750598 w 3132065"/>
                <a:gd name="connsiteY14" fmla="*/ 701227 h 2457100"/>
                <a:gd name="connsiteX15" fmla="*/ 2750598 w 3132065"/>
                <a:gd name="connsiteY15" fmla="*/ 740496 h 2457100"/>
                <a:gd name="connsiteX16" fmla="*/ 2750598 w 3132065"/>
                <a:gd name="connsiteY16" fmla="*/ 740496 h 2457100"/>
                <a:gd name="connsiteX17" fmla="*/ 2683280 w 3132065"/>
                <a:gd name="connsiteY17" fmla="*/ 774154 h 2457100"/>
                <a:gd name="connsiteX18" fmla="*/ 2660841 w 3132065"/>
                <a:gd name="connsiteY18" fmla="*/ 779764 h 2457100"/>
                <a:gd name="connsiteX19" fmla="*/ 2649621 w 3132065"/>
                <a:gd name="connsiteY19" fmla="*/ 807813 h 2457100"/>
                <a:gd name="connsiteX20" fmla="*/ 2615962 w 3132065"/>
                <a:gd name="connsiteY20" fmla="*/ 830253 h 2457100"/>
                <a:gd name="connsiteX21" fmla="*/ 2610352 w 3132065"/>
                <a:gd name="connsiteY21" fmla="*/ 891961 h 2457100"/>
                <a:gd name="connsiteX22" fmla="*/ 2604742 w 3132065"/>
                <a:gd name="connsiteY22" fmla="*/ 914400 h 2457100"/>
                <a:gd name="connsiteX23" fmla="*/ 2593523 w 3132065"/>
                <a:gd name="connsiteY23" fmla="*/ 981718 h 2457100"/>
                <a:gd name="connsiteX24" fmla="*/ 2571084 w 3132065"/>
                <a:gd name="connsiteY24" fmla="*/ 1015376 h 2457100"/>
                <a:gd name="connsiteX25" fmla="*/ 2571084 w 3132065"/>
                <a:gd name="connsiteY25" fmla="*/ 1054645 h 2457100"/>
                <a:gd name="connsiteX26" fmla="*/ 2526205 w 3132065"/>
                <a:gd name="connsiteY26" fmla="*/ 1189281 h 2457100"/>
                <a:gd name="connsiteX27" fmla="*/ 2514985 w 3132065"/>
                <a:gd name="connsiteY27" fmla="*/ 1245379 h 2457100"/>
                <a:gd name="connsiteX28" fmla="*/ 2481327 w 3132065"/>
                <a:gd name="connsiteY28" fmla="*/ 1239769 h 2457100"/>
                <a:gd name="connsiteX29" fmla="*/ 2425228 w 3132065"/>
                <a:gd name="connsiteY29" fmla="*/ 1312697 h 2457100"/>
                <a:gd name="connsiteX30" fmla="*/ 2419619 w 3132065"/>
                <a:gd name="connsiteY30" fmla="*/ 1385624 h 2457100"/>
                <a:gd name="connsiteX31" fmla="*/ 2369130 w 3132065"/>
                <a:gd name="connsiteY31" fmla="*/ 1424893 h 2457100"/>
                <a:gd name="connsiteX32" fmla="*/ 2346691 w 3132065"/>
                <a:gd name="connsiteY32" fmla="*/ 1413673 h 2457100"/>
                <a:gd name="connsiteX33" fmla="*/ 2234495 w 3132065"/>
                <a:gd name="connsiteY33" fmla="*/ 1525870 h 2457100"/>
                <a:gd name="connsiteX34" fmla="*/ 2195226 w 3132065"/>
                <a:gd name="connsiteY34" fmla="*/ 1570748 h 2457100"/>
                <a:gd name="connsiteX35" fmla="*/ 2155957 w 3132065"/>
                <a:gd name="connsiteY35" fmla="*/ 1643676 h 2457100"/>
                <a:gd name="connsiteX36" fmla="*/ 2105469 w 3132065"/>
                <a:gd name="connsiteY36" fmla="*/ 1733433 h 2457100"/>
                <a:gd name="connsiteX37" fmla="*/ 2054980 w 3132065"/>
                <a:gd name="connsiteY37" fmla="*/ 1733433 h 2457100"/>
                <a:gd name="connsiteX38" fmla="*/ 2043761 w 3132065"/>
                <a:gd name="connsiteY38" fmla="*/ 1789531 h 2457100"/>
                <a:gd name="connsiteX39" fmla="*/ 1970833 w 3132065"/>
                <a:gd name="connsiteY39" fmla="*/ 1840019 h 2457100"/>
                <a:gd name="connsiteX40" fmla="*/ 1881076 w 3132065"/>
                <a:gd name="connsiteY40" fmla="*/ 1912947 h 2457100"/>
                <a:gd name="connsiteX41" fmla="*/ 1830588 w 3132065"/>
                <a:gd name="connsiteY41" fmla="*/ 1952216 h 2457100"/>
                <a:gd name="connsiteX42" fmla="*/ 1796929 w 3132065"/>
                <a:gd name="connsiteY42" fmla="*/ 1980265 h 2457100"/>
                <a:gd name="connsiteX43" fmla="*/ 1757660 w 3132065"/>
                <a:gd name="connsiteY43" fmla="*/ 2058802 h 2457100"/>
                <a:gd name="connsiteX44" fmla="*/ 1684733 w 3132065"/>
                <a:gd name="connsiteY44" fmla="*/ 2109291 h 2457100"/>
                <a:gd name="connsiteX45" fmla="*/ 1583756 w 3132065"/>
                <a:gd name="connsiteY45" fmla="*/ 2142949 h 2457100"/>
                <a:gd name="connsiteX46" fmla="*/ 1555707 w 3132065"/>
                <a:gd name="connsiteY46" fmla="*/ 2137340 h 2457100"/>
                <a:gd name="connsiteX47" fmla="*/ 1499609 w 3132065"/>
                <a:gd name="connsiteY47" fmla="*/ 2215877 h 2457100"/>
                <a:gd name="connsiteX48" fmla="*/ 1449120 w 3132065"/>
                <a:gd name="connsiteY48" fmla="*/ 2271975 h 2457100"/>
                <a:gd name="connsiteX49" fmla="*/ 1415461 w 3132065"/>
                <a:gd name="connsiteY49" fmla="*/ 2277585 h 2457100"/>
                <a:gd name="connsiteX50" fmla="*/ 1364973 w 3132065"/>
                <a:gd name="connsiteY50" fmla="*/ 2333683 h 2457100"/>
                <a:gd name="connsiteX51" fmla="*/ 1314485 w 3132065"/>
                <a:gd name="connsiteY51" fmla="*/ 2339293 h 2457100"/>
                <a:gd name="connsiteX52" fmla="*/ 1280826 w 3132065"/>
                <a:gd name="connsiteY52" fmla="*/ 2356123 h 2457100"/>
                <a:gd name="connsiteX53" fmla="*/ 1252777 w 3132065"/>
                <a:gd name="connsiteY53" fmla="*/ 2356123 h 2457100"/>
                <a:gd name="connsiteX54" fmla="*/ 1219118 w 3132065"/>
                <a:gd name="connsiteY54" fmla="*/ 2372952 h 2457100"/>
                <a:gd name="connsiteX55" fmla="*/ 1168630 w 3132065"/>
                <a:gd name="connsiteY55" fmla="*/ 2372952 h 2457100"/>
                <a:gd name="connsiteX56" fmla="*/ 1134971 w 3132065"/>
                <a:gd name="connsiteY56" fmla="*/ 2395391 h 2457100"/>
                <a:gd name="connsiteX57" fmla="*/ 1078873 w 3132065"/>
                <a:gd name="connsiteY57" fmla="*/ 2395391 h 2457100"/>
                <a:gd name="connsiteX58" fmla="*/ 1062043 w 3132065"/>
                <a:gd name="connsiteY58" fmla="*/ 2406611 h 2457100"/>
                <a:gd name="connsiteX59" fmla="*/ 1017165 w 3132065"/>
                <a:gd name="connsiteY59" fmla="*/ 2406611 h 2457100"/>
                <a:gd name="connsiteX60" fmla="*/ 983506 w 3132065"/>
                <a:gd name="connsiteY60" fmla="*/ 2417830 h 2457100"/>
                <a:gd name="connsiteX61" fmla="*/ 910578 w 3132065"/>
                <a:gd name="connsiteY61" fmla="*/ 2423440 h 2457100"/>
                <a:gd name="connsiteX62" fmla="*/ 899358 w 3132065"/>
                <a:gd name="connsiteY62" fmla="*/ 2440270 h 2457100"/>
                <a:gd name="connsiteX63" fmla="*/ 843260 w 3132065"/>
                <a:gd name="connsiteY63" fmla="*/ 2440270 h 2457100"/>
                <a:gd name="connsiteX64" fmla="*/ 787162 w 3132065"/>
                <a:gd name="connsiteY64" fmla="*/ 2434660 h 2457100"/>
                <a:gd name="connsiteX65" fmla="*/ 787162 w 3132065"/>
                <a:gd name="connsiteY65" fmla="*/ 2451489 h 2457100"/>
                <a:gd name="connsiteX66" fmla="*/ 697405 w 3132065"/>
                <a:gd name="connsiteY66" fmla="*/ 2451489 h 2457100"/>
                <a:gd name="connsiteX67" fmla="*/ 624477 w 3132065"/>
                <a:gd name="connsiteY67" fmla="*/ 2451489 h 2457100"/>
                <a:gd name="connsiteX68" fmla="*/ 0 w 3132065"/>
                <a:gd name="connsiteY68" fmla="*/ 2457100 h 245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132065" h="2457100">
                  <a:moveTo>
                    <a:pt x="3132065" y="0"/>
                  </a:moveTo>
                  <a:lnTo>
                    <a:pt x="3042308" y="0"/>
                  </a:lnTo>
                  <a:lnTo>
                    <a:pt x="3042308" y="117806"/>
                  </a:lnTo>
                  <a:lnTo>
                    <a:pt x="3003039" y="112196"/>
                  </a:lnTo>
                  <a:lnTo>
                    <a:pt x="2997430" y="319759"/>
                  </a:lnTo>
                  <a:lnTo>
                    <a:pt x="2924502" y="325369"/>
                  </a:lnTo>
                  <a:lnTo>
                    <a:pt x="2918892" y="398297"/>
                  </a:lnTo>
                  <a:lnTo>
                    <a:pt x="2896453" y="398297"/>
                  </a:lnTo>
                  <a:lnTo>
                    <a:pt x="2896453" y="465615"/>
                  </a:lnTo>
                  <a:lnTo>
                    <a:pt x="2857184" y="465615"/>
                  </a:lnTo>
                  <a:lnTo>
                    <a:pt x="2851574" y="504883"/>
                  </a:lnTo>
                  <a:lnTo>
                    <a:pt x="2823525" y="504883"/>
                  </a:lnTo>
                  <a:lnTo>
                    <a:pt x="2795476" y="611470"/>
                  </a:lnTo>
                  <a:lnTo>
                    <a:pt x="2761817" y="617080"/>
                  </a:lnTo>
                  <a:lnTo>
                    <a:pt x="2750598" y="701227"/>
                  </a:lnTo>
                  <a:lnTo>
                    <a:pt x="2750598" y="740496"/>
                  </a:lnTo>
                  <a:lnTo>
                    <a:pt x="2750598" y="740496"/>
                  </a:lnTo>
                  <a:lnTo>
                    <a:pt x="2683280" y="774154"/>
                  </a:lnTo>
                  <a:lnTo>
                    <a:pt x="2660841" y="779764"/>
                  </a:lnTo>
                  <a:lnTo>
                    <a:pt x="2649621" y="807813"/>
                  </a:lnTo>
                  <a:lnTo>
                    <a:pt x="2615962" y="830253"/>
                  </a:lnTo>
                  <a:lnTo>
                    <a:pt x="2610352" y="891961"/>
                  </a:lnTo>
                  <a:lnTo>
                    <a:pt x="2604742" y="914400"/>
                  </a:lnTo>
                  <a:lnTo>
                    <a:pt x="2593523" y="981718"/>
                  </a:lnTo>
                  <a:lnTo>
                    <a:pt x="2571084" y="1015376"/>
                  </a:lnTo>
                  <a:lnTo>
                    <a:pt x="2571084" y="1054645"/>
                  </a:lnTo>
                  <a:lnTo>
                    <a:pt x="2526205" y="1189281"/>
                  </a:lnTo>
                  <a:lnTo>
                    <a:pt x="2514985" y="1245379"/>
                  </a:lnTo>
                  <a:lnTo>
                    <a:pt x="2481327" y="1239769"/>
                  </a:lnTo>
                  <a:lnTo>
                    <a:pt x="2425228" y="1312697"/>
                  </a:lnTo>
                  <a:lnTo>
                    <a:pt x="2419619" y="1385624"/>
                  </a:lnTo>
                  <a:lnTo>
                    <a:pt x="2369130" y="1424893"/>
                  </a:lnTo>
                  <a:lnTo>
                    <a:pt x="2346691" y="1413673"/>
                  </a:lnTo>
                  <a:lnTo>
                    <a:pt x="2234495" y="1525870"/>
                  </a:lnTo>
                  <a:lnTo>
                    <a:pt x="2195226" y="1570748"/>
                  </a:lnTo>
                  <a:lnTo>
                    <a:pt x="2155957" y="1643676"/>
                  </a:lnTo>
                  <a:lnTo>
                    <a:pt x="2105469" y="1733433"/>
                  </a:lnTo>
                  <a:lnTo>
                    <a:pt x="2054980" y="1733433"/>
                  </a:lnTo>
                  <a:lnTo>
                    <a:pt x="2043761" y="1789531"/>
                  </a:lnTo>
                  <a:lnTo>
                    <a:pt x="1970833" y="1840019"/>
                  </a:lnTo>
                  <a:lnTo>
                    <a:pt x="1881076" y="1912947"/>
                  </a:lnTo>
                  <a:lnTo>
                    <a:pt x="1830588" y="1952216"/>
                  </a:lnTo>
                  <a:lnTo>
                    <a:pt x="1796929" y="1980265"/>
                  </a:lnTo>
                  <a:lnTo>
                    <a:pt x="1757660" y="2058802"/>
                  </a:lnTo>
                  <a:lnTo>
                    <a:pt x="1684733" y="2109291"/>
                  </a:lnTo>
                  <a:lnTo>
                    <a:pt x="1583756" y="2142949"/>
                  </a:lnTo>
                  <a:lnTo>
                    <a:pt x="1555707" y="2137340"/>
                  </a:lnTo>
                  <a:lnTo>
                    <a:pt x="1499609" y="2215877"/>
                  </a:lnTo>
                  <a:lnTo>
                    <a:pt x="1449120" y="2271975"/>
                  </a:lnTo>
                  <a:lnTo>
                    <a:pt x="1415461" y="2277585"/>
                  </a:lnTo>
                  <a:lnTo>
                    <a:pt x="1364973" y="2333683"/>
                  </a:lnTo>
                  <a:lnTo>
                    <a:pt x="1314485" y="2339293"/>
                  </a:lnTo>
                  <a:lnTo>
                    <a:pt x="1280826" y="2356123"/>
                  </a:lnTo>
                  <a:lnTo>
                    <a:pt x="1252777" y="2356123"/>
                  </a:lnTo>
                  <a:lnTo>
                    <a:pt x="1219118" y="2372952"/>
                  </a:lnTo>
                  <a:lnTo>
                    <a:pt x="1168630" y="2372952"/>
                  </a:lnTo>
                  <a:lnTo>
                    <a:pt x="1134971" y="2395391"/>
                  </a:lnTo>
                  <a:lnTo>
                    <a:pt x="1078873" y="2395391"/>
                  </a:lnTo>
                  <a:lnTo>
                    <a:pt x="1062043" y="2406611"/>
                  </a:lnTo>
                  <a:lnTo>
                    <a:pt x="1017165" y="2406611"/>
                  </a:lnTo>
                  <a:lnTo>
                    <a:pt x="983506" y="2417830"/>
                  </a:lnTo>
                  <a:lnTo>
                    <a:pt x="910578" y="2423440"/>
                  </a:lnTo>
                  <a:lnTo>
                    <a:pt x="899358" y="2440270"/>
                  </a:lnTo>
                  <a:lnTo>
                    <a:pt x="843260" y="2440270"/>
                  </a:lnTo>
                  <a:lnTo>
                    <a:pt x="787162" y="2434660"/>
                  </a:lnTo>
                  <a:lnTo>
                    <a:pt x="787162" y="2451489"/>
                  </a:lnTo>
                  <a:lnTo>
                    <a:pt x="697405" y="2451489"/>
                  </a:lnTo>
                  <a:cubicBezTo>
                    <a:pt x="673096" y="2451489"/>
                    <a:pt x="740711" y="2450554"/>
                    <a:pt x="624477" y="2451489"/>
                  </a:cubicBezTo>
                  <a:lnTo>
                    <a:pt x="0" y="2457100"/>
                  </a:lnTo>
                </a:path>
              </a:pathLst>
            </a:custGeom>
            <a:noFill/>
            <a:ln w="38100">
              <a:solidFill>
                <a:srgbClr val="00FF0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grpSp>
      <p:grpSp>
        <p:nvGrpSpPr>
          <p:cNvPr id="16" name="Group 154"/>
          <p:cNvGrpSpPr/>
          <p:nvPr/>
        </p:nvGrpSpPr>
        <p:grpSpPr>
          <a:xfrm>
            <a:off x="4796860" y="989715"/>
            <a:ext cx="4104299" cy="5435617"/>
            <a:chOff x="4796860" y="849861"/>
            <a:chExt cx="4104299" cy="5435617"/>
          </a:xfrm>
        </p:grpSpPr>
        <p:sp>
          <p:nvSpPr>
            <p:cNvPr id="61" name="Text Box 6"/>
            <p:cNvSpPr txBox="1">
              <a:spLocks noChangeArrowheads="1"/>
            </p:cNvSpPr>
            <p:nvPr/>
          </p:nvSpPr>
          <p:spPr bwMode="auto">
            <a:xfrm>
              <a:off x="4878456" y="849861"/>
              <a:ext cx="1922321"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eaLnBrk="1" hangingPunct="1"/>
              <a:r>
                <a:rPr lang="en-US" sz="1800" dirty="0" smtClean="0">
                  <a:latin typeface="Arial Narrow" pitchFamily="34" charset="0"/>
                  <a:cs typeface="Calibri" pitchFamily="34" charset="0"/>
                </a:rPr>
                <a:t>Myocardial </a:t>
              </a:r>
              <a:r>
                <a:rPr lang="en-US" sz="1800" dirty="0">
                  <a:latin typeface="Arial Narrow" pitchFamily="34" charset="0"/>
                  <a:cs typeface="Calibri" pitchFamily="34" charset="0"/>
                </a:rPr>
                <a:t>infarction</a:t>
              </a:r>
              <a:endParaRPr lang="en-US" sz="1800" b="0" dirty="0">
                <a:latin typeface="Arial Narrow" pitchFamily="34" charset="0"/>
                <a:cs typeface="Calibri" pitchFamily="34" charset="0"/>
              </a:endParaRPr>
            </a:p>
          </p:txBody>
        </p:sp>
        <p:sp>
          <p:nvSpPr>
            <p:cNvPr id="114" name="Rectangle 113"/>
            <p:cNvSpPr>
              <a:spLocks noChangeArrowheads="1"/>
            </p:cNvSpPr>
            <p:nvPr/>
          </p:nvSpPr>
          <p:spPr bwMode="auto">
            <a:xfrm>
              <a:off x="4984224" y="1180034"/>
              <a:ext cx="3714756" cy="4500000"/>
            </a:xfrm>
            <a:prstGeom prst="rect">
              <a:avLst/>
            </a:prstGeom>
            <a:solidFill>
              <a:srgbClr val="D0D0E8">
                <a:alpha val="69804"/>
              </a:srgbClr>
            </a:solidFill>
            <a:ln w="19050">
              <a:solidFill>
                <a:schemeClr val="tx1">
                  <a:lumMod val="85000"/>
                  <a:lumOff val="15000"/>
                </a:schemeClr>
              </a:solidFill>
              <a:miter lim="800000"/>
              <a:headEnd/>
              <a:tailEnd/>
            </a:ln>
            <a:effectLst/>
          </p:spPr>
          <p:txBody>
            <a:bodyPr lIns="92075" tIns="46038" rIns="92075" bIns="46038" anchor="ctr">
              <a:prstTxWarp prst="textNoShape">
                <a:avLst/>
              </a:prstTxWarp>
              <a:spAutoFit/>
            </a:bodyPr>
            <a:lstStyle/>
            <a:p>
              <a:pPr>
                <a:defRPr/>
              </a:pPr>
              <a:endParaRPr lang="en-US">
                <a:effectLst>
                  <a:outerShdw blurRad="38100" dist="38100" dir="2700000" algn="tl">
                    <a:srgbClr val="000000">
                      <a:alpha val="43137"/>
                    </a:srgbClr>
                  </a:outerShdw>
                </a:effectLst>
                <a:latin typeface="Arial Narrow" pitchFamily="34" charset="0"/>
              </a:endParaRPr>
            </a:p>
          </p:txBody>
        </p:sp>
        <p:sp>
          <p:nvSpPr>
            <p:cNvPr id="115" name="Text Box 5"/>
            <p:cNvSpPr txBox="1">
              <a:spLocks noChangeArrowheads="1"/>
            </p:cNvSpPr>
            <p:nvPr/>
          </p:nvSpPr>
          <p:spPr bwMode="auto">
            <a:xfrm>
              <a:off x="6226032" y="5916146"/>
              <a:ext cx="1221809"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eaLnBrk="1" hangingPunct="1"/>
              <a:r>
                <a:rPr lang="en-US" sz="1800" b="0" dirty="0" smtClean="0">
                  <a:latin typeface="Arial Narrow" pitchFamily="34" charset="0"/>
                  <a:cs typeface="Calibri" pitchFamily="34" charset="0"/>
                </a:rPr>
                <a:t>Age (Years)</a:t>
              </a:r>
              <a:endParaRPr lang="en-US" sz="1800" b="0" dirty="0">
                <a:latin typeface="Arial Narrow" pitchFamily="34" charset="0"/>
                <a:cs typeface="Calibri" pitchFamily="34" charset="0"/>
              </a:endParaRPr>
            </a:p>
          </p:txBody>
        </p:sp>
        <p:sp>
          <p:nvSpPr>
            <p:cNvPr id="118" name="Text Box 4"/>
            <p:cNvSpPr txBox="1">
              <a:spLocks noChangeArrowheads="1"/>
            </p:cNvSpPr>
            <p:nvPr/>
          </p:nvSpPr>
          <p:spPr bwMode="auto">
            <a:xfrm>
              <a:off x="5705882"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40</a:t>
              </a:r>
              <a:endParaRPr lang="en-US" sz="1800" b="0" dirty="0">
                <a:latin typeface="Arial Narrow" pitchFamily="34" charset="0"/>
                <a:cs typeface="Calibri" pitchFamily="34" charset="0"/>
              </a:endParaRPr>
            </a:p>
          </p:txBody>
        </p:sp>
        <p:sp>
          <p:nvSpPr>
            <p:cNvPr id="119" name="Line 20"/>
            <p:cNvSpPr>
              <a:spLocks noChangeShapeType="1"/>
            </p:cNvSpPr>
            <p:nvPr/>
          </p:nvSpPr>
          <p:spPr bwMode="auto">
            <a:xfrm>
              <a:off x="5906569"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120" name="Text Box 4"/>
            <p:cNvSpPr txBox="1">
              <a:spLocks noChangeArrowheads="1"/>
            </p:cNvSpPr>
            <p:nvPr/>
          </p:nvSpPr>
          <p:spPr bwMode="auto">
            <a:xfrm>
              <a:off x="6633954"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60</a:t>
              </a:r>
              <a:endParaRPr lang="en-US" sz="1800" b="0" dirty="0">
                <a:latin typeface="Arial Narrow" pitchFamily="34" charset="0"/>
                <a:cs typeface="Calibri" pitchFamily="34" charset="0"/>
              </a:endParaRPr>
            </a:p>
          </p:txBody>
        </p:sp>
        <p:sp>
          <p:nvSpPr>
            <p:cNvPr id="121" name="Line 20"/>
            <p:cNvSpPr>
              <a:spLocks noChangeShapeType="1"/>
            </p:cNvSpPr>
            <p:nvPr/>
          </p:nvSpPr>
          <p:spPr bwMode="auto">
            <a:xfrm>
              <a:off x="6837197"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122" name="Text Box 4"/>
            <p:cNvSpPr txBox="1">
              <a:spLocks noChangeArrowheads="1"/>
            </p:cNvSpPr>
            <p:nvPr/>
          </p:nvSpPr>
          <p:spPr bwMode="auto">
            <a:xfrm>
              <a:off x="7562026"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80</a:t>
              </a:r>
              <a:endParaRPr lang="en-US" sz="1800" b="0" dirty="0">
                <a:latin typeface="Arial Narrow" pitchFamily="34" charset="0"/>
                <a:cs typeface="Calibri" pitchFamily="34" charset="0"/>
              </a:endParaRPr>
            </a:p>
          </p:txBody>
        </p:sp>
        <p:sp>
          <p:nvSpPr>
            <p:cNvPr id="123" name="Line 20"/>
            <p:cNvSpPr>
              <a:spLocks noChangeShapeType="1"/>
            </p:cNvSpPr>
            <p:nvPr/>
          </p:nvSpPr>
          <p:spPr bwMode="auto">
            <a:xfrm>
              <a:off x="7767825"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124" name="Text Box 4"/>
            <p:cNvSpPr txBox="1">
              <a:spLocks noChangeArrowheads="1"/>
            </p:cNvSpPr>
            <p:nvPr/>
          </p:nvSpPr>
          <p:spPr bwMode="auto">
            <a:xfrm>
              <a:off x="8026062"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90</a:t>
              </a:r>
              <a:endParaRPr lang="en-US" sz="1800" b="0" dirty="0">
                <a:latin typeface="Arial Narrow" pitchFamily="34" charset="0"/>
                <a:cs typeface="Calibri" pitchFamily="34" charset="0"/>
              </a:endParaRPr>
            </a:p>
          </p:txBody>
        </p:sp>
        <p:sp>
          <p:nvSpPr>
            <p:cNvPr id="125" name="Line 20"/>
            <p:cNvSpPr>
              <a:spLocks noChangeShapeType="1"/>
            </p:cNvSpPr>
            <p:nvPr/>
          </p:nvSpPr>
          <p:spPr bwMode="auto">
            <a:xfrm>
              <a:off x="8233139"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145" name="Text Box 4"/>
            <p:cNvSpPr txBox="1">
              <a:spLocks noChangeArrowheads="1"/>
            </p:cNvSpPr>
            <p:nvPr/>
          </p:nvSpPr>
          <p:spPr bwMode="auto">
            <a:xfrm>
              <a:off x="4796860"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20</a:t>
              </a:r>
              <a:endParaRPr lang="en-US" sz="1800" b="0" dirty="0">
                <a:latin typeface="Arial Narrow" pitchFamily="34" charset="0"/>
                <a:cs typeface="Calibri" pitchFamily="34" charset="0"/>
              </a:endParaRPr>
            </a:p>
          </p:txBody>
        </p:sp>
        <p:sp>
          <p:nvSpPr>
            <p:cNvPr id="146" name="Text Box 4"/>
            <p:cNvSpPr txBox="1">
              <a:spLocks noChangeArrowheads="1"/>
            </p:cNvSpPr>
            <p:nvPr/>
          </p:nvSpPr>
          <p:spPr bwMode="auto">
            <a:xfrm>
              <a:off x="5241846"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30</a:t>
              </a:r>
              <a:endParaRPr lang="en-US" sz="1800" b="0" dirty="0">
                <a:latin typeface="Arial Narrow" pitchFamily="34" charset="0"/>
                <a:cs typeface="Calibri" pitchFamily="34" charset="0"/>
              </a:endParaRPr>
            </a:p>
          </p:txBody>
        </p:sp>
        <p:sp>
          <p:nvSpPr>
            <p:cNvPr id="147" name="Line 20"/>
            <p:cNvSpPr>
              <a:spLocks noChangeShapeType="1"/>
            </p:cNvSpPr>
            <p:nvPr/>
          </p:nvSpPr>
          <p:spPr bwMode="auto">
            <a:xfrm>
              <a:off x="5441255"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148" name="Text Box 4"/>
            <p:cNvSpPr txBox="1">
              <a:spLocks noChangeArrowheads="1"/>
            </p:cNvSpPr>
            <p:nvPr/>
          </p:nvSpPr>
          <p:spPr bwMode="auto">
            <a:xfrm>
              <a:off x="6169918"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50</a:t>
              </a:r>
              <a:endParaRPr lang="en-US" sz="1800" b="0" dirty="0">
                <a:latin typeface="Arial Narrow" pitchFamily="34" charset="0"/>
                <a:cs typeface="Calibri" pitchFamily="34" charset="0"/>
              </a:endParaRPr>
            </a:p>
          </p:txBody>
        </p:sp>
        <p:sp>
          <p:nvSpPr>
            <p:cNvPr id="149" name="Line 20"/>
            <p:cNvSpPr>
              <a:spLocks noChangeShapeType="1"/>
            </p:cNvSpPr>
            <p:nvPr/>
          </p:nvSpPr>
          <p:spPr bwMode="auto">
            <a:xfrm>
              <a:off x="6371883" y="5609414"/>
              <a:ext cx="0" cy="77588"/>
            </a:xfrm>
            <a:prstGeom prst="line">
              <a:avLst/>
            </a:prstGeom>
            <a:noFill/>
            <a:ln w="19050">
              <a:solidFill>
                <a:srgbClr val="BDA467"/>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150" name="Text Box 4"/>
            <p:cNvSpPr txBox="1">
              <a:spLocks noChangeArrowheads="1"/>
            </p:cNvSpPr>
            <p:nvPr/>
          </p:nvSpPr>
          <p:spPr bwMode="auto">
            <a:xfrm>
              <a:off x="7097990" y="5671739"/>
              <a:ext cx="396262"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70</a:t>
              </a:r>
              <a:endParaRPr lang="en-US" sz="1800" b="0" dirty="0">
                <a:latin typeface="Arial Narrow" pitchFamily="34" charset="0"/>
                <a:cs typeface="Calibri" pitchFamily="34" charset="0"/>
              </a:endParaRPr>
            </a:p>
          </p:txBody>
        </p:sp>
        <p:sp>
          <p:nvSpPr>
            <p:cNvPr id="151" name="Line 20"/>
            <p:cNvSpPr>
              <a:spLocks noChangeShapeType="1"/>
            </p:cNvSpPr>
            <p:nvPr/>
          </p:nvSpPr>
          <p:spPr bwMode="auto">
            <a:xfrm>
              <a:off x="7302511" y="5609414"/>
              <a:ext cx="0" cy="77588"/>
            </a:xfrm>
            <a:prstGeom prst="line">
              <a:avLst/>
            </a:prstGeom>
            <a:noFill/>
            <a:ln w="19050">
              <a:solidFill>
                <a:schemeClr val="tx1"/>
              </a:solidFill>
              <a:round/>
              <a:headEnd/>
              <a:tailEnd/>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noFill/>
                </a14:hiddenFill>
              </a:ext>
            </a:extLst>
          </p:spPr>
          <p:txBody>
            <a:bodyPr wrap="none">
              <a:spAutoFit/>
            </a:bodyPr>
            <a:lstStyle/>
            <a:p>
              <a:pPr algn="ctr" rtl="1"/>
              <a:endParaRPr lang="en-US" b="0">
                <a:latin typeface="Arial Narrow" pitchFamily="34" charset="0"/>
                <a:cs typeface="Calibri" pitchFamily="34" charset="0"/>
              </a:endParaRPr>
            </a:p>
          </p:txBody>
        </p:sp>
        <p:sp>
          <p:nvSpPr>
            <p:cNvPr id="152" name="Text Box 4"/>
            <p:cNvSpPr txBox="1">
              <a:spLocks noChangeArrowheads="1"/>
            </p:cNvSpPr>
            <p:nvPr/>
          </p:nvSpPr>
          <p:spPr bwMode="auto">
            <a:xfrm>
              <a:off x="8399098" y="5671739"/>
              <a:ext cx="502061" cy="36933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100</a:t>
              </a:r>
              <a:endParaRPr lang="en-US" sz="1800" b="0" dirty="0">
                <a:latin typeface="Arial Narrow" pitchFamily="34" charset="0"/>
                <a:cs typeface="Calibri" pitchFamily="34" charset="0"/>
              </a:endParaRPr>
            </a:p>
          </p:txBody>
        </p:sp>
        <p:sp>
          <p:nvSpPr>
            <p:cNvPr id="12" name="Freeform 11"/>
            <p:cNvSpPr/>
            <p:nvPr/>
          </p:nvSpPr>
          <p:spPr>
            <a:xfrm>
              <a:off x="5311471" y="2802835"/>
              <a:ext cx="2934032" cy="2874396"/>
            </a:xfrm>
            <a:custGeom>
              <a:avLst/>
              <a:gdLst>
                <a:gd name="connsiteX0" fmla="*/ 2981740 w 2981740"/>
                <a:gd name="connsiteY0" fmla="*/ 0 h 2874396"/>
                <a:gd name="connsiteX1" fmla="*/ 2981740 w 2981740"/>
                <a:gd name="connsiteY1" fmla="*/ 274320 h 2874396"/>
                <a:gd name="connsiteX2" fmla="*/ 2842592 w 2981740"/>
                <a:gd name="connsiteY2" fmla="*/ 274320 h 2874396"/>
                <a:gd name="connsiteX3" fmla="*/ 2822714 w 2981740"/>
                <a:gd name="connsiteY3" fmla="*/ 290222 h 2874396"/>
                <a:gd name="connsiteX4" fmla="*/ 2826689 w 2981740"/>
                <a:gd name="connsiteY4" fmla="*/ 385638 h 2874396"/>
                <a:gd name="connsiteX5" fmla="*/ 2775006 w 2981740"/>
                <a:gd name="connsiteY5" fmla="*/ 381662 h 2874396"/>
                <a:gd name="connsiteX6" fmla="*/ 2775006 w 2981740"/>
                <a:gd name="connsiteY6" fmla="*/ 449248 h 2874396"/>
                <a:gd name="connsiteX7" fmla="*/ 2755127 w 2981740"/>
                <a:gd name="connsiteY7" fmla="*/ 461175 h 2874396"/>
                <a:gd name="connsiteX8" fmla="*/ 2751152 w 2981740"/>
                <a:gd name="connsiteY8" fmla="*/ 469127 h 2874396"/>
                <a:gd name="connsiteX9" fmla="*/ 2727298 w 2981740"/>
                <a:gd name="connsiteY9" fmla="*/ 532737 h 2874396"/>
                <a:gd name="connsiteX10" fmla="*/ 2711395 w 2981740"/>
                <a:gd name="connsiteY10" fmla="*/ 592372 h 2874396"/>
                <a:gd name="connsiteX11" fmla="*/ 2707420 w 2981740"/>
                <a:gd name="connsiteY11" fmla="*/ 648031 h 2874396"/>
                <a:gd name="connsiteX12" fmla="*/ 2679590 w 2981740"/>
                <a:gd name="connsiteY12" fmla="*/ 636104 h 2874396"/>
                <a:gd name="connsiteX13" fmla="*/ 2647785 w 2981740"/>
                <a:gd name="connsiteY13" fmla="*/ 636104 h 2874396"/>
                <a:gd name="connsiteX14" fmla="*/ 2627907 w 2981740"/>
                <a:gd name="connsiteY14" fmla="*/ 687788 h 2874396"/>
                <a:gd name="connsiteX15" fmla="*/ 2580199 w 2981740"/>
                <a:gd name="connsiteY15" fmla="*/ 679836 h 2874396"/>
                <a:gd name="connsiteX16" fmla="*/ 2564296 w 2981740"/>
                <a:gd name="connsiteY16" fmla="*/ 719593 h 2874396"/>
                <a:gd name="connsiteX17" fmla="*/ 2564296 w 2981740"/>
                <a:gd name="connsiteY17" fmla="*/ 767301 h 2874396"/>
                <a:gd name="connsiteX18" fmla="*/ 2564296 w 2981740"/>
                <a:gd name="connsiteY18" fmla="*/ 767301 h 2874396"/>
                <a:gd name="connsiteX19" fmla="*/ 2532491 w 2981740"/>
                <a:gd name="connsiteY19" fmla="*/ 771276 h 2874396"/>
                <a:gd name="connsiteX20" fmla="*/ 2492734 w 2981740"/>
                <a:gd name="connsiteY20" fmla="*/ 759349 h 2874396"/>
                <a:gd name="connsiteX21" fmla="*/ 2452978 w 2981740"/>
                <a:gd name="connsiteY21" fmla="*/ 763325 h 2874396"/>
                <a:gd name="connsiteX22" fmla="*/ 2441051 w 2981740"/>
                <a:gd name="connsiteY22" fmla="*/ 818984 h 2874396"/>
                <a:gd name="connsiteX23" fmla="*/ 2421173 w 2981740"/>
                <a:gd name="connsiteY23" fmla="*/ 838862 h 2874396"/>
                <a:gd name="connsiteX24" fmla="*/ 2401294 w 2981740"/>
                <a:gd name="connsiteY24" fmla="*/ 838862 h 2874396"/>
                <a:gd name="connsiteX25" fmla="*/ 2365514 w 2981740"/>
                <a:gd name="connsiteY25" fmla="*/ 886570 h 2874396"/>
                <a:gd name="connsiteX26" fmla="*/ 2353587 w 2981740"/>
                <a:gd name="connsiteY26" fmla="*/ 898497 h 2874396"/>
                <a:gd name="connsiteX27" fmla="*/ 2325757 w 2981740"/>
                <a:gd name="connsiteY27" fmla="*/ 958132 h 2874396"/>
                <a:gd name="connsiteX28" fmla="*/ 2313830 w 2981740"/>
                <a:gd name="connsiteY28" fmla="*/ 993913 h 2874396"/>
                <a:gd name="connsiteX29" fmla="*/ 2278049 w 2981740"/>
                <a:gd name="connsiteY29" fmla="*/ 981986 h 2874396"/>
                <a:gd name="connsiteX30" fmla="*/ 2238293 w 2981740"/>
                <a:gd name="connsiteY30" fmla="*/ 1077402 h 2874396"/>
                <a:gd name="connsiteX31" fmla="*/ 2214439 w 2981740"/>
                <a:gd name="connsiteY31" fmla="*/ 1061499 h 2874396"/>
                <a:gd name="connsiteX32" fmla="*/ 2206487 w 2981740"/>
                <a:gd name="connsiteY32" fmla="*/ 1097280 h 2874396"/>
                <a:gd name="connsiteX33" fmla="*/ 2178658 w 2981740"/>
                <a:gd name="connsiteY33" fmla="*/ 1085353 h 2874396"/>
                <a:gd name="connsiteX34" fmla="*/ 2170707 w 2981740"/>
                <a:gd name="connsiteY34" fmla="*/ 1137036 h 2874396"/>
                <a:gd name="connsiteX35" fmla="*/ 2150828 w 2981740"/>
                <a:gd name="connsiteY35" fmla="*/ 1204622 h 2874396"/>
                <a:gd name="connsiteX36" fmla="*/ 2138901 w 2981740"/>
                <a:gd name="connsiteY36" fmla="*/ 1216549 h 2874396"/>
                <a:gd name="connsiteX37" fmla="*/ 2119023 w 2981740"/>
                <a:gd name="connsiteY37" fmla="*/ 1224501 h 2874396"/>
                <a:gd name="connsiteX38" fmla="*/ 2079267 w 2981740"/>
                <a:gd name="connsiteY38" fmla="*/ 1260282 h 2874396"/>
                <a:gd name="connsiteX39" fmla="*/ 2055413 w 2981740"/>
                <a:gd name="connsiteY39" fmla="*/ 1292087 h 2874396"/>
                <a:gd name="connsiteX40" fmla="*/ 2047461 w 2981740"/>
                <a:gd name="connsiteY40" fmla="*/ 1335819 h 2874396"/>
                <a:gd name="connsiteX41" fmla="*/ 2035534 w 2981740"/>
                <a:gd name="connsiteY41" fmla="*/ 1359673 h 2874396"/>
                <a:gd name="connsiteX42" fmla="*/ 2019632 w 2981740"/>
                <a:gd name="connsiteY42" fmla="*/ 1367624 h 2874396"/>
                <a:gd name="connsiteX43" fmla="*/ 1979875 w 2981740"/>
                <a:gd name="connsiteY43" fmla="*/ 1443162 h 2874396"/>
                <a:gd name="connsiteX44" fmla="*/ 1948070 w 2981740"/>
                <a:gd name="connsiteY44" fmla="*/ 1502796 h 2874396"/>
                <a:gd name="connsiteX45" fmla="*/ 1928192 w 2981740"/>
                <a:gd name="connsiteY45" fmla="*/ 1478942 h 2874396"/>
                <a:gd name="connsiteX46" fmla="*/ 1912289 w 2981740"/>
                <a:gd name="connsiteY46" fmla="*/ 1526650 h 2874396"/>
                <a:gd name="connsiteX47" fmla="*/ 1892411 w 2981740"/>
                <a:gd name="connsiteY47" fmla="*/ 1538577 h 2874396"/>
                <a:gd name="connsiteX48" fmla="*/ 1884460 w 2981740"/>
                <a:gd name="connsiteY48" fmla="*/ 1570382 h 2874396"/>
                <a:gd name="connsiteX49" fmla="*/ 1856630 w 2981740"/>
                <a:gd name="connsiteY49" fmla="*/ 1570382 h 2874396"/>
                <a:gd name="connsiteX50" fmla="*/ 1848679 w 2981740"/>
                <a:gd name="connsiteY50" fmla="*/ 1653871 h 2874396"/>
                <a:gd name="connsiteX51" fmla="*/ 1781093 w 2981740"/>
                <a:gd name="connsiteY51" fmla="*/ 1709530 h 2874396"/>
                <a:gd name="connsiteX52" fmla="*/ 1761214 w 2981740"/>
                <a:gd name="connsiteY52" fmla="*/ 1701579 h 2874396"/>
                <a:gd name="connsiteX53" fmla="*/ 1745312 w 2981740"/>
                <a:gd name="connsiteY53" fmla="*/ 1737360 h 2874396"/>
                <a:gd name="connsiteX54" fmla="*/ 1721458 w 2981740"/>
                <a:gd name="connsiteY54" fmla="*/ 1741335 h 2874396"/>
                <a:gd name="connsiteX55" fmla="*/ 1657847 w 2981740"/>
                <a:gd name="connsiteY55" fmla="*/ 1876508 h 2874396"/>
                <a:gd name="connsiteX56" fmla="*/ 1637969 w 2981740"/>
                <a:gd name="connsiteY56" fmla="*/ 1932167 h 2874396"/>
                <a:gd name="connsiteX57" fmla="*/ 1626042 w 2981740"/>
                <a:gd name="connsiteY57" fmla="*/ 1928191 h 2874396"/>
                <a:gd name="connsiteX58" fmla="*/ 1610140 w 2981740"/>
                <a:gd name="connsiteY58" fmla="*/ 1944094 h 2874396"/>
                <a:gd name="connsiteX59" fmla="*/ 1586286 w 2981740"/>
                <a:gd name="connsiteY59" fmla="*/ 1936142 h 2874396"/>
                <a:gd name="connsiteX60" fmla="*/ 1578334 w 2981740"/>
                <a:gd name="connsiteY60" fmla="*/ 1971923 h 2874396"/>
                <a:gd name="connsiteX61" fmla="*/ 1562432 w 2981740"/>
                <a:gd name="connsiteY61" fmla="*/ 1979875 h 2874396"/>
                <a:gd name="connsiteX62" fmla="*/ 1562432 w 2981740"/>
                <a:gd name="connsiteY62" fmla="*/ 2015655 h 2874396"/>
                <a:gd name="connsiteX63" fmla="*/ 1550505 w 2981740"/>
                <a:gd name="connsiteY63" fmla="*/ 2019631 h 2874396"/>
                <a:gd name="connsiteX64" fmla="*/ 1546529 w 2981740"/>
                <a:gd name="connsiteY64" fmla="*/ 2059388 h 2874396"/>
                <a:gd name="connsiteX65" fmla="*/ 1494846 w 2981740"/>
                <a:gd name="connsiteY65" fmla="*/ 2059388 h 2874396"/>
                <a:gd name="connsiteX66" fmla="*/ 1478943 w 2981740"/>
                <a:gd name="connsiteY66" fmla="*/ 2095168 h 2874396"/>
                <a:gd name="connsiteX67" fmla="*/ 1470992 w 2981740"/>
                <a:gd name="connsiteY67" fmla="*/ 2122998 h 2874396"/>
                <a:gd name="connsiteX68" fmla="*/ 1459065 w 2981740"/>
                <a:gd name="connsiteY68" fmla="*/ 2178657 h 2874396"/>
                <a:gd name="connsiteX69" fmla="*/ 1423284 w 2981740"/>
                <a:gd name="connsiteY69" fmla="*/ 2218414 h 2874396"/>
                <a:gd name="connsiteX70" fmla="*/ 1399430 w 2981740"/>
                <a:gd name="connsiteY70" fmla="*/ 2278048 h 2874396"/>
                <a:gd name="connsiteX71" fmla="*/ 1395454 w 2981740"/>
                <a:gd name="connsiteY71" fmla="*/ 2309854 h 2874396"/>
                <a:gd name="connsiteX72" fmla="*/ 1347747 w 2981740"/>
                <a:gd name="connsiteY72" fmla="*/ 2313829 h 2874396"/>
                <a:gd name="connsiteX73" fmla="*/ 1335820 w 2981740"/>
                <a:gd name="connsiteY73" fmla="*/ 2349610 h 2874396"/>
                <a:gd name="connsiteX74" fmla="*/ 1168842 w 2981740"/>
                <a:gd name="connsiteY74" fmla="*/ 2345635 h 2874396"/>
                <a:gd name="connsiteX75" fmla="*/ 1144988 w 2981740"/>
                <a:gd name="connsiteY75" fmla="*/ 2389367 h 2874396"/>
                <a:gd name="connsiteX76" fmla="*/ 954157 w 2981740"/>
                <a:gd name="connsiteY76" fmla="*/ 2385391 h 2874396"/>
                <a:gd name="connsiteX77" fmla="*/ 938254 w 2981740"/>
                <a:gd name="connsiteY77" fmla="*/ 2464904 h 2874396"/>
                <a:gd name="connsiteX78" fmla="*/ 822960 w 2981740"/>
                <a:gd name="connsiteY78" fmla="*/ 2468880 h 2874396"/>
                <a:gd name="connsiteX79" fmla="*/ 799107 w 2981740"/>
                <a:gd name="connsiteY79" fmla="*/ 2556344 h 2874396"/>
                <a:gd name="connsiteX80" fmla="*/ 425395 w 2981740"/>
                <a:gd name="connsiteY80" fmla="*/ 2568271 h 2874396"/>
                <a:gd name="connsiteX81" fmla="*/ 409493 w 2981740"/>
                <a:gd name="connsiteY81" fmla="*/ 2866445 h 2874396"/>
                <a:gd name="connsiteX82" fmla="*/ 0 w 2981740"/>
                <a:gd name="connsiteY82" fmla="*/ 2874396 h 2874396"/>
                <a:gd name="connsiteX0" fmla="*/ 2934032 w 2934032"/>
                <a:gd name="connsiteY0" fmla="*/ 0 h 2874396"/>
                <a:gd name="connsiteX1" fmla="*/ 2934032 w 2934032"/>
                <a:gd name="connsiteY1" fmla="*/ 274320 h 2874396"/>
                <a:gd name="connsiteX2" fmla="*/ 2794884 w 2934032"/>
                <a:gd name="connsiteY2" fmla="*/ 274320 h 2874396"/>
                <a:gd name="connsiteX3" fmla="*/ 2775006 w 2934032"/>
                <a:gd name="connsiteY3" fmla="*/ 290222 h 2874396"/>
                <a:gd name="connsiteX4" fmla="*/ 2778981 w 2934032"/>
                <a:gd name="connsiteY4" fmla="*/ 385638 h 2874396"/>
                <a:gd name="connsiteX5" fmla="*/ 2727298 w 2934032"/>
                <a:gd name="connsiteY5" fmla="*/ 381662 h 2874396"/>
                <a:gd name="connsiteX6" fmla="*/ 2727298 w 2934032"/>
                <a:gd name="connsiteY6" fmla="*/ 449248 h 2874396"/>
                <a:gd name="connsiteX7" fmla="*/ 2707419 w 2934032"/>
                <a:gd name="connsiteY7" fmla="*/ 461175 h 2874396"/>
                <a:gd name="connsiteX8" fmla="*/ 2703444 w 2934032"/>
                <a:gd name="connsiteY8" fmla="*/ 469127 h 2874396"/>
                <a:gd name="connsiteX9" fmla="*/ 2679590 w 2934032"/>
                <a:gd name="connsiteY9" fmla="*/ 532737 h 2874396"/>
                <a:gd name="connsiteX10" fmla="*/ 2663687 w 2934032"/>
                <a:gd name="connsiteY10" fmla="*/ 592372 h 2874396"/>
                <a:gd name="connsiteX11" fmla="*/ 2659712 w 2934032"/>
                <a:gd name="connsiteY11" fmla="*/ 648031 h 2874396"/>
                <a:gd name="connsiteX12" fmla="*/ 2631882 w 2934032"/>
                <a:gd name="connsiteY12" fmla="*/ 636104 h 2874396"/>
                <a:gd name="connsiteX13" fmla="*/ 2600077 w 2934032"/>
                <a:gd name="connsiteY13" fmla="*/ 636104 h 2874396"/>
                <a:gd name="connsiteX14" fmla="*/ 2580199 w 2934032"/>
                <a:gd name="connsiteY14" fmla="*/ 687788 h 2874396"/>
                <a:gd name="connsiteX15" fmla="*/ 2532491 w 2934032"/>
                <a:gd name="connsiteY15" fmla="*/ 679836 h 2874396"/>
                <a:gd name="connsiteX16" fmla="*/ 2516588 w 2934032"/>
                <a:gd name="connsiteY16" fmla="*/ 719593 h 2874396"/>
                <a:gd name="connsiteX17" fmla="*/ 2516588 w 2934032"/>
                <a:gd name="connsiteY17" fmla="*/ 767301 h 2874396"/>
                <a:gd name="connsiteX18" fmla="*/ 2516588 w 2934032"/>
                <a:gd name="connsiteY18" fmla="*/ 767301 h 2874396"/>
                <a:gd name="connsiteX19" fmla="*/ 2484783 w 2934032"/>
                <a:gd name="connsiteY19" fmla="*/ 771276 h 2874396"/>
                <a:gd name="connsiteX20" fmla="*/ 2445026 w 2934032"/>
                <a:gd name="connsiteY20" fmla="*/ 759349 h 2874396"/>
                <a:gd name="connsiteX21" fmla="*/ 2405270 w 2934032"/>
                <a:gd name="connsiteY21" fmla="*/ 763325 h 2874396"/>
                <a:gd name="connsiteX22" fmla="*/ 2393343 w 2934032"/>
                <a:gd name="connsiteY22" fmla="*/ 818984 h 2874396"/>
                <a:gd name="connsiteX23" fmla="*/ 2373465 w 2934032"/>
                <a:gd name="connsiteY23" fmla="*/ 838862 h 2874396"/>
                <a:gd name="connsiteX24" fmla="*/ 2353586 w 2934032"/>
                <a:gd name="connsiteY24" fmla="*/ 838862 h 2874396"/>
                <a:gd name="connsiteX25" fmla="*/ 2317806 w 2934032"/>
                <a:gd name="connsiteY25" fmla="*/ 886570 h 2874396"/>
                <a:gd name="connsiteX26" fmla="*/ 2305879 w 2934032"/>
                <a:gd name="connsiteY26" fmla="*/ 898497 h 2874396"/>
                <a:gd name="connsiteX27" fmla="*/ 2278049 w 2934032"/>
                <a:gd name="connsiteY27" fmla="*/ 958132 h 2874396"/>
                <a:gd name="connsiteX28" fmla="*/ 2266122 w 2934032"/>
                <a:gd name="connsiteY28" fmla="*/ 993913 h 2874396"/>
                <a:gd name="connsiteX29" fmla="*/ 2230341 w 2934032"/>
                <a:gd name="connsiteY29" fmla="*/ 981986 h 2874396"/>
                <a:gd name="connsiteX30" fmla="*/ 2190585 w 2934032"/>
                <a:gd name="connsiteY30" fmla="*/ 1077402 h 2874396"/>
                <a:gd name="connsiteX31" fmla="*/ 2166731 w 2934032"/>
                <a:gd name="connsiteY31" fmla="*/ 1061499 h 2874396"/>
                <a:gd name="connsiteX32" fmla="*/ 2158779 w 2934032"/>
                <a:gd name="connsiteY32" fmla="*/ 1097280 h 2874396"/>
                <a:gd name="connsiteX33" fmla="*/ 2130950 w 2934032"/>
                <a:gd name="connsiteY33" fmla="*/ 1085353 h 2874396"/>
                <a:gd name="connsiteX34" fmla="*/ 2122999 w 2934032"/>
                <a:gd name="connsiteY34" fmla="*/ 1137036 h 2874396"/>
                <a:gd name="connsiteX35" fmla="*/ 2103120 w 2934032"/>
                <a:gd name="connsiteY35" fmla="*/ 1204622 h 2874396"/>
                <a:gd name="connsiteX36" fmla="*/ 2091193 w 2934032"/>
                <a:gd name="connsiteY36" fmla="*/ 1216549 h 2874396"/>
                <a:gd name="connsiteX37" fmla="*/ 2071315 w 2934032"/>
                <a:gd name="connsiteY37" fmla="*/ 1224501 h 2874396"/>
                <a:gd name="connsiteX38" fmla="*/ 2031559 w 2934032"/>
                <a:gd name="connsiteY38" fmla="*/ 1260282 h 2874396"/>
                <a:gd name="connsiteX39" fmla="*/ 2007705 w 2934032"/>
                <a:gd name="connsiteY39" fmla="*/ 1292087 h 2874396"/>
                <a:gd name="connsiteX40" fmla="*/ 1999753 w 2934032"/>
                <a:gd name="connsiteY40" fmla="*/ 1335819 h 2874396"/>
                <a:gd name="connsiteX41" fmla="*/ 1987826 w 2934032"/>
                <a:gd name="connsiteY41" fmla="*/ 1359673 h 2874396"/>
                <a:gd name="connsiteX42" fmla="*/ 1971924 w 2934032"/>
                <a:gd name="connsiteY42" fmla="*/ 1367624 h 2874396"/>
                <a:gd name="connsiteX43" fmla="*/ 1932167 w 2934032"/>
                <a:gd name="connsiteY43" fmla="*/ 1443162 h 2874396"/>
                <a:gd name="connsiteX44" fmla="*/ 1900362 w 2934032"/>
                <a:gd name="connsiteY44" fmla="*/ 1502796 h 2874396"/>
                <a:gd name="connsiteX45" fmla="*/ 1880484 w 2934032"/>
                <a:gd name="connsiteY45" fmla="*/ 1478942 h 2874396"/>
                <a:gd name="connsiteX46" fmla="*/ 1864581 w 2934032"/>
                <a:gd name="connsiteY46" fmla="*/ 1526650 h 2874396"/>
                <a:gd name="connsiteX47" fmla="*/ 1844703 w 2934032"/>
                <a:gd name="connsiteY47" fmla="*/ 1538577 h 2874396"/>
                <a:gd name="connsiteX48" fmla="*/ 1836752 w 2934032"/>
                <a:gd name="connsiteY48" fmla="*/ 1570382 h 2874396"/>
                <a:gd name="connsiteX49" fmla="*/ 1808922 w 2934032"/>
                <a:gd name="connsiteY49" fmla="*/ 1570382 h 2874396"/>
                <a:gd name="connsiteX50" fmla="*/ 1800971 w 2934032"/>
                <a:gd name="connsiteY50" fmla="*/ 1653871 h 2874396"/>
                <a:gd name="connsiteX51" fmla="*/ 1733385 w 2934032"/>
                <a:gd name="connsiteY51" fmla="*/ 1709530 h 2874396"/>
                <a:gd name="connsiteX52" fmla="*/ 1713506 w 2934032"/>
                <a:gd name="connsiteY52" fmla="*/ 1701579 h 2874396"/>
                <a:gd name="connsiteX53" fmla="*/ 1697604 w 2934032"/>
                <a:gd name="connsiteY53" fmla="*/ 1737360 h 2874396"/>
                <a:gd name="connsiteX54" fmla="*/ 1673750 w 2934032"/>
                <a:gd name="connsiteY54" fmla="*/ 1741335 h 2874396"/>
                <a:gd name="connsiteX55" fmla="*/ 1610139 w 2934032"/>
                <a:gd name="connsiteY55" fmla="*/ 1876508 h 2874396"/>
                <a:gd name="connsiteX56" fmla="*/ 1590261 w 2934032"/>
                <a:gd name="connsiteY56" fmla="*/ 1932167 h 2874396"/>
                <a:gd name="connsiteX57" fmla="*/ 1578334 w 2934032"/>
                <a:gd name="connsiteY57" fmla="*/ 1928191 h 2874396"/>
                <a:gd name="connsiteX58" fmla="*/ 1562432 w 2934032"/>
                <a:gd name="connsiteY58" fmla="*/ 1944094 h 2874396"/>
                <a:gd name="connsiteX59" fmla="*/ 1538578 w 2934032"/>
                <a:gd name="connsiteY59" fmla="*/ 1936142 h 2874396"/>
                <a:gd name="connsiteX60" fmla="*/ 1530626 w 2934032"/>
                <a:gd name="connsiteY60" fmla="*/ 1971923 h 2874396"/>
                <a:gd name="connsiteX61" fmla="*/ 1514724 w 2934032"/>
                <a:gd name="connsiteY61" fmla="*/ 1979875 h 2874396"/>
                <a:gd name="connsiteX62" fmla="*/ 1514724 w 2934032"/>
                <a:gd name="connsiteY62" fmla="*/ 2015655 h 2874396"/>
                <a:gd name="connsiteX63" fmla="*/ 1502797 w 2934032"/>
                <a:gd name="connsiteY63" fmla="*/ 2019631 h 2874396"/>
                <a:gd name="connsiteX64" fmla="*/ 1498821 w 2934032"/>
                <a:gd name="connsiteY64" fmla="*/ 2059388 h 2874396"/>
                <a:gd name="connsiteX65" fmla="*/ 1447138 w 2934032"/>
                <a:gd name="connsiteY65" fmla="*/ 2059388 h 2874396"/>
                <a:gd name="connsiteX66" fmla="*/ 1431235 w 2934032"/>
                <a:gd name="connsiteY66" fmla="*/ 2095168 h 2874396"/>
                <a:gd name="connsiteX67" fmla="*/ 1423284 w 2934032"/>
                <a:gd name="connsiteY67" fmla="*/ 2122998 h 2874396"/>
                <a:gd name="connsiteX68" fmla="*/ 1411357 w 2934032"/>
                <a:gd name="connsiteY68" fmla="*/ 2178657 h 2874396"/>
                <a:gd name="connsiteX69" fmla="*/ 1375576 w 2934032"/>
                <a:gd name="connsiteY69" fmla="*/ 2218414 h 2874396"/>
                <a:gd name="connsiteX70" fmla="*/ 1351722 w 2934032"/>
                <a:gd name="connsiteY70" fmla="*/ 2278048 h 2874396"/>
                <a:gd name="connsiteX71" fmla="*/ 1347746 w 2934032"/>
                <a:gd name="connsiteY71" fmla="*/ 2309854 h 2874396"/>
                <a:gd name="connsiteX72" fmla="*/ 1300039 w 2934032"/>
                <a:gd name="connsiteY72" fmla="*/ 2313829 h 2874396"/>
                <a:gd name="connsiteX73" fmla="*/ 1288112 w 2934032"/>
                <a:gd name="connsiteY73" fmla="*/ 2349610 h 2874396"/>
                <a:gd name="connsiteX74" fmla="*/ 1121134 w 2934032"/>
                <a:gd name="connsiteY74" fmla="*/ 2345635 h 2874396"/>
                <a:gd name="connsiteX75" fmla="*/ 1097280 w 2934032"/>
                <a:gd name="connsiteY75" fmla="*/ 2389367 h 2874396"/>
                <a:gd name="connsiteX76" fmla="*/ 906449 w 2934032"/>
                <a:gd name="connsiteY76" fmla="*/ 2385391 h 2874396"/>
                <a:gd name="connsiteX77" fmla="*/ 890546 w 2934032"/>
                <a:gd name="connsiteY77" fmla="*/ 2464904 h 2874396"/>
                <a:gd name="connsiteX78" fmla="*/ 775252 w 2934032"/>
                <a:gd name="connsiteY78" fmla="*/ 2468880 h 2874396"/>
                <a:gd name="connsiteX79" fmla="*/ 751399 w 2934032"/>
                <a:gd name="connsiteY79" fmla="*/ 2556344 h 2874396"/>
                <a:gd name="connsiteX80" fmla="*/ 377687 w 2934032"/>
                <a:gd name="connsiteY80" fmla="*/ 2568271 h 2874396"/>
                <a:gd name="connsiteX81" fmla="*/ 361785 w 2934032"/>
                <a:gd name="connsiteY81" fmla="*/ 2866445 h 2874396"/>
                <a:gd name="connsiteX82" fmla="*/ 0 w 2934032"/>
                <a:gd name="connsiteY82" fmla="*/ 2874396 h 287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34032" h="2874396">
                  <a:moveTo>
                    <a:pt x="2934032" y="0"/>
                  </a:moveTo>
                  <a:lnTo>
                    <a:pt x="2934032" y="274320"/>
                  </a:lnTo>
                  <a:lnTo>
                    <a:pt x="2794884" y="274320"/>
                  </a:lnTo>
                  <a:lnTo>
                    <a:pt x="2775006" y="290222"/>
                  </a:lnTo>
                  <a:lnTo>
                    <a:pt x="2778981" y="385638"/>
                  </a:lnTo>
                  <a:lnTo>
                    <a:pt x="2727298" y="381662"/>
                  </a:lnTo>
                  <a:lnTo>
                    <a:pt x="2727298" y="449248"/>
                  </a:lnTo>
                  <a:lnTo>
                    <a:pt x="2707419" y="461175"/>
                  </a:lnTo>
                  <a:lnTo>
                    <a:pt x="2703444" y="469127"/>
                  </a:lnTo>
                  <a:lnTo>
                    <a:pt x="2679590" y="532737"/>
                  </a:lnTo>
                  <a:lnTo>
                    <a:pt x="2663687" y="592372"/>
                  </a:lnTo>
                  <a:lnTo>
                    <a:pt x="2659712" y="648031"/>
                  </a:lnTo>
                  <a:lnTo>
                    <a:pt x="2631882" y="636104"/>
                  </a:lnTo>
                  <a:lnTo>
                    <a:pt x="2600077" y="636104"/>
                  </a:lnTo>
                  <a:lnTo>
                    <a:pt x="2580199" y="687788"/>
                  </a:lnTo>
                  <a:lnTo>
                    <a:pt x="2532491" y="679836"/>
                  </a:lnTo>
                  <a:lnTo>
                    <a:pt x="2516588" y="719593"/>
                  </a:lnTo>
                  <a:lnTo>
                    <a:pt x="2516588" y="767301"/>
                  </a:lnTo>
                  <a:lnTo>
                    <a:pt x="2516588" y="767301"/>
                  </a:lnTo>
                  <a:lnTo>
                    <a:pt x="2484783" y="771276"/>
                  </a:lnTo>
                  <a:lnTo>
                    <a:pt x="2445026" y="759349"/>
                  </a:lnTo>
                  <a:lnTo>
                    <a:pt x="2405270" y="763325"/>
                  </a:lnTo>
                  <a:lnTo>
                    <a:pt x="2393343" y="818984"/>
                  </a:lnTo>
                  <a:lnTo>
                    <a:pt x="2373465" y="838862"/>
                  </a:lnTo>
                  <a:lnTo>
                    <a:pt x="2353586" y="838862"/>
                  </a:lnTo>
                  <a:lnTo>
                    <a:pt x="2317806" y="886570"/>
                  </a:lnTo>
                  <a:lnTo>
                    <a:pt x="2305879" y="898497"/>
                  </a:lnTo>
                  <a:lnTo>
                    <a:pt x="2278049" y="958132"/>
                  </a:lnTo>
                  <a:lnTo>
                    <a:pt x="2266122" y="993913"/>
                  </a:lnTo>
                  <a:lnTo>
                    <a:pt x="2230341" y="981986"/>
                  </a:lnTo>
                  <a:lnTo>
                    <a:pt x="2190585" y="1077402"/>
                  </a:lnTo>
                  <a:lnTo>
                    <a:pt x="2166731" y="1061499"/>
                  </a:lnTo>
                  <a:lnTo>
                    <a:pt x="2158779" y="1097280"/>
                  </a:lnTo>
                  <a:lnTo>
                    <a:pt x="2130950" y="1085353"/>
                  </a:lnTo>
                  <a:lnTo>
                    <a:pt x="2122999" y="1137036"/>
                  </a:lnTo>
                  <a:lnTo>
                    <a:pt x="2103120" y="1204622"/>
                  </a:lnTo>
                  <a:lnTo>
                    <a:pt x="2091193" y="1216549"/>
                  </a:lnTo>
                  <a:lnTo>
                    <a:pt x="2071315" y="1224501"/>
                  </a:lnTo>
                  <a:lnTo>
                    <a:pt x="2031559" y="1260282"/>
                  </a:lnTo>
                  <a:lnTo>
                    <a:pt x="2007705" y="1292087"/>
                  </a:lnTo>
                  <a:lnTo>
                    <a:pt x="1999753" y="1335819"/>
                  </a:lnTo>
                  <a:lnTo>
                    <a:pt x="1987826" y="1359673"/>
                  </a:lnTo>
                  <a:lnTo>
                    <a:pt x="1971924" y="1367624"/>
                  </a:lnTo>
                  <a:lnTo>
                    <a:pt x="1932167" y="1443162"/>
                  </a:lnTo>
                  <a:lnTo>
                    <a:pt x="1900362" y="1502796"/>
                  </a:lnTo>
                  <a:lnTo>
                    <a:pt x="1880484" y="1478942"/>
                  </a:lnTo>
                  <a:lnTo>
                    <a:pt x="1864581" y="1526650"/>
                  </a:lnTo>
                  <a:lnTo>
                    <a:pt x="1844703" y="1538577"/>
                  </a:lnTo>
                  <a:lnTo>
                    <a:pt x="1836752" y="1570382"/>
                  </a:lnTo>
                  <a:lnTo>
                    <a:pt x="1808922" y="1570382"/>
                  </a:lnTo>
                  <a:lnTo>
                    <a:pt x="1800971" y="1653871"/>
                  </a:lnTo>
                  <a:lnTo>
                    <a:pt x="1733385" y="1709530"/>
                  </a:lnTo>
                  <a:lnTo>
                    <a:pt x="1713506" y="1701579"/>
                  </a:lnTo>
                  <a:lnTo>
                    <a:pt x="1697604" y="1737360"/>
                  </a:lnTo>
                  <a:lnTo>
                    <a:pt x="1673750" y="1741335"/>
                  </a:lnTo>
                  <a:lnTo>
                    <a:pt x="1610139" y="1876508"/>
                  </a:lnTo>
                  <a:lnTo>
                    <a:pt x="1590261" y="1932167"/>
                  </a:lnTo>
                  <a:lnTo>
                    <a:pt x="1578334" y="1928191"/>
                  </a:lnTo>
                  <a:lnTo>
                    <a:pt x="1562432" y="1944094"/>
                  </a:lnTo>
                  <a:lnTo>
                    <a:pt x="1538578" y="1936142"/>
                  </a:lnTo>
                  <a:lnTo>
                    <a:pt x="1530626" y="1971923"/>
                  </a:lnTo>
                  <a:lnTo>
                    <a:pt x="1514724" y="1979875"/>
                  </a:lnTo>
                  <a:lnTo>
                    <a:pt x="1514724" y="2015655"/>
                  </a:lnTo>
                  <a:lnTo>
                    <a:pt x="1502797" y="2019631"/>
                  </a:lnTo>
                  <a:lnTo>
                    <a:pt x="1498821" y="2059388"/>
                  </a:lnTo>
                  <a:lnTo>
                    <a:pt x="1447138" y="2059388"/>
                  </a:lnTo>
                  <a:lnTo>
                    <a:pt x="1431235" y="2095168"/>
                  </a:lnTo>
                  <a:lnTo>
                    <a:pt x="1423284" y="2122998"/>
                  </a:lnTo>
                  <a:lnTo>
                    <a:pt x="1411357" y="2178657"/>
                  </a:lnTo>
                  <a:lnTo>
                    <a:pt x="1375576" y="2218414"/>
                  </a:lnTo>
                  <a:lnTo>
                    <a:pt x="1351722" y="2278048"/>
                  </a:lnTo>
                  <a:lnTo>
                    <a:pt x="1347746" y="2309854"/>
                  </a:lnTo>
                  <a:lnTo>
                    <a:pt x="1300039" y="2313829"/>
                  </a:lnTo>
                  <a:lnTo>
                    <a:pt x="1288112" y="2349610"/>
                  </a:lnTo>
                  <a:lnTo>
                    <a:pt x="1121134" y="2345635"/>
                  </a:lnTo>
                  <a:lnTo>
                    <a:pt x="1097280" y="2389367"/>
                  </a:lnTo>
                  <a:lnTo>
                    <a:pt x="906449" y="2385391"/>
                  </a:lnTo>
                  <a:lnTo>
                    <a:pt x="890546" y="2464904"/>
                  </a:lnTo>
                  <a:lnTo>
                    <a:pt x="775252" y="2468880"/>
                  </a:lnTo>
                  <a:lnTo>
                    <a:pt x="751399" y="2556344"/>
                  </a:lnTo>
                  <a:lnTo>
                    <a:pt x="377687" y="2568271"/>
                  </a:lnTo>
                  <a:lnTo>
                    <a:pt x="361785" y="2866445"/>
                  </a:lnTo>
                  <a:lnTo>
                    <a:pt x="0" y="2874396"/>
                  </a:lnTo>
                </a:path>
              </a:pathLst>
            </a:custGeom>
            <a:noFill/>
            <a:ln w="38100">
              <a:solidFill>
                <a:srgbClr val="FF000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sp>
          <p:nvSpPr>
            <p:cNvPr id="13" name="Freeform 12"/>
            <p:cNvSpPr/>
            <p:nvPr/>
          </p:nvSpPr>
          <p:spPr>
            <a:xfrm>
              <a:off x="5319423" y="2918129"/>
              <a:ext cx="3073179" cy="2759102"/>
            </a:xfrm>
            <a:custGeom>
              <a:avLst/>
              <a:gdLst>
                <a:gd name="connsiteX0" fmla="*/ 3069203 w 3073179"/>
                <a:gd name="connsiteY0" fmla="*/ 0 h 2759102"/>
                <a:gd name="connsiteX1" fmla="*/ 3073179 w 3073179"/>
                <a:gd name="connsiteY1" fmla="*/ 282271 h 2759102"/>
                <a:gd name="connsiteX2" fmla="*/ 3045349 w 3073179"/>
                <a:gd name="connsiteY2" fmla="*/ 310101 h 2759102"/>
                <a:gd name="connsiteX3" fmla="*/ 3041374 w 3073179"/>
                <a:gd name="connsiteY3" fmla="*/ 361784 h 2759102"/>
                <a:gd name="connsiteX4" fmla="*/ 3037398 w 3073179"/>
                <a:gd name="connsiteY4" fmla="*/ 485029 h 2759102"/>
                <a:gd name="connsiteX5" fmla="*/ 3021495 w 3073179"/>
                <a:gd name="connsiteY5" fmla="*/ 524786 h 2759102"/>
                <a:gd name="connsiteX6" fmla="*/ 3021495 w 3073179"/>
                <a:gd name="connsiteY6" fmla="*/ 663934 h 2759102"/>
                <a:gd name="connsiteX7" fmla="*/ 2810786 w 3073179"/>
                <a:gd name="connsiteY7" fmla="*/ 663934 h 2759102"/>
                <a:gd name="connsiteX8" fmla="*/ 2798859 w 3073179"/>
                <a:gd name="connsiteY8" fmla="*/ 755374 h 2759102"/>
                <a:gd name="connsiteX9" fmla="*/ 2798859 w 3073179"/>
                <a:gd name="connsiteY9" fmla="*/ 791154 h 2759102"/>
                <a:gd name="connsiteX10" fmla="*/ 2778980 w 3073179"/>
                <a:gd name="connsiteY10" fmla="*/ 795130 h 2759102"/>
                <a:gd name="connsiteX11" fmla="*/ 2778980 w 3073179"/>
                <a:gd name="connsiteY11" fmla="*/ 795130 h 2759102"/>
                <a:gd name="connsiteX12" fmla="*/ 2747175 w 3073179"/>
                <a:gd name="connsiteY12" fmla="*/ 862716 h 2759102"/>
                <a:gd name="connsiteX13" fmla="*/ 2711394 w 3073179"/>
                <a:gd name="connsiteY13" fmla="*/ 862716 h 2759102"/>
                <a:gd name="connsiteX14" fmla="*/ 2683565 w 3073179"/>
                <a:gd name="connsiteY14" fmla="*/ 922351 h 2759102"/>
                <a:gd name="connsiteX15" fmla="*/ 2671638 w 3073179"/>
                <a:gd name="connsiteY15" fmla="*/ 1009815 h 2759102"/>
                <a:gd name="connsiteX16" fmla="*/ 2631881 w 3073179"/>
                <a:gd name="connsiteY16" fmla="*/ 1013791 h 2759102"/>
                <a:gd name="connsiteX17" fmla="*/ 2584174 w 3073179"/>
                <a:gd name="connsiteY17" fmla="*/ 1172817 h 2759102"/>
                <a:gd name="connsiteX18" fmla="*/ 2536466 w 3073179"/>
                <a:gd name="connsiteY18" fmla="*/ 1276184 h 2759102"/>
                <a:gd name="connsiteX19" fmla="*/ 2492734 w 3073179"/>
                <a:gd name="connsiteY19" fmla="*/ 1359673 h 2759102"/>
                <a:gd name="connsiteX20" fmla="*/ 2437074 w 3073179"/>
                <a:gd name="connsiteY20" fmla="*/ 1419308 h 2759102"/>
                <a:gd name="connsiteX21" fmla="*/ 2401294 w 3073179"/>
                <a:gd name="connsiteY21" fmla="*/ 1431234 h 2759102"/>
                <a:gd name="connsiteX22" fmla="*/ 2369488 w 3073179"/>
                <a:gd name="connsiteY22" fmla="*/ 1455088 h 2759102"/>
                <a:gd name="connsiteX23" fmla="*/ 2349610 w 3073179"/>
                <a:gd name="connsiteY23" fmla="*/ 1478942 h 2759102"/>
                <a:gd name="connsiteX24" fmla="*/ 2329732 w 3073179"/>
                <a:gd name="connsiteY24" fmla="*/ 1482918 h 2759102"/>
                <a:gd name="connsiteX25" fmla="*/ 2278048 w 3073179"/>
                <a:gd name="connsiteY25" fmla="*/ 1570382 h 2759102"/>
                <a:gd name="connsiteX26" fmla="*/ 2214438 w 3073179"/>
                <a:gd name="connsiteY26" fmla="*/ 1645920 h 2759102"/>
                <a:gd name="connsiteX27" fmla="*/ 2170706 w 3073179"/>
                <a:gd name="connsiteY27" fmla="*/ 1665798 h 2759102"/>
                <a:gd name="connsiteX28" fmla="*/ 2130949 w 3073179"/>
                <a:gd name="connsiteY28" fmla="*/ 1697603 h 2759102"/>
                <a:gd name="connsiteX29" fmla="*/ 2071314 w 3073179"/>
                <a:gd name="connsiteY29" fmla="*/ 1713506 h 2759102"/>
                <a:gd name="connsiteX30" fmla="*/ 2031558 w 3073179"/>
                <a:gd name="connsiteY30" fmla="*/ 1773141 h 2759102"/>
                <a:gd name="connsiteX31" fmla="*/ 1999753 w 3073179"/>
                <a:gd name="connsiteY31" fmla="*/ 1793019 h 2759102"/>
                <a:gd name="connsiteX32" fmla="*/ 1948069 w 3073179"/>
                <a:gd name="connsiteY32" fmla="*/ 1824824 h 2759102"/>
                <a:gd name="connsiteX33" fmla="*/ 1920240 w 3073179"/>
                <a:gd name="connsiteY33" fmla="*/ 1832775 h 2759102"/>
                <a:gd name="connsiteX34" fmla="*/ 1884459 w 3073179"/>
                <a:gd name="connsiteY34" fmla="*/ 1840727 h 2759102"/>
                <a:gd name="connsiteX35" fmla="*/ 1844702 w 3073179"/>
                <a:gd name="connsiteY35" fmla="*/ 1896386 h 2759102"/>
                <a:gd name="connsiteX36" fmla="*/ 1824824 w 3073179"/>
                <a:gd name="connsiteY36" fmla="*/ 1959996 h 2759102"/>
                <a:gd name="connsiteX37" fmla="*/ 1769165 w 3073179"/>
                <a:gd name="connsiteY37" fmla="*/ 1959996 h 2759102"/>
                <a:gd name="connsiteX38" fmla="*/ 1681700 w 3073179"/>
                <a:gd name="connsiteY38" fmla="*/ 2083241 h 2759102"/>
                <a:gd name="connsiteX39" fmla="*/ 1641944 w 3073179"/>
                <a:gd name="connsiteY39" fmla="*/ 2134925 h 2759102"/>
                <a:gd name="connsiteX40" fmla="*/ 1606163 w 3073179"/>
                <a:gd name="connsiteY40" fmla="*/ 2134925 h 2759102"/>
                <a:gd name="connsiteX41" fmla="*/ 1574358 w 3073179"/>
                <a:gd name="connsiteY41" fmla="*/ 2218414 h 2759102"/>
                <a:gd name="connsiteX42" fmla="*/ 1542553 w 3073179"/>
                <a:gd name="connsiteY42" fmla="*/ 2246243 h 2759102"/>
                <a:gd name="connsiteX43" fmla="*/ 1526650 w 3073179"/>
                <a:gd name="connsiteY43" fmla="*/ 2254194 h 2759102"/>
                <a:gd name="connsiteX44" fmla="*/ 1510747 w 3073179"/>
                <a:gd name="connsiteY44" fmla="*/ 2341659 h 2759102"/>
                <a:gd name="connsiteX45" fmla="*/ 1467015 w 3073179"/>
                <a:gd name="connsiteY45" fmla="*/ 2341659 h 2759102"/>
                <a:gd name="connsiteX46" fmla="*/ 1443161 w 3073179"/>
                <a:gd name="connsiteY46" fmla="*/ 2385391 h 2759102"/>
                <a:gd name="connsiteX47" fmla="*/ 1411356 w 3073179"/>
                <a:gd name="connsiteY47" fmla="*/ 2421172 h 2759102"/>
                <a:gd name="connsiteX48" fmla="*/ 1387502 w 3073179"/>
                <a:gd name="connsiteY48" fmla="*/ 2464904 h 2759102"/>
                <a:gd name="connsiteX49" fmla="*/ 1311965 w 3073179"/>
                <a:gd name="connsiteY49" fmla="*/ 2464904 h 2759102"/>
                <a:gd name="connsiteX50" fmla="*/ 1288111 w 3073179"/>
                <a:gd name="connsiteY50" fmla="*/ 2468880 h 2759102"/>
                <a:gd name="connsiteX51" fmla="*/ 1260281 w 3073179"/>
                <a:gd name="connsiteY51" fmla="*/ 2520563 h 2759102"/>
                <a:gd name="connsiteX52" fmla="*/ 1244379 w 3073179"/>
                <a:gd name="connsiteY52" fmla="*/ 2548393 h 2759102"/>
                <a:gd name="connsiteX53" fmla="*/ 1172817 w 3073179"/>
                <a:gd name="connsiteY53" fmla="*/ 2544417 h 2759102"/>
                <a:gd name="connsiteX54" fmla="*/ 1172817 w 3073179"/>
                <a:gd name="connsiteY54" fmla="*/ 2544417 h 2759102"/>
                <a:gd name="connsiteX55" fmla="*/ 1061499 w 3073179"/>
                <a:gd name="connsiteY55" fmla="*/ 2572247 h 2759102"/>
                <a:gd name="connsiteX56" fmla="*/ 1045596 w 3073179"/>
                <a:gd name="connsiteY56" fmla="*/ 2619954 h 2759102"/>
                <a:gd name="connsiteX57" fmla="*/ 1033669 w 3073179"/>
                <a:gd name="connsiteY57" fmla="*/ 2647784 h 2759102"/>
                <a:gd name="connsiteX58" fmla="*/ 989937 w 3073179"/>
                <a:gd name="connsiteY58" fmla="*/ 2675614 h 2759102"/>
                <a:gd name="connsiteX59" fmla="*/ 906448 w 3073179"/>
                <a:gd name="connsiteY59" fmla="*/ 2699468 h 2759102"/>
                <a:gd name="connsiteX60" fmla="*/ 866692 w 3073179"/>
                <a:gd name="connsiteY60" fmla="*/ 2699468 h 2759102"/>
                <a:gd name="connsiteX61" fmla="*/ 850789 w 3073179"/>
                <a:gd name="connsiteY61" fmla="*/ 2719346 h 2759102"/>
                <a:gd name="connsiteX62" fmla="*/ 811033 w 3073179"/>
                <a:gd name="connsiteY62" fmla="*/ 2703443 h 2759102"/>
                <a:gd name="connsiteX63" fmla="*/ 795130 w 3073179"/>
                <a:gd name="connsiteY63" fmla="*/ 2731273 h 2759102"/>
                <a:gd name="connsiteX64" fmla="*/ 739471 w 3073179"/>
                <a:gd name="connsiteY64" fmla="*/ 2755127 h 2759102"/>
                <a:gd name="connsiteX65" fmla="*/ 719593 w 3073179"/>
                <a:gd name="connsiteY65" fmla="*/ 2739224 h 2759102"/>
                <a:gd name="connsiteX66" fmla="*/ 691763 w 3073179"/>
                <a:gd name="connsiteY66" fmla="*/ 2755127 h 2759102"/>
                <a:gd name="connsiteX67" fmla="*/ 489005 w 3073179"/>
                <a:gd name="connsiteY67" fmla="*/ 2755127 h 2759102"/>
                <a:gd name="connsiteX68" fmla="*/ 294198 w 3073179"/>
                <a:gd name="connsiteY68" fmla="*/ 2751151 h 2759102"/>
                <a:gd name="connsiteX69" fmla="*/ 0 w 3073179"/>
                <a:gd name="connsiteY69" fmla="*/ 2759102 h 275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073179" h="2759102">
                  <a:moveTo>
                    <a:pt x="3069203" y="0"/>
                  </a:moveTo>
                  <a:cubicBezTo>
                    <a:pt x="3070528" y="94090"/>
                    <a:pt x="3071854" y="188181"/>
                    <a:pt x="3073179" y="282271"/>
                  </a:cubicBezTo>
                  <a:lnTo>
                    <a:pt x="3045349" y="310101"/>
                  </a:lnTo>
                  <a:lnTo>
                    <a:pt x="3041374" y="361784"/>
                  </a:lnTo>
                  <a:lnTo>
                    <a:pt x="3037398" y="485029"/>
                  </a:lnTo>
                  <a:lnTo>
                    <a:pt x="3021495" y="524786"/>
                  </a:lnTo>
                  <a:lnTo>
                    <a:pt x="3021495" y="663934"/>
                  </a:lnTo>
                  <a:lnTo>
                    <a:pt x="2810786" y="663934"/>
                  </a:lnTo>
                  <a:lnTo>
                    <a:pt x="2798859" y="755374"/>
                  </a:lnTo>
                  <a:lnTo>
                    <a:pt x="2798859" y="791154"/>
                  </a:lnTo>
                  <a:lnTo>
                    <a:pt x="2778980" y="795130"/>
                  </a:lnTo>
                  <a:lnTo>
                    <a:pt x="2778980" y="795130"/>
                  </a:lnTo>
                  <a:lnTo>
                    <a:pt x="2747175" y="862716"/>
                  </a:lnTo>
                  <a:lnTo>
                    <a:pt x="2711394" y="862716"/>
                  </a:lnTo>
                  <a:lnTo>
                    <a:pt x="2683565" y="922351"/>
                  </a:lnTo>
                  <a:lnTo>
                    <a:pt x="2671638" y="1009815"/>
                  </a:lnTo>
                  <a:lnTo>
                    <a:pt x="2631881" y="1013791"/>
                  </a:lnTo>
                  <a:lnTo>
                    <a:pt x="2584174" y="1172817"/>
                  </a:lnTo>
                  <a:lnTo>
                    <a:pt x="2536466" y="1276184"/>
                  </a:lnTo>
                  <a:lnTo>
                    <a:pt x="2492734" y="1359673"/>
                  </a:lnTo>
                  <a:lnTo>
                    <a:pt x="2437074" y="1419308"/>
                  </a:lnTo>
                  <a:lnTo>
                    <a:pt x="2401294" y="1431234"/>
                  </a:lnTo>
                  <a:lnTo>
                    <a:pt x="2369488" y="1455088"/>
                  </a:lnTo>
                  <a:lnTo>
                    <a:pt x="2349610" y="1478942"/>
                  </a:lnTo>
                  <a:lnTo>
                    <a:pt x="2329732" y="1482918"/>
                  </a:lnTo>
                  <a:lnTo>
                    <a:pt x="2278048" y="1570382"/>
                  </a:lnTo>
                  <a:lnTo>
                    <a:pt x="2214438" y="1645920"/>
                  </a:lnTo>
                  <a:lnTo>
                    <a:pt x="2170706" y="1665798"/>
                  </a:lnTo>
                  <a:lnTo>
                    <a:pt x="2130949" y="1697603"/>
                  </a:lnTo>
                  <a:lnTo>
                    <a:pt x="2071314" y="1713506"/>
                  </a:lnTo>
                  <a:lnTo>
                    <a:pt x="2031558" y="1773141"/>
                  </a:lnTo>
                  <a:lnTo>
                    <a:pt x="1999753" y="1793019"/>
                  </a:lnTo>
                  <a:lnTo>
                    <a:pt x="1948069" y="1824824"/>
                  </a:lnTo>
                  <a:lnTo>
                    <a:pt x="1920240" y="1832775"/>
                  </a:lnTo>
                  <a:lnTo>
                    <a:pt x="1884459" y="1840727"/>
                  </a:lnTo>
                  <a:lnTo>
                    <a:pt x="1844702" y="1896386"/>
                  </a:lnTo>
                  <a:lnTo>
                    <a:pt x="1824824" y="1959996"/>
                  </a:lnTo>
                  <a:lnTo>
                    <a:pt x="1769165" y="1959996"/>
                  </a:lnTo>
                  <a:lnTo>
                    <a:pt x="1681700" y="2083241"/>
                  </a:lnTo>
                  <a:lnTo>
                    <a:pt x="1641944" y="2134925"/>
                  </a:lnTo>
                  <a:lnTo>
                    <a:pt x="1606163" y="2134925"/>
                  </a:lnTo>
                  <a:lnTo>
                    <a:pt x="1574358" y="2218414"/>
                  </a:lnTo>
                  <a:lnTo>
                    <a:pt x="1542553" y="2246243"/>
                  </a:lnTo>
                  <a:lnTo>
                    <a:pt x="1526650" y="2254194"/>
                  </a:lnTo>
                  <a:lnTo>
                    <a:pt x="1510747" y="2341659"/>
                  </a:lnTo>
                  <a:lnTo>
                    <a:pt x="1467015" y="2341659"/>
                  </a:lnTo>
                  <a:lnTo>
                    <a:pt x="1443161" y="2385391"/>
                  </a:lnTo>
                  <a:lnTo>
                    <a:pt x="1411356" y="2421172"/>
                  </a:lnTo>
                  <a:lnTo>
                    <a:pt x="1387502" y="2464904"/>
                  </a:lnTo>
                  <a:lnTo>
                    <a:pt x="1311965" y="2464904"/>
                  </a:lnTo>
                  <a:lnTo>
                    <a:pt x="1288111" y="2468880"/>
                  </a:lnTo>
                  <a:lnTo>
                    <a:pt x="1260281" y="2520563"/>
                  </a:lnTo>
                  <a:lnTo>
                    <a:pt x="1244379" y="2548393"/>
                  </a:lnTo>
                  <a:lnTo>
                    <a:pt x="1172817" y="2544417"/>
                  </a:lnTo>
                  <a:lnTo>
                    <a:pt x="1172817" y="2544417"/>
                  </a:lnTo>
                  <a:lnTo>
                    <a:pt x="1061499" y="2572247"/>
                  </a:lnTo>
                  <a:lnTo>
                    <a:pt x="1045596" y="2619954"/>
                  </a:lnTo>
                  <a:lnTo>
                    <a:pt x="1033669" y="2647784"/>
                  </a:lnTo>
                  <a:lnTo>
                    <a:pt x="989937" y="2675614"/>
                  </a:lnTo>
                  <a:lnTo>
                    <a:pt x="906448" y="2699468"/>
                  </a:lnTo>
                  <a:lnTo>
                    <a:pt x="866692" y="2699468"/>
                  </a:lnTo>
                  <a:lnTo>
                    <a:pt x="850789" y="2719346"/>
                  </a:lnTo>
                  <a:lnTo>
                    <a:pt x="811033" y="2703443"/>
                  </a:lnTo>
                  <a:lnTo>
                    <a:pt x="795130" y="2731273"/>
                  </a:lnTo>
                  <a:lnTo>
                    <a:pt x="739471" y="2755127"/>
                  </a:lnTo>
                  <a:lnTo>
                    <a:pt x="719593" y="2739224"/>
                  </a:lnTo>
                  <a:lnTo>
                    <a:pt x="691763" y="2755127"/>
                  </a:lnTo>
                  <a:lnTo>
                    <a:pt x="489005" y="2755127"/>
                  </a:lnTo>
                  <a:lnTo>
                    <a:pt x="294198" y="2751151"/>
                  </a:lnTo>
                  <a:lnTo>
                    <a:pt x="0" y="2759102"/>
                  </a:lnTo>
                </a:path>
              </a:pathLst>
            </a:custGeom>
            <a:noFill/>
            <a:ln w="38100">
              <a:solidFill>
                <a:srgbClr val="FFFF0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sp>
          <p:nvSpPr>
            <p:cNvPr id="14" name="Freeform 13"/>
            <p:cNvSpPr/>
            <p:nvPr/>
          </p:nvSpPr>
          <p:spPr>
            <a:xfrm>
              <a:off x="5323398" y="3768918"/>
              <a:ext cx="3077155" cy="1908313"/>
            </a:xfrm>
            <a:custGeom>
              <a:avLst/>
              <a:gdLst>
                <a:gd name="connsiteX0" fmla="*/ 3077155 w 3077155"/>
                <a:gd name="connsiteY0" fmla="*/ 0 h 1908313"/>
                <a:gd name="connsiteX1" fmla="*/ 3037399 w 3077155"/>
                <a:gd name="connsiteY1" fmla="*/ 71562 h 1908313"/>
                <a:gd name="connsiteX2" fmla="*/ 2997642 w 3077155"/>
                <a:gd name="connsiteY2" fmla="*/ 127221 h 1908313"/>
                <a:gd name="connsiteX3" fmla="*/ 2973788 w 3077155"/>
                <a:gd name="connsiteY3" fmla="*/ 182880 h 1908313"/>
                <a:gd name="connsiteX4" fmla="*/ 2949934 w 3077155"/>
                <a:gd name="connsiteY4" fmla="*/ 214685 h 1908313"/>
                <a:gd name="connsiteX5" fmla="*/ 2918129 w 3077155"/>
                <a:gd name="connsiteY5" fmla="*/ 262393 h 1908313"/>
                <a:gd name="connsiteX6" fmla="*/ 2902226 w 3077155"/>
                <a:gd name="connsiteY6" fmla="*/ 298174 h 1908313"/>
                <a:gd name="connsiteX7" fmla="*/ 2898251 w 3077155"/>
                <a:gd name="connsiteY7" fmla="*/ 318052 h 1908313"/>
                <a:gd name="connsiteX8" fmla="*/ 2866445 w 3077155"/>
                <a:gd name="connsiteY8" fmla="*/ 345882 h 1908313"/>
                <a:gd name="connsiteX9" fmla="*/ 2810786 w 3077155"/>
                <a:gd name="connsiteY9" fmla="*/ 417444 h 1908313"/>
                <a:gd name="connsiteX10" fmla="*/ 2786932 w 3077155"/>
                <a:gd name="connsiteY10" fmla="*/ 445273 h 1908313"/>
                <a:gd name="connsiteX11" fmla="*/ 2695492 w 3077155"/>
                <a:gd name="connsiteY11" fmla="*/ 540689 h 1908313"/>
                <a:gd name="connsiteX12" fmla="*/ 2576223 w 3077155"/>
                <a:gd name="connsiteY12" fmla="*/ 671885 h 1908313"/>
                <a:gd name="connsiteX13" fmla="*/ 2500685 w 3077155"/>
                <a:gd name="connsiteY13" fmla="*/ 747423 h 1908313"/>
                <a:gd name="connsiteX14" fmla="*/ 2421172 w 3077155"/>
                <a:gd name="connsiteY14" fmla="*/ 830912 h 1908313"/>
                <a:gd name="connsiteX15" fmla="*/ 2349611 w 3077155"/>
                <a:gd name="connsiteY15" fmla="*/ 906449 h 1908313"/>
                <a:gd name="connsiteX16" fmla="*/ 2266122 w 3077155"/>
                <a:gd name="connsiteY16" fmla="*/ 981986 h 1908313"/>
                <a:gd name="connsiteX17" fmla="*/ 2230341 w 3077155"/>
                <a:gd name="connsiteY17" fmla="*/ 1017767 h 1908313"/>
                <a:gd name="connsiteX18" fmla="*/ 2202512 w 3077155"/>
                <a:gd name="connsiteY18" fmla="*/ 1041621 h 1908313"/>
                <a:gd name="connsiteX19" fmla="*/ 2178658 w 3077155"/>
                <a:gd name="connsiteY19" fmla="*/ 1053548 h 1908313"/>
                <a:gd name="connsiteX20" fmla="*/ 2142877 w 3077155"/>
                <a:gd name="connsiteY20" fmla="*/ 1085353 h 1908313"/>
                <a:gd name="connsiteX21" fmla="*/ 2111072 w 3077155"/>
                <a:gd name="connsiteY21" fmla="*/ 1109207 h 1908313"/>
                <a:gd name="connsiteX22" fmla="*/ 2071315 w 3077155"/>
                <a:gd name="connsiteY22" fmla="*/ 1172818 h 1908313"/>
                <a:gd name="connsiteX23" fmla="*/ 2047461 w 3077155"/>
                <a:gd name="connsiteY23" fmla="*/ 1200647 h 1908313"/>
                <a:gd name="connsiteX24" fmla="*/ 1983851 w 3077155"/>
                <a:gd name="connsiteY24" fmla="*/ 1268233 h 1908313"/>
                <a:gd name="connsiteX25" fmla="*/ 1920240 w 3077155"/>
                <a:gd name="connsiteY25" fmla="*/ 1327868 h 1908313"/>
                <a:gd name="connsiteX26" fmla="*/ 1876508 w 3077155"/>
                <a:gd name="connsiteY26" fmla="*/ 1371600 h 1908313"/>
                <a:gd name="connsiteX27" fmla="*/ 1836752 w 3077155"/>
                <a:gd name="connsiteY27" fmla="*/ 1407381 h 1908313"/>
                <a:gd name="connsiteX28" fmla="*/ 1796995 w 3077155"/>
                <a:gd name="connsiteY28" fmla="*/ 1431235 h 1908313"/>
                <a:gd name="connsiteX29" fmla="*/ 1777117 w 3077155"/>
                <a:gd name="connsiteY29" fmla="*/ 1439186 h 1908313"/>
                <a:gd name="connsiteX30" fmla="*/ 1653872 w 3077155"/>
                <a:gd name="connsiteY30" fmla="*/ 1530626 h 1908313"/>
                <a:gd name="connsiteX31" fmla="*/ 1586285 w 3077155"/>
                <a:gd name="connsiteY31" fmla="*/ 1582310 h 1908313"/>
                <a:gd name="connsiteX32" fmla="*/ 1530626 w 3077155"/>
                <a:gd name="connsiteY32" fmla="*/ 1618091 h 1908313"/>
                <a:gd name="connsiteX33" fmla="*/ 1494845 w 3077155"/>
                <a:gd name="connsiteY33" fmla="*/ 1637969 h 1908313"/>
                <a:gd name="connsiteX34" fmla="*/ 1447138 w 3077155"/>
                <a:gd name="connsiteY34" fmla="*/ 1653872 h 1908313"/>
                <a:gd name="connsiteX35" fmla="*/ 1383527 w 3077155"/>
                <a:gd name="connsiteY35" fmla="*/ 1681701 h 1908313"/>
                <a:gd name="connsiteX36" fmla="*/ 1335819 w 3077155"/>
                <a:gd name="connsiteY36" fmla="*/ 1705555 h 1908313"/>
                <a:gd name="connsiteX37" fmla="*/ 1272209 w 3077155"/>
                <a:gd name="connsiteY37" fmla="*/ 1721458 h 1908313"/>
                <a:gd name="connsiteX38" fmla="*/ 1232452 w 3077155"/>
                <a:gd name="connsiteY38" fmla="*/ 1753263 h 1908313"/>
                <a:gd name="connsiteX39" fmla="*/ 1192696 w 3077155"/>
                <a:gd name="connsiteY39" fmla="*/ 1757239 h 1908313"/>
                <a:gd name="connsiteX40" fmla="*/ 1148964 w 3077155"/>
                <a:gd name="connsiteY40" fmla="*/ 1769165 h 1908313"/>
                <a:gd name="connsiteX41" fmla="*/ 1093305 w 3077155"/>
                <a:gd name="connsiteY41" fmla="*/ 1796995 h 1908313"/>
                <a:gd name="connsiteX42" fmla="*/ 1065475 w 3077155"/>
                <a:gd name="connsiteY42" fmla="*/ 1808922 h 1908313"/>
                <a:gd name="connsiteX43" fmla="*/ 1017767 w 3077155"/>
                <a:gd name="connsiteY43" fmla="*/ 1808922 h 1908313"/>
                <a:gd name="connsiteX44" fmla="*/ 989938 w 3077155"/>
                <a:gd name="connsiteY44" fmla="*/ 1852654 h 1908313"/>
                <a:gd name="connsiteX45" fmla="*/ 930303 w 3077155"/>
                <a:gd name="connsiteY45" fmla="*/ 1860605 h 1908313"/>
                <a:gd name="connsiteX46" fmla="*/ 882595 w 3077155"/>
                <a:gd name="connsiteY46" fmla="*/ 1872532 h 1908313"/>
                <a:gd name="connsiteX47" fmla="*/ 842839 w 3077155"/>
                <a:gd name="connsiteY47" fmla="*/ 1880484 h 1908313"/>
                <a:gd name="connsiteX48" fmla="*/ 811033 w 3077155"/>
                <a:gd name="connsiteY48" fmla="*/ 1888435 h 1908313"/>
                <a:gd name="connsiteX49" fmla="*/ 747423 w 3077155"/>
                <a:gd name="connsiteY49" fmla="*/ 1904338 h 1908313"/>
                <a:gd name="connsiteX50" fmla="*/ 703691 w 3077155"/>
                <a:gd name="connsiteY50" fmla="*/ 1900362 h 1908313"/>
                <a:gd name="connsiteX51" fmla="*/ 0 w 3077155"/>
                <a:gd name="connsiteY51" fmla="*/ 1908313 h 190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077155" h="1908313">
                  <a:moveTo>
                    <a:pt x="3077155" y="0"/>
                  </a:moveTo>
                  <a:lnTo>
                    <a:pt x="3037399" y="71562"/>
                  </a:lnTo>
                  <a:lnTo>
                    <a:pt x="2997642" y="127221"/>
                  </a:lnTo>
                  <a:lnTo>
                    <a:pt x="2973788" y="182880"/>
                  </a:lnTo>
                  <a:lnTo>
                    <a:pt x="2949934" y="214685"/>
                  </a:lnTo>
                  <a:lnTo>
                    <a:pt x="2918129" y="262393"/>
                  </a:lnTo>
                  <a:lnTo>
                    <a:pt x="2902226" y="298174"/>
                  </a:lnTo>
                  <a:lnTo>
                    <a:pt x="2898251" y="318052"/>
                  </a:lnTo>
                  <a:lnTo>
                    <a:pt x="2866445" y="345882"/>
                  </a:lnTo>
                  <a:lnTo>
                    <a:pt x="2810786" y="417444"/>
                  </a:lnTo>
                  <a:lnTo>
                    <a:pt x="2786932" y="445273"/>
                  </a:lnTo>
                  <a:lnTo>
                    <a:pt x="2695492" y="540689"/>
                  </a:lnTo>
                  <a:lnTo>
                    <a:pt x="2576223" y="671885"/>
                  </a:lnTo>
                  <a:lnTo>
                    <a:pt x="2500685" y="747423"/>
                  </a:lnTo>
                  <a:lnTo>
                    <a:pt x="2421172" y="830912"/>
                  </a:lnTo>
                  <a:lnTo>
                    <a:pt x="2349611" y="906449"/>
                  </a:lnTo>
                  <a:lnTo>
                    <a:pt x="2266122" y="981986"/>
                  </a:lnTo>
                  <a:lnTo>
                    <a:pt x="2230341" y="1017767"/>
                  </a:lnTo>
                  <a:lnTo>
                    <a:pt x="2202512" y="1041621"/>
                  </a:lnTo>
                  <a:lnTo>
                    <a:pt x="2178658" y="1053548"/>
                  </a:lnTo>
                  <a:lnTo>
                    <a:pt x="2142877" y="1085353"/>
                  </a:lnTo>
                  <a:lnTo>
                    <a:pt x="2111072" y="1109207"/>
                  </a:lnTo>
                  <a:lnTo>
                    <a:pt x="2071315" y="1172818"/>
                  </a:lnTo>
                  <a:lnTo>
                    <a:pt x="2047461" y="1200647"/>
                  </a:lnTo>
                  <a:lnTo>
                    <a:pt x="1983851" y="1268233"/>
                  </a:lnTo>
                  <a:lnTo>
                    <a:pt x="1920240" y="1327868"/>
                  </a:lnTo>
                  <a:lnTo>
                    <a:pt x="1876508" y="1371600"/>
                  </a:lnTo>
                  <a:lnTo>
                    <a:pt x="1836752" y="1407381"/>
                  </a:lnTo>
                  <a:lnTo>
                    <a:pt x="1796995" y="1431235"/>
                  </a:lnTo>
                  <a:lnTo>
                    <a:pt x="1777117" y="1439186"/>
                  </a:lnTo>
                  <a:lnTo>
                    <a:pt x="1653872" y="1530626"/>
                  </a:lnTo>
                  <a:lnTo>
                    <a:pt x="1586285" y="1582310"/>
                  </a:lnTo>
                  <a:lnTo>
                    <a:pt x="1530626" y="1618091"/>
                  </a:lnTo>
                  <a:lnTo>
                    <a:pt x="1494845" y="1637969"/>
                  </a:lnTo>
                  <a:lnTo>
                    <a:pt x="1447138" y="1653872"/>
                  </a:lnTo>
                  <a:lnTo>
                    <a:pt x="1383527" y="1681701"/>
                  </a:lnTo>
                  <a:lnTo>
                    <a:pt x="1335819" y="1705555"/>
                  </a:lnTo>
                  <a:lnTo>
                    <a:pt x="1272209" y="1721458"/>
                  </a:lnTo>
                  <a:lnTo>
                    <a:pt x="1232452" y="1753263"/>
                  </a:lnTo>
                  <a:lnTo>
                    <a:pt x="1192696" y="1757239"/>
                  </a:lnTo>
                  <a:lnTo>
                    <a:pt x="1148964" y="1769165"/>
                  </a:lnTo>
                  <a:lnTo>
                    <a:pt x="1093305" y="1796995"/>
                  </a:lnTo>
                  <a:lnTo>
                    <a:pt x="1065475" y="1808922"/>
                  </a:lnTo>
                  <a:lnTo>
                    <a:pt x="1017767" y="1808922"/>
                  </a:lnTo>
                  <a:lnTo>
                    <a:pt x="989938" y="1852654"/>
                  </a:lnTo>
                  <a:lnTo>
                    <a:pt x="930303" y="1860605"/>
                  </a:lnTo>
                  <a:lnTo>
                    <a:pt x="882595" y="1872532"/>
                  </a:lnTo>
                  <a:lnTo>
                    <a:pt x="842839" y="1880484"/>
                  </a:lnTo>
                  <a:lnTo>
                    <a:pt x="811033" y="1888435"/>
                  </a:lnTo>
                  <a:lnTo>
                    <a:pt x="747423" y="1904338"/>
                  </a:lnTo>
                  <a:lnTo>
                    <a:pt x="703691" y="1900362"/>
                  </a:lnTo>
                  <a:lnTo>
                    <a:pt x="0" y="1908313"/>
                  </a:lnTo>
                </a:path>
              </a:pathLst>
            </a:custGeom>
            <a:noFill/>
            <a:ln w="38100">
              <a:solidFill>
                <a:srgbClr val="00B0F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sp>
          <p:nvSpPr>
            <p:cNvPr id="15" name="Freeform 14"/>
            <p:cNvSpPr/>
            <p:nvPr/>
          </p:nvSpPr>
          <p:spPr>
            <a:xfrm>
              <a:off x="5319423" y="4079019"/>
              <a:ext cx="3093057" cy="1594237"/>
            </a:xfrm>
            <a:custGeom>
              <a:avLst/>
              <a:gdLst>
                <a:gd name="connsiteX0" fmla="*/ 3093057 w 3093057"/>
                <a:gd name="connsiteY0" fmla="*/ 0 h 1594237"/>
                <a:gd name="connsiteX1" fmla="*/ 2977763 w 3093057"/>
                <a:gd name="connsiteY1" fmla="*/ 226612 h 1594237"/>
                <a:gd name="connsiteX2" fmla="*/ 2794883 w 3093057"/>
                <a:gd name="connsiteY2" fmla="*/ 409492 h 1594237"/>
                <a:gd name="connsiteX3" fmla="*/ 2627906 w 3093057"/>
                <a:gd name="connsiteY3" fmla="*/ 624178 h 1594237"/>
                <a:gd name="connsiteX4" fmla="*/ 2500685 w 3093057"/>
                <a:gd name="connsiteY4" fmla="*/ 759350 h 1594237"/>
                <a:gd name="connsiteX5" fmla="*/ 2369488 w 3093057"/>
                <a:gd name="connsiteY5" fmla="*/ 898498 h 1594237"/>
                <a:gd name="connsiteX6" fmla="*/ 2246243 w 3093057"/>
                <a:gd name="connsiteY6" fmla="*/ 993913 h 1594237"/>
                <a:gd name="connsiteX7" fmla="*/ 2122998 w 3093057"/>
                <a:gd name="connsiteY7" fmla="*/ 1093304 h 1594237"/>
                <a:gd name="connsiteX8" fmla="*/ 1963972 w 3093057"/>
                <a:gd name="connsiteY8" fmla="*/ 1208598 h 1594237"/>
                <a:gd name="connsiteX9" fmla="*/ 1836751 w 3093057"/>
                <a:gd name="connsiteY9" fmla="*/ 1284136 h 1594237"/>
                <a:gd name="connsiteX10" fmla="*/ 1697603 w 3093057"/>
                <a:gd name="connsiteY10" fmla="*/ 1363649 h 1594237"/>
                <a:gd name="connsiteX11" fmla="*/ 1526650 w 3093057"/>
                <a:gd name="connsiteY11" fmla="*/ 1431235 h 1594237"/>
                <a:gd name="connsiteX12" fmla="*/ 1415332 w 3093057"/>
                <a:gd name="connsiteY12" fmla="*/ 1470991 h 1594237"/>
                <a:gd name="connsiteX13" fmla="*/ 1284135 w 3093057"/>
                <a:gd name="connsiteY13" fmla="*/ 1494845 h 1594237"/>
                <a:gd name="connsiteX14" fmla="*/ 1172817 w 3093057"/>
                <a:gd name="connsiteY14" fmla="*/ 1518699 h 1594237"/>
                <a:gd name="connsiteX15" fmla="*/ 1061499 w 3093057"/>
                <a:gd name="connsiteY15" fmla="*/ 1546529 h 1594237"/>
                <a:gd name="connsiteX16" fmla="*/ 966083 w 3093057"/>
                <a:gd name="connsiteY16" fmla="*/ 1562431 h 1594237"/>
                <a:gd name="connsiteX17" fmla="*/ 870667 w 3093057"/>
                <a:gd name="connsiteY17" fmla="*/ 1586285 h 1594237"/>
                <a:gd name="connsiteX18" fmla="*/ 775252 w 3093057"/>
                <a:gd name="connsiteY18" fmla="*/ 1590261 h 1594237"/>
                <a:gd name="connsiteX19" fmla="*/ 644055 w 3093057"/>
                <a:gd name="connsiteY19" fmla="*/ 1594237 h 1594237"/>
                <a:gd name="connsiteX20" fmla="*/ 0 w 3093057"/>
                <a:gd name="connsiteY20" fmla="*/ 1594237 h 159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93057" h="1594237">
                  <a:moveTo>
                    <a:pt x="3093057" y="0"/>
                  </a:moveTo>
                  <a:lnTo>
                    <a:pt x="2977763" y="226612"/>
                  </a:lnTo>
                  <a:lnTo>
                    <a:pt x="2794883" y="409492"/>
                  </a:lnTo>
                  <a:lnTo>
                    <a:pt x="2627906" y="624178"/>
                  </a:lnTo>
                  <a:lnTo>
                    <a:pt x="2500685" y="759350"/>
                  </a:lnTo>
                  <a:lnTo>
                    <a:pt x="2369488" y="898498"/>
                  </a:lnTo>
                  <a:lnTo>
                    <a:pt x="2246243" y="993913"/>
                  </a:lnTo>
                  <a:lnTo>
                    <a:pt x="2122998" y="1093304"/>
                  </a:lnTo>
                  <a:lnTo>
                    <a:pt x="1963972" y="1208598"/>
                  </a:lnTo>
                  <a:lnTo>
                    <a:pt x="1836751" y="1284136"/>
                  </a:lnTo>
                  <a:lnTo>
                    <a:pt x="1697603" y="1363649"/>
                  </a:lnTo>
                  <a:lnTo>
                    <a:pt x="1526650" y="1431235"/>
                  </a:lnTo>
                  <a:lnTo>
                    <a:pt x="1415332" y="1470991"/>
                  </a:lnTo>
                  <a:lnTo>
                    <a:pt x="1284135" y="1494845"/>
                  </a:lnTo>
                  <a:lnTo>
                    <a:pt x="1172817" y="1518699"/>
                  </a:lnTo>
                  <a:lnTo>
                    <a:pt x="1061499" y="1546529"/>
                  </a:lnTo>
                  <a:lnTo>
                    <a:pt x="966083" y="1562431"/>
                  </a:lnTo>
                  <a:lnTo>
                    <a:pt x="870667" y="1586285"/>
                  </a:lnTo>
                  <a:lnTo>
                    <a:pt x="775252" y="1590261"/>
                  </a:lnTo>
                  <a:lnTo>
                    <a:pt x="644055" y="1594237"/>
                  </a:lnTo>
                  <a:lnTo>
                    <a:pt x="0" y="1594237"/>
                  </a:lnTo>
                </a:path>
              </a:pathLst>
            </a:custGeom>
            <a:noFill/>
            <a:ln w="38100">
              <a:solidFill>
                <a:srgbClr val="FF660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sp>
          <p:nvSpPr>
            <p:cNvPr id="153" name="Freeform 152"/>
            <p:cNvSpPr/>
            <p:nvPr/>
          </p:nvSpPr>
          <p:spPr>
            <a:xfrm>
              <a:off x="5327374" y="4377193"/>
              <a:ext cx="3089082" cy="1300038"/>
            </a:xfrm>
            <a:custGeom>
              <a:avLst/>
              <a:gdLst>
                <a:gd name="connsiteX0" fmla="*/ 3089082 w 3089082"/>
                <a:gd name="connsiteY0" fmla="*/ 0 h 1300038"/>
                <a:gd name="connsiteX1" fmla="*/ 2997642 w 3089082"/>
                <a:gd name="connsiteY1" fmla="*/ 0 h 1300038"/>
                <a:gd name="connsiteX2" fmla="*/ 2997642 w 3089082"/>
                <a:gd name="connsiteY2" fmla="*/ 166977 h 1300038"/>
                <a:gd name="connsiteX3" fmla="*/ 2874396 w 3089082"/>
                <a:gd name="connsiteY3" fmla="*/ 166977 h 1300038"/>
                <a:gd name="connsiteX4" fmla="*/ 2874396 w 3089082"/>
                <a:gd name="connsiteY4" fmla="*/ 270344 h 1300038"/>
                <a:gd name="connsiteX5" fmla="*/ 2763078 w 3089082"/>
                <a:gd name="connsiteY5" fmla="*/ 270344 h 1300038"/>
                <a:gd name="connsiteX6" fmla="*/ 2763078 w 3089082"/>
                <a:gd name="connsiteY6" fmla="*/ 329979 h 1300038"/>
                <a:gd name="connsiteX7" fmla="*/ 2711395 w 3089082"/>
                <a:gd name="connsiteY7" fmla="*/ 329979 h 1300038"/>
                <a:gd name="connsiteX8" fmla="*/ 2699468 w 3089082"/>
                <a:gd name="connsiteY8" fmla="*/ 433346 h 1300038"/>
                <a:gd name="connsiteX9" fmla="*/ 2647784 w 3089082"/>
                <a:gd name="connsiteY9" fmla="*/ 425395 h 1300038"/>
                <a:gd name="connsiteX10" fmla="*/ 2643809 w 3089082"/>
                <a:gd name="connsiteY10" fmla="*/ 477078 h 1300038"/>
                <a:gd name="connsiteX11" fmla="*/ 2623930 w 3089082"/>
                <a:gd name="connsiteY11" fmla="*/ 477078 h 1300038"/>
                <a:gd name="connsiteX12" fmla="*/ 2612003 w 3089082"/>
                <a:gd name="connsiteY12" fmla="*/ 524786 h 1300038"/>
                <a:gd name="connsiteX13" fmla="*/ 2592125 w 3089082"/>
                <a:gd name="connsiteY13" fmla="*/ 516835 h 1300038"/>
                <a:gd name="connsiteX14" fmla="*/ 2580198 w 3089082"/>
                <a:gd name="connsiteY14" fmla="*/ 560567 h 1300038"/>
                <a:gd name="connsiteX15" fmla="*/ 2564296 w 3089082"/>
                <a:gd name="connsiteY15" fmla="*/ 560567 h 1300038"/>
                <a:gd name="connsiteX16" fmla="*/ 2556344 w 3089082"/>
                <a:gd name="connsiteY16" fmla="*/ 600324 h 1300038"/>
                <a:gd name="connsiteX17" fmla="*/ 2520563 w 3089082"/>
                <a:gd name="connsiteY17" fmla="*/ 608275 h 1300038"/>
                <a:gd name="connsiteX18" fmla="*/ 2504661 w 3089082"/>
                <a:gd name="connsiteY18" fmla="*/ 655983 h 1300038"/>
                <a:gd name="connsiteX19" fmla="*/ 2397318 w 3089082"/>
                <a:gd name="connsiteY19" fmla="*/ 659958 h 1300038"/>
                <a:gd name="connsiteX20" fmla="*/ 2369489 w 3089082"/>
                <a:gd name="connsiteY20" fmla="*/ 763325 h 1300038"/>
                <a:gd name="connsiteX21" fmla="*/ 2341659 w 3089082"/>
                <a:gd name="connsiteY21" fmla="*/ 759350 h 1300038"/>
                <a:gd name="connsiteX22" fmla="*/ 2321781 w 3089082"/>
                <a:gd name="connsiteY22" fmla="*/ 767301 h 1300038"/>
                <a:gd name="connsiteX23" fmla="*/ 2305878 w 3089082"/>
                <a:gd name="connsiteY23" fmla="*/ 755374 h 1300038"/>
                <a:gd name="connsiteX24" fmla="*/ 2274073 w 3089082"/>
                <a:gd name="connsiteY24" fmla="*/ 811033 h 1300038"/>
                <a:gd name="connsiteX25" fmla="*/ 2254195 w 3089082"/>
                <a:gd name="connsiteY25" fmla="*/ 834887 h 1300038"/>
                <a:gd name="connsiteX26" fmla="*/ 2226365 w 3089082"/>
                <a:gd name="connsiteY26" fmla="*/ 818984 h 1300038"/>
                <a:gd name="connsiteX27" fmla="*/ 2210463 w 3089082"/>
                <a:gd name="connsiteY27" fmla="*/ 846814 h 1300038"/>
                <a:gd name="connsiteX28" fmla="*/ 2178657 w 3089082"/>
                <a:gd name="connsiteY28" fmla="*/ 850790 h 1300038"/>
                <a:gd name="connsiteX29" fmla="*/ 2126974 w 3089082"/>
                <a:gd name="connsiteY29" fmla="*/ 906449 h 1300038"/>
                <a:gd name="connsiteX30" fmla="*/ 2111071 w 3089082"/>
                <a:gd name="connsiteY30" fmla="*/ 938254 h 1300038"/>
                <a:gd name="connsiteX31" fmla="*/ 2103120 w 3089082"/>
                <a:gd name="connsiteY31" fmla="*/ 926327 h 1300038"/>
                <a:gd name="connsiteX32" fmla="*/ 2071315 w 3089082"/>
                <a:gd name="connsiteY32" fmla="*/ 962108 h 1300038"/>
                <a:gd name="connsiteX33" fmla="*/ 2051436 w 3089082"/>
                <a:gd name="connsiteY33" fmla="*/ 985962 h 1300038"/>
                <a:gd name="connsiteX34" fmla="*/ 2011680 w 3089082"/>
                <a:gd name="connsiteY34" fmla="*/ 985962 h 1300038"/>
                <a:gd name="connsiteX35" fmla="*/ 1979875 w 3089082"/>
                <a:gd name="connsiteY35" fmla="*/ 1049572 h 1300038"/>
                <a:gd name="connsiteX36" fmla="*/ 1948069 w 3089082"/>
                <a:gd name="connsiteY36" fmla="*/ 1057524 h 1300038"/>
                <a:gd name="connsiteX37" fmla="*/ 1932167 w 3089082"/>
                <a:gd name="connsiteY37" fmla="*/ 1073426 h 1300038"/>
                <a:gd name="connsiteX38" fmla="*/ 1924216 w 3089082"/>
                <a:gd name="connsiteY38" fmla="*/ 1097280 h 1300038"/>
                <a:gd name="connsiteX39" fmla="*/ 1888435 w 3089082"/>
                <a:gd name="connsiteY39" fmla="*/ 1117158 h 1300038"/>
                <a:gd name="connsiteX40" fmla="*/ 1860605 w 3089082"/>
                <a:gd name="connsiteY40" fmla="*/ 1109207 h 1300038"/>
                <a:gd name="connsiteX41" fmla="*/ 1848678 w 3089082"/>
                <a:gd name="connsiteY41" fmla="*/ 1125110 h 1300038"/>
                <a:gd name="connsiteX42" fmla="*/ 1812897 w 3089082"/>
                <a:gd name="connsiteY42" fmla="*/ 1133061 h 1300038"/>
                <a:gd name="connsiteX43" fmla="*/ 1781092 w 3089082"/>
                <a:gd name="connsiteY43" fmla="*/ 1141012 h 1300038"/>
                <a:gd name="connsiteX44" fmla="*/ 1749287 w 3089082"/>
                <a:gd name="connsiteY44" fmla="*/ 1141012 h 1300038"/>
                <a:gd name="connsiteX45" fmla="*/ 1733384 w 3089082"/>
                <a:gd name="connsiteY45" fmla="*/ 1152939 h 1300038"/>
                <a:gd name="connsiteX46" fmla="*/ 1709530 w 3089082"/>
                <a:gd name="connsiteY46" fmla="*/ 1160890 h 1300038"/>
                <a:gd name="connsiteX47" fmla="*/ 1689652 w 3089082"/>
                <a:gd name="connsiteY47" fmla="*/ 1160890 h 1300038"/>
                <a:gd name="connsiteX48" fmla="*/ 1673749 w 3089082"/>
                <a:gd name="connsiteY48" fmla="*/ 1168842 h 1300038"/>
                <a:gd name="connsiteX49" fmla="*/ 1653871 w 3089082"/>
                <a:gd name="connsiteY49" fmla="*/ 1172817 h 1300038"/>
                <a:gd name="connsiteX50" fmla="*/ 1649896 w 3089082"/>
                <a:gd name="connsiteY50" fmla="*/ 1184744 h 1300038"/>
                <a:gd name="connsiteX51" fmla="*/ 1570383 w 3089082"/>
                <a:gd name="connsiteY51" fmla="*/ 1184744 h 1300038"/>
                <a:gd name="connsiteX52" fmla="*/ 1534602 w 3089082"/>
                <a:gd name="connsiteY52" fmla="*/ 1184744 h 1300038"/>
                <a:gd name="connsiteX53" fmla="*/ 1522675 w 3089082"/>
                <a:gd name="connsiteY53" fmla="*/ 1196671 h 1300038"/>
                <a:gd name="connsiteX54" fmla="*/ 1474967 w 3089082"/>
                <a:gd name="connsiteY54" fmla="*/ 1200647 h 1300038"/>
                <a:gd name="connsiteX55" fmla="*/ 1467016 w 3089082"/>
                <a:gd name="connsiteY55" fmla="*/ 1216550 h 1300038"/>
                <a:gd name="connsiteX56" fmla="*/ 1423283 w 3089082"/>
                <a:gd name="connsiteY56" fmla="*/ 1220525 h 1300038"/>
                <a:gd name="connsiteX57" fmla="*/ 1395454 w 3089082"/>
                <a:gd name="connsiteY57" fmla="*/ 1244379 h 1300038"/>
                <a:gd name="connsiteX58" fmla="*/ 1371600 w 3089082"/>
                <a:gd name="connsiteY58" fmla="*/ 1240404 h 1300038"/>
                <a:gd name="connsiteX59" fmla="*/ 1347746 w 3089082"/>
                <a:gd name="connsiteY59" fmla="*/ 1260282 h 1300038"/>
                <a:gd name="connsiteX60" fmla="*/ 1260282 w 3089082"/>
                <a:gd name="connsiteY60" fmla="*/ 1260282 h 1300038"/>
                <a:gd name="connsiteX61" fmla="*/ 1236428 w 3089082"/>
                <a:gd name="connsiteY61" fmla="*/ 1288111 h 1300038"/>
                <a:gd name="connsiteX62" fmla="*/ 1137036 w 3089082"/>
                <a:gd name="connsiteY62" fmla="*/ 1288111 h 1300038"/>
                <a:gd name="connsiteX63" fmla="*/ 1081377 w 3089082"/>
                <a:gd name="connsiteY63" fmla="*/ 1300038 h 1300038"/>
                <a:gd name="connsiteX64" fmla="*/ 715617 w 3089082"/>
                <a:gd name="connsiteY64" fmla="*/ 1300038 h 1300038"/>
                <a:gd name="connsiteX65" fmla="*/ 341906 w 3089082"/>
                <a:gd name="connsiteY65" fmla="*/ 1300038 h 1300038"/>
                <a:gd name="connsiteX66" fmla="*/ 0 w 3089082"/>
                <a:gd name="connsiteY66" fmla="*/ 1300038 h 1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089082" h="1300038">
                  <a:moveTo>
                    <a:pt x="3089082" y="0"/>
                  </a:moveTo>
                  <a:lnTo>
                    <a:pt x="2997642" y="0"/>
                  </a:lnTo>
                  <a:lnTo>
                    <a:pt x="2997642" y="166977"/>
                  </a:lnTo>
                  <a:lnTo>
                    <a:pt x="2874396" y="166977"/>
                  </a:lnTo>
                  <a:lnTo>
                    <a:pt x="2874396" y="270344"/>
                  </a:lnTo>
                  <a:lnTo>
                    <a:pt x="2763078" y="270344"/>
                  </a:lnTo>
                  <a:lnTo>
                    <a:pt x="2763078" y="329979"/>
                  </a:lnTo>
                  <a:lnTo>
                    <a:pt x="2711395" y="329979"/>
                  </a:lnTo>
                  <a:lnTo>
                    <a:pt x="2699468" y="433346"/>
                  </a:lnTo>
                  <a:lnTo>
                    <a:pt x="2647784" y="425395"/>
                  </a:lnTo>
                  <a:lnTo>
                    <a:pt x="2643809" y="477078"/>
                  </a:lnTo>
                  <a:lnTo>
                    <a:pt x="2623930" y="477078"/>
                  </a:lnTo>
                  <a:lnTo>
                    <a:pt x="2612003" y="524786"/>
                  </a:lnTo>
                  <a:lnTo>
                    <a:pt x="2592125" y="516835"/>
                  </a:lnTo>
                  <a:lnTo>
                    <a:pt x="2580198" y="560567"/>
                  </a:lnTo>
                  <a:lnTo>
                    <a:pt x="2564296" y="560567"/>
                  </a:lnTo>
                  <a:lnTo>
                    <a:pt x="2556344" y="600324"/>
                  </a:lnTo>
                  <a:lnTo>
                    <a:pt x="2520563" y="608275"/>
                  </a:lnTo>
                  <a:lnTo>
                    <a:pt x="2504661" y="655983"/>
                  </a:lnTo>
                  <a:lnTo>
                    <a:pt x="2397318" y="659958"/>
                  </a:lnTo>
                  <a:lnTo>
                    <a:pt x="2369489" y="763325"/>
                  </a:lnTo>
                  <a:lnTo>
                    <a:pt x="2341659" y="759350"/>
                  </a:lnTo>
                  <a:lnTo>
                    <a:pt x="2321781" y="767301"/>
                  </a:lnTo>
                  <a:lnTo>
                    <a:pt x="2305878" y="755374"/>
                  </a:lnTo>
                  <a:lnTo>
                    <a:pt x="2274073" y="811033"/>
                  </a:lnTo>
                  <a:lnTo>
                    <a:pt x="2254195" y="834887"/>
                  </a:lnTo>
                  <a:lnTo>
                    <a:pt x="2226365" y="818984"/>
                  </a:lnTo>
                  <a:lnTo>
                    <a:pt x="2210463" y="846814"/>
                  </a:lnTo>
                  <a:lnTo>
                    <a:pt x="2178657" y="850790"/>
                  </a:lnTo>
                  <a:lnTo>
                    <a:pt x="2126974" y="906449"/>
                  </a:lnTo>
                  <a:lnTo>
                    <a:pt x="2111071" y="938254"/>
                  </a:lnTo>
                  <a:lnTo>
                    <a:pt x="2103120" y="926327"/>
                  </a:lnTo>
                  <a:lnTo>
                    <a:pt x="2071315" y="962108"/>
                  </a:lnTo>
                  <a:lnTo>
                    <a:pt x="2051436" y="985962"/>
                  </a:lnTo>
                  <a:lnTo>
                    <a:pt x="2011680" y="985962"/>
                  </a:lnTo>
                  <a:lnTo>
                    <a:pt x="1979875" y="1049572"/>
                  </a:lnTo>
                  <a:lnTo>
                    <a:pt x="1948069" y="1057524"/>
                  </a:lnTo>
                  <a:lnTo>
                    <a:pt x="1932167" y="1073426"/>
                  </a:lnTo>
                  <a:lnTo>
                    <a:pt x="1924216" y="1097280"/>
                  </a:lnTo>
                  <a:lnTo>
                    <a:pt x="1888435" y="1117158"/>
                  </a:lnTo>
                  <a:lnTo>
                    <a:pt x="1860605" y="1109207"/>
                  </a:lnTo>
                  <a:lnTo>
                    <a:pt x="1848678" y="1125110"/>
                  </a:lnTo>
                  <a:lnTo>
                    <a:pt x="1812897" y="1133061"/>
                  </a:lnTo>
                  <a:lnTo>
                    <a:pt x="1781092" y="1141012"/>
                  </a:lnTo>
                  <a:lnTo>
                    <a:pt x="1749287" y="1141012"/>
                  </a:lnTo>
                  <a:lnTo>
                    <a:pt x="1733384" y="1152939"/>
                  </a:lnTo>
                  <a:lnTo>
                    <a:pt x="1709530" y="1160890"/>
                  </a:lnTo>
                  <a:lnTo>
                    <a:pt x="1689652" y="1160890"/>
                  </a:lnTo>
                  <a:lnTo>
                    <a:pt x="1673749" y="1168842"/>
                  </a:lnTo>
                  <a:lnTo>
                    <a:pt x="1653871" y="1172817"/>
                  </a:lnTo>
                  <a:lnTo>
                    <a:pt x="1649896" y="1184744"/>
                  </a:lnTo>
                  <a:lnTo>
                    <a:pt x="1570383" y="1184744"/>
                  </a:lnTo>
                  <a:lnTo>
                    <a:pt x="1534602" y="1184744"/>
                  </a:lnTo>
                  <a:lnTo>
                    <a:pt x="1522675" y="1196671"/>
                  </a:lnTo>
                  <a:lnTo>
                    <a:pt x="1474967" y="1200647"/>
                  </a:lnTo>
                  <a:lnTo>
                    <a:pt x="1467016" y="1216550"/>
                  </a:lnTo>
                  <a:lnTo>
                    <a:pt x="1423283" y="1220525"/>
                  </a:lnTo>
                  <a:lnTo>
                    <a:pt x="1395454" y="1244379"/>
                  </a:lnTo>
                  <a:lnTo>
                    <a:pt x="1371600" y="1240404"/>
                  </a:lnTo>
                  <a:lnTo>
                    <a:pt x="1347746" y="1260282"/>
                  </a:lnTo>
                  <a:lnTo>
                    <a:pt x="1260282" y="1260282"/>
                  </a:lnTo>
                  <a:lnTo>
                    <a:pt x="1236428" y="1288111"/>
                  </a:lnTo>
                  <a:lnTo>
                    <a:pt x="1137036" y="1288111"/>
                  </a:lnTo>
                  <a:lnTo>
                    <a:pt x="1081377" y="1300038"/>
                  </a:lnTo>
                  <a:lnTo>
                    <a:pt x="715617" y="1300038"/>
                  </a:lnTo>
                  <a:lnTo>
                    <a:pt x="341906" y="1300038"/>
                  </a:lnTo>
                  <a:lnTo>
                    <a:pt x="0" y="1300038"/>
                  </a:lnTo>
                </a:path>
              </a:pathLst>
            </a:custGeom>
            <a:noFill/>
            <a:ln w="38100">
              <a:solidFill>
                <a:srgbClr val="00FF00"/>
              </a:solidFill>
            </a:ln>
            <a:effectLst>
              <a:outerShdw blurRad="50800" dist="38100" dir="2700000" algn="tl" rotWithShape="0">
                <a:prstClr val="black">
                  <a:alpha val="40000"/>
                </a:prstClr>
              </a:outerShdw>
            </a:effectLst>
          </p:spPr>
          <p:txBody>
            <a:bodyPr rtlCol="0" anchor="ctr"/>
            <a:lstStyle/>
            <a:p>
              <a:pPr algn="ctr"/>
              <a:endParaRPr lang="en-ZA">
                <a:latin typeface="Arial Narrow" pitchFamily="34" charset="0"/>
              </a:endParaRPr>
            </a:p>
          </p:txBody>
        </p:sp>
      </p:grpSp>
      <p:cxnSp>
        <p:nvCxnSpPr>
          <p:cNvPr id="99" name="Straight Connector 98"/>
          <p:cNvCxnSpPr/>
          <p:nvPr/>
        </p:nvCxnSpPr>
        <p:spPr>
          <a:xfrm flipV="1">
            <a:off x="985520" y="4477714"/>
            <a:ext cx="3713480" cy="15684"/>
          </a:xfrm>
          <a:prstGeom prst="line">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27" name="Straight Connector 126"/>
          <p:cNvCxnSpPr/>
          <p:nvPr/>
        </p:nvCxnSpPr>
        <p:spPr>
          <a:xfrm flipH="1">
            <a:off x="2836025" y="4477714"/>
            <a:ext cx="42136" cy="1291619"/>
          </a:xfrm>
          <a:prstGeom prst="line">
            <a:avLst/>
          </a:prstGeom>
          <a:ln w="38100" cap="flat" cmpd="sng" algn="ctr">
            <a:solidFill>
              <a:schemeClr val="tx1"/>
            </a:solidFill>
            <a:prstDash val="solid"/>
            <a:round/>
            <a:headEnd type="none"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131" name="Straight Connector 130"/>
          <p:cNvCxnSpPr/>
          <p:nvPr/>
        </p:nvCxnSpPr>
        <p:spPr>
          <a:xfrm rot="16200000" flipH="1">
            <a:off x="3171853" y="5133028"/>
            <a:ext cx="1316551" cy="5925"/>
          </a:xfrm>
          <a:prstGeom prst="line">
            <a:avLst/>
          </a:prstGeom>
          <a:ln w="38100" cap="flat" cmpd="sng" algn="ctr">
            <a:solidFill>
              <a:schemeClr val="tx1"/>
            </a:solidFill>
            <a:prstDash val="solid"/>
            <a:round/>
            <a:headEnd type="none"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133" name="Straight Connector 132"/>
          <p:cNvCxnSpPr/>
          <p:nvPr/>
        </p:nvCxnSpPr>
        <p:spPr>
          <a:xfrm flipV="1">
            <a:off x="4991548" y="4485943"/>
            <a:ext cx="3689873" cy="10758"/>
          </a:xfrm>
          <a:prstGeom prst="line">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34" name="Straight Connector 133"/>
          <p:cNvCxnSpPr/>
          <p:nvPr/>
        </p:nvCxnSpPr>
        <p:spPr>
          <a:xfrm rot="16200000" flipH="1">
            <a:off x="6473475" y="5116739"/>
            <a:ext cx="1314339" cy="21233"/>
          </a:xfrm>
          <a:prstGeom prst="line">
            <a:avLst/>
          </a:prstGeom>
          <a:ln w="38100" cap="flat" cmpd="sng" algn="ctr">
            <a:solidFill>
              <a:schemeClr val="tx1"/>
            </a:solidFill>
            <a:prstDash val="solid"/>
            <a:round/>
            <a:headEnd type="none"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135" name="Straight Connector 134"/>
          <p:cNvCxnSpPr/>
          <p:nvPr/>
        </p:nvCxnSpPr>
        <p:spPr>
          <a:xfrm rot="16200000" flipH="1">
            <a:off x="7731079" y="5127444"/>
            <a:ext cx="1316551" cy="5925"/>
          </a:xfrm>
          <a:prstGeom prst="line">
            <a:avLst/>
          </a:prstGeom>
          <a:ln w="38100" cap="flat" cmpd="sng" algn="ctr">
            <a:solidFill>
              <a:schemeClr val="tx1"/>
            </a:solidFill>
            <a:prstDash val="solid"/>
            <a:round/>
            <a:headEnd type="none" w="med" len="med"/>
            <a:tailEnd type="arrow" w="med" len="med"/>
          </a:ln>
        </p:spPr>
        <p:style>
          <a:lnRef idx="2">
            <a:schemeClr val="accent1"/>
          </a:lnRef>
          <a:fillRef idx="0">
            <a:schemeClr val="accent1"/>
          </a:fillRef>
          <a:effectRef idx="1">
            <a:schemeClr val="accent1"/>
          </a:effectRef>
          <a:fontRef idx="minor">
            <a:schemeClr val="tx1"/>
          </a:fontRef>
        </p:style>
      </p:cxnSp>
      <p:grpSp>
        <p:nvGrpSpPr>
          <p:cNvPr id="106" name="Group 105"/>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107" name="Rectangle 106"/>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10"/>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16"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126" name="Group 125"/>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28" name="Rectangle 127"/>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136"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137" name="TextBox 136"/>
          <p:cNvSpPr txBox="1"/>
          <p:nvPr/>
        </p:nvSpPr>
        <p:spPr>
          <a:xfrm>
            <a:off x="-66140" y="6540480"/>
            <a:ext cx="9444941" cy="307777"/>
          </a:xfrm>
          <a:prstGeom prst="rect">
            <a:avLst/>
          </a:prstGeom>
          <a:noFill/>
        </p:spPr>
        <p:txBody>
          <a:bodyPr wrap="square" rtlCol="0">
            <a:spAutoFit/>
          </a:bodyPr>
          <a:lstStyle/>
          <a:p>
            <a:r>
              <a:rPr lang="en-US" sz="1400" dirty="0" smtClean="0">
                <a:solidFill>
                  <a:schemeClr val="bg1"/>
                </a:solidFill>
                <a:latin typeface="Arial Narrow" pitchFamily="34" charset="0"/>
              </a:rPr>
              <a:t>Benn M et al. Non-fasting glucose, ischemic heart disease and myocardial infarction. Journal of the American College of Cardiology 59; 2012.</a:t>
            </a:r>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288793891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1000"/>
                                        <p:tgtEl>
                                          <p:spTgt spid="31"/>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75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75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left)">
                                      <p:cBhvr>
                                        <p:cTn id="21" dur="75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9"/>
                                        </p:tgtEl>
                                        <p:attrNameLst>
                                          <p:attrName>style.visibility</p:attrName>
                                        </p:attrNameLst>
                                      </p:cBhvr>
                                      <p:to>
                                        <p:strVal val="visible"/>
                                      </p:to>
                                    </p:set>
                                    <p:animEffect transition="in" filter="wipe(left)">
                                      <p:cBhvr>
                                        <p:cTn id="26" dur="500"/>
                                        <p:tgtEl>
                                          <p:spTgt spid="9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27"/>
                                        </p:tgtEl>
                                        <p:attrNameLst>
                                          <p:attrName>style.visibility</p:attrName>
                                        </p:attrNameLst>
                                      </p:cBhvr>
                                      <p:to>
                                        <p:strVal val="visible"/>
                                      </p:to>
                                    </p:set>
                                    <p:animEffect transition="in" filter="wipe(up)">
                                      <p:cBhvr>
                                        <p:cTn id="31" dur="500"/>
                                        <p:tgtEl>
                                          <p:spTgt spid="127"/>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nodeType="clickEffect">
                                  <p:stCondLst>
                                    <p:cond delay="0"/>
                                  </p:stCondLst>
                                  <p:childTnLst>
                                    <p:set>
                                      <p:cBhvr>
                                        <p:cTn id="35" dur="1" fill="hold">
                                          <p:stCondLst>
                                            <p:cond delay="0"/>
                                          </p:stCondLst>
                                        </p:cTn>
                                        <p:tgtEl>
                                          <p:spTgt spid="131"/>
                                        </p:tgtEl>
                                        <p:attrNameLst>
                                          <p:attrName>style.visibility</p:attrName>
                                        </p:attrNameLst>
                                      </p:cBhvr>
                                      <p:to>
                                        <p:strVal val="visible"/>
                                      </p:to>
                                    </p:set>
                                    <p:animEffect transition="in" filter="wipe(up)">
                                      <p:cBhvr>
                                        <p:cTn id="36" dur="500"/>
                                        <p:tgtEl>
                                          <p:spTgt spid="131"/>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33"/>
                                        </p:tgtEl>
                                        <p:attrNameLst>
                                          <p:attrName>style.visibility</p:attrName>
                                        </p:attrNameLst>
                                      </p:cBhvr>
                                      <p:to>
                                        <p:strVal val="visible"/>
                                      </p:to>
                                    </p:set>
                                    <p:animEffect transition="in" filter="wipe(left)">
                                      <p:cBhvr>
                                        <p:cTn id="41" dur="500"/>
                                        <p:tgtEl>
                                          <p:spTgt spid="133"/>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wipe(up)">
                                      <p:cBhvr>
                                        <p:cTn id="46" dur="500"/>
                                        <p:tgtEl>
                                          <p:spTgt spid="134"/>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35"/>
                                        </p:tgtEl>
                                        <p:attrNameLst>
                                          <p:attrName>style.visibility</p:attrName>
                                        </p:attrNameLst>
                                      </p:cBhvr>
                                      <p:to>
                                        <p:strVal val="visible"/>
                                      </p:to>
                                    </p:set>
                                    <p:animEffect transition="in" filter="wipe(up)">
                                      <p:cBhvr>
                                        <p:cTn id="51"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4" grpId="0"/>
    </p:bldLst>
  </p:timing>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2" name="Picture 11"/>
          <p:cNvPicPr>
            <a:picLocks noChangeAspect="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b="3445"/>
          <a:stretch/>
        </p:blipFill>
        <p:spPr>
          <a:xfrm>
            <a:off x="1467645" y="39756"/>
            <a:ext cx="6208710" cy="6619462"/>
          </a:xfrm>
          <a:prstGeom prst="rect">
            <a:avLst/>
          </a:prstGeom>
        </p:spPr>
      </p:pic>
      <p:sp>
        <p:nvSpPr>
          <p:cNvPr id="84" name="Rectangle 83"/>
          <p:cNvSpPr/>
          <p:nvPr/>
        </p:nvSpPr>
        <p:spPr>
          <a:xfrm>
            <a:off x="0" y="0"/>
            <a:ext cx="9144000" cy="6858000"/>
          </a:xfrm>
          <a:prstGeom prst="rect">
            <a:avLst/>
          </a:prstGeom>
          <a:solidFill>
            <a:srgbClr val="FFFFFF">
              <a:alpha val="94118"/>
            </a:srgbClr>
          </a:solidFill>
          <a:ln w="28575" cmpd="sng">
            <a:noFill/>
          </a:ln>
        </p:spPr>
        <p:txBody>
          <a:bodyPr wrap="square" rtlCol="0" anchor="ctr">
            <a:spAutoFit/>
          </a:bodyPr>
          <a:lstStyle/>
          <a:p>
            <a:pPr algn="ctr"/>
            <a:endParaRPr lang="en-ZA" dirty="0"/>
          </a:p>
        </p:txBody>
      </p:sp>
      <p:sp>
        <p:nvSpPr>
          <p:cNvPr id="2" name="Title 1"/>
          <p:cNvSpPr>
            <a:spLocks noGrp="1"/>
          </p:cNvSpPr>
          <p:nvPr>
            <p:ph type="title"/>
          </p:nvPr>
        </p:nvSpPr>
        <p:spPr>
          <a:xfrm>
            <a:off x="164387" y="257546"/>
            <a:ext cx="8815226" cy="554112"/>
          </a:xfrm>
        </p:spPr>
        <p:txBody>
          <a:bodyPr>
            <a:normAutofit fontScale="90000"/>
          </a:bodyPr>
          <a:lstStyle/>
          <a:p>
            <a:r>
              <a:rPr lang="en-US" dirty="0"/>
              <a:t>BLOOD GLUCOSE</a:t>
            </a:r>
            <a:r>
              <a:rPr lang="en-US" dirty="0" smtClean="0"/>
              <a:t> (</a:t>
            </a:r>
            <a:r>
              <a:rPr lang="en-US" dirty="0" err="1" smtClean="0"/>
              <a:t>mmol</a:t>
            </a:r>
            <a:r>
              <a:rPr lang="en-US" dirty="0" smtClean="0"/>
              <a:t>/L) IN </a:t>
            </a:r>
            <a:r>
              <a:rPr lang="en-US" dirty="0"/>
              <a:t>THE NORMAL </a:t>
            </a:r>
            <a:r>
              <a:rPr lang="en-US" dirty="0" smtClean="0"/>
              <a:t>RANGE PREDICTS CARDIOVASCULAR OUTCOME</a:t>
            </a:r>
            <a:endParaRPr lang="en-ZA" b="1" dirty="0"/>
          </a:p>
        </p:txBody>
      </p:sp>
      <p:grpSp>
        <p:nvGrpSpPr>
          <p:cNvPr id="3" name="Group 3"/>
          <p:cNvGrpSpPr/>
          <p:nvPr/>
        </p:nvGrpSpPr>
        <p:grpSpPr>
          <a:xfrm>
            <a:off x="239075" y="1202634"/>
            <a:ext cx="8113349" cy="4885085"/>
            <a:chOff x="239075" y="1202634"/>
            <a:chExt cx="8113349" cy="4885085"/>
          </a:xfrm>
        </p:grpSpPr>
        <p:sp>
          <p:nvSpPr>
            <p:cNvPr id="25" name="TextBox 24"/>
            <p:cNvSpPr txBox="1"/>
            <p:nvPr/>
          </p:nvSpPr>
          <p:spPr>
            <a:xfrm>
              <a:off x="1190877" y="5441388"/>
              <a:ext cx="870751" cy="646331"/>
            </a:xfrm>
            <a:prstGeom prst="rect">
              <a:avLst/>
            </a:prstGeom>
            <a:noFill/>
          </p:spPr>
          <p:txBody>
            <a:bodyPr wrap="none" rtlCol="0">
              <a:spAutoFit/>
            </a:bodyPr>
            <a:lstStyle/>
            <a:p>
              <a:pPr algn="ctr"/>
              <a:r>
                <a:rPr lang="en-ZA" dirty="0" smtClean="0">
                  <a:latin typeface="Arial Narrow" pitchFamily="34" charset="0"/>
                </a:rPr>
                <a:t>Group 1</a:t>
              </a:r>
            </a:p>
            <a:p>
              <a:pPr algn="ctr"/>
              <a:r>
                <a:rPr lang="en-ZA" dirty="0" smtClean="0">
                  <a:latin typeface="Arial Narrow" pitchFamily="34" charset="0"/>
                </a:rPr>
                <a:t>2.8-4.4</a:t>
              </a:r>
            </a:p>
          </p:txBody>
        </p:sp>
        <p:sp>
          <p:nvSpPr>
            <p:cNvPr id="26" name="Freeform 25"/>
            <p:cNvSpPr/>
            <p:nvPr/>
          </p:nvSpPr>
          <p:spPr>
            <a:xfrm>
              <a:off x="992218" y="1383864"/>
              <a:ext cx="7179013" cy="3998068"/>
            </a:xfrm>
            <a:custGeom>
              <a:avLst/>
              <a:gdLst>
                <a:gd name="connsiteX0" fmla="*/ 0 w 7179013"/>
                <a:gd name="connsiteY0" fmla="*/ 0 h 3998068"/>
                <a:gd name="connsiteX1" fmla="*/ 0 w 7179013"/>
                <a:gd name="connsiteY1" fmla="*/ 3998068 h 3998068"/>
                <a:gd name="connsiteX2" fmla="*/ 7179013 w 7179013"/>
                <a:gd name="connsiteY2" fmla="*/ 3998068 h 3998068"/>
              </a:gdLst>
              <a:ahLst/>
              <a:cxnLst>
                <a:cxn ang="0">
                  <a:pos x="connsiteX0" y="connsiteY0"/>
                </a:cxn>
                <a:cxn ang="0">
                  <a:pos x="connsiteX1" y="connsiteY1"/>
                </a:cxn>
                <a:cxn ang="0">
                  <a:pos x="connsiteX2" y="connsiteY2"/>
                </a:cxn>
              </a:cxnLst>
              <a:rect l="l" t="t" r="r" b="b"/>
              <a:pathLst>
                <a:path w="7179013" h="3998068">
                  <a:moveTo>
                    <a:pt x="0" y="0"/>
                  </a:moveTo>
                  <a:lnTo>
                    <a:pt x="0" y="3998068"/>
                  </a:lnTo>
                  <a:lnTo>
                    <a:pt x="7179013" y="3998068"/>
                  </a:lnTo>
                </a:path>
              </a:pathLst>
            </a:custGeom>
            <a:noFill/>
            <a:ln w="28575">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8" name="TextBox 27"/>
            <p:cNvSpPr txBox="1"/>
            <p:nvPr/>
          </p:nvSpPr>
          <p:spPr>
            <a:xfrm rot="16200000">
              <a:off x="-220877" y="3198226"/>
              <a:ext cx="1289235" cy="369332"/>
            </a:xfrm>
            <a:prstGeom prst="rect">
              <a:avLst/>
            </a:prstGeom>
            <a:noFill/>
          </p:spPr>
          <p:txBody>
            <a:bodyPr wrap="none" rtlCol="0">
              <a:spAutoFit/>
            </a:bodyPr>
            <a:lstStyle/>
            <a:p>
              <a:pPr algn="ctr"/>
              <a:r>
                <a:rPr lang="en-ZA" dirty="0" smtClean="0">
                  <a:latin typeface="Arial Narrow" pitchFamily="34" charset="0"/>
                </a:rPr>
                <a:t>Hazard Ratio</a:t>
              </a:r>
            </a:p>
          </p:txBody>
        </p:sp>
        <p:sp>
          <p:nvSpPr>
            <p:cNvPr id="36" name="TextBox 35"/>
            <p:cNvSpPr txBox="1"/>
            <p:nvPr/>
          </p:nvSpPr>
          <p:spPr>
            <a:xfrm>
              <a:off x="2458708" y="5441388"/>
              <a:ext cx="870751" cy="646331"/>
            </a:xfrm>
            <a:prstGeom prst="rect">
              <a:avLst/>
            </a:prstGeom>
            <a:noFill/>
          </p:spPr>
          <p:txBody>
            <a:bodyPr wrap="none" rtlCol="0">
              <a:spAutoFit/>
            </a:bodyPr>
            <a:lstStyle/>
            <a:p>
              <a:pPr algn="ctr"/>
              <a:r>
                <a:rPr lang="en-ZA" dirty="0" smtClean="0">
                  <a:latin typeface="Arial Narrow" pitchFamily="34" charset="0"/>
                </a:rPr>
                <a:t>Group 2</a:t>
              </a:r>
            </a:p>
            <a:p>
              <a:pPr algn="ctr"/>
              <a:r>
                <a:rPr lang="en-ZA" dirty="0" smtClean="0">
                  <a:latin typeface="Arial Narrow" pitchFamily="34" charset="0"/>
                </a:rPr>
                <a:t>4.5-4.6</a:t>
              </a:r>
            </a:p>
          </p:txBody>
        </p:sp>
        <p:sp>
          <p:nvSpPr>
            <p:cNvPr id="37" name="TextBox 36"/>
            <p:cNvSpPr txBox="1"/>
            <p:nvPr/>
          </p:nvSpPr>
          <p:spPr>
            <a:xfrm>
              <a:off x="3726539" y="5441388"/>
              <a:ext cx="870751" cy="646331"/>
            </a:xfrm>
            <a:prstGeom prst="rect">
              <a:avLst/>
            </a:prstGeom>
            <a:noFill/>
          </p:spPr>
          <p:txBody>
            <a:bodyPr wrap="none" rtlCol="0">
              <a:spAutoFit/>
            </a:bodyPr>
            <a:lstStyle/>
            <a:p>
              <a:pPr algn="ctr"/>
              <a:r>
                <a:rPr lang="en-ZA" dirty="0" smtClean="0">
                  <a:latin typeface="Arial Narrow" pitchFamily="34" charset="0"/>
                </a:rPr>
                <a:t>Group 3</a:t>
              </a:r>
            </a:p>
            <a:p>
              <a:pPr algn="ctr"/>
              <a:r>
                <a:rPr lang="en-ZA" dirty="0" smtClean="0">
                  <a:latin typeface="Arial Narrow" pitchFamily="34" charset="0"/>
                </a:rPr>
                <a:t>4.7-4.9</a:t>
              </a:r>
            </a:p>
          </p:txBody>
        </p:sp>
        <p:sp>
          <p:nvSpPr>
            <p:cNvPr id="38" name="TextBox 37"/>
            <p:cNvSpPr txBox="1"/>
            <p:nvPr/>
          </p:nvSpPr>
          <p:spPr>
            <a:xfrm>
              <a:off x="4994370" y="5441388"/>
              <a:ext cx="870751" cy="646331"/>
            </a:xfrm>
            <a:prstGeom prst="rect">
              <a:avLst/>
            </a:prstGeom>
            <a:noFill/>
          </p:spPr>
          <p:txBody>
            <a:bodyPr wrap="none" rtlCol="0">
              <a:spAutoFit/>
            </a:bodyPr>
            <a:lstStyle/>
            <a:p>
              <a:pPr algn="ctr"/>
              <a:r>
                <a:rPr lang="en-ZA" dirty="0" smtClean="0">
                  <a:latin typeface="Arial Narrow" pitchFamily="34" charset="0"/>
                </a:rPr>
                <a:t>Group 4</a:t>
              </a:r>
            </a:p>
            <a:p>
              <a:pPr algn="ctr"/>
              <a:r>
                <a:rPr lang="en-ZA" dirty="0" smtClean="0">
                  <a:latin typeface="Arial Narrow" pitchFamily="34" charset="0"/>
                </a:rPr>
                <a:t>5.0-5.2</a:t>
              </a:r>
            </a:p>
          </p:txBody>
        </p:sp>
        <p:sp>
          <p:nvSpPr>
            <p:cNvPr id="39" name="TextBox 38"/>
            <p:cNvSpPr txBox="1"/>
            <p:nvPr/>
          </p:nvSpPr>
          <p:spPr>
            <a:xfrm>
              <a:off x="6262201" y="5441388"/>
              <a:ext cx="870751" cy="646331"/>
            </a:xfrm>
            <a:prstGeom prst="rect">
              <a:avLst/>
            </a:prstGeom>
            <a:noFill/>
          </p:spPr>
          <p:txBody>
            <a:bodyPr wrap="none" rtlCol="0">
              <a:spAutoFit/>
            </a:bodyPr>
            <a:lstStyle/>
            <a:p>
              <a:pPr algn="ctr"/>
              <a:r>
                <a:rPr lang="en-ZA" dirty="0" smtClean="0">
                  <a:latin typeface="Arial Narrow" pitchFamily="34" charset="0"/>
                </a:rPr>
                <a:t>Group 5</a:t>
              </a:r>
            </a:p>
            <a:p>
              <a:pPr algn="ctr"/>
              <a:r>
                <a:rPr lang="en-ZA" dirty="0" smtClean="0">
                  <a:latin typeface="Arial Narrow" pitchFamily="34" charset="0"/>
                </a:rPr>
                <a:t>5.3-5.5</a:t>
              </a:r>
            </a:p>
          </p:txBody>
        </p:sp>
        <p:sp>
          <p:nvSpPr>
            <p:cNvPr id="40" name="TextBox 39"/>
            <p:cNvSpPr txBox="1"/>
            <p:nvPr/>
          </p:nvSpPr>
          <p:spPr>
            <a:xfrm>
              <a:off x="7578392" y="5441388"/>
              <a:ext cx="774032" cy="646331"/>
            </a:xfrm>
            <a:prstGeom prst="rect">
              <a:avLst/>
            </a:prstGeom>
            <a:noFill/>
          </p:spPr>
          <p:txBody>
            <a:bodyPr wrap="none" rtlCol="0">
              <a:spAutoFit/>
            </a:bodyPr>
            <a:lstStyle/>
            <a:p>
              <a:pPr algn="ctr"/>
              <a:r>
                <a:rPr lang="en-ZA" dirty="0" smtClean="0">
                  <a:latin typeface="Arial Narrow" pitchFamily="34" charset="0"/>
                </a:rPr>
                <a:t>IFG</a:t>
              </a:r>
            </a:p>
            <a:p>
              <a:pPr algn="ctr"/>
              <a:r>
                <a:rPr lang="en-ZA" dirty="0" smtClean="0">
                  <a:latin typeface="Arial Narrow" pitchFamily="34" charset="0"/>
                </a:rPr>
                <a:t>5.6-7.0</a:t>
              </a:r>
            </a:p>
          </p:txBody>
        </p:sp>
        <p:sp>
          <p:nvSpPr>
            <p:cNvPr id="27" name="TextBox 26"/>
            <p:cNvSpPr txBox="1"/>
            <p:nvPr/>
          </p:nvSpPr>
          <p:spPr>
            <a:xfrm>
              <a:off x="561148" y="5156652"/>
              <a:ext cx="449162" cy="487740"/>
            </a:xfrm>
            <a:prstGeom prst="rect">
              <a:avLst/>
            </a:prstGeom>
            <a:noFill/>
          </p:spPr>
          <p:txBody>
            <a:bodyPr wrap="none" rtlCol="0">
              <a:spAutoFit/>
            </a:bodyPr>
            <a:lstStyle/>
            <a:p>
              <a:pPr algn="r"/>
              <a:r>
                <a:rPr lang="en-ZA" dirty="0" smtClean="0">
                  <a:latin typeface="Arial Narrow" pitchFamily="34" charset="0"/>
                </a:rPr>
                <a:t>0.5</a:t>
              </a:r>
            </a:p>
          </p:txBody>
        </p:sp>
        <p:sp>
          <p:nvSpPr>
            <p:cNvPr id="33" name="TextBox 32"/>
            <p:cNvSpPr txBox="1"/>
            <p:nvPr/>
          </p:nvSpPr>
          <p:spPr>
            <a:xfrm>
              <a:off x="561148" y="3838646"/>
              <a:ext cx="449162" cy="487740"/>
            </a:xfrm>
            <a:prstGeom prst="rect">
              <a:avLst/>
            </a:prstGeom>
            <a:noFill/>
          </p:spPr>
          <p:txBody>
            <a:bodyPr wrap="none" rtlCol="0">
              <a:spAutoFit/>
            </a:bodyPr>
            <a:lstStyle/>
            <a:p>
              <a:pPr algn="r"/>
              <a:r>
                <a:rPr lang="en-ZA" dirty="0" smtClean="0">
                  <a:latin typeface="Arial Narrow" pitchFamily="34" charset="0"/>
                </a:rPr>
                <a:t>1.0</a:t>
              </a:r>
            </a:p>
          </p:txBody>
        </p:sp>
        <p:sp>
          <p:nvSpPr>
            <p:cNvPr id="34" name="TextBox 33"/>
            <p:cNvSpPr txBox="1"/>
            <p:nvPr/>
          </p:nvSpPr>
          <p:spPr>
            <a:xfrm>
              <a:off x="561148" y="2520640"/>
              <a:ext cx="449162" cy="487740"/>
            </a:xfrm>
            <a:prstGeom prst="rect">
              <a:avLst/>
            </a:prstGeom>
            <a:noFill/>
          </p:spPr>
          <p:txBody>
            <a:bodyPr wrap="none" rtlCol="0">
              <a:spAutoFit/>
            </a:bodyPr>
            <a:lstStyle/>
            <a:p>
              <a:pPr algn="r"/>
              <a:r>
                <a:rPr lang="en-ZA" dirty="0" smtClean="0">
                  <a:latin typeface="Arial Narrow" pitchFamily="34" charset="0"/>
                </a:rPr>
                <a:t>1.5</a:t>
              </a:r>
            </a:p>
          </p:txBody>
        </p:sp>
        <p:sp>
          <p:nvSpPr>
            <p:cNvPr id="35" name="TextBox 34"/>
            <p:cNvSpPr txBox="1"/>
            <p:nvPr/>
          </p:nvSpPr>
          <p:spPr>
            <a:xfrm>
              <a:off x="561148" y="1202634"/>
              <a:ext cx="449162" cy="487740"/>
            </a:xfrm>
            <a:prstGeom prst="rect">
              <a:avLst/>
            </a:prstGeom>
            <a:noFill/>
          </p:spPr>
          <p:txBody>
            <a:bodyPr wrap="none" rtlCol="0">
              <a:spAutoFit/>
            </a:bodyPr>
            <a:lstStyle/>
            <a:p>
              <a:pPr algn="r"/>
              <a:r>
                <a:rPr lang="en-ZA" dirty="0" smtClean="0">
                  <a:latin typeface="Arial Narrow" pitchFamily="34" charset="0"/>
                </a:rPr>
                <a:t>2.0</a:t>
              </a:r>
            </a:p>
          </p:txBody>
        </p:sp>
        <p:sp>
          <p:nvSpPr>
            <p:cNvPr id="42" name="Freeform 41"/>
            <p:cNvSpPr/>
            <p:nvPr/>
          </p:nvSpPr>
          <p:spPr>
            <a:xfrm>
              <a:off x="1643865" y="2726006"/>
              <a:ext cx="6339155" cy="1316100"/>
            </a:xfrm>
            <a:custGeom>
              <a:avLst/>
              <a:gdLst>
                <a:gd name="connsiteX0" fmla="*/ 0 w 6339155"/>
                <a:gd name="connsiteY0" fmla="*/ 996593 h 996593"/>
                <a:gd name="connsiteX1" fmla="*/ 1243173 w 6339155"/>
                <a:gd name="connsiteY1" fmla="*/ 616449 h 996593"/>
                <a:gd name="connsiteX2" fmla="*/ 2506895 w 6339155"/>
                <a:gd name="connsiteY2" fmla="*/ 452063 h 996593"/>
                <a:gd name="connsiteX3" fmla="*/ 3801438 w 6339155"/>
                <a:gd name="connsiteY3" fmla="*/ 205483 h 996593"/>
                <a:gd name="connsiteX4" fmla="*/ 5106256 w 6339155"/>
                <a:gd name="connsiteY4" fmla="*/ 205483 h 996593"/>
                <a:gd name="connsiteX5" fmla="*/ 6339155 w 6339155"/>
                <a:gd name="connsiteY5" fmla="*/ 0 h 99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39155" h="996593">
                  <a:moveTo>
                    <a:pt x="0" y="996593"/>
                  </a:moveTo>
                  <a:lnTo>
                    <a:pt x="1243173" y="616449"/>
                  </a:lnTo>
                  <a:lnTo>
                    <a:pt x="2506895" y="452063"/>
                  </a:lnTo>
                  <a:lnTo>
                    <a:pt x="3801438" y="205483"/>
                  </a:lnTo>
                  <a:lnTo>
                    <a:pt x="5106256" y="205483"/>
                  </a:lnTo>
                  <a:lnTo>
                    <a:pt x="6339155" y="0"/>
                  </a:lnTo>
                </a:path>
              </a:pathLst>
            </a:custGeom>
            <a:noFill/>
            <a:ln w="76200">
              <a:solidFill>
                <a:srgbClr val="9933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43" name="Oval 26"/>
            <p:cNvSpPr>
              <a:spLocks noChangeArrowheads="1"/>
            </p:cNvSpPr>
            <p:nvPr/>
          </p:nvSpPr>
          <p:spPr bwMode="auto">
            <a:xfrm>
              <a:off x="1532663" y="3888114"/>
              <a:ext cx="289607" cy="288000"/>
            </a:xfrm>
            <a:prstGeom prst="ellipse">
              <a:avLst/>
            </a:prstGeom>
            <a:solidFill>
              <a:srgbClr val="9933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4" name="Group 9"/>
            <p:cNvGrpSpPr/>
            <p:nvPr/>
          </p:nvGrpSpPr>
          <p:grpSpPr>
            <a:xfrm>
              <a:off x="2797350" y="2726007"/>
              <a:ext cx="205483" cy="1420254"/>
              <a:chOff x="9380306" y="1222625"/>
              <a:chExt cx="205483" cy="1150705"/>
            </a:xfrm>
          </p:grpSpPr>
          <p:cxnSp>
            <p:nvCxnSpPr>
              <p:cNvPr id="7" name="Straight Connector 6"/>
              <p:cNvCxnSpPr/>
              <p:nvPr/>
            </p:nvCxnSpPr>
            <p:spPr>
              <a:xfrm>
                <a:off x="9483047" y="1222625"/>
                <a:ext cx="0" cy="1150705"/>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9380306" y="1222625"/>
                <a:ext cx="205483"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p:cNvCxnSpPr/>
              <p:nvPr/>
            </p:nvCxnSpPr>
            <p:spPr>
              <a:xfrm>
                <a:off x="9380306" y="2373330"/>
                <a:ext cx="205483"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44" name="Oval 26"/>
            <p:cNvSpPr>
              <a:spLocks noChangeArrowheads="1"/>
            </p:cNvSpPr>
            <p:nvPr/>
          </p:nvSpPr>
          <p:spPr bwMode="auto">
            <a:xfrm>
              <a:off x="2755288" y="3399666"/>
              <a:ext cx="289607" cy="288000"/>
            </a:xfrm>
            <a:prstGeom prst="ellipse">
              <a:avLst/>
            </a:prstGeom>
            <a:solidFill>
              <a:srgbClr val="9933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5" name="Group 46"/>
            <p:cNvGrpSpPr/>
            <p:nvPr/>
          </p:nvGrpSpPr>
          <p:grpSpPr>
            <a:xfrm>
              <a:off x="4081546" y="2504013"/>
              <a:ext cx="205483" cy="1464665"/>
              <a:chOff x="9380306" y="1222625"/>
              <a:chExt cx="205483" cy="1150705"/>
            </a:xfrm>
          </p:grpSpPr>
          <p:cxnSp>
            <p:nvCxnSpPr>
              <p:cNvPr id="48" name="Straight Connector 47"/>
              <p:cNvCxnSpPr/>
              <p:nvPr/>
            </p:nvCxnSpPr>
            <p:spPr>
              <a:xfrm>
                <a:off x="9483047" y="1222625"/>
                <a:ext cx="0" cy="1150705"/>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p:nvPr/>
            </p:nvCxnSpPr>
            <p:spPr>
              <a:xfrm>
                <a:off x="9380306" y="1222625"/>
                <a:ext cx="205483"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p:cNvCxnSpPr/>
              <p:nvPr/>
            </p:nvCxnSpPr>
            <p:spPr>
              <a:xfrm>
                <a:off x="9380306" y="2373330"/>
                <a:ext cx="205483"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55" name="Oval 26"/>
            <p:cNvSpPr>
              <a:spLocks noChangeArrowheads="1"/>
            </p:cNvSpPr>
            <p:nvPr/>
          </p:nvSpPr>
          <p:spPr bwMode="auto">
            <a:xfrm>
              <a:off x="4039484" y="3168793"/>
              <a:ext cx="289607" cy="288000"/>
            </a:xfrm>
            <a:prstGeom prst="ellipse">
              <a:avLst/>
            </a:prstGeom>
            <a:solidFill>
              <a:srgbClr val="9933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6" name="Group 56"/>
            <p:cNvGrpSpPr/>
            <p:nvPr/>
          </p:nvGrpSpPr>
          <p:grpSpPr>
            <a:xfrm>
              <a:off x="5329881" y="2104075"/>
              <a:ext cx="205483" cy="1642628"/>
              <a:chOff x="9380306" y="1222625"/>
              <a:chExt cx="205483" cy="1150705"/>
            </a:xfrm>
          </p:grpSpPr>
          <p:cxnSp>
            <p:nvCxnSpPr>
              <p:cNvPr id="58" name="Straight Connector 57"/>
              <p:cNvCxnSpPr/>
              <p:nvPr/>
            </p:nvCxnSpPr>
            <p:spPr>
              <a:xfrm>
                <a:off x="9483047" y="1222625"/>
                <a:ext cx="0" cy="1150705"/>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p:nvPr/>
            </p:nvCxnSpPr>
            <p:spPr>
              <a:xfrm>
                <a:off x="9380306" y="1222625"/>
                <a:ext cx="205483"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a:off x="9380306" y="2373330"/>
                <a:ext cx="205483"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61" name="Oval 26"/>
            <p:cNvSpPr>
              <a:spLocks noChangeArrowheads="1"/>
            </p:cNvSpPr>
            <p:nvPr/>
          </p:nvSpPr>
          <p:spPr bwMode="auto">
            <a:xfrm>
              <a:off x="5287819" y="2855066"/>
              <a:ext cx="289607" cy="288000"/>
            </a:xfrm>
            <a:prstGeom prst="ellipse">
              <a:avLst/>
            </a:prstGeom>
            <a:solidFill>
              <a:srgbClr val="9933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8" name="Group 61"/>
            <p:cNvGrpSpPr/>
            <p:nvPr/>
          </p:nvGrpSpPr>
          <p:grpSpPr>
            <a:xfrm>
              <a:off x="6611836" y="2080793"/>
              <a:ext cx="205483" cy="1683665"/>
              <a:chOff x="9380306" y="1222625"/>
              <a:chExt cx="205483" cy="1150705"/>
            </a:xfrm>
          </p:grpSpPr>
          <p:cxnSp>
            <p:nvCxnSpPr>
              <p:cNvPr id="63" name="Straight Connector 62"/>
              <p:cNvCxnSpPr/>
              <p:nvPr/>
            </p:nvCxnSpPr>
            <p:spPr>
              <a:xfrm>
                <a:off x="9483047" y="1222625"/>
                <a:ext cx="0" cy="1150705"/>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a:off x="9380306" y="1222625"/>
                <a:ext cx="205483"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p:cNvCxnSpPr/>
              <p:nvPr/>
            </p:nvCxnSpPr>
            <p:spPr>
              <a:xfrm>
                <a:off x="9380306" y="2373330"/>
                <a:ext cx="205483"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66" name="Oval 26"/>
            <p:cNvSpPr>
              <a:spLocks noChangeArrowheads="1"/>
            </p:cNvSpPr>
            <p:nvPr/>
          </p:nvSpPr>
          <p:spPr bwMode="auto">
            <a:xfrm>
              <a:off x="6569774" y="2834370"/>
              <a:ext cx="289607" cy="288000"/>
            </a:xfrm>
            <a:prstGeom prst="ellipse">
              <a:avLst/>
            </a:prstGeom>
            <a:solidFill>
              <a:srgbClr val="9933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nvGrpSpPr>
            <p:cNvPr id="10" name="Group 66"/>
            <p:cNvGrpSpPr/>
            <p:nvPr/>
          </p:nvGrpSpPr>
          <p:grpSpPr>
            <a:xfrm>
              <a:off x="7893791" y="1687182"/>
              <a:ext cx="205483" cy="1873058"/>
              <a:chOff x="9380306" y="1222625"/>
              <a:chExt cx="205483" cy="1150705"/>
            </a:xfrm>
          </p:grpSpPr>
          <p:cxnSp>
            <p:nvCxnSpPr>
              <p:cNvPr id="68" name="Straight Connector 67"/>
              <p:cNvCxnSpPr/>
              <p:nvPr/>
            </p:nvCxnSpPr>
            <p:spPr>
              <a:xfrm>
                <a:off x="9483047" y="1222625"/>
                <a:ext cx="0" cy="1150705"/>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p:cNvCxnSpPr/>
              <p:nvPr/>
            </p:nvCxnSpPr>
            <p:spPr>
              <a:xfrm>
                <a:off x="9380306" y="1222625"/>
                <a:ext cx="205483"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a:off x="9380306" y="2373330"/>
                <a:ext cx="205483"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71" name="Oval 26"/>
            <p:cNvSpPr>
              <a:spLocks noChangeArrowheads="1"/>
            </p:cNvSpPr>
            <p:nvPr/>
          </p:nvSpPr>
          <p:spPr bwMode="auto">
            <a:xfrm>
              <a:off x="7851729" y="2573940"/>
              <a:ext cx="289607" cy="288000"/>
            </a:xfrm>
            <a:prstGeom prst="ellipse">
              <a:avLst/>
            </a:prstGeom>
            <a:solidFill>
              <a:srgbClr val="993300"/>
            </a:solidFill>
            <a:ln w="12700">
              <a:noFill/>
              <a:round/>
              <a:headEnd/>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prstTxWarp prst="textNoShape">
                <a:avLst/>
              </a:prstTxWarp>
            </a:bodyPr>
            <a:lstStyle/>
            <a:p>
              <a:endParaRPr lang="en-US">
                <a:latin typeface="Arial Narrow" pitchFamily="34" charset="0"/>
              </a:endParaRPr>
            </a:p>
          </p:txBody>
        </p:sp>
      </p:grpSp>
      <p:grpSp>
        <p:nvGrpSpPr>
          <p:cNvPr id="11" name="Group 71"/>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73" name="Rectangle 72"/>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76"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13" name="Group 77"/>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79" name="Rectangle 78"/>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83"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57" name="TextBox 56"/>
          <p:cNvSpPr txBox="1"/>
          <p:nvPr/>
        </p:nvSpPr>
        <p:spPr>
          <a:xfrm>
            <a:off x="383622" y="6165086"/>
            <a:ext cx="9193606" cy="923330"/>
          </a:xfrm>
          <a:prstGeom prst="rect">
            <a:avLst/>
          </a:prstGeom>
          <a:noFill/>
        </p:spPr>
        <p:txBody>
          <a:bodyPr wrap="square" rtlCol="0">
            <a:spAutoFit/>
          </a:bodyPr>
          <a:lstStyle/>
          <a:p>
            <a:r>
              <a:rPr lang="en-GB" dirty="0" err="1" smtClean="0"/>
              <a:t>Shaye</a:t>
            </a:r>
            <a:r>
              <a:rPr lang="en-GB" dirty="0" smtClean="0"/>
              <a:t> K, Amir T, </a:t>
            </a:r>
            <a:r>
              <a:rPr lang="en-GB" dirty="0" err="1" smtClean="0"/>
              <a:t>Shlomo</a:t>
            </a:r>
            <a:r>
              <a:rPr lang="en-GB" dirty="0" smtClean="0"/>
              <a:t> S, </a:t>
            </a:r>
            <a:r>
              <a:rPr lang="en-GB" dirty="0" err="1" smtClean="0"/>
              <a:t>Yechezkel</a:t>
            </a:r>
            <a:r>
              <a:rPr lang="en-GB" dirty="0" smtClean="0"/>
              <a:t> S. Fasting glucose levels within the high normal range </a:t>
            </a:r>
            <a:r>
              <a:rPr lang="en-GB" dirty="0" smtClean="0">
                <a:ln>
                  <a:solidFill>
                    <a:srgbClr val="FFFFFF"/>
                  </a:solidFill>
                </a:ln>
                <a:solidFill>
                  <a:srgbClr val="FFFFFF"/>
                </a:solidFill>
              </a:rPr>
              <a:t>predict cardiovascular outcome. </a:t>
            </a:r>
            <a:r>
              <a:rPr lang="en-GB" i="1" dirty="0" smtClean="0">
                <a:ln>
                  <a:solidFill>
                    <a:srgbClr val="FFFFFF"/>
                  </a:solidFill>
                </a:ln>
                <a:solidFill>
                  <a:srgbClr val="FFFFFF"/>
                </a:solidFill>
              </a:rPr>
              <a:t>Am Heart J</a:t>
            </a:r>
            <a:r>
              <a:rPr lang="en-GB" dirty="0" smtClean="0">
                <a:ln>
                  <a:solidFill>
                    <a:srgbClr val="FFFFFF"/>
                  </a:solidFill>
                </a:ln>
                <a:solidFill>
                  <a:srgbClr val="FFFFFF"/>
                </a:solidFill>
              </a:rPr>
              <a:t> 2012; 164: 111-116</a:t>
            </a:r>
            <a:r>
              <a:rPr lang="en-GB" dirty="0" smtClean="0"/>
              <a:t>.</a:t>
            </a:r>
            <a:endParaRPr lang="en-US" dirty="0" smtClean="0"/>
          </a:p>
          <a:p>
            <a:endParaRPr lang="en-US" dirty="0" smtClean="0">
              <a:latin typeface="Arial Narrow" pitchFamily="34" charset="0"/>
            </a:endParaRPr>
          </a:p>
        </p:txBody>
      </p:sp>
      <p:grpSp>
        <p:nvGrpSpPr>
          <p:cNvPr id="62" name="Group 61"/>
          <p:cNvGrpSpPr/>
          <p:nvPr/>
        </p:nvGrpSpPr>
        <p:grpSpPr>
          <a:xfrm>
            <a:off x="992115" y="3505880"/>
            <a:ext cx="7050637" cy="653222"/>
            <a:chOff x="992115" y="4762730"/>
            <a:chExt cx="6958039" cy="653222"/>
          </a:xfrm>
        </p:grpSpPr>
        <p:cxnSp>
          <p:nvCxnSpPr>
            <p:cNvPr id="67" name="Straight Connector 66"/>
            <p:cNvCxnSpPr/>
            <p:nvPr/>
          </p:nvCxnSpPr>
          <p:spPr>
            <a:xfrm flipV="1">
              <a:off x="992115" y="4762730"/>
              <a:ext cx="6958039" cy="39690"/>
            </a:xfrm>
            <a:prstGeom prst="line">
              <a:avLst/>
            </a:prstGeom>
            <a:ln w="57150" cap="flat" cmpd="sng" algn="ctr">
              <a:solidFill>
                <a:srgbClr val="EC2418"/>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72" name="TextBox 71"/>
            <p:cNvSpPr txBox="1"/>
            <p:nvPr/>
          </p:nvSpPr>
          <p:spPr>
            <a:xfrm>
              <a:off x="6237376" y="4769621"/>
              <a:ext cx="1673084" cy="646331"/>
            </a:xfrm>
            <a:prstGeom prst="rect">
              <a:avLst/>
            </a:prstGeom>
            <a:noFill/>
            <a:ln w="76200" cap="flat" cmpd="sng" algn="ctr">
              <a:solidFill>
                <a:srgbClr val="EC2418"/>
              </a:solidFill>
              <a:prstDash val="solid"/>
              <a:round/>
              <a:headEnd type="none" w="med" len="med"/>
              <a:tailEnd type="none" w="med" len="med"/>
            </a:ln>
          </p:spPr>
          <p:txBody>
            <a:bodyPr wrap="square" rtlCol="0">
              <a:spAutoFit/>
            </a:bodyPr>
            <a:lstStyle/>
            <a:p>
              <a:r>
                <a:rPr lang="en-US" dirty="0" smtClean="0">
                  <a:latin typeface="Arial Narrow" pitchFamily="34" charset="0"/>
                </a:rPr>
                <a:t>Total Cholesterol  Hazard Ratio</a:t>
              </a:r>
            </a:p>
          </p:txBody>
        </p:sp>
      </p:gr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26491342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down)">
                                      <p:cBhvr>
                                        <p:cTn id="7" dur="1000"/>
                                        <p:tgtEl>
                                          <p:spTgt spid="8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2"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10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37" presetClass="entr" presetSubtype="0" fill="hold" nodeType="clickEffect">
                                  <p:stCondLst>
                                    <p:cond delay="0"/>
                                  </p:stCondLst>
                                  <p:childTnLst>
                                    <p:set>
                                      <p:cBhvr>
                                        <p:cTn id="19" dur="1" fill="hold">
                                          <p:stCondLst>
                                            <p:cond delay="0"/>
                                          </p:stCondLst>
                                        </p:cTn>
                                        <p:tgtEl>
                                          <p:spTgt spid="62"/>
                                        </p:tgtEl>
                                        <p:attrNameLst>
                                          <p:attrName>style.visibility</p:attrName>
                                        </p:attrNameLst>
                                      </p:cBhvr>
                                      <p:to>
                                        <p:strVal val="visible"/>
                                      </p:to>
                                    </p:set>
                                    <p:animEffect transition="in" filter="fade">
                                      <p:cBhvr>
                                        <p:cTn id="20" dur="1000"/>
                                        <p:tgtEl>
                                          <p:spTgt spid="62"/>
                                        </p:tgtEl>
                                      </p:cBhvr>
                                    </p:animEffect>
                                    <p:anim calcmode="lin" valueType="num">
                                      <p:cBhvr>
                                        <p:cTn id="21" dur="1000" fill="hold"/>
                                        <p:tgtEl>
                                          <p:spTgt spid="62"/>
                                        </p:tgtEl>
                                        <p:attrNameLst>
                                          <p:attrName>ppt_x</p:attrName>
                                        </p:attrNameLst>
                                      </p:cBhvr>
                                      <p:tavLst>
                                        <p:tav tm="0">
                                          <p:val>
                                            <p:strVal val="#ppt_x"/>
                                          </p:val>
                                        </p:tav>
                                        <p:tav tm="100000">
                                          <p:val>
                                            <p:strVal val="#ppt_x"/>
                                          </p:val>
                                        </p:tav>
                                      </p:tavLst>
                                    </p:anim>
                                    <p:anim calcmode="lin" valueType="num">
                                      <p:cBhvr>
                                        <p:cTn id="22" dur="900" decel="100000" fill="hold"/>
                                        <p:tgtEl>
                                          <p:spTgt spid="6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2" grpId="0"/>
    </p:bldLst>
  </p:timing>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 name="Freeform 16"/>
          <p:cNvSpPr/>
          <p:nvPr/>
        </p:nvSpPr>
        <p:spPr>
          <a:xfrm>
            <a:off x="5832143"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0" name="Freeform 19"/>
          <p:cNvSpPr/>
          <p:nvPr/>
        </p:nvSpPr>
        <p:spPr>
          <a:xfrm>
            <a:off x="7614580"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grpSp>
        <p:nvGrpSpPr>
          <p:cNvPr id="33" name="Group 32"/>
          <p:cNvGrpSpPr/>
          <p:nvPr/>
        </p:nvGrpSpPr>
        <p:grpSpPr>
          <a:xfrm>
            <a:off x="140398" y="685796"/>
            <a:ext cx="1733558" cy="5308605"/>
            <a:chOff x="140398" y="685796"/>
            <a:chExt cx="1733558" cy="5308605"/>
          </a:xfrm>
        </p:grpSpPr>
        <p:sp>
          <p:nvSpPr>
            <p:cNvPr id="9" name="Freeform 8"/>
            <p:cNvSpPr/>
            <p:nvPr/>
          </p:nvSpPr>
          <p:spPr>
            <a:xfrm rot="16200000">
              <a:off x="-165282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dirty="0">
                <a:solidFill>
                  <a:prstClr val="black"/>
                </a:solidFill>
              </a:endParaRPr>
            </a:p>
          </p:txBody>
        </p:sp>
        <p:sp>
          <p:nvSpPr>
            <p:cNvPr id="10" name="Freeform 9"/>
            <p:cNvSpPr/>
            <p:nvPr/>
          </p:nvSpPr>
          <p:spPr>
            <a:xfrm>
              <a:off x="484831"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7" name="TextBox 26"/>
            <p:cNvSpPr txBox="1"/>
            <p:nvPr/>
          </p:nvSpPr>
          <p:spPr>
            <a:xfrm>
              <a:off x="180622" y="801510"/>
              <a:ext cx="1693334" cy="2308324"/>
            </a:xfrm>
            <a:prstGeom prst="rect">
              <a:avLst/>
            </a:prstGeom>
            <a:noFill/>
          </p:spPr>
          <p:txBody>
            <a:bodyPr wrap="square" rtlCol="0">
              <a:spAutoFit/>
            </a:bodyPr>
            <a:lstStyle/>
            <a:p>
              <a:r>
                <a:rPr lang="en-ZA" sz="1600" b="1" dirty="0">
                  <a:solidFill>
                    <a:prstClr val="white"/>
                  </a:solidFill>
                  <a:latin typeface="Arial Narrow" pitchFamily="34" charset="0"/>
                </a:rPr>
                <a:t>Economic considerations drove the adoption of the current dietary guidelines without proper scientific evaluation or proof. </a:t>
              </a:r>
            </a:p>
          </p:txBody>
        </p:sp>
      </p:grpSp>
      <p:grpSp>
        <p:nvGrpSpPr>
          <p:cNvPr id="34" name="Group 33"/>
          <p:cNvGrpSpPr/>
          <p:nvPr/>
        </p:nvGrpSpPr>
        <p:grpSpPr>
          <a:xfrm>
            <a:off x="1922836" y="685796"/>
            <a:ext cx="1731942" cy="5308605"/>
            <a:chOff x="1922836" y="685796"/>
            <a:chExt cx="1731942" cy="5308605"/>
          </a:xfrm>
        </p:grpSpPr>
        <p:sp>
          <p:nvSpPr>
            <p:cNvPr id="11" name="Freeform 10"/>
            <p:cNvSpPr/>
            <p:nvPr/>
          </p:nvSpPr>
          <p:spPr>
            <a:xfrm rot="16200000">
              <a:off x="12961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8" name="TextBox 27"/>
            <p:cNvSpPr txBox="1"/>
            <p:nvPr/>
          </p:nvSpPr>
          <p:spPr>
            <a:xfrm>
              <a:off x="1961444" y="801510"/>
              <a:ext cx="1693334" cy="1815882"/>
            </a:xfrm>
            <a:prstGeom prst="rect">
              <a:avLst/>
            </a:prstGeom>
            <a:noFill/>
          </p:spPr>
          <p:txBody>
            <a:bodyPr wrap="square" rtlCol="0">
              <a:spAutoFit/>
            </a:bodyPr>
            <a:lstStyle/>
            <a:p>
              <a:r>
                <a:rPr lang="en-ZA" sz="1600" b="1" dirty="0">
                  <a:solidFill>
                    <a:prstClr val="white"/>
                  </a:solidFill>
                  <a:latin typeface="Arial Narrow" pitchFamily="34" charset="0"/>
                </a:rPr>
                <a:t>Within 5 years of the widespread adoption of these guidelines rates of diabetes and obesity increased explosively.</a:t>
              </a:r>
            </a:p>
          </p:txBody>
        </p:sp>
      </p:grpSp>
      <p:grpSp>
        <p:nvGrpSpPr>
          <p:cNvPr id="35" name="Group 34"/>
          <p:cNvGrpSpPr/>
          <p:nvPr/>
        </p:nvGrpSpPr>
        <p:grpSpPr>
          <a:xfrm>
            <a:off x="3705273" y="685796"/>
            <a:ext cx="1730327" cy="5308605"/>
            <a:chOff x="3705273" y="685796"/>
            <a:chExt cx="1730327" cy="5308605"/>
          </a:xfrm>
        </p:grpSpPr>
        <p:sp>
          <p:nvSpPr>
            <p:cNvPr id="13" name="Freeform 12"/>
            <p:cNvSpPr/>
            <p:nvPr/>
          </p:nvSpPr>
          <p:spPr>
            <a:xfrm rot="16200000">
              <a:off x="1912051"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420F47"/>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9" name="TextBox 28"/>
            <p:cNvSpPr txBox="1"/>
            <p:nvPr/>
          </p:nvSpPr>
          <p:spPr>
            <a:xfrm>
              <a:off x="3742266" y="801510"/>
              <a:ext cx="1693334" cy="3785652"/>
            </a:xfrm>
            <a:prstGeom prst="rect">
              <a:avLst/>
            </a:prstGeom>
            <a:noFill/>
          </p:spPr>
          <p:txBody>
            <a:bodyPr wrap="square" rtlCol="0">
              <a:spAutoFit/>
            </a:bodyPr>
            <a:lstStyle/>
            <a:p>
              <a:r>
                <a:rPr lang="en-ZA" sz="1600" b="1" dirty="0">
                  <a:solidFill>
                    <a:prstClr val="white"/>
                  </a:solidFill>
                  <a:latin typeface="Arial Narrow" pitchFamily="34" charset="0"/>
                </a:rPr>
                <a:t>The presence of the genetic predisposing condition, carbohydrate-resistance, explains why large numbers of persons in predisposed populations become obese and diabetic when exposed to a high carbohydrate diet. </a:t>
              </a:r>
            </a:p>
          </p:txBody>
        </p:sp>
      </p:grpSp>
      <p:grpSp>
        <p:nvGrpSpPr>
          <p:cNvPr id="36" name="Group 35"/>
          <p:cNvGrpSpPr/>
          <p:nvPr/>
        </p:nvGrpSpPr>
        <p:grpSpPr>
          <a:xfrm>
            <a:off x="5487711" y="685796"/>
            <a:ext cx="1728711" cy="5308605"/>
            <a:chOff x="5487711" y="685796"/>
            <a:chExt cx="1728711" cy="5308605"/>
          </a:xfrm>
        </p:grpSpPr>
        <p:sp>
          <p:nvSpPr>
            <p:cNvPr id="15" name="Freeform 14"/>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30" name="TextBox 29"/>
            <p:cNvSpPr txBox="1"/>
            <p:nvPr/>
          </p:nvSpPr>
          <p:spPr>
            <a:xfrm>
              <a:off x="5523088" y="801510"/>
              <a:ext cx="1693334" cy="2800767"/>
            </a:xfrm>
            <a:prstGeom prst="rect">
              <a:avLst/>
            </a:prstGeom>
            <a:noFill/>
          </p:spPr>
          <p:txBody>
            <a:bodyPr wrap="square" rtlCol="0">
              <a:spAutoFit/>
            </a:bodyPr>
            <a:lstStyle/>
            <a:p>
              <a:r>
                <a:rPr lang="en-ZA" sz="1600" b="1" dirty="0">
                  <a:solidFill>
                    <a:prstClr val="white"/>
                  </a:solidFill>
                  <a:latin typeface="Arial Narrow" pitchFamily="34" charset="0"/>
                </a:rPr>
                <a:t>A high fat diet reverses </a:t>
              </a:r>
              <a:r>
                <a:rPr lang="en-ZA" sz="1600" b="1" dirty="0" smtClean="0">
                  <a:solidFill>
                    <a:prstClr val="white"/>
                  </a:solidFill>
                  <a:latin typeface="Arial Black" pitchFamily="34" charset="0"/>
                </a:rPr>
                <a:t>all</a:t>
              </a:r>
              <a:r>
                <a:rPr lang="en-ZA" sz="1600" b="1" dirty="0" smtClean="0">
                  <a:solidFill>
                    <a:prstClr val="white"/>
                  </a:solidFill>
                  <a:latin typeface="Arial Narrow" pitchFamily="34" charset="0"/>
                </a:rPr>
                <a:t> </a:t>
              </a:r>
              <a:r>
                <a:rPr lang="en-ZA" sz="1600" b="1" dirty="0">
                  <a:solidFill>
                    <a:prstClr val="white"/>
                  </a:solidFill>
                  <a:latin typeface="Arial Narrow" pitchFamily="34" charset="0"/>
                </a:rPr>
                <a:t>known coronary risk factors in persons with carbohydrate-resistance whereas a high carbohydrate diet worsens those factors.</a:t>
              </a:r>
            </a:p>
          </p:txBody>
        </p:sp>
      </p:grpSp>
      <p:grpSp>
        <p:nvGrpSpPr>
          <p:cNvPr id="37" name="Group 36"/>
          <p:cNvGrpSpPr/>
          <p:nvPr/>
        </p:nvGrpSpPr>
        <p:grpSpPr>
          <a:xfrm>
            <a:off x="7270148" y="685796"/>
            <a:ext cx="1727096" cy="5308605"/>
            <a:chOff x="7270148" y="685796"/>
            <a:chExt cx="1727096" cy="5308605"/>
          </a:xfrm>
        </p:grpSpPr>
        <p:sp>
          <p:nvSpPr>
            <p:cNvPr id="18" name="Freeform 17"/>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prstClr val="black"/>
                </a:solidFill>
              </a:endParaRPr>
            </a:p>
          </p:txBody>
        </p:sp>
        <p:sp>
          <p:nvSpPr>
            <p:cNvPr id="31" name="TextBox 30"/>
            <p:cNvSpPr txBox="1"/>
            <p:nvPr/>
          </p:nvSpPr>
          <p:spPr>
            <a:xfrm>
              <a:off x="7303910" y="801510"/>
              <a:ext cx="1693334" cy="4770537"/>
            </a:xfrm>
            <a:prstGeom prst="rect">
              <a:avLst/>
            </a:prstGeom>
            <a:noFill/>
          </p:spPr>
          <p:txBody>
            <a:bodyPr wrap="square" rtlCol="0">
              <a:spAutoFit/>
            </a:bodyPr>
            <a:lstStyle/>
            <a:p>
              <a:r>
                <a:rPr lang="en-ZA" sz="1600" b="1" dirty="0">
                  <a:solidFill>
                    <a:prstClr val="white"/>
                  </a:solidFill>
                  <a:latin typeface="Arial Narrow" pitchFamily="34" charset="0"/>
                </a:rPr>
                <a:t>The Woman’s Health Initiative Randomized Controlled Dietary Modification Trial (WHIRCDMT) of which my opponent was Project Leader proves that the prescription of a high carbohydrate diet to persons with either known heart disease or diabetes constitutes medical malpractice. </a:t>
              </a:r>
            </a:p>
          </p:txBody>
        </p:sp>
      </p:grpSp>
      <p:sp>
        <p:nvSpPr>
          <p:cNvPr id="12" name="Flowchart: Extract 11"/>
          <p:cNvSpPr/>
          <p:nvPr/>
        </p:nvSpPr>
        <p:spPr>
          <a:xfrm rot="5400000">
            <a:off x="1778081" y="5543101"/>
            <a:ext cx="306730" cy="261062"/>
          </a:xfrm>
          <a:prstGeom prst="flowChartExtract">
            <a:avLst/>
          </a:prstGeom>
          <a:solidFill>
            <a:schemeClr val="bg1">
              <a:lumMod val="75000"/>
            </a:schemeClr>
          </a:solidFill>
          <a:ln w="19050">
            <a:solidFill>
              <a:srgbClr val="2A6082"/>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4" name="Flowchart: Extract 13"/>
          <p:cNvSpPr/>
          <p:nvPr/>
        </p:nvSpPr>
        <p:spPr>
          <a:xfrm rot="5400000">
            <a:off x="3560519" y="5543101"/>
            <a:ext cx="306730" cy="261062"/>
          </a:xfrm>
          <a:prstGeom prst="flowChartExtract">
            <a:avLst/>
          </a:prstGeom>
          <a:solidFill>
            <a:schemeClr val="bg1">
              <a:lumMod val="75000"/>
            </a:schemeClr>
          </a:solidFill>
          <a:ln w="19050">
            <a:solidFill>
              <a:srgbClr val="000066"/>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6" name="Flowchart: Extract 15"/>
          <p:cNvSpPr/>
          <p:nvPr/>
        </p:nvSpPr>
        <p:spPr>
          <a:xfrm rot="5400000">
            <a:off x="5342956" y="5543101"/>
            <a:ext cx="306730" cy="261062"/>
          </a:xfrm>
          <a:prstGeom prst="flowChartExtract">
            <a:avLst/>
          </a:prstGeom>
          <a:solidFill>
            <a:schemeClr val="bg1">
              <a:lumMod val="75000"/>
            </a:schemeClr>
          </a:solidFill>
          <a:ln w="19050">
            <a:solidFill>
              <a:srgbClr val="420F47"/>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9" name="Flowchart: Extract 18"/>
          <p:cNvSpPr/>
          <p:nvPr/>
        </p:nvSpPr>
        <p:spPr>
          <a:xfrm rot="5400000">
            <a:off x="7125393" y="5543101"/>
            <a:ext cx="306730" cy="261062"/>
          </a:xfrm>
          <a:prstGeom prst="flowChartExtract">
            <a:avLst/>
          </a:prstGeom>
          <a:solidFill>
            <a:schemeClr val="bg1">
              <a:lumMod val="75000"/>
            </a:schemeClr>
          </a:solidFill>
          <a:ln w="19050">
            <a:solidFill>
              <a:srgbClr val="991745"/>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grpSp>
        <p:nvGrpSpPr>
          <p:cNvPr id="24" name="Group 46"/>
          <p:cNvGrpSpPr>
            <a:grpSpLocks/>
          </p:cNvGrpSpPr>
          <p:nvPr/>
        </p:nvGrpSpPr>
        <p:grpSpPr bwMode="auto">
          <a:xfrm>
            <a:off x="5426765" y="710975"/>
            <a:ext cx="3581893" cy="5295356"/>
            <a:chOff x="3918356" y="-82959"/>
            <a:chExt cx="3512246" cy="4288871"/>
          </a:xfrm>
        </p:grpSpPr>
        <p:sp>
          <p:nvSpPr>
            <p:cNvPr id="25" name="Rounded Rectangle 24"/>
            <p:cNvSpPr/>
            <p:nvPr/>
          </p:nvSpPr>
          <p:spPr>
            <a:xfrm>
              <a:off x="3986576" y="-82959"/>
              <a:ext cx="3411608" cy="4288871"/>
            </a:xfrm>
            <a:prstGeom prst="roundRect">
              <a:avLst>
                <a:gd name="adj" fmla="val 2558"/>
              </a:avLst>
            </a:prstGeom>
            <a:solidFill>
              <a:srgbClr val="420F47">
                <a:alpha val="80000"/>
              </a:srgb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 name="Title 1"/>
            <p:cNvSpPr txBox="1">
              <a:spLocks/>
            </p:cNvSpPr>
            <p:nvPr/>
          </p:nvSpPr>
          <p:spPr bwMode="auto">
            <a:xfrm>
              <a:off x="3918356" y="-47111"/>
              <a:ext cx="3512246" cy="2660732"/>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lgn="ctr" defTabSz="762000">
                <a:lnSpc>
                  <a:spcPct val="95000"/>
                </a:lnSpc>
                <a:spcBef>
                  <a:spcPts val="600"/>
                </a:spcBef>
                <a:spcAft>
                  <a:spcPts val="600"/>
                </a:spcAft>
                <a:defRPr/>
              </a:pPr>
              <a:r>
                <a:rPr lang="en-ZA" sz="4000" b="0" dirty="0" smtClean="0">
                  <a:solidFill>
                    <a:srgbClr val="FFC000"/>
                  </a:solidFill>
                  <a:effectLst>
                    <a:outerShdw blurRad="38100" dist="38100" dir="2700000" algn="tl">
                      <a:srgbClr val="000000"/>
                    </a:outerShdw>
                  </a:effectLst>
                  <a:latin typeface="Impact" pitchFamily="34" charset="0"/>
                </a:rPr>
                <a:t>CONCLUSION:</a:t>
              </a:r>
            </a:p>
            <a:p>
              <a:pPr algn="ctr" defTabSz="762000">
                <a:lnSpc>
                  <a:spcPct val="95000"/>
                </a:lnSpc>
                <a:spcBef>
                  <a:spcPts val="600"/>
                </a:spcBef>
                <a:spcAft>
                  <a:spcPts val="600"/>
                </a:spcAft>
                <a:defRPr/>
              </a:pPr>
              <a:r>
                <a:rPr lang="en-ZA" sz="2800" b="0" dirty="0" smtClean="0">
                  <a:solidFill>
                    <a:prstClr val="white"/>
                  </a:solidFill>
                  <a:effectLst>
                    <a:outerShdw blurRad="38100" dist="38100" dir="2700000" algn="tl">
                      <a:srgbClr val="000000"/>
                    </a:outerShdw>
                  </a:effectLst>
                  <a:latin typeface="Impact" pitchFamily="34" charset="0"/>
                </a:rPr>
                <a:t>Their abnormal carbohydrate metabolism explains why those with carbohydrate resistance develop obesity, diabetes and coronary heart disease when eating a high carbohydrate diet.</a:t>
              </a:r>
              <a:endParaRPr lang="en-ZA" sz="2800" b="0" dirty="0">
                <a:solidFill>
                  <a:prstClr val="white"/>
                </a:solidFill>
                <a:effectLst>
                  <a:outerShdw blurRad="38100" dist="38100" dir="2700000" algn="tl">
                    <a:srgbClr val="000000"/>
                  </a:outerShdw>
                </a:effectLst>
                <a:latin typeface="Impact" pitchFamily="34" charset="0"/>
              </a:endParaRPr>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485800314"/>
      </p:ext>
    </p:extLst>
  </p:cSld>
  <p:clrMapOvr>
    <a:masterClrMapping/>
  </p:clrMapOvr>
  <p:transition spd="slow">
    <p:wipe dir="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 name="Freeform 16"/>
          <p:cNvSpPr/>
          <p:nvPr/>
        </p:nvSpPr>
        <p:spPr>
          <a:xfrm>
            <a:off x="5832143"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0" name="Freeform 19"/>
          <p:cNvSpPr/>
          <p:nvPr/>
        </p:nvSpPr>
        <p:spPr>
          <a:xfrm>
            <a:off x="7614580"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grpSp>
        <p:nvGrpSpPr>
          <p:cNvPr id="33" name="Group 32"/>
          <p:cNvGrpSpPr/>
          <p:nvPr/>
        </p:nvGrpSpPr>
        <p:grpSpPr>
          <a:xfrm>
            <a:off x="140398" y="685796"/>
            <a:ext cx="1733558" cy="5308605"/>
            <a:chOff x="140398" y="685796"/>
            <a:chExt cx="1733558" cy="5308605"/>
          </a:xfrm>
        </p:grpSpPr>
        <p:sp>
          <p:nvSpPr>
            <p:cNvPr id="9" name="Freeform 8"/>
            <p:cNvSpPr/>
            <p:nvPr/>
          </p:nvSpPr>
          <p:spPr>
            <a:xfrm rot="16200000">
              <a:off x="-165282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dirty="0">
                <a:solidFill>
                  <a:prstClr val="black"/>
                </a:solidFill>
              </a:endParaRPr>
            </a:p>
          </p:txBody>
        </p:sp>
        <p:sp>
          <p:nvSpPr>
            <p:cNvPr id="10" name="Freeform 9"/>
            <p:cNvSpPr/>
            <p:nvPr/>
          </p:nvSpPr>
          <p:spPr>
            <a:xfrm>
              <a:off x="484831"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7" name="TextBox 26"/>
            <p:cNvSpPr txBox="1"/>
            <p:nvPr/>
          </p:nvSpPr>
          <p:spPr>
            <a:xfrm>
              <a:off x="180622" y="801510"/>
              <a:ext cx="1693334" cy="2308324"/>
            </a:xfrm>
            <a:prstGeom prst="rect">
              <a:avLst/>
            </a:prstGeom>
            <a:noFill/>
          </p:spPr>
          <p:txBody>
            <a:bodyPr wrap="square" rtlCol="0">
              <a:spAutoFit/>
            </a:bodyPr>
            <a:lstStyle/>
            <a:p>
              <a:r>
                <a:rPr lang="en-ZA" sz="1600" b="1" dirty="0">
                  <a:solidFill>
                    <a:prstClr val="white"/>
                  </a:solidFill>
                  <a:latin typeface="Arial Narrow" pitchFamily="34" charset="0"/>
                </a:rPr>
                <a:t>Economic considerations drove the adoption of the current dietary guidelines without proper scientific evaluation or proof. </a:t>
              </a:r>
            </a:p>
          </p:txBody>
        </p:sp>
      </p:grpSp>
      <p:grpSp>
        <p:nvGrpSpPr>
          <p:cNvPr id="34" name="Group 33"/>
          <p:cNvGrpSpPr/>
          <p:nvPr/>
        </p:nvGrpSpPr>
        <p:grpSpPr>
          <a:xfrm>
            <a:off x="1922836" y="685796"/>
            <a:ext cx="1731942" cy="5308605"/>
            <a:chOff x="1922836" y="685796"/>
            <a:chExt cx="1731942" cy="5308605"/>
          </a:xfrm>
        </p:grpSpPr>
        <p:sp>
          <p:nvSpPr>
            <p:cNvPr id="11" name="Freeform 10"/>
            <p:cNvSpPr/>
            <p:nvPr/>
          </p:nvSpPr>
          <p:spPr>
            <a:xfrm rot="16200000">
              <a:off x="12961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8" name="TextBox 27"/>
            <p:cNvSpPr txBox="1"/>
            <p:nvPr/>
          </p:nvSpPr>
          <p:spPr>
            <a:xfrm>
              <a:off x="1961444" y="801510"/>
              <a:ext cx="1693334" cy="1815882"/>
            </a:xfrm>
            <a:prstGeom prst="rect">
              <a:avLst/>
            </a:prstGeom>
            <a:noFill/>
          </p:spPr>
          <p:txBody>
            <a:bodyPr wrap="square" rtlCol="0">
              <a:spAutoFit/>
            </a:bodyPr>
            <a:lstStyle/>
            <a:p>
              <a:r>
                <a:rPr lang="en-ZA" sz="1600" b="1" dirty="0">
                  <a:solidFill>
                    <a:prstClr val="white"/>
                  </a:solidFill>
                  <a:latin typeface="Arial Narrow" pitchFamily="34" charset="0"/>
                </a:rPr>
                <a:t>Within 5 years of the widespread adoption of these guidelines rates of diabetes and obesity increased explosively.</a:t>
              </a:r>
            </a:p>
          </p:txBody>
        </p:sp>
      </p:grpSp>
      <p:grpSp>
        <p:nvGrpSpPr>
          <p:cNvPr id="35" name="Group 34"/>
          <p:cNvGrpSpPr/>
          <p:nvPr/>
        </p:nvGrpSpPr>
        <p:grpSpPr>
          <a:xfrm>
            <a:off x="3705273" y="685796"/>
            <a:ext cx="1730327" cy="5308605"/>
            <a:chOff x="3705273" y="685796"/>
            <a:chExt cx="1730327" cy="5308605"/>
          </a:xfrm>
        </p:grpSpPr>
        <p:sp>
          <p:nvSpPr>
            <p:cNvPr id="13" name="Freeform 12"/>
            <p:cNvSpPr/>
            <p:nvPr/>
          </p:nvSpPr>
          <p:spPr>
            <a:xfrm rot="16200000">
              <a:off x="1912051"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9" name="TextBox 28"/>
            <p:cNvSpPr txBox="1"/>
            <p:nvPr/>
          </p:nvSpPr>
          <p:spPr>
            <a:xfrm>
              <a:off x="3742266" y="801510"/>
              <a:ext cx="1693334" cy="3785652"/>
            </a:xfrm>
            <a:prstGeom prst="rect">
              <a:avLst/>
            </a:prstGeom>
            <a:noFill/>
          </p:spPr>
          <p:txBody>
            <a:bodyPr wrap="square" rtlCol="0">
              <a:spAutoFit/>
            </a:bodyPr>
            <a:lstStyle/>
            <a:p>
              <a:r>
                <a:rPr lang="en-ZA" sz="1600" b="1" dirty="0">
                  <a:solidFill>
                    <a:prstClr val="white"/>
                  </a:solidFill>
                  <a:latin typeface="Arial Narrow" pitchFamily="34" charset="0"/>
                </a:rPr>
                <a:t>The presence of the genetic predisposing condition, carbohydrate-resistance, explains why large numbers of persons in predisposed populations become obese and diabetic when exposed to a high carbohydrate diet. </a:t>
              </a:r>
            </a:p>
          </p:txBody>
        </p:sp>
      </p:grpSp>
      <p:grpSp>
        <p:nvGrpSpPr>
          <p:cNvPr id="36" name="Group 35"/>
          <p:cNvGrpSpPr/>
          <p:nvPr/>
        </p:nvGrpSpPr>
        <p:grpSpPr>
          <a:xfrm>
            <a:off x="5487711" y="685796"/>
            <a:ext cx="1728711" cy="5308605"/>
            <a:chOff x="5487711" y="685796"/>
            <a:chExt cx="1728711" cy="5308605"/>
          </a:xfrm>
        </p:grpSpPr>
        <p:sp>
          <p:nvSpPr>
            <p:cNvPr id="15" name="Freeform 14"/>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991745"/>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30" name="TextBox 29"/>
            <p:cNvSpPr txBox="1"/>
            <p:nvPr/>
          </p:nvSpPr>
          <p:spPr>
            <a:xfrm>
              <a:off x="5523088" y="801510"/>
              <a:ext cx="1693334" cy="2800767"/>
            </a:xfrm>
            <a:prstGeom prst="rect">
              <a:avLst/>
            </a:prstGeom>
            <a:noFill/>
          </p:spPr>
          <p:txBody>
            <a:bodyPr wrap="square" rtlCol="0">
              <a:spAutoFit/>
            </a:bodyPr>
            <a:lstStyle/>
            <a:p>
              <a:r>
                <a:rPr lang="en-ZA" sz="1600" b="1" dirty="0">
                  <a:solidFill>
                    <a:prstClr val="white"/>
                  </a:solidFill>
                  <a:latin typeface="Arial Narrow" pitchFamily="34" charset="0"/>
                </a:rPr>
                <a:t>A high fat diet reverses </a:t>
              </a:r>
              <a:r>
                <a:rPr lang="en-ZA" sz="1600" b="1" dirty="0" smtClean="0">
                  <a:solidFill>
                    <a:prstClr val="white"/>
                  </a:solidFill>
                  <a:latin typeface="Arial Black" pitchFamily="34" charset="0"/>
                </a:rPr>
                <a:t>all</a:t>
              </a:r>
              <a:r>
                <a:rPr lang="en-ZA" sz="1600" b="1" dirty="0" smtClean="0">
                  <a:solidFill>
                    <a:prstClr val="white"/>
                  </a:solidFill>
                  <a:latin typeface="Arial Narrow" pitchFamily="34" charset="0"/>
                </a:rPr>
                <a:t> </a:t>
              </a:r>
              <a:r>
                <a:rPr lang="en-ZA" sz="1600" b="1" dirty="0">
                  <a:solidFill>
                    <a:prstClr val="white"/>
                  </a:solidFill>
                  <a:latin typeface="Arial Narrow" pitchFamily="34" charset="0"/>
                </a:rPr>
                <a:t>known coronary risk factors in persons with carbohydrate-resistance whereas a high carbohydrate diet worsens those factors.</a:t>
              </a:r>
            </a:p>
          </p:txBody>
        </p:sp>
      </p:grpSp>
      <p:grpSp>
        <p:nvGrpSpPr>
          <p:cNvPr id="37" name="Group 36"/>
          <p:cNvGrpSpPr/>
          <p:nvPr/>
        </p:nvGrpSpPr>
        <p:grpSpPr>
          <a:xfrm>
            <a:off x="7270148" y="685796"/>
            <a:ext cx="1727096" cy="5308605"/>
            <a:chOff x="7270148" y="685796"/>
            <a:chExt cx="1727096" cy="5308605"/>
          </a:xfrm>
        </p:grpSpPr>
        <p:sp>
          <p:nvSpPr>
            <p:cNvPr id="18" name="Freeform 17"/>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prstClr val="black"/>
                </a:solidFill>
              </a:endParaRPr>
            </a:p>
          </p:txBody>
        </p:sp>
        <p:sp>
          <p:nvSpPr>
            <p:cNvPr id="31" name="TextBox 30"/>
            <p:cNvSpPr txBox="1"/>
            <p:nvPr/>
          </p:nvSpPr>
          <p:spPr>
            <a:xfrm>
              <a:off x="7303910" y="801510"/>
              <a:ext cx="1693334" cy="338554"/>
            </a:xfrm>
            <a:prstGeom prst="rect">
              <a:avLst/>
            </a:prstGeom>
            <a:noFill/>
          </p:spPr>
          <p:txBody>
            <a:bodyPr wrap="square" rtlCol="0">
              <a:spAutoFit/>
            </a:bodyPr>
            <a:lstStyle/>
            <a:p>
              <a:endParaRPr lang="en-ZA" sz="1600" b="1" dirty="0">
                <a:solidFill>
                  <a:prstClr val="white"/>
                </a:solidFill>
                <a:latin typeface="Arial Narrow" pitchFamily="34" charset="0"/>
              </a:endParaRPr>
            </a:p>
          </p:txBody>
        </p:sp>
      </p:grpSp>
      <p:sp>
        <p:nvSpPr>
          <p:cNvPr id="12" name="Flowchart: Extract 11"/>
          <p:cNvSpPr/>
          <p:nvPr/>
        </p:nvSpPr>
        <p:spPr>
          <a:xfrm rot="5400000">
            <a:off x="1778081" y="5543101"/>
            <a:ext cx="306730" cy="261062"/>
          </a:xfrm>
          <a:prstGeom prst="flowChartExtract">
            <a:avLst/>
          </a:prstGeom>
          <a:solidFill>
            <a:schemeClr val="bg1">
              <a:lumMod val="75000"/>
            </a:schemeClr>
          </a:solidFill>
          <a:ln w="19050">
            <a:solidFill>
              <a:srgbClr val="2A6082"/>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4" name="Flowchart: Extract 13"/>
          <p:cNvSpPr/>
          <p:nvPr/>
        </p:nvSpPr>
        <p:spPr>
          <a:xfrm rot="5400000">
            <a:off x="3560519" y="5543101"/>
            <a:ext cx="306730" cy="261062"/>
          </a:xfrm>
          <a:prstGeom prst="flowChartExtract">
            <a:avLst/>
          </a:prstGeom>
          <a:solidFill>
            <a:schemeClr val="bg1">
              <a:lumMod val="75000"/>
            </a:schemeClr>
          </a:solidFill>
          <a:ln w="19050">
            <a:solidFill>
              <a:srgbClr val="000066"/>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6" name="Flowchart: Extract 15"/>
          <p:cNvSpPr/>
          <p:nvPr/>
        </p:nvSpPr>
        <p:spPr>
          <a:xfrm rot="5400000">
            <a:off x="5342956" y="5543101"/>
            <a:ext cx="306730" cy="261062"/>
          </a:xfrm>
          <a:prstGeom prst="flowChartExtract">
            <a:avLst/>
          </a:prstGeom>
          <a:solidFill>
            <a:schemeClr val="bg1">
              <a:lumMod val="75000"/>
            </a:schemeClr>
          </a:solidFill>
          <a:ln w="19050">
            <a:solidFill>
              <a:srgbClr val="420F47"/>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9" name="Flowchart: Extract 18"/>
          <p:cNvSpPr/>
          <p:nvPr/>
        </p:nvSpPr>
        <p:spPr>
          <a:xfrm rot="5400000">
            <a:off x="7125393" y="5543101"/>
            <a:ext cx="306730" cy="261062"/>
          </a:xfrm>
          <a:prstGeom prst="flowChartExtract">
            <a:avLst/>
          </a:prstGeom>
          <a:solidFill>
            <a:schemeClr val="bg1">
              <a:lumMod val="75000"/>
            </a:schemeClr>
          </a:solidFill>
          <a:ln w="19050">
            <a:solidFill>
              <a:srgbClr val="991745"/>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pic>
        <p:nvPicPr>
          <p:cNvPr id="24" name="Picture 3"/>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36567" t="24647" r="36204" b="38120"/>
          <a:stretch/>
        </p:blipFill>
        <p:spPr bwMode="auto">
          <a:xfrm>
            <a:off x="7318672" y="1923317"/>
            <a:ext cx="1610649" cy="2825088"/>
          </a:xfrm>
          <a:prstGeom prst="rect">
            <a:avLst/>
          </a:prstGeom>
          <a:noFill/>
          <a:ln>
            <a:noFill/>
          </a:ln>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chemeClr val="accent1"/>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chemeClr val="tx1"/>
                </a:solidFill>
                <a:miter lim="800000"/>
                <a:headEnd/>
                <a:tailEnd/>
              </a14:hiddenLine>
            </a:ext>
            <a:ext uri="{AF507438-7753-43E0-B8FC-AC1667EBCBE1}">
              <a14:hiddenEffects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effectLst>
                  <a:outerShdw dist="35921" dir="2700000" algn="ctr" rotWithShape="0">
                    <a:schemeClr val="bg2"/>
                  </a:outerShdw>
                </a:effectLst>
              </a14:hiddenEffects>
            </a:ext>
          </a:extLst>
        </p:spPr>
      </p:pic>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319094720"/>
      </p:ext>
    </p:extLst>
  </p:cSld>
  <p:clrMapOvr>
    <a:masterClrMapping/>
  </p:clrMapOvr>
  <p:transition spd="slow">
    <p:wipe dir="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8" name="Picture 2" descr="D:\SIGAL - COMPUGRAFIX BACKUP 2011\Powerpoint\TN170 - Look &amp; Feel Good Expo talk\diet books\the new Atkins for a new you copy.png"/>
          <p:cNvPicPr>
            <a:picLocks noChangeAspect="1" noChangeArrowheads="1"/>
          </p:cNvPicPr>
          <p:nvPr/>
        </p:nvPicPr>
        <p:blipFill>
          <a:blip r:embed="rId3" cstate="print">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a:stretch>
            <a:fillRect/>
          </a:stretch>
        </p:blipFill>
        <p:spPr bwMode="auto">
          <a:xfrm>
            <a:off x="658836" y="457468"/>
            <a:ext cx="4055745" cy="5888468"/>
          </a:xfrm>
          <a:prstGeom prst="rect">
            <a:avLst/>
          </a:prstGeom>
          <a:noFill/>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pic>
        <p:nvPicPr>
          <p:cNvPr id="4" name="Picture 2" descr="D:\SIGAL - COMPUGRAFIX BACKUP 2011\Powerpoint\TN170 - Look &amp; Feel Good Expo talk\diet books\low carbo living copy.png"/>
          <p:cNvPicPr>
            <a:picLocks noChangeAspect="1" noChangeArrowheads="1"/>
          </p:cNvPicPr>
          <p:nvPr/>
        </p:nvPicPr>
        <p:blipFill rotWithShape="1">
          <a:blip r:embed="rId4">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r="3424" b="4310"/>
          <a:stretch/>
        </p:blipFill>
        <p:spPr bwMode="auto">
          <a:xfrm rot="154371">
            <a:off x="2510817" y="402518"/>
            <a:ext cx="4033205" cy="5887041"/>
          </a:xfrm>
          <a:prstGeom prst="rect">
            <a:avLst/>
          </a:prstGeom>
          <a:noFill/>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pic>
        <p:nvPicPr>
          <p:cNvPr id="5" name="Picture 4"/>
          <p:cNvPicPr>
            <a:picLocks noChangeAspect="1"/>
          </p:cNvPicPr>
          <p:nvPr/>
        </p:nvPicPr>
        <p:blipFill>
          <a:blip r:embed="rId5" cstate="print">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tretch>
            <a:fillRect/>
          </a:stretch>
        </p:blipFill>
        <p:spPr>
          <a:xfrm rot="252678">
            <a:off x="4778557" y="471678"/>
            <a:ext cx="3993747" cy="5967322"/>
          </a:xfrm>
          <a:prstGeom prst="rect">
            <a:avLst/>
          </a:prstGeom>
        </p:spPr>
      </p:pic>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528"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750" fill="hold"/>
                                        <p:tgtEl>
                                          <p:spTgt spid="8"/>
                                        </p:tgtEl>
                                        <p:attrNameLst>
                                          <p:attrName>ppt_w</p:attrName>
                                        </p:attrNameLst>
                                      </p:cBhvr>
                                      <p:tavLst>
                                        <p:tav tm="0">
                                          <p:val>
                                            <p:fltVal val="0"/>
                                          </p:val>
                                        </p:tav>
                                        <p:tav tm="100000">
                                          <p:val>
                                            <p:strVal val="#ppt_w"/>
                                          </p:val>
                                        </p:tav>
                                      </p:tavLst>
                                    </p:anim>
                                    <p:anim calcmode="lin" valueType="num">
                                      <p:cBhvr>
                                        <p:cTn id="8" dur="750" fill="hold"/>
                                        <p:tgtEl>
                                          <p:spTgt spid="8"/>
                                        </p:tgtEl>
                                        <p:attrNameLst>
                                          <p:attrName>ppt_h</p:attrName>
                                        </p:attrNameLst>
                                      </p:cBhvr>
                                      <p:tavLst>
                                        <p:tav tm="0">
                                          <p:val>
                                            <p:fltVal val="0"/>
                                          </p:val>
                                        </p:tav>
                                        <p:tav tm="100000">
                                          <p:val>
                                            <p:strVal val="#ppt_h"/>
                                          </p:val>
                                        </p:tav>
                                      </p:tavLst>
                                    </p:anim>
                                    <p:anim calcmode="lin" valueType="num">
                                      <p:cBhvr>
                                        <p:cTn id="9" dur="750" fill="hold"/>
                                        <p:tgtEl>
                                          <p:spTgt spid="8"/>
                                        </p:tgtEl>
                                        <p:attrNameLst>
                                          <p:attrName>ppt_x</p:attrName>
                                        </p:attrNameLst>
                                      </p:cBhvr>
                                      <p:tavLst>
                                        <p:tav tm="0">
                                          <p:val>
                                            <p:fltVal val="0.5"/>
                                          </p:val>
                                        </p:tav>
                                        <p:tav tm="100000">
                                          <p:val>
                                            <p:strVal val="#ppt_x"/>
                                          </p:val>
                                        </p:tav>
                                      </p:tavLst>
                                    </p:anim>
                                    <p:anim calcmode="lin" valueType="num">
                                      <p:cBhvr>
                                        <p:cTn id="10" dur="750" fill="hold"/>
                                        <p:tgtEl>
                                          <p:spTgt spid="8"/>
                                        </p:tgtEl>
                                        <p:attrNameLst>
                                          <p:attrName>ppt_y</p:attrName>
                                        </p:attrNameLst>
                                      </p:cBhvr>
                                      <p:tavLst>
                                        <p:tav tm="0">
                                          <p:val>
                                            <p:fltVal val="0.5"/>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528"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750" fill="hold"/>
                                        <p:tgtEl>
                                          <p:spTgt spid="4"/>
                                        </p:tgtEl>
                                        <p:attrNameLst>
                                          <p:attrName>ppt_w</p:attrName>
                                        </p:attrNameLst>
                                      </p:cBhvr>
                                      <p:tavLst>
                                        <p:tav tm="0">
                                          <p:val>
                                            <p:fltVal val="0"/>
                                          </p:val>
                                        </p:tav>
                                        <p:tav tm="100000">
                                          <p:val>
                                            <p:strVal val="#ppt_w"/>
                                          </p:val>
                                        </p:tav>
                                      </p:tavLst>
                                    </p:anim>
                                    <p:anim calcmode="lin" valueType="num">
                                      <p:cBhvr>
                                        <p:cTn id="16" dur="750" fill="hold"/>
                                        <p:tgtEl>
                                          <p:spTgt spid="4"/>
                                        </p:tgtEl>
                                        <p:attrNameLst>
                                          <p:attrName>ppt_h</p:attrName>
                                        </p:attrNameLst>
                                      </p:cBhvr>
                                      <p:tavLst>
                                        <p:tav tm="0">
                                          <p:val>
                                            <p:fltVal val="0"/>
                                          </p:val>
                                        </p:tav>
                                        <p:tav tm="100000">
                                          <p:val>
                                            <p:strVal val="#ppt_h"/>
                                          </p:val>
                                        </p:tav>
                                      </p:tavLst>
                                    </p:anim>
                                    <p:anim calcmode="lin" valueType="num">
                                      <p:cBhvr>
                                        <p:cTn id="17" dur="750" fill="hold"/>
                                        <p:tgtEl>
                                          <p:spTgt spid="4"/>
                                        </p:tgtEl>
                                        <p:attrNameLst>
                                          <p:attrName>ppt_x</p:attrName>
                                        </p:attrNameLst>
                                      </p:cBhvr>
                                      <p:tavLst>
                                        <p:tav tm="0">
                                          <p:val>
                                            <p:fltVal val="0.5"/>
                                          </p:val>
                                        </p:tav>
                                        <p:tav tm="100000">
                                          <p:val>
                                            <p:strVal val="#ppt_x"/>
                                          </p:val>
                                        </p:tav>
                                      </p:tavLst>
                                    </p:anim>
                                    <p:anim calcmode="lin" valueType="num">
                                      <p:cBhvr>
                                        <p:cTn id="18" dur="750" fill="hold"/>
                                        <p:tgtEl>
                                          <p:spTgt spid="4"/>
                                        </p:tgtEl>
                                        <p:attrNameLst>
                                          <p:attrName>ppt_y</p:attrName>
                                        </p:attrNameLst>
                                      </p:cBhvr>
                                      <p:tavLst>
                                        <p:tav tm="0">
                                          <p:val>
                                            <p:fltVal val="0.5"/>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52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750" fill="hold"/>
                                        <p:tgtEl>
                                          <p:spTgt spid="5"/>
                                        </p:tgtEl>
                                        <p:attrNameLst>
                                          <p:attrName>ppt_w</p:attrName>
                                        </p:attrNameLst>
                                      </p:cBhvr>
                                      <p:tavLst>
                                        <p:tav tm="0">
                                          <p:val>
                                            <p:fltVal val="0"/>
                                          </p:val>
                                        </p:tav>
                                        <p:tav tm="100000">
                                          <p:val>
                                            <p:strVal val="#ppt_w"/>
                                          </p:val>
                                        </p:tav>
                                      </p:tavLst>
                                    </p:anim>
                                    <p:anim calcmode="lin" valueType="num">
                                      <p:cBhvr>
                                        <p:cTn id="24" dur="750" fill="hold"/>
                                        <p:tgtEl>
                                          <p:spTgt spid="5"/>
                                        </p:tgtEl>
                                        <p:attrNameLst>
                                          <p:attrName>ppt_h</p:attrName>
                                        </p:attrNameLst>
                                      </p:cBhvr>
                                      <p:tavLst>
                                        <p:tav tm="0">
                                          <p:val>
                                            <p:fltVal val="0"/>
                                          </p:val>
                                        </p:tav>
                                        <p:tav tm="100000">
                                          <p:val>
                                            <p:strVal val="#ppt_h"/>
                                          </p:val>
                                        </p:tav>
                                      </p:tavLst>
                                    </p:anim>
                                    <p:anim calcmode="lin" valueType="num">
                                      <p:cBhvr>
                                        <p:cTn id="25" dur="750" fill="hold"/>
                                        <p:tgtEl>
                                          <p:spTgt spid="5"/>
                                        </p:tgtEl>
                                        <p:attrNameLst>
                                          <p:attrName>ppt_x</p:attrName>
                                        </p:attrNameLst>
                                      </p:cBhvr>
                                      <p:tavLst>
                                        <p:tav tm="0">
                                          <p:val>
                                            <p:fltVal val="0.5"/>
                                          </p:val>
                                        </p:tav>
                                        <p:tav tm="100000">
                                          <p:val>
                                            <p:strVal val="#ppt_x"/>
                                          </p:val>
                                        </p:tav>
                                      </p:tavLst>
                                    </p:anim>
                                    <p:anim calcmode="lin" valueType="num">
                                      <p:cBhvr>
                                        <p:cTn id="26" dur="750" fill="hold"/>
                                        <p:tgtEl>
                                          <p:spTgt spid="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title"/>
          </p:nvPr>
        </p:nvSpPr>
        <p:spPr>
          <a:xfrm>
            <a:off x="171966" y="257546"/>
            <a:ext cx="8972033" cy="1075599"/>
          </a:xfrm>
        </p:spPr>
        <p:txBody>
          <a:bodyPr>
            <a:normAutofit/>
          </a:bodyPr>
          <a:lstStyle/>
          <a:p>
            <a:r>
              <a:rPr lang="en-US" dirty="0" smtClean="0"/>
              <a:t>A HIGH FAT DIET REVERSES ALL CORONARY RISK FACTORS MORE EFFECTIVELY THAN A LOW FAT DIET</a:t>
            </a:r>
            <a:endParaRPr lang="en-US" dirty="0"/>
          </a:p>
        </p:txBody>
      </p:sp>
      <p:sp>
        <p:nvSpPr>
          <p:cNvPr id="4" name="Text Box 4"/>
          <p:cNvSpPr txBox="1">
            <a:spLocks noChangeArrowheads="1"/>
          </p:cNvSpPr>
          <p:nvPr/>
        </p:nvSpPr>
        <p:spPr bwMode="auto">
          <a:xfrm>
            <a:off x="1328395" y="5829034"/>
            <a:ext cx="396262"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10</a:t>
            </a:r>
            <a:endParaRPr lang="en-US" sz="1800" b="0" dirty="0">
              <a:latin typeface="Arial Narrow" pitchFamily="34" charset="0"/>
              <a:cs typeface="Calibri" pitchFamily="34" charset="0"/>
            </a:endParaRPr>
          </a:p>
        </p:txBody>
      </p:sp>
      <p:sp>
        <p:nvSpPr>
          <p:cNvPr id="5" name="Text Box 4"/>
          <p:cNvSpPr txBox="1">
            <a:spLocks noChangeArrowheads="1"/>
          </p:cNvSpPr>
          <p:nvPr/>
        </p:nvSpPr>
        <p:spPr bwMode="auto">
          <a:xfrm>
            <a:off x="2338258" y="5829034"/>
            <a:ext cx="290464" cy="353689"/>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0</a:t>
            </a:r>
            <a:endParaRPr lang="en-US" sz="1800" b="0" dirty="0">
              <a:latin typeface="Arial Narrow" pitchFamily="34" charset="0"/>
              <a:cs typeface="Calibri" pitchFamily="34" charset="0"/>
            </a:endParaRPr>
          </a:p>
        </p:txBody>
      </p:sp>
      <p:sp>
        <p:nvSpPr>
          <p:cNvPr id="6" name="Text Box 4"/>
          <p:cNvSpPr txBox="1">
            <a:spLocks noChangeArrowheads="1"/>
          </p:cNvSpPr>
          <p:nvPr/>
        </p:nvSpPr>
        <p:spPr bwMode="auto">
          <a:xfrm>
            <a:off x="3211064" y="5829034"/>
            <a:ext cx="458780"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-10</a:t>
            </a:r>
            <a:endParaRPr lang="en-US" sz="1800" b="0" dirty="0">
              <a:latin typeface="Arial Narrow" pitchFamily="34" charset="0"/>
              <a:cs typeface="Calibri" pitchFamily="34" charset="0"/>
            </a:endParaRPr>
          </a:p>
        </p:txBody>
      </p:sp>
      <p:sp>
        <p:nvSpPr>
          <p:cNvPr id="8" name="Text Box 4"/>
          <p:cNvSpPr txBox="1">
            <a:spLocks noChangeArrowheads="1"/>
          </p:cNvSpPr>
          <p:nvPr/>
        </p:nvSpPr>
        <p:spPr bwMode="auto">
          <a:xfrm>
            <a:off x="4168028" y="5829034"/>
            <a:ext cx="458780"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-20</a:t>
            </a:r>
            <a:endParaRPr lang="en-US" sz="1800" b="0" dirty="0">
              <a:latin typeface="Arial Narrow" pitchFamily="34" charset="0"/>
              <a:cs typeface="Calibri" pitchFamily="34" charset="0"/>
            </a:endParaRPr>
          </a:p>
        </p:txBody>
      </p:sp>
      <p:sp>
        <p:nvSpPr>
          <p:cNvPr id="9" name="Text Box 4"/>
          <p:cNvSpPr txBox="1">
            <a:spLocks noChangeArrowheads="1"/>
          </p:cNvSpPr>
          <p:nvPr/>
        </p:nvSpPr>
        <p:spPr bwMode="auto">
          <a:xfrm>
            <a:off x="5124992" y="5829034"/>
            <a:ext cx="458780"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-30</a:t>
            </a:r>
            <a:endParaRPr lang="en-US" sz="1800" b="0" dirty="0">
              <a:latin typeface="Arial Narrow" pitchFamily="34" charset="0"/>
              <a:cs typeface="Calibri" pitchFamily="34" charset="0"/>
            </a:endParaRPr>
          </a:p>
        </p:txBody>
      </p:sp>
      <p:sp>
        <p:nvSpPr>
          <p:cNvPr id="10" name="Text Box 4"/>
          <p:cNvSpPr txBox="1">
            <a:spLocks noChangeArrowheads="1"/>
          </p:cNvSpPr>
          <p:nvPr/>
        </p:nvSpPr>
        <p:spPr bwMode="auto">
          <a:xfrm>
            <a:off x="6081956" y="5829034"/>
            <a:ext cx="458780"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-40</a:t>
            </a:r>
            <a:endParaRPr lang="en-US" sz="1800" b="0" dirty="0">
              <a:latin typeface="Arial Narrow" pitchFamily="34" charset="0"/>
              <a:cs typeface="Calibri" pitchFamily="34" charset="0"/>
            </a:endParaRPr>
          </a:p>
        </p:txBody>
      </p:sp>
      <p:sp>
        <p:nvSpPr>
          <p:cNvPr id="11" name="Text Box 4"/>
          <p:cNvSpPr txBox="1">
            <a:spLocks noChangeArrowheads="1"/>
          </p:cNvSpPr>
          <p:nvPr/>
        </p:nvSpPr>
        <p:spPr bwMode="auto">
          <a:xfrm>
            <a:off x="7038920" y="5829034"/>
            <a:ext cx="458780"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-50</a:t>
            </a:r>
            <a:endParaRPr lang="en-US" sz="1800" b="0" dirty="0">
              <a:latin typeface="Arial Narrow" pitchFamily="34" charset="0"/>
              <a:cs typeface="Calibri" pitchFamily="34" charset="0"/>
            </a:endParaRPr>
          </a:p>
        </p:txBody>
      </p:sp>
      <p:sp>
        <p:nvSpPr>
          <p:cNvPr id="12" name="Text Box 4"/>
          <p:cNvSpPr txBox="1">
            <a:spLocks noChangeArrowheads="1"/>
          </p:cNvSpPr>
          <p:nvPr/>
        </p:nvSpPr>
        <p:spPr bwMode="auto">
          <a:xfrm>
            <a:off x="7995886" y="5829034"/>
            <a:ext cx="458780" cy="36933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-60</a:t>
            </a:r>
            <a:endParaRPr lang="en-US" sz="1800" b="0" dirty="0">
              <a:latin typeface="Arial Narrow" pitchFamily="34" charset="0"/>
              <a:cs typeface="Calibri" pitchFamily="34" charset="0"/>
            </a:endParaRPr>
          </a:p>
        </p:txBody>
      </p:sp>
      <p:grpSp>
        <p:nvGrpSpPr>
          <p:cNvPr id="3" name="Group 66"/>
          <p:cNvGrpSpPr/>
          <p:nvPr/>
        </p:nvGrpSpPr>
        <p:grpSpPr>
          <a:xfrm>
            <a:off x="1443968" y="5471591"/>
            <a:ext cx="2042647" cy="338952"/>
            <a:chOff x="1443968" y="5471591"/>
            <a:chExt cx="2042647" cy="338952"/>
          </a:xfrm>
        </p:grpSpPr>
        <p:sp>
          <p:nvSpPr>
            <p:cNvPr id="14" name="Text Box 4"/>
            <p:cNvSpPr txBox="1">
              <a:spLocks noChangeArrowheads="1"/>
            </p:cNvSpPr>
            <p:nvPr/>
          </p:nvSpPr>
          <p:spPr bwMode="auto">
            <a:xfrm>
              <a:off x="1443968" y="5471591"/>
              <a:ext cx="1069524" cy="33895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smtClean="0">
                  <a:latin typeface="Arial Narrow" pitchFamily="34" charset="0"/>
                  <a:cs typeface="Calibri" pitchFamily="34" charset="0"/>
                </a:rPr>
                <a:t>Body mass</a:t>
              </a:r>
              <a:endParaRPr lang="en-US" sz="1700" b="0" dirty="0">
                <a:latin typeface="Arial Narrow" pitchFamily="34" charset="0"/>
                <a:cs typeface="Calibri" pitchFamily="34" charset="0"/>
              </a:endParaRPr>
            </a:p>
          </p:txBody>
        </p:sp>
        <p:sp>
          <p:nvSpPr>
            <p:cNvPr id="15" name="Rectangle 14"/>
            <p:cNvSpPr/>
            <p:nvPr/>
          </p:nvSpPr>
          <p:spPr>
            <a:xfrm>
              <a:off x="2506894" y="5508074"/>
              <a:ext cx="500217"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6" name="Rectangle 15"/>
            <p:cNvSpPr/>
            <p:nvPr/>
          </p:nvSpPr>
          <p:spPr>
            <a:xfrm>
              <a:off x="2506894" y="5644636"/>
              <a:ext cx="979721"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grpSp>
      <p:grpSp>
        <p:nvGrpSpPr>
          <p:cNvPr id="7" name="Group 65"/>
          <p:cNvGrpSpPr/>
          <p:nvPr/>
        </p:nvGrpSpPr>
        <p:grpSpPr>
          <a:xfrm>
            <a:off x="1235591" y="5144896"/>
            <a:ext cx="3157989" cy="353943"/>
            <a:chOff x="1235591" y="5146020"/>
            <a:chExt cx="3157989" cy="353943"/>
          </a:xfrm>
        </p:grpSpPr>
        <p:sp>
          <p:nvSpPr>
            <p:cNvPr id="18" name="Rectangle 17"/>
            <p:cNvSpPr/>
            <p:nvPr/>
          </p:nvSpPr>
          <p:spPr>
            <a:xfrm>
              <a:off x="2506894" y="5186614"/>
              <a:ext cx="1180443"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19" name="Rectangle 18"/>
            <p:cNvSpPr/>
            <p:nvPr/>
          </p:nvSpPr>
          <p:spPr>
            <a:xfrm>
              <a:off x="2506894" y="5323177"/>
              <a:ext cx="1886686"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0" name="Text Box 4"/>
            <p:cNvSpPr txBox="1">
              <a:spLocks noChangeArrowheads="1"/>
            </p:cNvSpPr>
            <p:nvPr/>
          </p:nvSpPr>
          <p:spPr bwMode="auto">
            <a:xfrm>
              <a:off x="1235591" y="5146020"/>
              <a:ext cx="1277901" cy="353943"/>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smtClean="0">
                  <a:latin typeface="Arial Narrow" pitchFamily="34" charset="0"/>
                  <a:cs typeface="Calibri" pitchFamily="34" charset="0"/>
                </a:rPr>
                <a:t>Abdominal fat</a:t>
              </a:r>
              <a:endParaRPr lang="en-US" sz="1700" b="0" dirty="0">
                <a:latin typeface="Arial Narrow" pitchFamily="34" charset="0"/>
                <a:cs typeface="Calibri" pitchFamily="34" charset="0"/>
              </a:endParaRPr>
            </a:p>
          </p:txBody>
        </p:sp>
      </p:grpSp>
      <p:grpSp>
        <p:nvGrpSpPr>
          <p:cNvPr id="13" name="Group 70"/>
          <p:cNvGrpSpPr/>
          <p:nvPr/>
        </p:nvGrpSpPr>
        <p:grpSpPr>
          <a:xfrm>
            <a:off x="1411445" y="3511446"/>
            <a:ext cx="5931829" cy="353943"/>
            <a:chOff x="1411445" y="3051278"/>
            <a:chExt cx="5931829" cy="353943"/>
          </a:xfrm>
        </p:grpSpPr>
        <p:sp>
          <p:nvSpPr>
            <p:cNvPr id="22" name="Rectangle 21"/>
            <p:cNvSpPr/>
            <p:nvPr/>
          </p:nvSpPr>
          <p:spPr>
            <a:xfrm>
              <a:off x="2506894" y="3091872"/>
              <a:ext cx="1824474"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3" name="Rectangle 22"/>
            <p:cNvSpPr/>
            <p:nvPr/>
          </p:nvSpPr>
          <p:spPr>
            <a:xfrm>
              <a:off x="2506894" y="3228435"/>
              <a:ext cx="4836380"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4" name="Text Box 4"/>
            <p:cNvSpPr txBox="1">
              <a:spLocks noChangeArrowheads="1"/>
            </p:cNvSpPr>
            <p:nvPr/>
          </p:nvSpPr>
          <p:spPr bwMode="auto">
            <a:xfrm>
              <a:off x="1411445" y="3051278"/>
              <a:ext cx="1102047" cy="353943"/>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smtClean="0">
                  <a:latin typeface="Arial Narrow" pitchFamily="34" charset="0"/>
                  <a:cs typeface="Calibri" pitchFamily="34" charset="0"/>
                </a:rPr>
                <a:t>Triglyceride</a:t>
              </a:r>
              <a:endParaRPr lang="en-US" sz="1700" b="0" dirty="0">
                <a:latin typeface="Arial Narrow" pitchFamily="34" charset="0"/>
                <a:cs typeface="Calibri" pitchFamily="34" charset="0"/>
              </a:endParaRPr>
            </a:p>
          </p:txBody>
        </p:sp>
      </p:grpSp>
      <p:grpSp>
        <p:nvGrpSpPr>
          <p:cNvPr id="17" name="Group 71"/>
          <p:cNvGrpSpPr/>
          <p:nvPr/>
        </p:nvGrpSpPr>
        <p:grpSpPr>
          <a:xfrm>
            <a:off x="994270" y="3184756"/>
            <a:ext cx="5992067" cy="353943"/>
            <a:chOff x="994270" y="2725702"/>
            <a:chExt cx="5992067" cy="353943"/>
          </a:xfrm>
        </p:grpSpPr>
        <p:sp>
          <p:nvSpPr>
            <p:cNvPr id="26" name="Rectangle 25"/>
            <p:cNvSpPr/>
            <p:nvPr/>
          </p:nvSpPr>
          <p:spPr>
            <a:xfrm>
              <a:off x="2506894" y="2766296"/>
              <a:ext cx="1423422"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7" name="Rectangle 26"/>
            <p:cNvSpPr/>
            <p:nvPr/>
          </p:nvSpPr>
          <p:spPr>
            <a:xfrm>
              <a:off x="2506894" y="2902859"/>
              <a:ext cx="4479443"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8" name="Text Box 4"/>
            <p:cNvSpPr txBox="1">
              <a:spLocks noChangeArrowheads="1"/>
            </p:cNvSpPr>
            <p:nvPr/>
          </p:nvSpPr>
          <p:spPr bwMode="auto">
            <a:xfrm>
              <a:off x="994270" y="2725702"/>
              <a:ext cx="1519222" cy="353943"/>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smtClean="0">
                  <a:latin typeface="Arial Narrow" pitchFamily="34" charset="0"/>
                  <a:cs typeface="Calibri" pitchFamily="34" charset="0"/>
                </a:rPr>
                <a:t>Triglyceride AUC</a:t>
              </a:r>
              <a:endParaRPr lang="en-US" sz="1700" b="0" dirty="0">
                <a:latin typeface="Arial Narrow" pitchFamily="34" charset="0"/>
                <a:cs typeface="Calibri" pitchFamily="34" charset="0"/>
              </a:endParaRPr>
            </a:p>
          </p:txBody>
        </p:sp>
      </p:grpSp>
      <p:grpSp>
        <p:nvGrpSpPr>
          <p:cNvPr id="21" name="Group 72"/>
          <p:cNvGrpSpPr/>
          <p:nvPr/>
        </p:nvGrpSpPr>
        <p:grpSpPr>
          <a:xfrm>
            <a:off x="554122" y="2858066"/>
            <a:ext cx="2028657" cy="353943"/>
            <a:chOff x="554122" y="2400125"/>
            <a:chExt cx="2028657" cy="353943"/>
          </a:xfrm>
        </p:grpSpPr>
        <p:sp>
          <p:nvSpPr>
            <p:cNvPr id="29" name="Text Box 4"/>
            <p:cNvSpPr txBox="1">
              <a:spLocks noChangeArrowheads="1"/>
            </p:cNvSpPr>
            <p:nvPr/>
          </p:nvSpPr>
          <p:spPr bwMode="auto">
            <a:xfrm>
              <a:off x="554122" y="2400125"/>
              <a:ext cx="730645" cy="353943"/>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dirty="0" smtClean="0">
                  <a:latin typeface="Arial Narrow" pitchFamily="34" charset="0"/>
                  <a:cs typeface="Calibri" pitchFamily="34" charset="0"/>
                </a:rPr>
                <a:t>HDL-C</a:t>
              </a:r>
              <a:endParaRPr lang="en-US" sz="1700" b="0" dirty="0">
                <a:latin typeface="Arial Narrow" pitchFamily="34" charset="0"/>
                <a:cs typeface="Calibri" pitchFamily="34" charset="0"/>
              </a:endParaRPr>
            </a:p>
          </p:txBody>
        </p:sp>
        <p:sp>
          <p:nvSpPr>
            <p:cNvPr id="30" name="Rectangle 29"/>
            <p:cNvSpPr/>
            <p:nvPr/>
          </p:nvSpPr>
          <p:spPr>
            <a:xfrm>
              <a:off x="2506894" y="2436609"/>
              <a:ext cx="75885"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31" name="Rectangle 30"/>
            <p:cNvSpPr/>
            <p:nvPr/>
          </p:nvSpPr>
          <p:spPr>
            <a:xfrm flipH="1">
              <a:off x="1279359" y="2573171"/>
              <a:ext cx="1227536"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grpSp>
      <p:grpSp>
        <p:nvGrpSpPr>
          <p:cNvPr id="25" name="Group 73"/>
          <p:cNvGrpSpPr/>
          <p:nvPr/>
        </p:nvGrpSpPr>
        <p:grpSpPr>
          <a:xfrm>
            <a:off x="815754" y="2531376"/>
            <a:ext cx="6828309" cy="353943"/>
            <a:chOff x="815754" y="2074549"/>
            <a:chExt cx="6828309" cy="353943"/>
          </a:xfrm>
        </p:grpSpPr>
        <p:sp>
          <p:nvSpPr>
            <p:cNvPr id="32" name="Rectangle 31"/>
            <p:cNvSpPr/>
            <p:nvPr/>
          </p:nvSpPr>
          <p:spPr>
            <a:xfrm>
              <a:off x="2506894" y="2115143"/>
              <a:ext cx="1928748"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33" name="Rectangle 32"/>
            <p:cNvSpPr/>
            <p:nvPr/>
          </p:nvSpPr>
          <p:spPr>
            <a:xfrm>
              <a:off x="2506893" y="2251706"/>
              <a:ext cx="5137170"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34" name="Text Box 4"/>
            <p:cNvSpPr txBox="1">
              <a:spLocks noChangeArrowheads="1"/>
            </p:cNvSpPr>
            <p:nvPr/>
          </p:nvSpPr>
          <p:spPr bwMode="auto">
            <a:xfrm>
              <a:off x="815754" y="2074549"/>
              <a:ext cx="1697738" cy="353943"/>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smtClean="0">
                  <a:latin typeface="Arial Narrow" pitchFamily="34" charset="0"/>
                  <a:cs typeface="Calibri" pitchFamily="34" charset="0"/>
                </a:rPr>
                <a:t>Triglyceride/HDL-C</a:t>
              </a:r>
              <a:endParaRPr lang="en-US" sz="1700" b="0" dirty="0">
                <a:latin typeface="Arial Narrow" pitchFamily="34" charset="0"/>
                <a:cs typeface="Calibri" pitchFamily="34" charset="0"/>
              </a:endParaRPr>
            </a:p>
          </p:txBody>
        </p:sp>
      </p:grpSp>
      <p:grpSp>
        <p:nvGrpSpPr>
          <p:cNvPr id="66" name="Group 76"/>
          <p:cNvGrpSpPr/>
          <p:nvPr/>
        </p:nvGrpSpPr>
        <p:grpSpPr>
          <a:xfrm>
            <a:off x="1892809" y="1551306"/>
            <a:ext cx="1528170" cy="338952"/>
            <a:chOff x="1892809" y="1411047"/>
            <a:chExt cx="1528170" cy="338952"/>
          </a:xfrm>
        </p:grpSpPr>
        <p:sp>
          <p:nvSpPr>
            <p:cNvPr id="35" name="Rectangle 34"/>
            <p:cNvSpPr/>
            <p:nvPr/>
          </p:nvSpPr>
          <p:spPr>
            <a:xfrm>
              <a:off x="2506894" y="1451641"/>
              <a:ext cx="148073"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36" name="Rectangle 35"/>
            <p:cNvSpPr/>
            <p:nvPr/>
          </p:nvSpPr>
          <p:spPr>
            <a:xfrm>
              <a:off x="2506894" y="1588203"/>
              <a:ext cx="914085"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37" name="Text Box 4"/>
            <p:cNvSpPr txBox="1">
              <a:spLocks noChangeArrowheads="1"/>
            </p:cNvSpPr>
            <p:nvPr/>
          </p:nvSpPr>
          <p:spPr bwMode="auto">
            <a:xfrm>
              <a:off x="1892809" y="1411047"/>
              <a:ext cx="620683" cy="33895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err="1" smtClean="0">
                  <a:latin typeface="Arial Narrow" pitchFamily="34" charset="0"/>
                  <a:cs typeface="Calibri" pitchFamily="34" charset="0"/>
                </a:rPr>
                <a:t>ApoB</a:t>
              </a:r>
              <a:endParaRPr lang="en-US" sz="1700" b="0" dirty="0">
                <a:latin typeface="Arial Narrow" pitchFamily="34" charset="0"/>
                <a:cs typeface="Calibri" pitchFamily="34" charset="0"/>
              </a:endParaRPr>
            </a:p>
          </p:txBody>
        </p:sp>
      </p:grpSp>
      <p:grpSp>
        <p:nvGrpSpPr>
          <p:cNvPr id="67" name="Group 77"/>
          <p:cNvGrpSpPr/>
          <p:nvPr/>
        </p:nvGrpSpPr>
        <p:grpSpPr>
          <a:xfrm>
            <a:off x="486421" y="1224616"/>
            <a:ext cx="3576242" cy="338952"/>
            <a:chOff x="486421" y="1085470"/>
            <a:chExt cx="3576242" cy="338952"/>
          </a:xfrm>
        </p:grpSpPr>
        <p:sp>
          <p:nvSpPr>
            <p:cNvPr id="38" name="Rectangle 37"/>
            <p:cNvSpPr/>
            <p:nvPr/>
          </p:nvSpPr>
          <p:spPr>
            <a:xfrm flipH="1">
              <a:off x="1736558" y="1126065"/>
              <a:ext cx="770336"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39" name="Rectangle 38"/>
            <p:cNvSpPr/>
            <p:nvPr/>
          </p:nvSpPr>
          <p:spPr>
            <a:xfrm>
              <a:off x="2506894" y="1262627"/>
              <a:ext cx="1555769"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40" name="Text Box 4"/>
            <p:cNvSpPr txBox="1">
              <a:spLocks noChangeArrowheads="1"/>
            </p:cNvSpPr>
            <p:nvPr/>
          </p:nvSpPr>
          <p:spPr bwMode="auto">
            <a:xfrm>
              <a:off x="486421" y="1085470"/>
              <a:ext cx="1265090" cy="33895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err="1" smtClean="0">
                  <a:latin typeface="Arial Narrow" pitchFamily="34" charset="0"/>
                  <a:cs typeface="Calibri" pitchFamily="34" charset="0"/>
                </a:rPr>
                <a:t>ApoB</a:t>
              </a:r>
              <a:r>
                <a:rPr lang="en-US" sz="1700" b="0" dirty="0" smtClean="0">
                  <a:latin typeface="Arial Narrow" pitchFamily="34" charset="0"/>
                  <a:cs typeface="Calibri" pitchFamily="34" charset="0"/>
                </a:rPr>
                <a:t>/ApoA-1</a:t>
              </a:r>
              <a:endParaRPr lang="en-US" sz="1700" b="0" dirty="0">
                <a:latin typeface="Arial Narrow" pitchFamily="34" charset="0"/>
                <a:cs typeface="Calibri" pitchFamily="34" charset="0"/>
              </a:endParaRPr>
            </a:p>
          </p:txBody>
        </p:sp>
      </p:grpSp>
      <p:grpSp>
        <p:nvGrpSpPr>
          <p:cNvPr id="68" name="Group 74"/>
          <p:cNvGrpSpPr/>
          <p:nvPr/>
        </p:nvGrpSpPr>
        <p:grpSpPr>
          <a:xfrm>
            <a:off x="211288" y="2204686"/>
            <a:ext cx="4063932" cy="353943"/>
            <a:chOff x="211288" y="1097820"/>
            <a:chExt cx="4063932" cy="353943"/>
          </a:xfrm>
        </p:grpSpPr>
        <p:sp>
          <p:nvSpPr>
            <p:cNvPr id="41" name="Text Box 4"/>
            <p:cNvSpPr txBox="1">
              <a:spLocks noChangeArrowheads="1"/>
            </p:cNvSpPr>
            <p:nvPr/>
          </p:nvSpPr>
          <p:spPr bwMode="auto">
            <a:xfrm>
              <a:off x="211288" y="1097820"/>
              <a:ext cx="1913192" cy="353943"/>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smtClean="0">
                  <a:latin typeface="Arial Narrow" pitchFamily="34" charset="0"/>
                  <a:cs typeface="Calibri" pitchFamily="34" charset="0"/>
                </a:rPr>
                <a:t>Small LDL-</a:t>
              </a:r>
              <a:r>
                <a:rPr lang="en-US" sz="1700" dirty="0" smtClean="0">
                  <a:latin typeface="Arial Narrow" pitchFamily="34" charset="0"/>
                  <a:cs typeface="Calibri" pitchFamily="34" charset="0"/>
                </a:rPr>
                <a:t>C particles</a:t>
              </a:r>
              <a:endParaRPr lang="en-US" sz="1700" b="0" dirty="0">
                <a:latin typeface="Arial Narrow" pitchFamily="34" charset="0"/>
                <a:cs typeface="Calibri" pitchFamily="34" charset="0"/>
              </a:endParaRPr>
            </a:p>
          </p:txBody>
        </p:sp>
        <p:sp>
          <p:nvSpPr>
            <p:cNvPr id="42" name="Rectangle 41"/>
            <p:cNvSpPr/>
            <p:nvPr/>
          </p:nvSpPr>
          <p:spPr>
            <a:xfrm flipH="1">
              <a:off x="2117559" y="1134303"/>
              <a:ext cx="389336"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43" name="Rectangle 42"/>
            <p:cNvSpPr/>
            <p:nvPr/>
          </p:nvSpPr>
          <p:spPr>
            <a:xfrm>
              <a:off x="2506893" y="1270865"/>
              <a:ext cx="1768327"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grpSp>
      <p:grpSp>
        <p:nvGrpSpPr>
          <p:cNvPr id="69" name="Group 2"/>
          <p:cNvGrpSpPr/>
          <p:nvPr/>
        </p:nvGrpSpPr>
        <p:grpSpPr>
          <a:xfrm>
            <a:off x="1672885" y="4818206"/>
            <a:ext cx="1976694" cy="353943"/>
            <a:chOff x="1672885" y="1646888"/>
            <a:chExt cx="1976694" cy="353943"/>
          </a:xfrm>
        </p:grpSpPr>
        <p:sp>
          <p:nvSpPr>
            <p:cNvPr id="44" name="Rectangle 43"/>
            <p:cNvSpPr/>
            <p:nvPr/>
          </p:nvSpPr>
          <p:spPr>
            <a:xfrm>
              <a:off x="2506894" y="1687482"/>
              <a:ext cx="152085"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45" name="Rectangle 44"/>
            <p:cNvSpPr/>
            <p:nvPr/>
          </p:nvSpPr>
          <p:spPr>
            <a:xfrm>
              <a:off x="2506894" y="1824044"/>
              <a:ext cx="1142685"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46" name="Text Box 4"/>
            <p:cNvSpPr txBox="1">
              <a:spLocks noChangeArrowheads="1"/>
            </p:cNvSpPr>
            <p:nvPr/>
          </p:nvSpPr>
          <p:spPr bwMode="auto">
            <a:xfrm>
              <a:off x="1672885" y="1646888"/>
              <a:ext cx="840607" cy="353943"/>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smtClean="0">
                  <a:latin typeface="Arial Narrow" pitchFamily="34" charset="0"/>
                  <a:cs typeface="Calibri" pitchFamily="34" charset="0"/>
                </a:rPr>
                <a:t>Glucose</a:t>
              </a:r>
              <a:endParaRPr lang="en-US" sz="1700" b="0" dirty="0">
                <a:latin typeface="Arial Narrow" pitchFamily="34" charset="0"/>
                <a:cs typeface="Calibri" pitchFamily="34" charset="0"/>
              </a:endParaRPr>
            </a:p>
          </p:txBody>
        </p:sp>
      </p:grpSp>
      <p:grpSp>
        <p:nvGrpSpPr>
          <p:cNvPr id="70" name="Group 67"/>
          <p:cNvGrpSpPr/>
          <p:nvPr/>
        </p:nvGrpSpPr>
        <p:grpSpPr>
          <a:xfrm>
            <a:off x="1811056" y="4491516"/>
            <a:ext cx="5395860" cy="338952"/>
            <a:chOff x="1811056" y="1321312"/>
            <a:chExt cx="5395860" cy="338952"/>
          </a:xfrm>
        </p:grpSpPr>
        <p:sp>
          <p:nvSpPr>
            <p:cNvPr id="47" name="Rectangle 46"/>
            <p:cNvSpPr/>
            <p:nvPr/>
          </p:nvSpPr>
          <p:spPr>
            <a:xfrm>
              <a:off x="2506893" y="1361906"/>
              <a:ext cx="1648011"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48" name="Rectangle 47"/>
            <p:cNvSpPr/>
            <p:nvPr/>
          </p:nvSpPr>
          <p:spPr>
            <a:xfrm>
              <a:off x="2506894" y="1498468"/>
              <a:ext cx="4700022"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49" name="Text Box 4"/>
            <p:cNvSpPr txBox="1">
              <a:spLocks noChangeArrowheads="1"/>
            </p:cNvSpPr>
            <p:nvPr/>
          </p:nvSpPr>
          <p:spPr bwMode="auto">
            <a:xfrm>
              <a:off x="1811056" y="1321312"/>
              <a:ext cx="702436" cy="33895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smtClean="0">
                  <a:latin typeface="Arial Narrow" pitchFamily="34" charset="0"/>
                  <a:cs typeface="Calibri" pitchFamily="34" charset="0"/>
                </a:rPr>
                <a:t>Insulin</a:t>
              </a:r>
              <a:endParaRPr lang="en-US" sz="1700" b="0" dirty="0">
                <a:latin typeface="Arial Narrow" pitchFamily="34" charset="0"/>
                <a:cs typeface="Calibri" pitchFamily="34" charset="0"/>
              </a:endParaRPr>
            </a:p>
          </p:txBody>
        </p:sp>
      </p:grpSp>
      <p:grpSp>
        <p:nvGrpSpPr>
          <p:cNvPr id="71" name="Group 68"/>
          <p:cNvGrpSpPr/>
          <p:nvPr/>
        </p:nvGrpSpPr>
        <p:grpSpPr>
          <a:xfrm>
            <a:off x="1793423" y="4164826"/>
            <a:ext cx="5974966" cy="338952"/>
            <a:chOff x="1793423" y="995735"/>
            <a:chExt cx="5974966" cy="338952"/>
          </a:xfrm>
        </p:grpSpPr>
        <p:sp>
          <p:nvSpPr>
            <p:cNvPr id="50" name="Rectangle 49"/>
            <p:cNvSpPr/>
            <p:nvPr/>
          </p:nvSpPr>
          <p:spPr>
            <a:xfrm>
              <a:off x="2506894" y="1036330"/>
              <a:ext cx="1668064"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1" name="Rectangle 50"/>
            <p:cNvSpPr/>
            <p:nvPr/>
          </p:nvSpPr>
          <p:spPr>
            <a:xfrm>
              <a:off x="2506894" y="1172892"/>
              <a:ext cx="5261495"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2" name="Text Box 4"/>
            <p:cNvSpPr txBox="1">
              <a:spLocks noChangeArrowheads="1"/>
            </p:cNvSpPr>
            <p:nvPr/>
          </p:nvSpPr>
          <p:spPr bwMode="auto">
            <a:xfrm>
              <a:off x="1793423" y="995735"/>
              <a:ext cx="720069" cy="33895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smtClean="0">
                  <a:latin typeface="Arial Narrow" pitchFamily="34" charset="0"/>
                  <a:cs typeface="Calibri" pitchFamily="34" charset="0"/>
                </a:rPr>
                <a:t>HOMA</a:t>
              </a:r>
              <a:endParaRPr lang="en-US" sz="1700" b="0" dirty="0">
                <a:latin typeface="Arial Narrow" pitchFamily="34" charset="0"/>
                <a:cs typeface="Calibri" pitchFamily="34" charset="0"/>
              </a:endParaRPr>
            </a:p>
          </p:txBody>
        </p:sp>
      </p:grpSp>
      <p:grpSp>
        <p:nvGrpSpPr>
          <p:cNvPr id="72" name="Group 69"/>
          <p:cNvGrpSpPr/>
          <p:nvPr/>
        </p:nvGrpSpPr>
        <p:grpSpPr>
          <a:xfrm>
            <a:off x="1841513" y="3838136"/>
            <a:ext cx="4679603" cy="338952"/>
            <a:chOff x="1841513" y="670159"/>
            <a:chExt cx="4679603" cy="338952"/>
          </a:xfrm>
        </p:grpSpPr>
        <p:sp>
          <p:nvSpPr>
            <p:cNvPr id="53" name="Rectangle 52"/>
            <p:cNvSpPr/>
            <p:nvPr/>
          </p:nvSpPr>
          <p:spPr>
            <a:xfrm>
              <a:off x="2506893" y="710753"/>
              <a:ext cx="1676085"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4" name="Rectangle 53"/>
            <p:cNvSpPr/>
            <p:nvPr/>
          </p:nvSpPr>
          <p:spPr>
            <a:xfrm>
              <a:off x="2506894" y="847315"/>
              <a:ext cx="4014222"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5" name="Text Box 4"/>
            <p:cNvSpPr txBox="1">
              <a:spLocks noChangeArrowheads="1"/>
            </p:cNvSpPr>
            <p:nvPr/>
          </p:nvSpPr>
          <p:spPr bwMode="auto">
            <a:xfrm>
              <a:off x="1841513" y="670159"/>
              <a:ext cx="671979" cy="33895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err="1" smtClean="0">
                  <a:latin typeface="Arial Narrow" pitchFamily="34" charset="0"/>
                  <a:cs typeface="Calibri" pitchFamily="34" charset="0"/>
                </a:rPr>
                <a:t>Leptin</a:t>
              </a:r>
              <a:endParaRPr lang="en-US" sz="1700" b="0" dirty="0">
                <a:latin typeface="Arial Narrow" pitchFamily="34" charset="0"/>
                <a:cs typeface="Calibri" pitchFamily="34" charset="0"/>
              </a:endParaRPr>
            </a:p>
          </p:txBody>
        </p:sp>
      </p:grpSp>
      <p:grpSp>
        <p:nvGrpSpPr>
          <p:cNvPr id="73" name="Group 75"/>
          <p:cNvGrpSpPr/>
          <p:nvPr/>
        </p:nvGrpSpPr>
        <p:grpSpPr>
          <a:xfrm>
            <a:off x="201860" y="1877996"/>
            <a:ext cx="7771066" cy="353943"/>
            <a:chOff x="201860" y="344583"/>
            <a:chExt cx="7771066" cy="353943"/>
          </a:xfrm>
        </p:grpSpPr>
        <p:sp>
          <p:nvSpPr>
            <p:cNvPr id="56" name="Rectangle 55"/>
            <p:cNvSpPr/>
            <p:nvPr/>
          </p:nvSpPr>
          <p:spPr>
            <a:xfrm>
              <a:off x="2506894" y="385177"/>
              <a:ext cx="2261622"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7" name="Rectangle 56"/>
            <p:cNvSpPr/>
            <p:nvPr/>
          </p:nvSpPr>
          <p:spPr>
            <a:xfrm>
              <a:off x="2506894" y="521739"/>
              <a:ext cx="5466032"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58" name="Text Box 4"/>
            <p:cNvSpPr txBox="1">
              <a:spLocks noChangeArrowheads="1"/>
            </p:cNvSpPr>
            <p:nvPr/>
          </p:nvSpPr>
          <p:spPr bwMode="auto">
            <a:xfrm>
              <a:off x="201860" y="344583"/>
              <a:ext cx="2311632" cy="353943"/>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r" rtl="1" eaLnBrk="1" hangingPunct="1"/>
              <a:r>
                <a:rPr lang="en-US" sz="1700" b="0" dirty="0" smtClean="0">
                  <a:latin typeface="Arial Narrow" pitchFamily="34" charset="0"/>
                  <a:cs typeface="Calibri" pitchFamily="34" charset="0"/>
                </a:rPr>
                <a:t>Total Saturated Fatty Acids</a:t>
              </a:r>
              <a:endParaRPr lang="en-US" sz="1700" b="0" dirty="0">
                <a:latin typeface="Arial Narrow" pitchFamily="34" charset="0"/>
                <a:cs typeface="Calibri" pitchFamily="34" charset="0"/>
              </a:endParaRPr>
            </a:p>
          </p:txBody>
        </p:sp>
      </p:grpSp>
      <p:cxnSp>
        <p:nvCxnSpPr>
          <p:cNvPr id="59" name="Straight Connector 58"/>
          <p:cNvCxnSpPr/>
          <p:nvPr/>
        </p:nvCxnSpPr>
        <p:spPr>
          <a:xfrm>
            <a:off x="2506894" y="1212573"/>
            <a:ext cx="0" cy="4631065"/>
          </a:xfrm>
          <a:prstGeom prst="line">
            <a:avLst/>
          </a:prstGeom>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60" name="Rectangle 59"/>
          <p:cNvSpPr/>
          <p:nvPr/>
        </p:nvSpPr>
        <p:spPr>
          <a:xfrm>
            <a:off x="6193052" y="1441622"/>
            <a:ext cx="152085" cy="138151"/>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61" name="Text Box 4"/>
          <p:cNvSpPr txBox="1">
            <a:spLocks noChangeArrowheads="1"/>
          </p:cNvSpPr>
          <p:nvPr/>
        </p:nvSpPr>
        <p:spPr bwMode="auto">
          <a:xfrm>
            <a:off x="6417959" y="1343078"/>
            <a:ext cx="2242120" cy="338554"/>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latin typeface="Arial Narrow" pitchFamily="34" charset="0"/>
                <a:cs typeface="Calibri" pitchFamily="34" charset="0"/>
              </a:rPr>
              <a:t>High Carbohydrate Low Fat</a:t>
            </a:r>
            <a:endParaRPr lang="en-US" b="0" dirty="0">
              <a:latin typeface="Arial Narrow" pitchFamily="34" charset="0"/>
              <a:cs typeface="Calibri" pitchFamily="34" charset="0"/>
            </a:endParaRPr>
          </a:p>
        </p:txBody>
      </p:sp>
      <p:sp>
        <p:nvSpPr>
          <p:cNvPr id="62" name="Rectangle 61"/>
          <p:cNvSpPr/>
          <p:nvPr/>
        </p:nvSpPr>
        <p:spPr>
          <a:xfrm>
            <a:off x="6206280" y="1651022"/>
            <a:ext cx="152085" cy="138151"/>
          </a:xfrm>
          <a:prstGeom prst="rect">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62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63" name="Text Box 4"/>
          <p:cNvSpPr txBox="1">
            <a:spLocks noChangeArrowheads="1"/>
          </p:cNvSpPr>
          <p:nvPr/>
        </p:nvSpPr>
        <p:spPr bwMode="auto">
          <a:xfrm>
            <a:off x="6444415" y="1552477"/>
            <a:ext cx="2766001" cy="584776"/>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rtl="1" eaLnBrk="1" hangingPunct="1"/>
            <a:r>
              <a:rPr lang="en-US" b="0" dirty="0" smtClean="0">
                <a:latin typeface="Arial Narrow" pitchFamily="34" charset="0"/>
                <a:cs typeface="Calibri" pitchFamily="34" charset="0"/>
              </a:rPr>
              <a:t>Low Carbohydrate High Fat</a:t>
            </a:r>
          </a:p>
          <a:p>
            <a:pPr rtl="1" eaLnBrk="1" hangingPunct="1"/>
            <a:r>
              <a:rPr lang="en-US" dirty="0" smtClean="0">
                <a:latin typeface="Arial Narrow" pitchFamily="34" charset="0"/>
                <a:cs typeface="Calibri" pitchFamily="34" charset="0"/>
              </a:rPr>
              <a:t>12% CHO 60% Fat </a:t>
            </a:r>
            <a:r>
              <a:rPr lang="en-US" dirty="0" err="1" smtClean="0">
                <a:latin typeface="Arial Narrow" pitchFamily="34" charset="0"/>
                <a:cs typeface="Calibri" pitchFamily="34" charset="0"/>
              </a:rPr>
              <a:t>Ketogenic</a:t>
            </a:r>
            <a:r>
              <a:rPr lang="en-US" dirty="0" smtClean="0">
                <a:latin typeface="Arial Narrow" pitchFamily="34" charset="0"/>
                <a:cs typeface="Calibri" pitchFamily="34" charset="0"/>
              </a:rPr>
              <a:t> </a:t>
            </a:r>
            <a:r>
              <a:rPr lang="en-US" dirty="0" err="1" smtClean="0">
                <a:latin typeface="Arial Narrow" pitchFamily="34" charset="0"/>
                <a:cs typeface="Calibri" pitchFamily="34" charset="0"/>
              </a:rPr>
              <a:t>DIet</a:t>
            </a:r>
            <a:r>
              <a:rPr lang="en-US" dirty="0" smtClean="0">
                <a:latin typeface="Arial Narrow" pitchFamily="34" charset="0"/>
                <a:cs typeface="Calibri" pitchFamily="34" charset="0"/>
              </a:rPr>
              <a:t> </a:t>
            </a:r>
            <a:endParaRPr lang="en-US" b="0" dirty="0">
              <a:latin typeface="Arial Narrow" pitchFamily="34" charset="0"/>
              <a:cs typeface="Calibri" pitchFamily="34" charset="0"/>
            </a:endParaRPr>
          </a:p>
        </p:txBody>
      </p:sp>
      <p:cxnSp>
        <p:nvCxnSpPr>
          <p:cNvPr id="64" name="Straight Connector 63"/>
          <p:cNvCxnSpPr/>
          <p:nvPr/>
        </p:nvCxnSpPr>
        <p:spPr>
          <a:xfrm>
            <a:off x="1058238" y="5843638"/>
            <a:ext cx="7191910" cy="0"/>
          </a:xfrm>
          <a:prstGeom prst="line">
            <a:avLst/>
          </a:prstGeom>
          <a:ln w="28575">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65" name="Text Box 4"/>
          <p:cNvSpPr txBox="1">
            <a:spLocks noChangeArrowheads="1"/>
          </p:cNvSpPr>
          <p:nvPr/>
        </p:nvSpPr>
        <p:spPr bwMode="auto">
          <a:xfrm>
            <a:off x="5110831" y="6086866"/>
            <a:ext cx="1515159" cy="353689"/>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Trebuchet MS" charset="0"/>
                <a:ea typeface="Osaka" pitchFamily="-109" charset="-128"/>
              </a:defRPr>
            </a:lvl1pPr>
            <a:lvl2pPr marL="742950" indent="-285750" eaLnBrk="0" hangingPunct="0">
              <a:defRPr sz="1600">
                <a:solidFill>
                  <a:schemeClr val="tx1"/>
                </a:solidFill>
                <a:latin typeface="Trebuchet MS" charset="0"/>
                <a:ea typeface="Osaka" pitchFamily="-109" charset="-128"/>
              </a:defRPr>
            </a:lvl2pPr>
            <a:lvl3pPr marL="1143000" indent="-228600" eaLnBrk="0" hangingPunct="0">
              <a:defRPr sz="1600">
                <a:solidFill>
                  <a:schemeClr val="tx1"/>
                </a:solidFill>
                <a:latin typeface="Trebuchet MS" charset="0"/>
                <a:ea typeface="Osaka" pitchFamily="-109" charset="-128"/>
              </a:defRPr>
            </a:lvl3pPr>
            <a:lvl4pPr marL="1600200" indent="-228600" eaLnBrk="0" hangingPunct="0">
              <a:defRPr sz="1600">
                <a:solidFill>
                  <a:schemeClr val="tx1"/>
                </a:solidFill>
                <a:latin typeface="Trebuchet MS" charset="0"/>
                <a:ea typeface="Osaka" pitchFamily="-109" charset="-128"/>
              </a:defRPr>
            </a:lvl4pPr>
            <a:lvl5pPr marL="2057400" indent="-228600" eaLnBrk="0" hangingPunct="0">
              <a:defRPr sz="1600">
                <a:solidFill>
                  <a:schemeClr val="tx1"/>
                </a:solidFill>
                <a:latin typeface="Trebuchet MS" charset="0"/>
                <a:ea typeface="Osaka" pitchFamily="-109" charset="-128"/>
              </a:defRPr>
            </a:lvl5pPr>
            <a:lvl6pPr marL="2514600" indent="-228600" eaLnBrk="0" fontAlgn="base" hangingPunct="0">
              <a:spcBef>
                <a:spcPct val="0"/>
              </a:spcBef>
              <a:spcAft>
                <a:spcPct val="0"/>
              </a:spcAft>
              <a:defRPr sz="1600">
                <a:solidFill>
                  <a:schemeClr val="tx1"/>
                </a:solidFill>
                <a:latin typeface="Trebuchet MS" charset="0"/>
                <a:ea typeface="Osaka" pitchFamily="-109" charset="-128"/>
              </a:defRPr>
            </a:lvl6pPr>
            <a:lvl7pPr marL="2971800" indent="-228600" eaLnBrk="0" fontAlgn="base" hangingPunct="0">
              <a:spcBef>
                <a:spcPct val="0"/>
              </a:spcBef>
              <a:spcAft>
                <a:spcPct val="0"/>
              </a:spcAft>
              <a:defRPr sz="1600">
                <a:solidFill>
                  <a:schemeClr val="tx1"/>
                </a:solidFill>
                <a:latin typeface="Trebuchet MS" charset="0"/>
                <a:ea typeface="Osaka" pitchFamily="-109" charset="-128"/>
              </a:defRPr>
            </a:lvl7pPr>
            <a:lvl8pPr marL="3429000" indent="-228600" eaLnBrk="0" fontAlgn="base" hangingPunct="0">
              <a:spcBef>
                <a:spcPct val="0"/>
              </a:spcBef>
              <a:spcAft>
                <a:spcPct val="0"/>
              </a:spcAft>
              <a:defRPr sz="1600">
                <a:solidFill>
                  <a:schemeClr val="tx1"/>
                </a:solidFill>
                <a:latin typeface="Trebuchet MS" charset="0"/>
                <a:ea typeface="Osaka" pitchFamily="-109" charset="-128"/>
              </a:defRPr>
            </a:lvl8pPr>
            <a:lvl9pPr marL="3886200" indent="-228600" eaLnBrk="0" fontAlgn="base" hangingPunct="0">
              <a:spcBef>
                <a:spcPct val="0"/>
              </a:spcBef>
              <a:spcAft>
                <a:spcPct val="0"/>
              </a:spcAft>
              <a:defRPr sz="1600">
                <a:solidFill>
                  <a:schemeClr val="tx1"/>
                </a:solidFill>
                <a:latin typeface="Trebuchet MS" charset="0"/>
                <a:ea typeface="Osaka" pitchFamily="-109" charset="-128"/>
              </a:defRPr>
            </a:lvl9pPr>
          </a:lstStyle>
          <a:p>
            <a:pPr algn="ctr" rtl="1" eaLnBrk="1" hangingPunct="1"/>
            <a:r>
              <a:rPr lang="en-US" sz="1800" b="0" dirty="0" smtClean="0">
                <a:latin typeface="Arial Narrow" pitchFamily="34" charset="0"/>
                <a:cs typeface="Calibri" pitchFamily="34" charset="0"/>
              </a:rPr>
              <a:t>Percent change</a:t>
            </a:r>
            <a:endParaRPr lang="en-US" sz="1800" b="0" dirty="0">
              <a:latin typeface="Arial Narrow" pitchFamily="34" charset="0"/>
              <a:cs typeface="Calibri" pitchFamily="34" charset="0"/>
            </a:endParaRPr>
          </a:p>
        </p:txBody>
      </p:sp>
      <p:sp>
        <p:nvSpPr>
          <p:cNvPr id="79" name="TextBox 78"/>
          <p:cNvSpPr txBox="1"/>
          <p:nvPr/>
        </p:nvSpPr>
        <p:spPr>
          <a:xfrm>
            <a:off x="0" y="6266754"/>
            <a:ext cx="9537539" cy="707886"/>
          </a:xfrm>
          <a:prstGeom prst="rect">
            <a:avLst/>
          </a:prstGeom>
          <a:noFill/>
        </p:spPr>
        <p:txBody>
          <a:bodyPr wrap="square" rtlCol="0">
            <a:spAutoFit/>
          </a:bodyPr>
          <a:lstStyle/>
          <a:p>
            <a:r>
              <a:rPr lang="en-GB" sz="1400" dirty="0" err="1" smtClean="0"/>
              <a:t>Volek</a:t>
            </a:r>
            <a:r>
              <a:rPr lang="en-GB" sz="1400" dirty="0" smtClean="0"/>
              <a:t> JS, Fernandez ML, </a:t>
            </a:r>
            <a:r>
              <a:rPr lang="en-GB" sz="1400" dirty="0" err="1" smtClean="0"/>
              <a:t>Feinman</a:t>
            </a:r>
            <a:r>
              <a:rPr lang="en-GB" sz="1400" dirty="0" smtClean="0"/>
              <a:t> RD, </a:t>
            </a:r>
            <a:r>
              <a:rPr lang="en-GB" sz="1400" dirty="0" err="1" smtClean="0"/>
              <a:t>Phinney</a:t>
            </a:r>
            <a:r>
              <a:rPr lang="en-GB" sz="1400" dirty="0" smtClean="0"/>
              <a:t> SD. Dietary carbohydrate restriction induces a unique metabolic state positively </a:t>
            </a:r>
            <a:r>
              <a:rPr lang="en-GB" sz="1400" dirty="0" smtClean="0">
                <a:ln>
                  <a:solidFill>
                    <a:srgbClr val="FFFFFF"/>
                  </a:solidFill>
                </a:ln>
                <a:solidFill>
                  <a:srgbClr val="FFFFFF"/>
                </a:solidFill>
              </a:rPr>
              <a:t>affecting </a:t>
            </a:r>
            <a:r>
              <a:rPr lang="en-GB" sz="1400" dirty="0" err="1" smtClean="0">
                <a:ln>
                  <a:solidFill>
                    <a:srgbClr val="FFFFFF"/>
                  </a:solidFill>
                </a:ln>
                <a:solidFill>
                  <a:srgbClr val="FFFFFF"/>
                </a:solidFill>
              </a:rPr>
              <a:t>atherogenic</a:t>
            </a:r>
            <a:r>
              <a:rPr lang="en-GB" sz="1400" dirty="0" smtClean="0">
                <a:ln>
                  <a:solidFill>
                    <a:srgbClr val="FFFFFF"/>
                  </a:solidFill>
                </a:ln>
                <a:solidFill>
                  <a:srgbClr val="FFFFFF"/>
                </a:solidFill>
              </a:rPr>
              <a:t> </a:t>
            </a:r>
            <a:r>
              <a:rPr lang="en-GB" sz="1400" dirty="0" err="1" smtClean="0">
                <a:ln>
                  <a:solidFill>
                    <a:srgbClr val="FFFFFF"/>
                  </a:solidFill>
                </a:ln>
                <a:solidFill>
                  <a:srgbClr val="FFFFFF"/>
                </a:solidFill>
              </a:rPr>
              <a:t>dyslipidemia</a:t>
            </a:r>
            <a:r>
              <a:rPr lang="en-GB" sz="1400" dirty="0" smtClean="0">
                <a:ln>
                  <a:solidFill>
                    <a:srgbClr val="FFFFFF"/>
                  </a:solidFill>
                </a:ln>
                <a:solidFill>
                  <a:srgbClr val="FFFFFF"/>
                </a:solidFill>
              </a:rPr>
              <a:t>, fatty acid partitioning, and metabolic syndrome. </a:t>
            </a:r>
            <a:r>
              <a:rPr lang="en-GB" sz="1400" i="1" dirty="0" err="1" smtClean="0">
                <a:ln>
                  <a:solidFill>
                    <a:srgbClr val="FFFFFF"/>
                  </a:solidFill>
                </a:ln>
                <a:solidFill>
                  <a:srgbClr val="FFFFFF"/>
                </a:solidFill>
              </a:rPr>
              <a:t>Prog</a:t>
            </a:r>
            <a:r>
              <a:rPr lang="en-GB" sz="1400" i="1" dirty="0" smtClean="0">
                <a:ln>
                  <a:solidFill>
                    <a:srgbClr val="FFFFFF"/>
                  </a:solidFill>
                </a:ln>
                <a:solidFill>
                  <a:srgbClr val="FFFFFF"/>
                </a:solidFill>
              </a:rPr>
              <a:t> Lipid Res</a:t>
            </a:r>
            <a:r>
              <a:rPr lang="en-GB" sz="1400" dirty="0" smtClean="0">
                <a:ln>
                  <a:solidFill>
                    <a:srgbClr val="FFFFFF"/>
                  </a:solidFill>
                </a:ln>
                <a:solidFill>
                  <a:srgbClr val="FFFFFF"/>
                </a:solidFill>
              </a:rPr>
              <a:t> 2008; 47: 307-318.</a:t>
            </a:r>
            <a:endParaRPr lang="en-US" sz="1400" dirty="0" smtClean="0">
              <a:ln>
                <a:solidFill>
                  <a:srgbClr val="FFFFFF"/>
                </a:solidFill>
              </a:ln>
              <a:solidFill>
                <a:srgbClr val="FFFFFF"/>
              </a:solidFill>
            </a:endParaRPr>
          </a:p>
          <a:p>
            <a:r>
              <a:rPr lang="en-ZA" sz="1200" dirty="0" smtClean="0">
                <a:latin typeface="Arial Narrow" pitchFamily="34" charset="0"/>
              </a:rPr>
              <a:t>.</a:t>
            </a:r>
            <a:endParaRPr lang="en-ZA" sz="1200" dirty="0">
              <a:latin typeface="Arial Narrow" pitchFamily="34" charset="0"/>
            </a:endParaRPr>
          </a:p>
        </p:txBody>
      </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9"/>
                                        </p:tgtEl>
                                        <p:attrNameLst>
                                          <p:attrName>style.visibility</p:attrName>
                                        </p:attrNameLst>
                                      </p:cBhvr>
                                      <p:to>
                                        <p:strVal val="visible"/>
                                      </p:to>
                                    </p:set>
                                    <p:animEffect transition="in" filter="wipe(left)">
                                      <p:cBhvr>
                                        <p:cTn id="17" dur="500"/>
                                        <p:tgtEl>
                                          <p:spTgt spid="6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0"/>
                                        </p:tgtEl>
                                        <p:attrNameLst>
                                          <p:attrName>style.visibility</p:attrName>
                                        </p:attrNameLst>
                                      </p:cBhvr>
                                      <p:to>
                                        <p:strVal val="visible"/>
                                      </p:to>
                                    </p:set>
                                    <p:animEffect transition="in" filter="wipe(left)">
                                      <p:cBhvr>
                                        <p:cTn id="22" dur="500"/>
                                        <p:tgtEl>
                                          <p:spTgt spid="7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71"/>
                                        </p:tgtEl>
                                        <p:attrNameLst>
                                          <p:attrName>style.visibility</p:attrName>
                                        </p:attrNameLst>
                                      </p:cBhvr>
                                      <p:to>
                                        <p:strVal val="visible"/>
                                      </p:to>
                                    </p:set>
                                    <p:animEffect transition="in" filter="wipe(left)">
                                      <p:cBhvr>
                                        <p:cTn id="27" dur="500"/>
                                        <p:tgtEl>
                                          <p:spTgt spid="7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left)">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wipe(left)">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wipe(left)">
                                      <p:cBhvr>
                                        <p:cTn id="47" dur="500"/>
                                        <p:tgtEl>
                                          <p:spTgt spid="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wipe(left)">
                                      <p:cBhvr>
                                        <p:cTn id="52" dur="500"/>
                                        <p:tgtEl>
                                          <p:spTgt spid="2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68"/>
                                        </p:tgtEl>
                                        <p:attrNameLst>
                                          <p:attrName>style.visibility</p:attrName>
                                        </p:attrNameLst>
                                      </p:cBhvr>
                                      <p:to>
                                        <p:strVal val="visible"/>
                                      </p:to>
                                    </p:set>
                                    <p:animEffect transition="in" filter="wipe(left)">
                                      <p:cBhvr>
                                        <p:cTn id="57" dur="500"/>
                                        <p:tgtEl>
                                          <p:spTgt spid="68"/>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73"/>
                                        </p:tgtEl>
                                        <p:attrNameLst>
                                          <p:attrName>style.visibility</p:attrName>
                                        </p:attrNameLst>
                                      </p:cBhvr>
                                      <p:to>
                                        <p:strVal val="visible"/>
                                      </p:to>
                                    </p:set>
                                    <p:animEffect transition="in" filter="wipe(left)">
                                      <p:cBhvr>
                                        <p:cTn id="62" dur="500"/>
                                        <p:tgtEl>
                                          <p:spTgt spid="73"/>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wipe(left)">
                                      <p:cBhvr>
                                        <p:cTn id="67" dur="500"/>
                                        <p:tgtEl>
                                          <p:spTgt spid="66"/>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67"/>
                                        </p:tgtEl>
                                        <p:attrNameLst>
                                          <p:attrName>style.visibility</p:attrName>
                                        </p:attrNameLst>
                                      </p:cBhvr>
                                      <p:to>
                                        <p:strVal val="visible"/>
                                      </p:to>
                                    </p:set>
                                    <p:animEffect transition="in" filter="wipe(left)">
                                      <p:cBhvr>
                                        <p:cTn id="7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ounded Rectangle 3"/>
          <p:cNvSpPr/>
          <p:nvPr/>
        </p:nvSpPr>
        <p:spPr bwMode="auto">
          <a:xfrm>
            <a:off x="410068" y="720971"/>
            <a:ext cx="8483602" cy="5447490"/>
          </a:xfrm>
          <a:prstGeom prst="roundRect">
            <a:avLst>
              <a:gd name="adj" fmla="val 2172"/>
            </a:avLst>
          </a:prstGeom>
          <a:solidFill>
            <a:srgbClr val="420066">
              <a:alpha val="80000"/>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a:solidFill>
                <a:prstClr val="white"/>
              </a:solidFill>
              <a:effectLst/>
              <a:latin typeface="Calibri"/>
            </a:endParaRPr>
          </a:p>
        </p:txBody>
      </p:sp>
      <p:sp>
        <p:nvSpPr>
          <p:cNvPr id="5" name="Title 1"/>
          <p:cNvSpPr txBox="1">
            <a:spLocks/>
          </p:cNvSpPr>
          <p:nvPr/>
        </p:nvSpPr>
        <p:spPr bwMode="auto">
          <a:xfrm>
            <a:off x="692596" y="746895"/>
            <a:ext cx="7945764" cy="4960609"/>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defTabSz="762000">
              <a:lnSpc>
                <a:spcPct val="90000"/>
              </a:lnSpc>
              <a:spcBef>
                <a:spcPts val="600"/>
              </a:spcBef>
              <a:spcAft>
                <a:spcPts val="1200"/>
              </a:spcAft>
              <a:defRPr/>
            </a:pPr>
            <a:r>
              <a:rPr lang="en-US" sz="2800" dirty="0" smtClean="0">
                <a:solidFill>
                  <a:prstClr val="white"/>
                </a:solidFill>
                <a:effectLst>
                  <a:outerShdw blurRad="38100" dist="38100" dir="2700000" algn="tl">
                    <a:srgbClr val="000000"/>
                  </a:outerShdw>
                </a:effectLst>
                <a:latin typeface="Arial Narrow" pitchFamily="34" charset="0"/>
              </a:rPr>
              <a:t>“Meta-analysis </a:t>
            </a:r>
            <a:r>
              <a:rPr lang="en-US" sz="2800" dirty="0">
                <a:solidFill>
                  <a:prstClr val="white"/>
                </a:solidFill>
                <a:effectLst>
                  <a:outerShdw blurRad="38100" dist="38100" dir="2700000" algn="tl">
                    <a:srgbClr val="000000"/>
                  </a:outerShdw>
                </a:effectLst>
                <a:latin typeface="Arial Narrow" pitchFamily="34" charset="0"/>
              </a:rPr>
              <a:t>… on data obtained in 1,141 obese patients, showed the</a:t>
            </a:r>
            <a:r>
              <a:rPr lang="en-US" sz="2800" dirty="0" smtClean="0">
                <a:solidFill>
                  <a:prstClr val="white"/>
                </a:solidFill>
                <a:effectLst>
                  <a:outerShdw blurRad="38100" dist="38100" dir="2700000" algn="tl">
                    <a:srgbClr val="000000"/>
                  </a:outerShdw>
                </a:effectLst>
                <a:latin typeface="Arial Narrow" pitchFamily="34" charset="0"/>
              </a:rPr>
              <a:t> low carbohydrate diet </a:t>
            </a:r>
            <a:r>
              <a:rPr lang="en-US" sz="2800" dirty="0">
                <a:solidFill>
                  <a:prstClr val="white"/>
                </a:solidFill>
                <a:effectLst>
                  <a:outerShdw blurRad="38100" dist="38100" dir="2700000" algn="tl">
                    <a:srgbClr val="000000"/>
                  </a:outerShdw>
                </a:effectLst>
                <a:latin typeface="Arial Narrow" pitchFamily="34" charset="0"/>
              </a:rPr>
              <a:t>to be associated with significant decreases in body weight, body mass index, abdominal circumference, systolic blood pressure, diastolic blood pressure, plasma triglycerides, fasting plasma glucose, </a:t>
            </a:r>
            <a:r>
              <a:rPr lang="en-US" sz="2800" dirty="0" err="1">
                <a:solidFill>
                  <a:prstClr val="white"/>
                </a:solidFill>
                <a:effectLst>
                  <a:outerShdw blurRad="38100" dist="38100" dir="2700000" algn="tl">
                    <a:srgbClr val="000000"/>
                  </a:outerShdw>
                </a:effectLst>
                <a:latin typeface="Arial Narrow" pitchFamily="34" charset="0"/>
              </a:rPr>
              <a:t>glycated</a:t>
            </a:r>
            <a:r>
              <a:rPr lang="en-US" sz="2800" dirty="0">
                <a:solidFill>
                  <a:prstClr val="white"/>
                </a:solidFill>
                <a:effectLst>
                  <a:outerShdw blurRad="38100" dist="38100" dir="2700000" algn="tl">
                    <a:srgbClr val="000000"/>
                  </a:outerShdw>
                </a:effectLst>
                <a:latin typeface="Arial Narrow" pitchFamily="34" charset="0"/>
              </a:rPr>
              <a:t> </a:t>
            </a:r>
            <a:r>
              <a:rPr lang="en-US" sz="2800" dirty="0" err="1">
                <a:solidFill>
                  <a:prstClr val="white"/>
                </a:solidFill>
                <a:effectLst>
                  <a:outerShdw blurRad="38100" dist="38100" dir="2700000" algn="tl">
                    <a:srgbClr val="000000"/>
                  </a:outerShdw>
                </a:effectLst>
                <a:latin typeface="Arial Narrow" pitchFamily="34" charset="0"/>
              </a:rPr>
              <a:t>haemoglobin</a:t>
            </a:r>
            <a:r>
              <a:rPr lang="en-US" sz="2800" dirty="0">
                <a:solidFill>
                  <a:prstClr val="white"/>
                </a:solidFill>
                <a:effectLst>
                  <a:outerShdw blurRad="38100" dist="38100" dir="2700000" algn="tl">
                    <a:srgbClr val="000000"/>
                  </a:outerShdw>
                </a:effectLst>
                <a:latin typeface="Arial Narrow" pitchFamily="34" charset="0"/>
              </a:rPr>
              <a:t>, plasma insulin and plasma C-reactive protein, as well as an increase in high-density lipoprotein cholesterol. Low-density lipoprotein cholesterol and </a:t>
            </a:r>
            <a:r>
              <a:rPr lang="en-US" sz="2800" dirty="0" err="1">
                <a:solidFill>
                  <a:prstClr val="white"/>
                </a:solidFill>
                <a:effectLst>
                  <a:outerShdw blurRad="38100" dist="38100" dir="2700000" algn="tl">
                    <a:srgbClr val="000000"/>
                  </a:outerShdw>
                </a:effectLst>
                <a:latin typeface="Arial Narrow" pitchFamily="34" charset="0"/>
              </a:rPr>
              <a:t>creatinine</a:t>
            </a:r>
            <a:r>
              <a:rPr lang="en-US" sz="2800" dirty="0">
                <a:solidFill>
                  <a:prstClr val="white"/>
                </a:solidFill>
                <a:effectLst>
                  <a:outerShdw blurRad="38100" dist="38100" dir="2700000" algn="tl">
                    <a:srgbClr val="000000"/>
                  </a:outerShdw>
                </a:effectLst>
                <a:latin typeface="Arial Narrow" pitchFamily="34" charset="0"/>
              </a:rPr>
              <a:t> </a:t>
            </a:r>
            <a:r>
              <a:rPr lang="en-US" sz="2800" i="1" dirty="0">
                <a:solidFill>
                  <a:srgbClr val="FFFF00"/>
                </a:solidFill>
                <a:effectLst>
                  <a:outerShdw blurRad="38100" dist="38100" dir="2700000" algn="tl">
                    <a:srgbClr val="000000"/>
                  </a:outerShdw>
                </a:effectLst>
                <a:latin typeface="Arial Narrow" pitchFamily="34" charset="0"/>
              </a:rPr>
              <a:t>did not change significantly</a:t>
            </a:r>
            <a:r>
              <a:rPr lang="en-US" sz="2800" dirty="0">
                <a:solidFill>
                  <a:schemeClr val="bg1"/>
                </a:solidFill>
                <a:effectLst>
                  <a:outerShdw blurRad="38100" dist="38100" dir="2700000" algn="tl">
                    <a:srgbClr val="000000"/>
                  </a:outerShdw>
                </a:effectLst>
                <a:latin typeface="Arial Narrow" pitchFamily="34" charset="0"/>
              </a:rPr>
              <a:t>,</a:t>
            </a:r>
            <a:r>
              <a:rPr lang="en-US" sz="2800" i="1" dirty="0">
                <a:solidFill>
                  <a:prstClr val="white"/>
                </a:solidFill>
                <a:effectLst>
                  <a:outerShdw blurRad="38100" dist="38100" dir="2700000" algn="tl">
                    <a:srgbClr val="000000"/>
                  </a:outerShdw>
                </a:effectLst>
                <a:latin typeface="Arial Narrow" pitchFamily="34" charset="0"/>
              </a:rPr>
              <a:t> </a:t>
            </a:r>
            <a:r>
              <a:rPr lang="en-US" sz="2800" dirty="0">
                <a:solidFill>
                  <a:prstClr val="white"/>
                </a:solidFill>
                <a:effectLst>
                  <a:outerShdw blurRad="38100" dist="38100" dir="2700000" algn="tl">
                    <a:srgbClr val="000000"/>
                  </a:outerShdw>
                </a:effectLst>
                <a:latin typeface="Arial Narrow" pitchFamily="34" charset="0"/>
              </a:rPr>
              <a:t>whereas limited data exist concerning plasma uric </a:t>
            </a:r>
            <a:r>
              <a:rPr lang="en-US" sz="2800" dirty="0" smtClean="0">
                <a:solidFill>
                  <a:prstClr val="white"/>
                </a:solidFill>
                <a:effectLst>
                  <a:outerShdw blurRad="38100" dist="38100" dir="2700000" algn="tl">
                    <a:srgbClr val="000000"/>
                  </a:outerShdw>
                </a:effectLst>
                <a:latin typeface="Arial Narrow" pitchFamily="34" charset="0"/>
              </a:rPr>
              <a:t>acid”. </a:t>
            </a:r>
          </a:p>
          <a:p>
            <a:pPr defTabSz="762000">
              <a:lnSpc>
                <a:spcPct val="90000"/>
              </a:lnSpc>
              <a:spcBef>
                <a:spcPts val="600"/>
              </a:spcBef>
              <a:spcAft>
                <a:spcPts val="1200"/>
              </a:spcAft>
              <a:defRPr/>
            </a:pPr>
            <a:r>
              <a:rPr lang="en-US" sz="1600" dirty="0">
                <a:solidFill>
                  <a:prstClr val="white"/>
                </a:solidFill>
                <a:effectLst>
                  <a:outerShdw blurRad="38100" dist="38100" dir="2700000" algn="tl">
                    <a:srgbClr val="000000"/>
                  </a:outerShdw>
                </a:effectLst>
                <a:latin typeface="Arial Narrow" pitchFamily="34" charset="0"/>
              </a:rPr>
              <a:t>Santos FL et al.</a:t>
            </a:r>
            <a:r>
              <a:rPr lang="en-US" sz="1600" dirty="0" smtClean="0">
                <a:solidFill>
                  <a:prstClr val="white"/>
                </a:solidFill>
                <a:effectLst>
                  <a:outerShdw blurRad="38100" dist="38100" dir="2700000" algn="tl">
                    <a:srgbClr val="000000"/>
                  </a:outerShdw>
                </a:effectLst>
                <a:latin typeface="Arial Narrow" pitchFamily="34" charset="0"/>
              </a:rPr>
              <a:t> </a:t>
            </a:r>
            <a:r>
              <a:rPr lang="en-GB" sz="1600" b="0" dirty="0" smtClean="0">
                <a:ln>
                  <a:solidFill>
                    <a:srgbClr val="FFFFFF"/>
                  </a:solidFill>
                </a:ln>
                <a:solidFill>
                  <a:srgbClr val="FFFFFF"/>
                </a:solidFill>
                <a:latin typeface="Arial Narrow"/>
                <a:cs typeface="Arial Narrow"/>
              </a:rPr>
              <a:t>Systematic review and meta-analysis of clinical trials of the effects of low carbohydrate diets on cardiovascular risk factors. </a:t>
            </a:r>
            <a:r>
              <a:rPr lang="en-GB" sz="1600" b="0" i="1" dirty="0" err="1" smtClean="0">
                <a:ln>
                  <a:solidFill>
                    <a:srgbClr val="FFFFFF"/>
                  </a:solidFill>
                </a:ln>
                <a:solidFill>
                  <a:srgbClr val="FFFFFF"/>
                </a:solidFill>
                <a:latin typeface="Arial Narrow"/>
                <a:cs typeface="Arial Narrow"/>
              </a:rPr>
              <a:t>Obes</a:t>
            </a:r>
            <a:r>
              <a:rPr lang="en-GB" sz="1600" b="0" i="1" dirty="0" smtClean="0">
                <a:ln>
                  <a:solidFill>
                    <a:srgbClr val="FFFFFF"/>
                  </a:solidFill>
                </a:ln>
                <a:solidFill>
                  <a:srgbClr val="FFFFFF"/>
                </a:solidFill>
                <a:latin typeface="Arial Narrow"/>
                <a:cs typeface="Arial Narrow"/>
              </a:rPr>
              <a:t> Rev</a:t>
            </a:r>
            <a:r>
              <a:rPr lang="en-GB" sz="1600" b="0" dirty="0" smtClean="0">
                <a:ln>
                  <a:solidFill>
                    <a:srgbClr val="FFFFFF"/>
                  </a:solidFill>
                </a:ln>
                <a:solidFill>
                  <a:srgbClr val="FFFFFF"/>
                </a:solidFill>
                <a:latin typeface="Arial Narrow"/>
                <a:cs typeface="Arial Narrow"/>
              </a:rPr>
              <a:t> 2012; 13: 1048-1066.</a:t>
            </a:r>
            <a:endParaRPr lang="en-US" sz="1600" b="0" dirty="0" smtClean="0">
              <a:ln>
                <a:solidFill>
                  <a:srgbClr val="FFFFFF"/>
                </a:solidFill>
              </a:ln>
              <a:solidFill>
                <a:srgbClr val="FFFFFF"/>
              </a:solidFill>
              <a:latin typeface="Arial Narrow"/>
              <a:cs typeface="Arial Narrow"/>
            </a:endParaRPr>
          </a:p>
          <a:p>
            <a:pPr defTabSz="762000">
              <a:lnSpc>
                <a:spcPct val="90000"/>
              </a:lnSpc>
              <a:spcBef>
                <a:spcPts val="600"/>
              </a:spcBef>
              <a:spcAft>
                <a:spcPts val="1200"/>
              </a:spcAft>
              <a:defRPr/>
            </a:pPr>
            <a:endParaRPr lang="en-US" sz="2800" dirty="0" smtClean="0">
              <a:solidFill>
                <a:prstClr val="white"/>
              </a:solidFill>
              <a:effectLst>
                <a:outerShdw blurRad="38100" dist="38100" dir="2700000" algn="tl">
                  <a:srgbClr val="000000"/>
                </a:outerShdw>
              </a:effectLst>
              <a:latin typeface="Arial Narrow" pitchFamily="34" charset="0"/>
            </a:endParaRPr>
          </a:p>
          <a:p>
            <a:pPr defTabSz="762000">
              <a:lnSpc>
                <a:spcPct val="90000"/>
              </a:lnSpc>
              <a:spcBef>
                <a:spcPts val="600"/>
              </a:spcBef>
              <a:spcAft>
                <a:spcPts val="1200"/>
              </a:spcAft>
              <a:defRPr/>
            </a:pPr>
            <a:endParaRPr lang="en-US" sz="2800" dirty="0">
              <a:solidFill>
                <a:prstClr val="white"/>
              </a:solidFill>
              <a:effectLst>
                <a:outerShdw blurRad="38100" dist="38100" dir="2700000" algn="tl">
                  <a:srgbClr val="000000"/>
                </a:outerShdw>
              </a:effectLst>
              <a:latin typeface="Arial Narrow" pitchFamily="34" charset="0"/>
            </a:endParaRPr>
          </a:p>
        </p:txBody>
      </p:sp>
    </p:spTree>
  </p:cSld>
  <p:clrMapOvr>
    <a:masterClrMapping/>
  </p:clrMapOvr>
  <p:transition spd="slow">
    <p:wipe dir="r"/>
  </p:transition>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title"/>
          </p:nvPr>
        </p:nvSpPr>
        <p:spPr>
          <a:xfrm>
            <a:off x="-86945" y="257546"/>
            <a:ext cx="9240870" cy="554112"/>
          </a:xfrm>
        </p:spPr>
        <p:txBody>
          <a:bodyPr>
            <a:normAutofit fontScale="90000"/>
          </a:bodyPr>
          <a:lstStyle/>
          <a:p>
            <a:r>
              <a:rPr lang="en-ZA" dirty="0" smtClean="0"/>
              <a:t>THE DIETARY CARBOHYDRATE HYPOTHESIS FOR HEART DISEASE</a:t>
            </a:r>
            <a:endParaRPr lang="en-ZA" dirty="0"/>
          </a:p>
        </p:txBody>
      </p:sp>
      <p:sp>
        <p:nvSpPr>
          <p:cNvPr id="11" name="Title 1"/>
          <p:cNvSpPr txBox="1">
            <a:spLocks/>
          </p:cNvSpPr>
          <p:nvPr/>
        </p:nvSpPr>
        <p:spPr>
          <a:xfrm>
            <a:off x="0" y="721288"/>
            <a:ext cx="9144000" cy="934257"/>
          </a:xfrm>
          <a:prstGeom prst="rect">
            <a:avLst/>
          </a:prstGeom>
        </p:spPr>
        <p:txBody>
          <a:bodyPr vert="horz" lIns="91440" tIns="45720" rIns="91440" bIns="45720" rtlCol="0" anchor="t">
            <a:normAutofit/>
          </a:bodyPr>
          <a:lstStyle>
            <a:lvl1pPr algn="ctr" defTabSz="457200" rtl="0" eaLnBrk="1" latinLnBrk="0" hangingPunct="1">
              <a:lnSpc>
                <a:spcPct val="80000"/>
              </a:lnSpc>
              <a:spcBef>
                <a:spcPct val="0"/>
              </a:spcBef>
              <a:buNone/>
              <a:defRPr sz="3200" kern="1200">
                <a:solidFill>
                  <a:srgbClr val="000066"/>
                </a:solidFill>
                <a:effectLst/>
                <a:latin typeface="Impact" pitchFamily="34" charset="0"/>
                <a:ea typeface="+mj-ea"/>
                <a:cs typeface="+mj-cs"/>
              </a:defRPr>
            </a:lvl1pPr>
          </a:lstStyle>
          <a:p>
            <a:r>
              <a:rPr lang="en-ZA" sz="2400" dirty="0" smtClean="0"/>
              <a:t>Hyperglycaemic </a:t>
            </a:r>
            <a:r>
              <a:rPr lang="en-ZA" sz="2400" dirty="0" err="1" smtClean="0"/>
              <a:t>Hyperinsulinaemic</a:t>
            </a:r>
            <a:r>
              <a:rPr lang="en-ZA" sz="2400" dirty="0" smtClean="0"/>
              <a:t> </a:t>
            </a:r>
            <a:r>
              <a:rPr lang="en-ZA" sz="2400" dirty="0" err="1" smtClean="0"/>
              <a:t>Atherogenic</a:t>
            </a:r>
            <a:r>
              <a:rPr lang="en-ZA" sz="2400" dirty="0" smtClean="0"/>
              <a:t> Dyslipidaemia (HHAD)</a:t>
            </a:r>
            <a:endParaRPr lang="en-ZA" sz="2400" dirty="0"/>
          </a:p>
        </p:txBody>
      </p:sp>
      <p:grpSp>
        <p:nvGrpSpPr>
          <p:cNvPr id="18" name="Group 17"/>
          <p:cNvGrpSpPr/>
          <p:nvPr/>
        </p:nvGrpSpPr>
        <p:grpSpPr>
          <a:xfrm>
            <a:off x="2979678" y="1389189"/>
            <a:ext cx="2516996" cy="4284000"/>
            <a:chOff x="2979678" y="2180615"/>
            <a:chExt cx="2516996" cy="4284000"/>
          </a:xfrm>
        </p:grpSpPr>
        <p:sp>
          <p:nvSpPr>
            <p:cNvPr id="19" name="AutoShape 30"/>
            <p:cNvSpPr>
              <a:spLocks noChangeArrowheads="1"/>
            </p:cNvSpPr>
            <p:nvPr/>
          </p:nvSpPr>
          <p:spPr bwMode="auto">
            <a:xfrm>
              <a:off x="2979678" y="2180615"/>
              <a:ext cx="2516996" cy="4284000"/>
            </a:xfrm>
            <a:prstGeom prst="roundRect">
              <a:avLst>
                <a:gd name="adj" fmla="val 4227"/>
              </a:avLst>
            </a:prstGeom>
            <a:solidFill>
              <a:srgbClr val="3F0066">
                <a:alpha val="69804"/>
              </a:srgbClr>
            </a:solidFill>
            <a:ln w="127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88900" h="38100"/>
            </a:sp3d>
          </p:spPr>
          <p:txBody>
            <a:bodyPr wrap="square" anchor="ctr">
              <a:spAutoFit/>
            </a:bodyPr>
            <a:lstStyle/>
            <a:p>
              <a:endParaRPr lang="en-US"/>
            </a:p>
          </p:txBody>
        </p:sp>
        <p:sp>
          <p:nvSpPr>
            <p:cNvPr id="20" name="Text Box 24"/>
            <p:cNvSpPr txBox="1">
              <a:spLocks noChangeArrowheads="1"/>
            </p:cNvSpPr>
            <p:nvPr/>
          </p:nvSpPr>
          <p:spPr bwMode="auto">
            <a:xfrm>
              <a:off x="3090351" y="2423181"/>
              <a:ext cx="2354955" cy="3913892"/>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19050">
                  <a:solidFill>
                    <a:srgbClr val="000000"/>
                  </a:solidFill>
                  <a:miter lim="800000"/>
                  <a:headEnd/>
                  <a:tailEnd/>
                </a14:hiddenLine>
              </a:ext>
            </a:extLst>
          </p:spPr>
          <p:txBody>
            <a:bodyPr wrap="square">
              <a:spAutoFit/>
            </a:bodyPr>
            <a:lstStyle>
              <a:lvl1pPr defTabSz="762000">
                <a:defRPr sz="2400" b="1">
                  <a:solidFill>
                    <a:schemeClr val="bg1"/>
                  </a:solidFill>
                  <a:latin typeface="Times New Roman" charset="0"/>
                  <a:ea typeface="ＭＳ Ｐゴシック" charset="-128"/>
                </a:defRPr>
              </a:lvl1pPr>
              <a:lvl2pPr marL="37931725" indent="-37474525" defTabSz="762000">
                <a:defRPr sz="2400" b="1">
                  <a:solidFill>
                    <a:schemeClr val="bg1"/>
                  </a:solidFill>
                  <a:latin typeface="Times New Roman" charset="0"/>
                  <a:ea typeface="ＭＳ Ｐゴシック" charset="-128"/>
                </a:defRPr>
              </a:lvl2pPr>
              <a:lvl3pPr>
                <a:defRPr sz="2400" b="1">
                  <a:solidFill>
                    <a:schemeClr val="bg1"/>
                  </a:solidFill>
                  <a:latin typeface="Times New Roman" charset="0"/>
                  <a:ea typeface="ＭＳ Ｐゴシック" charset="-128"/>
                </a:defRPr>
              </a:lvl3pPr>
              <a:lvl4pPr>
                <a:defRPr sz="2400" b="1">
                  <a:solidFill>
                    <a:schemeClr val="bg1"/>
                  </a:solidFill>
                  <a:latin typeface="Times New Roman" charset="0"/>
                  <a:ea typeface="ＭＳ Ｐゴシック" charset="-128"/>
                </a:defRPr>
              </a:lvl4pPr>
              <a:lvl5pPr>
                <a:defRPr sz="2400" b="1">
                  <a:solidFill>
                    <a:schemeClr val="bg1"/>
                  </a:solidFill>
                  <a:latin typeface="Times New Roman" charset="0"/>
                  <a:ea typeface="ＭＳ Ｐゴシック" charset="-128"/>
                </a:defRPr>
              </a:lvl5pPr>
              <a:lvl6pPr marL="457200" eaLnBrk="0" fontAlgn="base" hangingPunct="0">
                <a:spcBef>
                  <a:spcPct val="0"/>
                </a:spcBef>
                <a:spcAft>
                  <a:spcPct val="0"/>
                </a:spcAft>
                <a:defRPr sz="2400" b="1">
                  <a:solidFill>
                    <a:schemeClr val="bg1"/>
                  </a:solidFill>
                  <a:latin typeface="Times New Roman" charset="0"/>
                  <a:ea typeface="ＭＳ Ｐゴシック" charset="-128"/>
                </a:defRPr>
              </a:lvl6pPr>
              <a:lvl7pPr marL="914400" eaLnBrk="0" fontAlgn="base" hangingPunct="0">
                <a:spcBef>
                  <a:spcPct val="0"/>
                </a:spcBef>
                <a:spcAft>
                  <a:spcPct val="0"/>
                </a:spcAft>
                <a:defRPr sz="2400" b="1">
                  <a:solidFill>
                    <a:schemeClr val="bg1"/>
                  </a:solidFill>
                  <a:latin typeface="Times New Roman" charset="0"/>
                  <a:ea typeface="ＭＳ Ｐゴシック" charset="-128"/>
                </a:defRPr>
              </a:lvl7pPr>
              <a:lvl8pPr marL="1371600" eaLnBrk="0" fontAlgn="base" hangingPunct="0">
                <a:spcBef>
                  <a:spcPct val="0"/>
                </a:spcBef>
                <a:spcAft>
                  <a:spcPct val="0"/>
                </a:spcAft>
                <a:defRPr sz="2400" b="1">
                  <a:solidFill>
                    <a:schemeClr val="bg1"/>
                  </a:solidFill>
                  <a:latin typeface="Times New Roman" charset="0"/>
                  <a:ea typeface="ＭＳ Ｐゴシック" charset="-128"/>
                </a:defRPr>
              </a:lvl8pPr>
              <a:lvl9pPr marL="1828800" eaLnBrk="0" fontAlgn="base" hangingPunct="0">
                <a:spcBef>
                  <a:spcPct val="0"/>
                </a:spcBef>
                <a:spcAft>
                  <a:spcPct val="0"/>
                </a:spcAft>
                <a:defRPr sz="2400" b="1">
                  <a:solidFill>
                    <a:schemeClr val="bg1"/>
                  </a:solidFill>
                  <a:latin typeface="Times New Roman" charset="0"/>
                  <a:ea typeface="ＭＳ Ｐゴシック" charset="-128"/>
                </a:defRPr>
              </a:lvl9pPr>
            </a:lstStyle>
            <a:p>
              <a:pPr marL="360363" indent="-360363">
                <a:spcBef>
                  <a:spcPts val="400"/>
                </a:spcBef>
                <a:buClr>
                  <a:schemeClr val="bg1"/>
                </a:buClr>
                <a:buSzPct val="100000"/>
                <a:buFont typeface="Wingdings"/>
                <a:buChar char="á"/>
              </a:pPr>
              <a:r>
                <a:rPr lang="en-US" dirty="0" smtClean="0">
                  <a:latin typeface="Arial Narrow" pitchFamily="34" charset="0"/>
                  <a:sym typeface="Wingdings"/>
                </a:rPr>
                <a:t>Glucose</a:t>
              </a:r>
            </a:p>
            <a:p>
              <a:pPr marL="360363" indent="-360363">
                <a:spcBef>
                  <a:spcPts val="400"/>
                </a:spcBef>
                <a:buClr>
                  <a:schemeClr val="bg1"/>
                </a:buClr>
                <a:buSzPct val="100000"/>
                <a:buFont typeface="Wingdings"/>
                <a:buChar char="á"/>
              </a:pPr>
              <a:r>
                <a:rPr lang="en-US" dirty="0" smtClean="0">
                  <a:latin typeface="Arial Narrow" pitchFamily="34" charset="0"/>
                </a:rPr>
                <a:t>Insulin</a:t>
              </a:r>
            </a:p>
            <a:p>
              <a:pPr marL="360363" indent="-360363">
                <a:spcBef>
                  <a:spcPts val="400"/>
                </a:spcBef>
                <a:buClr>
                  <a:schemeClr val="bg1"/>
                </a:buClr>
                <a:buSzPct val="100000"/>
                <a:buFont typeface="Wingdings"/>
                <a:buChar char="á"/>
              </a:pPr>
              <a:r>
                <a:rPr lang="en-US" dirty="0" smtClean="0">
                  <a:latin typeface="Arial Narrow" pitchFamily="34" charset="0"/>
                </a:rPr>
                <a:t>Triglycerides</a:t>
              </a:r>
            </a:p>
            <a:p>
              <a:pPr marL="360363" indent="-360363">
                <a:spcBef>
                  <a:spcPts val="400"/>
                </a:spcBef>
                <a:buClr>
                  <a:schemeClr val="bg1"/>
                </a:buClr>
                <a:buSzPct val="100000"/>
                <a:buFont typeface="Wingdings" pitchFamily="2" charset="2"/>
                <a:buChar char=""/>
              </a:pPr>
              <a:r>
                <a:rPr lang="en-US" dirty="0" smtClean="0">
                  <a:latin typeface="Arial Narrow" pitchFamily="34" charset="0"/>
                </a:rPr>
                <a:t>HDL-C</a:t>
              </a:r>
            </a:p>
            <a:p>
              <a:pPr marL="360363" indent="-360363">
                <a:spcBef>
                  <a:spcPts val="400"/>
                </a:spcBef>
                <a:buClr>
                  <a:schemeClr val="bg1"/>
                </a:buClr>
                <a:buSzPct val="100000"/>
                <a:buFont typeface="Wingdings"/>
                <a:buChar char="á"/>
              </a:pPr>
              <a:r>
                <a:rPr lang="en-US" dirty="0" smtClean="0">
                  <a:latin typeface="Arial Narrow" pitchFamily="34" charset="0"/>
                </a:rPr>
                <a:t>Small LDL-C particles</a:t>
              </a:r>
            </a:p>
            <a:p>
              <a:pPr marL="360363" indent="-360363">
                <a:spcBef>
                  <a:spcPts val="400"/>
                </a:spcBef>
                <a:buClr>
                  <a:schemeClr val="bg1"/>
                </a:buClr>
                <a:buSzPct val="100000"/>
                <a:buFont typeface="Wingdings"/>
                <a:buChar char="á"/>
              </a:pPr>
              <a:r>
                <a:rPr lang="en-US" dirty="0" smtClean="0">
                  <a:latin typeface="Arial Narrow" pitchFamily="34" charset="0"/>
                </a:rPr>
                <a:t>Uric acid*</a:t>
              </a:r>
            </a:p>
            <a:p>
              <a:pPr marL="360363" indent="-360363">
                <a:spcBef>
                  <a:spcPts val="400"/>
                </a:spcBef>
                <a:buClr>
                  <a:schemeClr val="bg1"/>
                </a:buClr>
                <a:buSzPct val="100000"/>
                <a:buFont typeface="Wingdings"/>
                <a:buChar char="á"/>
              </a:pPr>
              <a:r>
                <a:rPr lang="en-US" dirty="0" smtClean="0">
                  <a:latin typeface="Arial Narrow" pitchFamily="34" charset="0"/>
                </a:rPr>
                <a:t>CRP</a:t>
              </a:r>
            </a:p>
            <a:p>
              <a:pPr>
                <a:spcBef>
                  <a:spcPts val="400"/>
                </a:spcBef>
                <a:buClr>
                  <a:schemeClr val="bg1"/>
                </a:buClr>
                <a:buSzPct val="100000"/>
              </a:pPr>
              <a:r>
                <a:rPr lang="en-US" dirty="0" smtClean="0">
                  <a:latin typeface="Arial Narrow" pitchFamily="34" charset="0"/>
                </a:rPr>
                <a:t>Fatty liver</a:t>
              </a:r>
              <a:endParaRPr lang="en-US" dirty="0">
                <a:latin typeface="Arial Narrow" pitchFamily="34" charset="0"/>
              </a:endParaRPr>
            </a:p>
          </p:txBody>
        </p:sp>
      </p:grpSp>
      <p:grpSp>
        <p:nvGrpSpPr>
          <p:cNvPr id="54" name="Group 53"/>
          <p:cNvGrpSpPr/>
          <p:nvPr/>
        </p:nvGrpSpPr>
        <p:grpSpPr>
          <a:xfrm>
            <a:off x="5527497" y="2812774"/>
            <a:ext cx="3616500" cy="2720192"/>
            <a:chOff x="5527497" y="3150705"/>
            <a:chExt cx="3616500" cy="2720192"/>
          </a:xfrm>
        </p:grpSpPr>
        <p:sp>
          <p:nvSpPr>
            <p:cNvPr id="29" name="Down Arrow 28"/>
            <p:cNvSpPr/>
            <p:nvPr/>
          </p:nvSpPr>
          <p:spPr>
            <a:xfrm rot="16200000" flipH="1">
              <a:off x="5975651" y="2702551"/>
              <a:ext cx="2720192" cy="3616500"/>
            </a:xfrm>
            <a:prstGeom prst="downArrow">
              <a:avLst>
                <a:gd name="adj1" fmla="val 100000"/>
                <a:gd name="adj2" fmla="val 0"/>
              </a:avLst>
            </a:prstGeom>
            <a:gradFill flip="none" rotWithShape="1">
              <a:gsLst>
                <a:gs pos="0">
                  <a:srgbClr val="823500">
                    <a:alpha val="90000"/>
                  </a:srgbClr>
                </a:gs>
                <a:gs pos="50000">
                  <a:srgbClr val="FF6600">
                    <a:alpha val="75000"/>
                  </a:srgbClr>
                </a:gs>
                <a:gs pos="98000">
                  <a:schemeClr val="bg1"/>
                </a:gs>
                <a:gs pos="75000">
                  <a:srgbClr val="FF8D3F"/>
                </a:gs>
              </a:gsLst>
              <a:lin ang="1620000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flipH="1">
              <a:off x="6450495" y="3377290"/>
              <a:ext cx="2613991" cy="2399888"/>
            </a:xfrm>
            <a:prstGeom prst="rect">
              <a:avLst/>
            </a:prstGeom>
            <a:noFill/>
          </p:spPr>
          <p:txBody>
            <a:bodyPr wrap="square" rtlCol="0">
              <a:spAutoFit/>
            </a:bodyPr>
            <a:lstStyle/>
            <a:p>
              <a:pPr marL="179388" indent="-179388">
                <a:lnSpc>
                  <a:spcPct val="85000"/>
                </a:lnSpc>
                <a:spcAft>
                  <a:spcPts val="600"/>
                </a:spcAft>
                <a:buFont typeface="Arial" pitchFamily="34" charset="0"/>
                <a:buChar char="•"/>
              </a:pPr>
              <a:r>
                <a:rPr lang="en-US" sz="2100" b="1" dirty="0" smtClean="0">
                  <a:solidFill>
                    <a:schemeClr val="bg1"/>
                  </a:solidFill>
                  <a:latin typeface="Arial Narrow" pitchFamily="34" charset="0"/>
                </a:rPr>
                <a:t>Arterial inflammation</a:t>
              </a:r>
            </a:p>
            <a:p>
              <a:pPr marL="179388" indent="-179388">
                <a:lnSpc>
                  <a:spcPct val="85000"/>
                </a:lnSpc>
                <a:spcAft>
                  <a:spcPts val="600"/>
                </a:spcAft>
                <a:buFont typeface="Arial" pitchFamily="34" charset="0"/>
                <a:buChar char="•"/>
              </a:pPr>
              <a:r>
                <a:rPr lang="en-US" sz="2100" b="1" dirty="0" smtClean="0">
                  <a:solidFill>
                    <a:schemeClr val="bg1"/>
                  </a:solidFill>
                  <a:latin typeface="Arial Narrow" pitchFamily="34" charset="0"/>
                </a:rPr>
                <a:t>Metabolic syndrome</a:t>
              </a:r>
            </a:p>
            <a:p>
              <a:pPr marL="179388" indent="-179388">
                <a:lnSpc>
                  <a:spcPct val="85000"/>
                </a:lnSpc>
                <a:spcAft>
                  <a:spcPts val="600"/>
                </a:spcAft>
                <a:buFont typeface="Arial" pitchFamily="34" charset="0"/>
                <a:buChar char="•"/>
              </a:pPr>
              <a:r>
                <a:rPr lang="en-US" sz="2100" b="1" dirty="0" smtClean="0">
                  <a:solidFill>
                    <a:schemeClr val="bg1"/>
                  </a:solidFill>
                  <a:latin typeface="Arial Narrow" pitchFamily="34" charset="0"/>
                </a:rPr>
                <a:t>Coronary heart disease/stroke</a:t>
              </a:r>
            </a:p>
            <a:p>
              <a:pPr marL="179388" indent="-179388">
                <a:lnSpc>
                  <a:spcPct val="85000"/>
                </a:lnSpc>
                <a:spcAft>
                  <a:spcPts val="600"/>
                </a:spcAft>
                <a:buFont typeface="Arial" pitchFamily="34" charset="0"/>
                <a:buChar char="•"/>
              </a:pPr>
              <a:r>
                <a:rPr lang="en-US" sz="2100" b="1" dirty="0" smtClean="0">
                  <a:solidFill>
                    <a:schemeClr val="bg1"/>
                  </a:solidFill>
                  <a:latin typeface="Arial Narrow" pitchFamily="34" charset="0"/>
                </a:rPr>
                <a:t>Obesity</a:t>
              </a:r>
            </a:p>
            <a:p>
              <a:pPr marL="179388" indent="-179388">
                <a:lnSpc>
                  <a:spcPct val="85000"/>
                </a:lnSpc>
                <a:spcAft>
                  <a:spcPts val="600"/>
                </a:spcAft>
                <a:buFont typeface="Arial" pitchFamily="34" charset="0"/>
                <a:buChar char="•"/>
              </a:pPr>
              <a:r>
                <a:rPr lang="en-US" sz="2100" b="1" dirty="0" smtClean="0">
                  <a:solidFill>
                    <a:schemeClr val="bg1"/>
                  </a:solidFill>
                  <a:latin typeface="Arial Narrow" pitchFamily="34" charset="0"/>
                </a:rPr>
                <a:t>Diabetes</a:t>
              </a:r>
            </a:p>
            <a:p>
              <a:pPr marL="179388" indent="-179388">
                <a:lnSpc>
                  <a:spcPct val="85000"/>
                </a:lnSpc>
                <a:spcAft>
                  <a:spcPts val="600"/>
                </a:spcAft>
                <a:buFont typeface="Arial" pitchFamily="34" charset="0"/>
                <a:buChar char="•"/>
              </a:pPr>
              <a:r>
                <a:rPr lang="en-US" sz="2100" b="1" dirty="0" smtClean="0">
                  <a:solidFill>
                    <a:schemeClr val="bg1"/>
                  </a:solidFill>
                  <a:latin typeface="Arial Narrow" pitchFamily="34" charset="0"/>
                </a:rPr>
                <a:t>Hypertension </a:t>
              </a:r>
              <a:endParaRPr lang="en-US" sz="2100" b="1" dirty="0">
                <a:solidFill>
                  <a:schemeClr val="bg1"/>
                </a:solidFill>
                <a:latin typeface="Arial Narrow" pitchFamily="34" charset="0"/>
              </a:endParaRPr>
            </a:p>
          </p:txBody>
        </p:sp>
      </p:grpSp>
      <p:grpSp>
        <p:nvGrpSpPr>
          <p:cNvPr id="46" name="Group 45"/>
          <p:cNvGrpSpPr/>
          <p:nvPr/>
        </p:nvGrpSpPr>
        <p:grpSpPr>
          <a:xfrm>
            <a:off x="-1" y="1963476"/>
            <a:ext cx="2943113" cy="2321922"/>
            <a:chOff x="-1" y="2301407"/>
            <a:chExt cx="2943113" cy="2321922"/>
          </a:xfrm>
        </p:grpSpPr>
        <p:grpSp>
          <p:nvGrpSpPr>
            <p:cNvPr id="21" name="Group 11"/>
            <p:cNvGrpSpPr/>
            <p:nvPr/>
          </p:nvGrpSpPr>
          <p:grpSpPr>
            <a:xfrm flipH="1">
              <a:off x="-1" y="2301407"/>
              <a:ext cx="2943113" cy="2321922"/>
              <a:chOff x="3935478" y="2119177"/>
              <a:chExt cx="2943113" cy="903722"/>
            </a:xfrm>
          </p:grpSpPr>
          <p:sp>
            <p:nvSpPr>
              <p:cNvPr id="22" name="Down Arrow 21"/>
              <p:cNvSpPr/>
              <p:nvPr/>
            </p:nvSpPr>
            <p:spPr>
              <a:xfrm rot="5400000">
                <a:off x="4955174" y="1099481"/>
                <a:ext cx="903722" cy="2943113"/>
              </a:xfrm>
              <a:prstGeom prst="downArrow">
                <a:avLst>
                  <a:gd name="adj1" fmla="val 64870"/>
                  <a:gd name="adj2" fmla="val 39729"/>
                </a:avLst>
              </a:prstGeom>
              <a:gradFill>
                <a:gsLst>
                  <a:gs pos="0">
                    <a:srgbClr val="000066"/>
                  </a:gs>
                  <a:gs pos="50000">
                    <a:srgbClr val="000066">
                      <a:alpha val="58000"/>
                    </a:srgbClr>
                  </a:gs>
                  <a:gs pos="98000">
                    <a:schemeClr val="bg1"/>
                  </a:gs>
                  <a:gs pos="75000">
                    <a:srgbClr val="000066">
                      <a:alpha val="49000"/>
                    </a:srgbClr>
                  </a:gs>
                </a:gsLst>
                <a:lin ang="16800000" scaled="0"/>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4773703" y="2320259"/>
                <a:ext cx="1991871" cy="467184"/>
              </a:xfrm>
              <a:prstGeom prst="rect">
                <a:avLst/>
              </a:prstGeom>
              <a:noFill/>
            </p:spPr>
            <p:txBody>
              <a:bodyPr wrap="square" rtlCol="0">
                <a:spAutoFit/>
              </a:bodyPr>
              <a:lstStyle/>
              <a:p>
                <a:pPr algn="r"/>
                <a:r>
                  <a:rPr lang="en-US" sz="2400" b="1" dirty="0">
                    <a:solidFill>
                      <a:schemeClr val="bg1"/>
                    </a:solidFill>
                    <a:latin typeface="Arial Narrow" pitchFamily="34" charset="0"/>
                  </a:rPr>
                  <a:t>High </a:t>
                </a:r>
                <a:r>
                  <a:rPr lang="en-US" sz="2400" b="1" dirty="0" smtClean="0">
                    <a:solidFill>
                      <a:schemeClr val="bg1"/>
                    </a:solidFill>
                    <a:latin typeface="Arial Narrow" pitchFamily="34" charset="0"/>
                  </a:rPr>
                  <a:t>carbohydrate (fructose) </a:t>
                </a:r>
                <a:r>
                  <a:rPr lang="en-US" sz="2400" b="1" dirty="0">
                    <a:solidFill>
                      <a:schemeClr val="bg1"/>
                    </a:solidFill>
                    <a:latin typeface="Arial Narrow" pitchFamily="34" charset="0"/>
                  </a:rPr>
                  <a:t>diet</a:t>
                </a:r>
              </a:p>
            </p:txBody>
          </p:sp>
        </p:grpSp>
        <p:sp>
          <p:nvSpPr>
            <p:cNvPr id="24" name="TextBox 23"/>
            <p:cNvSpPr txBox="1"/>
            <p:nvPr/>
          </p:nvSpPr>
          <p:spPr>
            <a:xfrm>
              <a:off x="1140432" y="3482941"/>
              <a:ext cx="282450" cy="461665"/>
            </a:xfrm>
            <a:prstGeom prst="rect">
              <a:avLst/>
            </a:prstGeom>
            <a:noFill/>
          </p:spPr>
          <p:txBody>
            <a:bodyPr wrap="none" rtlCol="0">
              <a:spAutoFit/>
            </a:bodyPr>
            <a:lstStyle/>
            <a:p>
              <a:r>
                <a:rPr lang="en-ZA" sz="2400" b="1" dirty="0" smtClean="0">
                  <a:solidFill>
                    <a:schemeClr val="bg1"/>
                  </a:solidFill>
                  <a:latin typeface="Arial Narrow" pitchFamily="34" charset="0"/>
                </a:rPr>
                <a:t>*</a:t>
              </a:r>
            </a:p>
          </p:txBody>
        </p:sp>
      </p:grpSp>
      <p:grpSp>
        <p:nvGrpSpPr>
          <p:cNvPr id="52" name="Group 51"/>
          <p:cNvGrpSpPr/>
          <p:nvPr/>
        </p:nvGrpSpPr>
        <p:grpSpPr>
          <a:xfrm>
            <a:off x="5476129" y="1357303"/>
            <a:ext cx="1551398" cy="1569145"/>
            <a:chOff x="5476129" y="1695234"/>
            <a:chExt cx="1551398" cy="1569145"/>
          </a:xfrm>
        </p:grpSpPr>
        <p:sp>
          <p:nvSpPr>
            <p:cNvPr id="49" name="Down Arrow 48"/>
            <p:cNvSpPr/>
            <p:nvPr/>
          </p:nvSpPr>
          <p:spPr>
            <a:xfrm flipH="1">
              <a:off x="5476129" y="1695234"/>
              <a:ext cx="1551398" cy="1569145"/>
            </a:xfrm>
            <a:prstGeom prst="downArrow">
              <a:avLst>
                <a:gd name="adj1" fmla="val 79654"/>
                <a:gd name="adj2" fmla="val 37531"/>
              </a:avLst>
            </a:prstGeom>
            <a:gradFill flip="none" rotWithShape="1">
              <a:gsLst>
                <a:gs pos="0">
                  <a:srgbClr val="5E0E2B">
                    <a:alpha val="84000"/>
                  </a:srgbClr>
                </a:gs>
                <a:gs pos="50000">
                  <a:srgbClr val="991745">
                    <a:alpha val="76000"/>
                  </a:srgbClr>
                </a:gs>
                <a:gs pos="98000">
                  <a:schemeClr val="bg1"/>
                </a:gs>
                <a:gs pos="75000">
                  <a:srgbClr val="A40052">
                    <a:alpha val="80784"/>
                  </a:srgbClr>
                </a:gs>
              </a:gsLst>
              <a:lin ang="1620000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p:cNvSpPr txBox="1"/>
            <p:nvPr/>
          </p:nvSpPr>
          <p:spPr>
            <a:xfrm flipH="1">
              <a:off x="5572856" y="1811550"/>
              <a:ext cx="1372480" cy="1175706"/>
            </a:xfrm>
            <a:prstGeom prst="rect">
              <a:avLst/>
            </a:prstGeom>
            <a:noFill/>
          </p:spPr>
          <p:txBody>
            <a:bodyPr wrap="square" rtlCol="0">
              <a:spAutoFit/>
            </a:bodyPr>
            <a:lstStyle/>
            <a:p>
              <a:pPr algn="ctr">
                <a:lnSpc>
                  <a:spcPct val="80000"/>
                </a:lnSpc>
              </a:pPr>
              <a:r>
                <a:rPr lang="en-US" sz="2200" b="1" dirty="0" smtClean="0">
                  <a:solidFill>
                    <a:schemeClr val="bg1"/>
                  </a:solidFill>
                  <a:latin typeface="Arial Narrow" pitchFamily="34" charset="0"/>
                </a:rPr>
                <a:t>Low Omega 3, high Omega 6</a:t>
              </a:r>
              <a:endParaRPr lang="en-US" sz="2200" b="1" dirty="0">
                <a:solidFill>
                  <a:schemeClr val="bg1"/>
                </a:solidFill>
                <a:latin typeface="Arial Narrow" pitchFamily="34" charset="0"/>
              </a:endParaRPr>
            </a:p>
          </p:txBody>
        </p:sp>
      </p:grpSp>
      <p:pic>
        <p:nvPicPr>
          <p:cNvPr id="6" name="Picture 5"/>
          <p:cNvPicPr>
            <a:picLocks noChangeAspect="1"/>
          </p:cNvPicPr>
          <p:nvPr/>
        </p:nvPicPr>
        <p:blipFill>
          <a:blip r:embed="rId3">
            <a:clrChange>
              <a:clrFrom>
                <a:srgbClr val="FEFEFE"/>
              </a:clrFrom>
              <a:clrTo>
                <a:srgbClr val="FEFEFE">
                  <a:alpha val="0"/>
                </a:srgbClr>
              </a:clrTo>
            </a:clrChange>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tretch>
            <a:fillRect/>
          </a:stretch>
        </p:blipFill>
        <p:spPr>
          <a:xfrm>
            <a:off x="61646" y="3730630"/>
            <a:ext cx="2832767" cy="1273996"/>
          </a:xfrm>
          <a:prstGeom prst="rect">
            <a:avLst/>
          </a:prstGeom>
        </p:spPr>
      </p:pic>
      <p:pic>
        <p:nvPicPr>
          <p:cNvPr id="56" name="Picture 2" descr="C:\Compu-Grafix\Powerpoint\TN170 - Look &amp; Feel Good Expo talk\front1.jpg"/>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t="2596" b="6946"/>
          <a:stretch>
            <a:fillRect/>
          </a:stretch>
        </p:blipFill>
        <p:spPr bwMode="auto">
          <a:xfrm>
            <a:off x="5487076" y="3059128"/>
            <a:ext cx="1083171" cy="3251770"/>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9525">
                <a:solidFill>
                  <a:srgbClr val="000000"/>
                </a:solidFill>
                <a:miter lim="800000"/>
                <a:headEnd/>
                <a:tailEnd/>
              </a14:hiddenLine>
            </a:ext>
          </a:extLst>
        </p:spPr>
      </p:pic>
      <p:sp>
        <p:nvSpPr>
          <p:cNvPr id="57" name="Title 1"/>
          <p:cNvSpPr txBox="1">
            <a:spLocks/>
          </p:cNvSpPr>
          <p:nvPr/>
        </p:nvSpPr>
        <p:spPr>
          <a:xfrm>
            <a:off x="0" y="5949201"/>
            <a:ext cx="9144000" cy="934257"/>
          </a:xfrm>
          <a:prstGeom prst="rect">
            <a:avLst/>
          </a:prstGeom>
        </p:spPr>
        <p:txBody>
          <a:bodyPr vert="horz" lIns="91440" tIns="45720" rIns="91440" bIns="45720" rtlCol="0" anchor="t">
            <a:normAutofit/>
          </a:bodyPr>
          <a:lstStyle>
            <a:lvl1pPr algn="ctr" defTabSz="457200" rtl="0" eaLnBrk="1" latinLnBrk="0" hangingPunct="1">
              <a:lnSpc>
                <a:spcPct val="80000"/>
              </a:lnSpc>
              <a:spcBef>
                <a:spcPct val="0"/>
              </a:spcBef>
              <a:buNone/>
              <a:defRPr sz="3200" kern="1200">
                <a:solidFill>
                  <a:srgbClr val="000066"/>
                </a:solidFill>
                <a:effectLst/>
                <a:latin typeface="Impact" pitchFamily="34" charset="0"/>
                <a:ea typeface="+mj-ea"/>
                <a:cs typeface="+mj-cs"/>
              </a:defRPr>
            </a:lvl1pPr>
          </a:lstStyle>
          <a:p>
            <a:r>
              <a:rPr lang="en-ZA" sz="2800" dirty="0" smtClean="0"/>
              <a:t>ONE CAUSE, ONE TREATMENT FOR ALL CONDITIONS</a:t>
            </a:r>
            <a:endParaRPr lang="en-ZA" sz="2800" dirty="0"/>
          </a:p>
        </p:txBody>
      </p:sp>
      <p:sp>
        <p:nvSpPr>
          <p:cNvPr id="25" name="Multiply 24"/>
          <p:cNvSpPr/>
          <p:nvPr/>
        </p:nvSpPr>
        <p:spPr>
          <a:xfrm>
            <a:off x="171970" y="1759536"/>
            <a:ext cx="2184060" cy="2698880"/>
          </a:xfrm>
          <a:prstGeom prst="mathMultiply">
            <a:avLst>
              <a:gd name="adj1" fmla="val 10659"/>
            </a:avLst>
          </a:prstGeom>
          <a:solidFill>
            <a:srgbClr val="EA1854"/>
          </a:solidFill>
          <a:ln>
            <a:solidFill>
              <a:srgbClr val="EC2418"/>
            </a:solidFill>
          </a:ln>
        </p:spPr>
        <p:style>
          <a:lnRef idx="1">
            <a:schemeClr val="accent1"/>
          </a:lnRef>
          <a:fillRef idx="3">
            <a:schemeClr val="accent1"/>
          </a:fillRef>
          <a:effectRef idx="2">
            <a:schemeClr val="accent1"/>
          </a:effectRef>
          <a:fontRef idx="minor">
            <a:schemeClr val="lt1"/>
          </a:fontRef>
        </p:style>
      </p:sp>
      <p:sp>
        <p:nvSpPr>
          <p:cNvPr id="26" name="Multiply 25"/>
          <p:cNvSpPr/>
          <p:nvPr/>
        </p:nvSpPr>
        <p:spPr>
          <a:xfrm>
            <a:off x="1719667" y="4947947"/>
            <a:ext cx="45719" cy="92609"/>
          </a:xfrm>
          <a:prstGeom prst="mathMultiply">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363942409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left)">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1" fill="hold" nodeType="clickEffect">
                                  <p:stCondLst>
                                    <p:cond delay="0"/>
                                  </p:stCondLst>
                                  <p:childTnLst>
                                    <p:set>
                                      <p:cBhvr>
                                        <p:cTn id="21" dur="1" fill="hold">
                                          <p:stCondLst>
                                            <p:cond delay="0"/>
                                          </p:stCondLst>
                                        </p:cTn>
                                        <p:tgtEl>
                                          <p:spTgt spid="52"/>
                                        </p:tgtEl>
                                        <p:attrNameLst>
                                          <p:attrName>style.visibility</p:attrName>
                                        </p:attrNameLst>
                                      </p:cBhvr>
                                      <p:to>
                                        <p:strVal val="visible"/>
                                      </p:to>
                                    </p:set>
                                    <p:anim calcmode="lin" valueType="num">
                                      <p:cBhvr additive="base">
                                        <p:cTn id="22" dur="500" fill="hold"/>
                                        <p:tgtEl>
                                          <p:spTgt spid="52"/>
                                        </p:tgtEl>
                                        <p:attrNameLst>
                                          <p:attrName>ppt_x</p:attrName>
                                        </p:attrNameLst>
                                      </p:cBhvr>
                                      <p:tavLst>
                                        <p:tav tm="0">
                                          <p:val>
                                            <p:strVal val="#ppt_x"/>
                                          </p:val>
                                        </p:tav>
                                        <p:tav tm="100000">
                                          <p:val>
                                            <p:strVal val="#ppt_x"/>
                                          </p:val>
                                        </p:tav>
                                      </p:tavLst>
                                    </p:anim>
                                    <p:anim calcmode="lin" valueType="num">
                                      <p:cBhvr additive="base">
                                        <p:cTn id="23" dur="500" fill="hold"/>
                                        <p:tgtEl>
                                          <p:spTgt spid="52"/>
                                        </p:tgtEl>
                                        <p:attrNameLst>
                                          <p:attrName>ppt_y</p:attrName>
                                        </p:attrNameLst>
                                      </p:cBhvr>
                                      <p:tavLst>
                                        <p:tav tm="0">
                                          <p:val>
                                            <p:strVal val="0-#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2" presetClass="entr" presetSubtype="8" fill="hold" nodeType="clickEffect">
                                  <p:stCondLst>
                                    <p:cond delay="0"/>
                                  </p:stCondLst>
                                  <p:childTnLst>
                                    <p:set>
                                      <p:cBhvr>
                                        <p:cTn id="27" dur="1" fill="hold">
                                          <p:stCondLst>
                                            <p:cond delay="0"/>
                                          </p:stCondLst>
                                        </p:cTn>
                                        <p:tgtEl>
                                          <p:spTgt spid="54"/>
                                        </p:tgtEl>
                                        <p:attrNameLst>
                                          <p:attrName>style.visibility</p:attrName>
                                        </p:attrNameLst>
                                      </p:cBhvr>
                                      <p:to>
                                        <p:strVal val="visible"/>
                                      </p:to>
                                    </p:set>
                                    <p:anim calcmode="lin" valueType="num">
                                      <p:cBhvr additive="base">
                                        <p:cTn id="28" dur="500"/>
                                        <p:tgtEl>
                                          <p:spTgt spid="54"/>
                                        </p:tgtEl>
                                        <p:attrNameLst>
                                          <p:attrName>ppt_x</p:attrName>
                                        </p:attrNameLst>
                                      </p:cBhvr>
                                      <p:tavLst>
                                        <p:tav tm="0">
                                          <p:val>
                                            <p:strVal val="#ppt_x-#ppt_w*1.125000"/>
                                          </p:val>
                                        </p:tav>
                                        <p:tav tm="100000">
                                          <p:val>
                                            <p:strVal val="#ppt_x"/>
                                          </p:val>
                                        </p:tav>
                                      </p:tavLst>
                                    </p:anim>
                                    <p:animEffect transition="in" filter="wipe(right)">
                                      <p:cBhvr>
                                        <p:cTn id="29" dur="500"/>
                                        <p:tgtEl>
                                          <p:spTgt spid="54"/>
                                        </p:tgtEl>
                                      </p:cBhvr>
                                    </p:animEffect>
                                  </p:childTnLst>
                                </p:cTn>
                              </p:par>
                              <p:par>
                                <p:cTn id="30" presetID="22" presetClass="entr" presetSubtype="8" fill="hold" nodeType="withEffect">
                                  <p:stCondLst>
                                    <p:cond delay="0"/>
                                  </p:stCondLst>
                                  <p:childTnLst>
                                    <p:set>
                                      <p:cBhvr>
                                        <p:cTn id="31" dur="1" fill="hold">
                                          <p:stCondLst>
                                            <p:cond delay="0"/>
                                          </p:stCondLst>
                                        </p:cTn>
                                        <p:tgtEl>
                                          <p:spTgt spid="56"/>
                                        </p:tgtEl>
                                        <p:attrNameLst>
                                          <p:attrName>style.visibility</p:attrName>
                                        </p:attrNameLst>
                                      </p:cBhvr>
                                      <p:to>
                                        <p:strVal val="visible"/>
                                      </p:to>
                                    </p:set>
                                    <p:animEffect transition="in" filter="wipe(left)">
                                      <p:cBhvr>
                                        <p:cTn id="32" dur="500"/>
                                        <p:tgtEl>
                                          <p:spTgt spid="56"/>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7"/>
                                        </p:tgtEl>
                                        <p:attrNameLst>
                                          <p:attrName>style.visibility</p:attrName>
                                        </p:attrNameLst>
                                      </p:cBhvr>
                                      <p:to>
                                        <p:strVal val="visible"/>
                                      </p:to>
                                    </p:set>
                                    <p:anim calcmode="lin" valueType="num">
                                      <p:cBhvr additive="base">
                                        <p:cTn id="37" dur="500" fill="hold"/>
                                        <p:tgtEl>
                                          <p:spTgt spid="57"/>
                                        </p:tgtEl>
                                        <p:attrNameLst>
                                          <p:attrName>ppt_x</p:attrName>
                                        </p:attrNameLst>
                                      </p:cBhvr>
                                      <p:tavLst>
                                        <p:tav tm="0">
                                          <p:val>
                                            <p:strVal val="#ppt_x"/>
                                          </p:val>
                                        </p:tav>
                                        <p:tav tm="100000">
                                          <p:val>
                                            <p:strVal val="#ppt_x"/>
                                          </p:val>
                                        </p:tav>
                                      </p:tavLst>
                                    </p:anim>
                                    <p:anim calcmode="lin" valueType="num">
                                      <p:cBhvr additive="base">
                                        <p:cTn id="38"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53" presetClass="entr" presetSubtype="0"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AutoShape 30"/>
          <p:cNvSpPr>
            <a:spLocks noChangeArrowheads="1"/>
          </p:cNvSpPr>
          <p:nvPr/>
        </p:nvSpPr>
        <p:spPr bwMode="auto">
          <a:xfrm>
            <a:off x="5119315" y="2136232"/>
            <a:ext cx="3200400" cy="3017520"/>
          </a:xfrm>
          <a:prstGeom prst="roundRect">
            <a:avLst>
              <a:gd name="adj" fmla="val 4227"/>
            </a:avLst>
          </a:prstGeom>
          <a:solidFill>
            <a:srgbClr val="000066">
              <a:alpha val="70000"/>
            </a:srgbClr>
          </a:solidFill>
          <a:ln w="127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88900" h="38100"/>
          </a:sp3d>
        </p:spPr>
        <p:txBody>
          <a:bodyPr wrap="square" anchor="ctr">
            <a:spAutoFit/>
          </a:bodyPr>
          <a:lstStyle/>
          <a:p>
            <a:endParaRPr lang="en-US"/>
          </a:p>
        </p:txBody>
      </p:sp>
      <p:sp>
        <p:nvSpPr>
          <p:cNvPr id="5" name="Text Box 24"/>
          <p:cNvSpPr txBox="1">
            <a:spLocks noChangeArrowheads="1"/>
          </p:cNvSpPr>
          <p:nvPr/>
        </p:nvSpPr>
        <p:spPr bwMode="auto">
          <a:xfrm>
            <a:off x="5341534" y="2574294"/>
            <a:ext cx="2841308" cy="2092881"/>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19050">
                <a:solidFill>
                  <a:srgbClr val="000000"/>
                </a:solidFill>
                <a:miter lim="800000"/>
                <a:headEnd/>
                <a:tailEnd/>
              </a14:hiddenLine>
            </a:ext>
          </a:extLst>
        </p:spPr>
        <p:txBody>
          <a:bodyPr wrap="square">
            <a:spAutoFit/>
          </a:bodyPr>
          <a:lstStyle>
            <a:lvl1pPr defTabSz="762000">
              <a:defRPr sz="2400" b="1">
                <a:solidFill>
                  <a:schemeClr val="bg1"/>
                </a:solidFill>
                <a:latin typeface="Times New Roman" charset="0"/>
                <a:ea typeface="ＭＳ Ｐゴシック" charset="-128"/>
              </a:defRPr>
            </a:lvl1pPr>
            <a:lvl2pPr marL="37931725" indent="-37474525" defTabSz="762000">
              <a:defRPr sz="2400" b="1">
                <a:solidFill>
                  <a:schemeClr val="bg1"/>
                </a:solidFill>
                <a:latin typeface="Times New Roman" charset="0"/>
                <a:ea typeface="ＭＳ Ｐゴシック" charset="-128"/>
              </a:defRPr>
            </a:lvl2pPr>
            <a:lvl3pPr>
              <a:defRPr sz="2400" b="1">
                <a:solidFill>
                  <a:schemeClr val="bg1"/>
                </a:solidFill>
                <a:latin typeface="Times New Roman" charset="0"/>
                <a:ea typeface="ＭＳ Ｐゴシック" charset="-128"/>
              </a:defRPr>
            </a:lvl3pPr>
            <a:lvl4pPr>
              <a:defRPr sz="2400" b="1">
                <a:solidFill>
                  <a:schemeClr val="bg1"/>
                </a:solidFill>
                <a:latin typeface="Times New Roman" charset="0"/>
                <a:ea typeface="ＭＳ Ｐゴシック" charset="-128"/>
              </a:defRPr>
            </a:lvl4pPr>
            <a:lvl5pPr>
              <a:defRPr sz="2400" b="1">
                <a:solidFill>
                  <a:schemeClr val="bg1"/>
                </a:solidFill>
                <a:latin typeface="Times New Roman" charset="0"/>
                <a:ea typeface="ＭＳ Ｐゴシック" charset="-128"/>
              </a:defRPr>
            </a:lvl5pPr>
            <a:lvl6pPr marL="457200" eaLnBrk="0" fontAlgn="base" hangingPunct="0">
              <a:spcBef>
                <a:spcPct val="0"/>
              </a:spcBef>
              <a:spcAft>
                <a:spcPct val="0"/>
              </a:spcAft>
              <a:defRPr sz="2400" b="1">
                <a:solidFill>
                  <a:schemeClr val="bg1"/>
                </a:solidFill>
                <a:latin typeface="Times New Roman" charset="0"/>
                <a:ea typeface="ＭＳ Ｐゴシック" charset="-128"/>
              </a:defRPr>
            </a:lvl6pPr>
            <a:lvl7pPr marL="914400" eaLnBrk="0" fontAlgn="base" hangingPunct="0">
              <a:spcBef>
                <a:spcPct val="0"/>
              </a:spcBef>
              <a:spcAft>
                <a:spcPct val="0"/>
              </a:spcAft>
              <a:defRPr sz="2400" b="1">
                <a:solidFill>
                  <a:schemeClr val="bg1"/>
                </a:solidFill>
                <a:latin typeface="Times New Roman" charset="0"/>
                <a:ea typeface="ＭＳ Ｐゴシック" charset="-128"/>
              </a:defRPr>
            </a:lvl7pPr>
            <a:lvl8pPr marL="1371600" eaLnBrk="0" fontAlgn="base" hangingPunct="0">
              <a:spcBef>
                <a:spcPct val="0"/>
              </a:spcBef>
              <a:spcAft>
                <a:spcPct val="0"/>
              </a:spcAft>
              <a:defRPr sz="2400" b="1">
                <a:solidFill>
                  <a:schemeClr val="bg1"/>
                </a:solidFill>
                <a:latin typeface="Times New Roman" charset="0"/>
                <a:ea typeface="ＭＳ Ｐゴシック" charset="-128"/>
              </a:defRPr>
            </a:lvl8pPr>
            <a:lvl9pPr marL="1828800" eaLnBrk="0" fontAlgn="base" hangingPunct="0">
              <a:spcBef>
                <a:spcPct val="0"/>
              </a:spcBef>
              <a:spcAft>
                <a:spcPct val="0"/>
              </a:spcAft>
              <a:defRPr sz="2400" b="1">
                <a:solidFill>
                  <a:schemeClr val="bg1"/>
                </a:solidFill>
                <a:latin typeface="Times New Roman" charset="0"/>
                <a:ea typeface="ＭＳ Ｐゴシック" charset="-128"/>
              </a:defRPr>
            </a:lvl9pPr>
          </a:lstStyle>
          <a:p>
            <a:pPr algn="ctr">
              <a:spcBef>
                <a:spcPct val="20000"/>
              </a:spcBef>
              <a:spcAft>
                <a:spcPct val="20000"/>
              </a:spcAft>
              <a:buClr>
                <a:srgbClr val="DB471F"/>
              </a:buClr>
            </a:pPr>
            <a:r>
              <a:rPr lang="en-US" sz="2600" dirty="0" smtClean="0">
                <a:latin typeface="Arial Narrow" pitchFamily="34" charset="0"/>
              </a:rPr>
              <a:t>For 3.5 million years we have done very well without being told what we should eat</a:t>
            </a:r>
            <a:endParaRPr lang="en-US" sz="2600" i="1" dirty="0">
              <a:latin typeface="Arial Narrow" pitchFamily="34" charset="0"/>
            </a:endParaRPr>
          </a:p>
        </p:txBody>
      </p:sp>
      <p:sp>
        <p:nvSpPr>
          <p:cNvPr id="6" name="AutoShape 30"/>
          <p:cNvSpPr>
            <a:spLocks noChangeArrowheads="1"/>
          </p:cNvSpPr>
          <p:nvPr/>
        </p:nvSpPr>
        <p:spPr bwMode="auto">
          <a:xfrm>
            <a:off x="1287270" y="2182280"/>
            <a:ext cx="3200400" cy="3017520"/>
          </a:xfrm>
          <a:prstGeom prst="roundRect">
            <a:avLst>
              <a:gd name="adj" fmla="val 4227"/>
            </a:avLst>
          </a:prstGeom>
          <a:solidFill>
            <a:srgbClr val="000066">
              <a:alpha val="70000"/>
            </a:srgbClr>
          </a:solidFill>
          <a:ln w="127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88900" h="38100"/>
          </a:sp3d>
        </p:spPr>
        <p:txBody>
          <a:bodyPr wrap="square" anchor="ctr">
            <a:spAutoFit/>
          </a:bodyPr>
          <a:lstStyle/>
          <a:p>
            <a:endParaRPr lang="en-US"/>
          </a:p>
        </p:txBody>
      </p:sp>
      <p:sp>
        <p:nvSpPr>
          <p:cNvPr id="7" name="Text Box 24"/>
          <p:cNvSpPr txBox="1">
            <a:spLocks noChangeArrowheads="1"/>
          </p:cNvSpPr>
          <p:nvPr/>
        </p:nvSpPr>
        <p:spPr bwMode="auto">
          <a:xfrm>
            <a:off x="1459583" y="2435123"/>
            <a:ext cx="2841308" cy="2492990"/>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19050">
                <a:solidFill>
                  <a:srgbClr val="000000"/>
                </a:solidFill>
                <a:miter lim="800000"/>
                <a:headEnd/>
                <a:tailEnd/>
              </a14:hiddenLine>
            </a:ext>
          </a:extLst>
        </p:spPr>
        <p:txBody>
          <a:bodyPr wrap="square">
            <a:spAutoFit/>
          </a:bodyPr>
          <a:lstStyle>
            <a:lvl1pPr defTabSz="762000">
              <a:defRPr sz="2400" b="1">
                <a:solidFill>
                  <a:schemeClr val="bg1"/>
                </a:solidFill>
                <a:latin typeface="Times New Roman" charset="0"/>
                <a:ea typeface="ＭＳ Ｐゴシック" charset="-128"/>
              </a:defRPr>
            </a:lvl1pPr>
            <a:lvl2pPr marL="37931725" indent="-37474525" defTabSz="762000">
              <a:defRPr sz="2400" b="1">
                <a:solidFill>
                  <a:schemeClr val="bg1"/>
                </a:solidFill>
                <a:latin typeface="Times New Roman" charset="0"/>
                <a:ea typeface="ＭＳ Ｐゴシック" charset="-128"/>
              </a:defRPr>
            </a:lvl2pPr>
            <a:lvl3pPr>
              <a:defRPr sz="2400" b="1">
                <a:solidFill>
                  <a:schemeClr val="bg1"/>
                </a:solidFill>
                <a:latin typeface="Times New Roman" charset="0"/>
                <a:ea typeface="ＭＳ Ｐゴシック" charset="-128"/>
              </a:defRPr>
            </a:lvl3pPr>
            <a:lvl4pPr>
              <a:defRPr sz="2400" b="1">
                <a:solidFill>
                  <a:schemeClr val="bg1"/>
                </a:solidFill>
                <a:latin typeface="Times New Roman" charset="0"/>
                <a:ea typeface="ＭＳ Ｐゴシック" charset="-128"/>
              </a:defRPr>
            </a:lvl4pPr>
            <a:lvl5pPr>
              <a:defRPr sz="2400" b="1">
                <a:solidFill>
                  <a:schemeClr val="bg1"/>
                </a:solidFill>
                <a:latin typeface="Times New Roman" charset="0"/>
                <a:ea typeface="ＭＳ Ｐゴシック" charset="-128"/>
              </a:defRPr>
            </a:lvl5pPr>
            <a:lvl6pPr marL="457200" eaLnBrk="0" fontAlgn="base" hangingPunct="0">
              <a:spcBef>
                <a:spcPct val="0"/>
              </a:spcBef>
              <a:spcAft>
                <a:spcPct val="0"/>
              </a:spcAft>
              <a:defRPr sz="2400" b="1">
                <a:solidFill>
                  <a:schemeClr val="bg1"/>
                </a:solidFill>
                <a:latin typeface="Times New Roman" charset="0"/>
                <a:ea typeface="ＭＳ Ｐゴシック" charset="-128"/>
              </a:defRPr>
            </a:lvl6pPr>
            <a:lvl7pPr marL="914400" eaLnBrk="0" fontAlgn="base" hangingPunct="0">
              <a:spcBef>
                <a:spcPct val="0"/>
              </a:spcBef>
              <a:spcAft>
                <a:spcPct val="0"/>
              </a:spcAft>
              <a:defRPr sz="2400" b="1">
                <a:solidFill>
                  <a:schemeClr val="bg1"/>
                </a:solidFill>
                <a:latin typeface="Times New Roman" charset="0"/>
                <a:ea typeface="ＭＳ Ｐゴシック" charset="-128"/>
              </a:defRPr>
            </a:lvl7pPr>
            <a:lvl8pPr marL="1371600" eaLnBrk="0" fontAlgn="base" hangingPunct="0">
              <a:spcBef>
                <a:spcPct val="0"/>
              </a:spcBef>
              <a:spcAft>
                <a:spcPct val="0"/>
              </a:spcAft>
              <a:defRPr sz="2400" b="1">
                <a:solidFill>
                  <a:schemeClr val="bg1"/>
                </a:solidFill>
                <a:latin typeface="Times New Roman" charset="0"/>
                <a:ea typeface="ＭＳ Ｐゴシック" charset="-128"/>
              </a:defRPr>
            </a:lvl8pPr>
            <a:lvl9pPr marL="1828800" eaLnBrk="0" fontAlgn="base" hangingPunct="0">
              <a:spcBef>
                <a:spcPct val="0"/>
              </a:spcBef>
              <a:spcAft>
                <a:spcPct val="0"/>
              </a:spcAft>
              <a:defRPr sz="2400" b="1">
                <a:solidFill>
                  <a:schemeClr val="bg1"/>
                </a:solidFill>
                <a:latin typeface="Times New Roman" charset="0"/>
                <a:ea typeface="ＭＳ Ｐゴシック" charset="-128"/>
              </a:defRPr>
            </a:lvl9pPr>
          </a:lstStyle>
          <a:p>
            <a:pPr algn="ctr">
              <a:spcBef>
                <a:spcPct val="20000"/>
              </a:spcBef>
              <a:spcAft>
                <a:spcPct val="20000"/>
              </a:spcAft>
              <a:buClr>
                <a:srgbClr val="DB471F"/>
              </a:buClr>
            </a:pPr>
            <a:r>
              <a:rPr lang="en-US" sz="2600" dirty="0">
                <a:latin typeface="Arial Narrow" pitchFamily="34" charset="0"/>
              </a:rPr>
              <a:t>This change occurred as humans became the</a:t>
            </a:r>
            <a:r>
              <a:rPr lang="en-US" sz="2600" dirty="0" smtClean="0">
                <a:latin typeface="Arial Narrow" pitchFamily="34" charset="0"/>
              </a:rPr>
              <a:t> best mid-day persistence hunters in the animal kingdom</a:t>
            </a:r>
            <a:endParaRPr lang="en-US" sz="2600" i="1" dirty="0">
              <a:latin typeface="Arial Narrow" pitchFamily="34" charset="0"/>
            </a:endParaRPr>
          </a:p>
        </p:txBody>
      </p:sp>
    </p:spTree>
  </p:cSld>
  <p:clrMapOvr>
    <a:masterClrMapping/>
  </p:clrMapOvr>
  <p:transition spd="slow">
    <p:wipe dir="r"/>
  </p:transition>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 name="Freeform 16"/>
          <p:cNvSpPr/>
          <p:nvPr/>
        </p:nvSpPr>
        <p:spPr>
          <a:xfrm>
            <a:off x="5832143"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0" name="Freeform 19"/>
          <p:cNvSpPr/>
          <p:nvPr/>
        </p:nvSpPr>
        <p:spPr>
          <a:xfrm>
            <a:off x="7614580"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grpSp>
        <p:nvGrpSpPr>
          <p:cNvPr id="2" name="Group 32"/>
          <p:cNvGrpSpPr/>
          <p:nvPr/>
        </p:nvGrpSpPr>
        <p:grpSpPr>
          <a:xfrm>
            <a:off x="140398" y="685796"/>
            <a:ext cx="1733558" cy="5308605"/>
            <a:chOff x="140398" y="685796"/>
            <a:chExt cx="1733558" cy="5308605"/>
          </a:xfrm>
        </p:grpSpPr>
        <p:sp>
          <p:nvSpPr>
            <p:cNvPr id="9" name="Freeform 8"/>
            <p:cNvSpPr/>
            <p:nvPr/>
          </p:nvSpPr>
          <p:spPr>
            <a:xfrm rot="16200000">
              <a:off x="-165282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dirty="0">
                <a:solidFill>
                  <a:prstClr val="black"/>
                </a:solidFill>
              </a:endParaRPr>
            </a:p>
          </p:txBody>
        </p:sp>
        <p:sp>
          <p:nvSpPr>
            <p:cNvPr id="10" name="Freeform 9"/>
            <p:cNvSpPr/>
            <p:nvPr/>
          </p:nvSpPr>
          <p:spPr>
            <a:xfrm>
              <a:off x="484831"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7" name="TextBox 26"/>
            <p:cNvSpPr txBox="1"/>
            <p:nvPr/>
          </p:nvSpPr>
          <p:spPr>
            <a:xfrm>
              <a:off x="180622" y="801510"/>
              <a:ext cx="1693334" cy="2308324"/>
            </a:xfrm>
            <a:prstGeom prst="rect">
              <a:avLst/>
            </a:prstGeom>
            <a:noFill/>
          </p:spPr>
          <p:txBody>
            <a:bodyPr wrap="square" rtlCol="0">
              <a:spAutoFit/>
            </a:bodyPr>
            <a:lstStyle/>
            <a:p>
              <a:r>
                <a:rPr lang="en-ZA" sz="1600" b="1" dirty="0">
                  <a:solidFill>
                    <a:prstClr val="white"/>
                  </a:solidFill>
                  <a:latin typeface="Arial Narrow" pitchFamily="34" charset="0"/>
                </a:rPr>
                <a:t>Economic considerations drove the adoption of the current dietary guidelines without proper scientific evaluation or proof. </a:t>
              </a:r>
            </a:p>
          </p:txBody>
        </p:sp>
      </p:grpSp>
      <p:grpSp>
        <p:nvGrpSpPr>
          <p:cNvPr id="3" name="Group 33"/>
          <p:cNvGrpSpPr/>
          <p:nvPr/>
        </p:nvGrpSpPr>
        <p:grpSpPr>
          <a:xfrm>
            <a:off x="1922836" y="685796"/>
            <a:ext cx="1731942" cy="5308605"/>
            <a:chOff x="1922836" y="685796"/>
            <a:chExt cx="1731942" cy="5308605"/>
          </a:xfrm>
        </p:grpSpPr>
        <p:sp>
          <p:nvSpPr>
            <p:cNvPr id="11" name="Freeform 10"/>
            <p:cNvSpPr/>
            <p:nvPr/>
          </p:nvSpPr>
          <p:spPr>
            <a:xfrm rot="16200000">
              <a:off x="12961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8" name="TextBox 27"/>
            <p:cNvSpPr txBox="1"/>
            <p:nvPr/>
          </p:nvSpPr>
          <p:spPr>
            <a:xfrm>
              <a:off x="1961444" y="801510"/>
              <a:ext cx="1693334" cy="1815882"/>
            </a:xfrm>
            <a:prstGeom prst="rect">
              <a:avLst/>
            </a:prstGeom>
            <a:noFill/>
          </p:spPr>
          <p:txBody>
            <a:bodyPr wrap="square" rtlCol="0">
              <a:spAutoFit/>
            </a:bodyPr>
            <a:lstStyle/>
            <a:p>
              <a:r>
                <a:rPr lang="en-ZA" sz="1600" b="1" dirty="0">
                  <a:solidFill>
                    <a:prstClr val="white"/>
                  </a:solidFill>
                  <a:latin typeface="Arial Narrow" pitchFamily="34" charset="0"/>
                </a:rPr>
                <a:t>Within 5 years of the widespread adoption of these guidelines rates of diabetes and obesity increased explosively.</a:t>
              </a:r>
            </a:p>
          </p:txBody>
        </p:sp>
      </p:grpSp>
      <p:grpSp>
        <p:nvGrpSpPr>
          <p:cNvPr id="4" name="Group 34"/>
          <p:cNvGrpSpPr/>
          <p:nvPr/>
        </p:nvGrpSpPr>
        <p:grpSpPr>
          <a:xfrm>
            <a:off x="3705273" y="685796"/>
            <a:ext cx="1863803" cy="5308605"/>
            <a:chOff x="3705273" y="685796"/>
            <a:chExt cx="1730327" cy="5308605"/>
          </a:xfrm>
        </p:grpSpPr>
        <p:sp>
          <p:nvSpPr>
            <p:cNvPr id="13" name="Freeform 12"/>
            <p:cNvSpPr/>
            <p:nvPr/>
          </p:nvSpPr>
          <p:spPr>
            <a:xfrm rot="16200000">
              <a:off x="1912051"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9" name="TextBox 28"/>
            <p:cNvSpPr txBox="1"/>
            <p:nvPr/>
          </p:nvSpPr>
          <p:spPr>
            <a:xfrm>
              <a:off x="3742266" y="801510"/>
              <a:ext cx="1693334" cy="3539430"/>
            </a:xfrm>
            <a:prstGeom prst="rect">
              <a:avLst/>
            </a:prstGeom>
            <a:noFill/>
          </p:spPr>
          <p:txBody>
            <a:bodyPr wrap="square" rtlCol="0">
              <a:spAutoFit/>
            </a:bodyPr>
            <a:lstStyle/>
            <a:p>
              <a:r>
                <a:rPr lang="en-ZA" sz="1600" b="1" dirty="0">
                  <a:solidFill>
                    <a:prstClr val="white"/>
                  </a:solidFill>
                  <a:latin typeface="Arial Narrow" pitchFamily="34" charset="0"/>
                </a:rPr>
                <a:t>The presence of the genetic predisposing condition, carbohydrate-resistance, explains why large numbers of persons in predisposed populations become obese and diabetic when exposed to a high carbohydrate diet. </a:t>
              </a:r>
            </a:p>
          </p:txBody>
        </p:sp>
      </p:grpSp>
      <p:grpSp>
        <p:nvGrpSpPr>
          <p:cNvPr id="5" name="Group 35"/>
          <p:cNvGrpSpPr/>
          <p:nvPr/>
        </p:nvGrpSpPr>
        <p:grpSpPr>
          <a:xfrm>
            <a:off x="5487711" y="685796"/>
            <a:ext cx="1728711" cy="5308605"/>
            <a:chOff x="5487711" y="685796"/>
            <a:chExt cx="1728711" cy="5308605"/>
          </a:xfrm>
        </p:grpSpPr>
        <p:sp>
          <p:nvSpPr>
            <p:cNvPr id="15" name="Freeform 14"/>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991745"/>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30" name="TextBox 29"/>
            <p:cNvSpPr txBox="1"/>
            <p:nvPr/>
          </p:nvSpPr>
          <p:spPr>
            <a:xfrm>
              <a:off x="5523088" y="801510"/>
              <a:ext cx="1693334" cy="2800767"/>
            </a:xfrm>
            <a:prstGeom prst="rect">
              <a:avLst/>
            </a:prstGeom>
            <a:noFill/>
          </p:spPr>
          <p:txBody>
            <a:bodyPr wrap="square" rtlCol="0">
              <a:spAutoFit/>
            </a:bodyPr>
            <a:lstStyle/>
            <a:p>
              <a:r>
                <a:rPr lang="en-ZA" sz="1600" b="1" dirty="0">
                  <a:solidFill>
                    <a:prstClr val="white"/>
                  </a:solidFill>
                  <a:latin typeface="Arial Narrow" pitchFamily="34" charset="0"/>
                </a:rPr>
                <a:t>A high fat diet reverses </a:t>
              </a:r>
              <a:r>
                <a:rPr lang="en-ZA" sz="1600" b="1" dirty="0" smtClean="0">
                  <a:solidFill>
                    <a:prstClr val="white"/>
                  </a:solidFill>
                  <a:latin typeface="Arial Black" pitchFamily="34" charset="0"/>
                </a:rPr>
                <a:t>all</a:t>
              </a:r>
              <a:r>
                <a:rPr lang="en-ZA" sz="1600" b="1" dirty="0" smtClean="0">
                  <a:solidFill>
                    <a:prstClr val="white"/>
                  </a:solidFill>
                  <a:latin typeface="Arial Narrow" pitchFamily="34" charset="0"/>
                </a:rPr>
                <a:t> </a:t>
              </a:r>
              <a:r>
                <a:rPr lang="en-ZA" sz="1600" b="1" dirty="0">
                  <a:solidFill>
                    <a:prstClr val="white"/>
                  </a:solidFill>
                  <a:latin typeface="Arial Narrow" pitchFamily="34" charset="0"/>
                </a:rPr>
                <a:t>known coronary risk factors in persons with carbohydrate-resistance whereas a high carbohydrate diet worsens those factors.</a:t>
              </a:r>
            </a:p>
          </p:txBody>
        </p:sp>
      </p:grpSp>
      <p:grpSp>
        <p:nvGrpSpPr>
          <p:cNvPr id="6" name="Group 36"/>
          <p:cNvGrpSpPr/>
          <p:nvPr/>
        </p:nvGrpSpPr>
        <p:grpSpPr>
          <a:xfrm>
            <a:off x="54405" y="648254"/>
            <a:ext cx="5541130" cy="5385835"/>
            <a:chOff x="7311995" y="714403"/>
            <a:chExt cx="1693334" cy="5385835"/>
          </a:xfrm>
          <a:solidFill>
            <a:srgbClr val="980D43"/>
          </a:solidFill>
        </p:grpSpPr>
        <p:sp>
          <p:nvSpPr>
            <p:cNvPr id="18" name="Freeform 17"/>
            <p:cNvSpPr/>
            <p:nvPr/>
          </p:nvSpPr>
          <p:spPr>
            <a:xfrm rot="16200000">
              <a:off x="5465362" y="2573291"/>
              <a:ext cx="5385835" cy="1668059"/>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grp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prstClr val="black"/>
                </a:solidFill>
              </a:endParaRPr>
            </a:p>
          </p:txBody>
        </p:sp>
        <p:sp>
          <p:nvSpPr>
            <p:cNvPr id="31" name="TextBox 30"/>
            <p:cNvSpPr txBox="1"/>
            <p:nvPr/>
          </p:nvSpPr>
          <p:spPr>
            <a:xfrm>
              <a:off x="7311995" y="801510"/>
              <a:ext cx="1693334" cy="338554"/>
            </a:xfrm>
            <a:prstGeom prst="rect">
              <a:avLst/>
            </a:prstGeom>
            <a:grpFill/>
          </p:spPr>
          <p:txBody>
            <a:bodyPr wrap="square" rtlCol="0">
              <a:spAutoFit/>
            </a:bodyPr>
            <a:lstStyle/>
            <a:p>
              <a:endParaRPr lang="en-ZA" sz="1600" b="1" dirty="0">
                <a:solidFill>
                  <a:prstClr val="white"/>
                </a:solidFill>
                <a:latin typeface="Arial Narrow" pitchFamily="34" charset="0"/>
              </a:endParaRPr>
            </a:p>
          </p:txBody>
        </p:sp>
      </p:grpSp>
      <p:sp>
        <p:nvSpPr>
          <p:cNvPr id="12" name="Flowchart: Extract 11"/>
          <p:cNvSpPr/>
          <p:nvPr/>
        </p:nvSpPr>
        <p:spPr>
          <a:xfrm rot="5400000">
            <a:off x="1778081" y="5543101"/>
            <a:ext cx="306730" cy="261062"/>
          </a:xfrm>
          <a:prstGeom prst="flowChartExtract">
            <a:avLst/>
          </a:prstGeom>
          <a:solidFill>
            <a:schemeClr val="bg1">
              <a:lumMod val="75000"/>
            </a:schemeClr>
          </a:solidFill>
          <a:ln w="19050">
            <a:solidFill>
              <a:srgbClr val="2A6082"/>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4" name="Flowchart: Extract 13"/>
          <p:cNvSpPr/>
          <p:nvPr/>
        </p:nvSpPr>
        <p:spPr>
          <a:xfrm rot="5400000">
            <a:off x="3560519" y="5543101"/>
            <a:ext cx="306730" cy="261062"/>
          </a:xfrm>
          <a:prstGeom prst="flowChartExtract">
            <a:avLst/>
          </a:prstGeom>
          <a:solidFill>
            <a:schemeClr val="bg1">
              <a:lumMod val="75000"/>
            </a:schemeClr>
          </a:solidFill>
          <a:ln w="19050">
            <a:solidFill>
              <a:srgbClr val="000066"/>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6" name="Flowchart: Extract 15"/>
          <p:cNvSpPr/>
          <p:nvPr/>
        </p:nvSpPr>
        <p:spPr>
          <a:xfrm rot="5400000">
            <a:off x="5342956" y="5543101"/>
            <a:ext cx="306730" cy="261062"/>
          </a:xfrm>
          <a:prstGeom prst="flowChartExtract">
            <a:avLst/>
          </a:prstGeom>
          <a:solidFill>
            <a:schemeClr val="bg1">
              <a:lumMod val="75000"/>
            </a:schemeClr>
          </a:solidFill>
          <a:ln w="19050">
            <a:solidFill>
              <a:srgbClr val="420F47"/>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25" name="TextBox 24"/>
          <p:cNvSpPr txBox="1"/>
          <p:nvPr/>
        </p:nvSpPr>
        <p:spPr>
          <a:xfrm>
            <a:off x="224876" y="873158"/>
            <a:ext cx="5198686" cy="4708981"/>
          </a:xfrm>
          <a:prstGeom prst="rect">
            <a:avLst/>
          </a:prstGeom>
          <a:noFill/>
        </p:spPr>
        <p:txBody>
          <a:bodyPr wrap="square" rtlCol="0">
            <a:spAutoFit/>
          </a:bodyPr>
          <a:lstStyle/>
          <a:p>
            <a:r>
              <a:rPr lang="en-ZA" sz="6000" dirty="0" smtClean="0">
                <a:solidFill>
                  <a:srgbClr val="FFC000"/>
                </a:solidFill>
                <a:effectLst>
                  <a:outerShdw blurRad="38100" dist="38100" dir="2700000" algn="tl">
                    <a:srgbClr val="000000"/>
                  </a:outerShdw>
                </a:effectLst>
                <a:latin typeface="Impact" pitchFamily="34" charset="0"/>
              </a:rPr>
              <a:t>   CONCLUSION:</a:t>
            </a:r>
          </a:p>
          <a:p>
            <a:r>
              <a:rPr lang="en-US" sz="4000" dirty="0" smtClean="0">
                <a:ln>
                  <a:solidFill>
                    <a:srgbClr val="FFFFFF"/>
                  </a:solidFill>
                </a:ln>
                <a:solidFill>
                  <a:schemeClr val="bg1"/>
                </a:solidFill>
                <a:latin typeface="Arial Narrow" pitchFamily="34" charset="0"/>
              </a:rPr>
              <a:t>A high fat diet reverses (almost) all coronary risk factors.  This is the converse of what is taught at all medical schools around the world.</a:t>
            </a:r>
          </a:p>
        </p:txBody>
      </p:sp>
      <p:grpSp>
        <p:nvGrpSpPr>
          <p:cNvPr id="26" name="Group 25"/>
          <p:cNvGrpSpPr/>
          <p:nvPr/>
        </p:nvGrpSpPr>
        <p:grpSpPr>
          <a:xfrm>
            <a:off x="7270148" y="685796"/>
            <a:ext cx="1727096" cy="5308605"/>
            <a:chOff x="7270148" y="685796"/>
            <a:chExt cx="1727096" cy="5308605"/>
          </a:xfrm>
        </p:grpSpPr>
        <p:sp>
          <p:nvSpPr>
            <p:cNvPr id="32" name="Freeform 31"/>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prstClr val="black"/>
                </a:solidFill>
              </a:endParaRPr>
            </a:p>
          </p:txBody>
        </p:sp>
        <p:sp>
          <p:nvSpPr>
            <p:cNvPr id="33" name="TextBox 32"/>
            <p:cNvSpPr txBox="1"/>
            <p:nvPr/>
          </p:nvSpPr>
          <p:spPr>
            <a:xfrm>
              <a:off x="7303910" y="801510"/>
              <a:ext cx="1693334" cy="338554"/>
            </a:xfrm>
            <a:prstGeom prst="rect">
              <a:avLst/>
            </a:prstGeom>
            <a:noFill/>
          </p:spPr>
          <p:txBody>
            <a:bodyPr wrap="square" rtlCol="0">
              <a:spAutoFit/>
            </a:bodyPr>
            <a:lstStyle/>
            <a:p>
              <a:endParaRPr lang="en-ZA" sz="1600" b="1" dirty="0">
                <a:solidFill>
                  <a:prstClr val="white"/>
                </a:solidFill>
                <a:latin typeface="Arial Narrow" pitchFamily="34" charset="0"/>
              </a:endParaRPr>
            </a:p>
          </p:txBody>
        </p:sp>
      </p:grpSp>
      <p:sp>
        <p:nvSpPr>
          <p:cNvPr id="19" name="Flowchart: Extract 18"/>
          <p:cNvSpPr/>
          <p:nvPr/>
        </p:nvSpPr>
        <p:spPr>
          <a:xfrm rot="5400000">
            <a:off x="7125393" y="5543101"/>
            <a:ext cx="306730" cy="261062"/>
          </a:xfrm>
          <a:prstGeom prst="flowChartExtract">
            <a:avLst/>
          </a:prstGeom>
          <a:solidFill>
            <a:schemeClr val="bg1">
              <a:lumMod val="75000"/>
            </a:schemeClr>
          </a:solidFill>
          <a:ln w="19050">
            <a:solidFill>
              <a:srgbClr val="991745"/>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pic>
        <p:nvPicPr>
          <p:cNvPr id="34" name="Picture 3"/>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36567" t="24647" r="36204" b="38120"/>
          <a:stretch/>
        </p:blipFill>
        <p:spPr bwMode="auto">
          <a:xfrm>
            <a:off x="7318672" y="1923317"/>
            <a:ext cx="1610649" cy="2825088"/>
          </a:xfrm>
          <a:prstGeom prst="rect">
            <a:avLst/>
          </a:prstGeom>
          <a:noFill/>
          <a:ln>
            <a:noFill/>
          </a:ln>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chemeClr val="accent1"/>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chemeClr val="tx1"/>
                </a:solidFill>
                <a:miter lim="800000"/>
                <a:headEnd/>
                <a:tailEnd/>
              </a14:hiddenLine>
            </a:ext>
            <a:ext uri="{AF507438-7753-43E0-B8FC-AC1667EBCBE1}">
              <a14:hiddenEffects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effectLst>
                  <a:outerShdw dist="35921" dir="2700000" algn="ctr" rotWithShape="0">
                    <a:schemeClr val="bg2"/>
                  </a:outerShdw>
                </a:effectLst>
              </a14:hiddenEffects>
            </a:ext>
          </a:extLst>
        </p:spPr>
      </p:pic>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319094720"/>
      </p:ext>
    </p:extLst>
  </p:cSld>
  <p:clrMapOvr>
    <a:masterClrMapping/>
  </p:clrMapOvr>
  <p:transition spd="slow">
    <p:wipe dir="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 name="Freeform 16"/>
          <p:cNvSpPr/>
          <p:nvPr/>
        </p:nvSpPr>
        <p:spPr>
          <a:xfrm>
            <a:off x="5832143"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0" name="Freeform 19"/>
          <p:cNvSpPr/>
          <p:nvPr/>
        </p:nvSpPr>
        <p:spPr>
          <a:xfrm>
            <a:off x="7614580"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grpSp>
        <p:nvGrpSpPr>
          <p:cNvPr id="33" name="Group 32"/>
          <p:cNvGrpSpPr/>
          <p:nvPr/>
        </p:nvGrpSpPr>
        <p:grpSpPr>
          <a:xfrm>
            <a:off x="140398" y="685796"/>
            <a:ext cx="1733558" cy="5308605"/>
            <a:chOff x="140398" y="685796"/>
            <a:chExt cx="1733558" cy="5308605"/>
          </a:xfrm>
        </p:grpSpPr>
        <p:sp>
          <p:nvSpPr>
            <p:cNvPr id="9" name="Freeform 8"/>
            <p:cNvSpPr/>
            <p:nvPr/>
          </p:nvSpPr>
          <p:spPr>
            <a:xfrm rot="16200000">
              <a:off x="-165282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dirty="0">
                <a:solidFill>
                  <a:prstClr val="black"/>
                </a:solidFill>
              </a:endParaRPr>
            </a:p>
          </p:txBody>
        </p:sp>
        <p:sp>
          <p:nvSpPr>
            <p:cNvPr id="10" name="Freeform 9"/>
            <p:cNvSpPr/>
            <p:nvPr/>
          </p:nvSpPr>
          <p:spPr>
            <a:xfrm>
              <a:off x="484831"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7" name="TextBox 26"/>
            <p:cNvSpPr txBox="1"/>
            <p:nvPr/>
          </p:nvSpPr>
          <p:spPr>
            <a:xfrm>
              <a:off x="180622" y="801510"/>
              <a:ext cx="1693334" cy="2308324"/>
            </a:xfrm>
            <a:prstGeom prst="rect">
              <a:avLst/>
            </a:prstGeom>
            <a:noFill/>
          </p:spPr>
          <p:txBody>
            <a:bodyPr wrap="square" rtlCol="0">
              <a:spAutoFit/>
            </a:bodyPr>
            <a:lstStyle/>
            <a:p>
              <a:r>
                <a:rPr lang="en-ZA" sz="1600" b="1" dirty="0">
                  <a:solidFill>
                    <a:prstClr val="white"/>
                  </a:solidFill>
                  <a:latin typeface="Arial Narrow" pitchFamily="34" charset="0"/>
                </a:rPr>
                <a:t>Economic considerations drove the adoption of the current dietary guidelines without proper scientific evaluation or proof. </a:t>
              </a:r>
            </a:p>
          </p:txBody>
        </p:sp>
      </p:grpSp>
      <p:grpSp>
        <p:nvGrpSpPr>
          <p:cNvPr id="34" name="Group 33"/>
          <p:cNvGrpSpPr/>
          <p:nvPr/>
        </p:nvGrpSpPr>
        <p:grpSpPr>
          <a:xfrm>
            <a:off x="1922836" y="685796"/>
            <a:ext cx="1731942" cy="5308605"/>
            <a:chOff x="1922836" y="685796"/>
            <a:chExt cx="1731942" cy="5308605"/>
          </a:xfrm>
        </p:grpSpPr>
        <p:sp>
          <p:nvSpPr>
            <p:cNvPr id="11" name="Freeform 10"/>
            <p:cNvSpPr/>
            <p:nvPr/>
          </p:nvSpPr>
          <p:spPr>
            <a:xfrm rot="16200000">
              <a:off x="12961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8" name="TextBox 27"/>
            <p:cNvSpPr txBox="1"/>
            <p:nvPr/>
          </p:nvSpPr>
          <p:spPr>
            <a:xfrm>
              <a:off x="1961444" y="801510"/>
              <a:ext cx="1693334" cy="1815882"/>
            </a:xfrm>
            <a:prstGeom prst="rect">
              <a:avLst/>
            </a:prstGeom>
            <a:noFill/>
          </p:spPr>
          <p:txBody>
            <a:bodyPr wrap="square" rtlCol="0">
              <a:spAutoFit/>
            </a:bodyPr>
            <a:lstStyle/>
            <a:p>
              <a:r>
                <a:rPr lang="en-ZA" sz="1600" b="1" dirty="0">
                  <a:solidFill>
                    <a:prstClr val="white"/>
                  </a:solidFill>
                  <a:latin typeface="Arial Narrow" pitchFamily="34" charset="0"/>
                </a:rPr>
                <a:t>Within 5 years of the widespread adoption of these guidelines rates of diabetes and obesity increased explosively.</a:t>
              </a:r>
            </a:p>
          </p:txBody>
        </p:sp>
      </p:grpSp>
      <p:grpSp>
        <p:nvGrpSpPr>
          <p:cNvPr id="35" name="Group 34"/>
          <p:cNvGrpSpPr/>
          <p:nvPr/>
        </p:nvGrpSpPr>
        <p:grpSpPr>
          <a:xfrm>
            <a:off x="3705273" y="685796"/>
            <a:ext cx="1730327" cy="5308605"/>
            <a:chOff x="3705273" y="685796"/>
            <a:chExt cx="1730327" cy="5308605"/>
          </a:xfrm>
        </p:grpSpPr>
        <p:sp>
          <p:nvSpPr>
            <p:cNvPr id="13" name="Freeform 12"/>
            <p:cNvSpPr/>
            <p:nvPr/>
          </p:nvSpPr>
          <p:spPr>
            <a:xfrm rot="16200000">
              <a:off x="1912051"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9" name="TextBox 28"/>
            <p:cNvSpPr txBox="1"/>
            <p:nvPr/>
          </p:nvSpPr>
          <p:spPr>
            <a:xfrm>
              <a:off x="3742266" y="801510"/>
              <a:ext cx="1693334" cy="3785652"/>
            </a:xfrm>
            <a:prstGeom prst="rect">
              <a:avLst/>
            </a:prstGeom>
            <a:noFill/>
          </p:spPr>
          <p:txBody>
            <a:bodyPr wrap="square" rtlCol="0">
              <a:spAutoFit/>
            </a:bodyPr>
            <a:lstStyle/>
            <a:p>
              <a:r>
                <a:rPr lang="en-ZA" sz="1600" b="1" dirty="0">
                  <a:solidFill>
                    <a:prstClr val="white"/>
                  </a:solidFill>
                  <a:latin typeface="Arial Narrow" pitchFamily="34" charset="0"/>
                </a:rPr>
                <a:t>The presence of the genetic predisposing condition, carbohydrate-resistance, explains why large numbers of persons in predisposed populations become obese and diabetic when exposed to a high carbohydrate diet. </a:t>
              </a:r>
            </a:p>
          </p:txBody>
        </p:sp>
      </p:grpSp>
      <p:grpSp>
        <p:nvGrpSpPr>
          <p:cNvPr id="36" name="Group 35"/>
          <p:cNvGrpSpPr/>
          <p:nvPr/>
        </p:nvGrpSpPr>
        <p:grpSpPr>
          <a:xfrm>
            <a:off x="5487711" y="685796"/>
            <a:ext cx="1728711" cy="5308605"/>
            <a:chOff x="5487711" y="685796"/>
            <a:chExt cx="1728711" cy="5308605"/>
          </a:xfrm>
        </p:grpSpPr>
        <p:sp>
          <p:nvSpPr>
            <p:cNvPr id="15" name="Freeform 14"/>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30" name="TextBox 29"/>
            <p:cNvSpPr txBox="1"/>
            <p:nvPr/>
          </p:nvSpPr>
          <p:spPr>
            <a:xfrm>
              <a:off x="5523088" y="801510"/>
              <a:ext cx="1693334" cy="2800767"/>
            </a:xfrm>
            <a:prstGeom prst="rect">
              <a:avLst/>
            </a:prstGeom>
            <a:noFill/>
          </p:spPr>
          <p:txBody>
            <a:bodyPr wrap="square" rtlCol="0">
              <a:spAutoFit/>
            </a:bodyPr>
            <a:lstStyle/>
            <a:p>
              <a:r>
                <a:rPr lang="en-ZA" sz="1600" b="1" dirty="0">
                  <a:solidFill>
                    <a:prstClr val="white"/>
                  </a:solidFill>
                  <a:latin typeface="Arial Narrow" pitchFamily="34" charset="0"/>
                </a:rPr>
                <a:t>A high fat diet reverses </a:t>
              </a:r>
              <a:r>
                <a:rPr lang="en-ZA" sz="1600" b="1" dirty="0" smtClean="0">
                  <a:solidFill>
                    <a:prstClr val="white"/>
                  </a:solidFill>
                  <a:latin typeface="Arial Black" pitchFamily="34" charset="0"/>
                </a:rPr>
                <a:t>all</a:t>
              </a:r>
              <a:r>
                <a:rPr lang="en-ZA" sz="1600" b="1" dirty="0" smtClean="0">
                  <a:solidFill>
                    <a:prstClr val="white"/>
                  </a:solidFill>
                  <a:latin typeface="Arial Narrow" pitchFamily="34" charset="0"/>
                </a:rPr>
                <a:t> </a:t>
              </a:r>
              <a:r>
                <a:rPr lang="en-ZA" sz="1600" b="1" dirty="0">
                  <a:solidFill>
                    <a:prstClr val="white"/>
                  </a:solidFill>
                  <a:latin typeface="Arial Narrow" pitchFamily="34" charset="0"/>
                </a:rPr>
                <a:t>known coronary risk factors in persons with carbohydrate-resistance whereas a high carbohydrate diet worsens those factors.</a:t>
              </a:r>
            </a:p>
          </p:txBody>
        </p:sp>
      </p:grpSp>
      <p:grpSp>
        <p:nvGrpSpPr>
          <p:cNvPr id="37" name="Group 36"/>
          <p:cNvGrpSpPr/>
          <p:nvPr/>
        </p:nvGrpSpPr>
        <p:grpSpPr>
          <a:xfrm>
            <a:off x="7270148" y="682440"/>
            <a:ext cx="1727096" cy="5311961"/>
            <a:chOff x="7270148" y="682440"/>
            <a:chExt cx="1727096" cy="5311961"/>
          </a:xfrm>
        </p:grpSpPr>
        <p:sp>
          <p:nvSpPr>
            <p:cNvPr id="18" name="Freeform 17"/>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B02A00"/>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prstClr val="black"/>
                </a:solidFill>
              </a:endParaRPr>
            </a:p>
          </p:txBody>
        </p:sp>
        <p:sp>
          <p:nvSpPr>
            <p:cNvPr id="31" name="TextBox 30"/>
            <p:cNvSpPr txBox="1"/>
            <p:nvPr/>
          </p:nvSpPr>
          <p:spPr>
            <a:xfrm>
              <a:off x="7303910" y="682440"/>
              <a:ext cx="1693334" cy="5016759"/>
            </a:xfrm>
            <a:prstGeom prst="rect">
              <a:avLst/>
            </a:prstGeom>
            <a:noFill/>
          </p:spPr>
          <p:txBody>
            <a:bodyPr wrap="square" rtlCol="0">
              <a:spAutoFit/>
            </a:bodyPr>
            <a:lstStyle/>
            <a:p>
              <a:pPr lvl="0"/>
              <a:r>
                <a:rPr lang="en-US" sz="1600" b="1" dirty="0" smtClean="0">
                  <a:solidFill>
                    <a:schemeClr val="bg1"/>
                  </a:solidFill>
                  <a:latin typeface="Arial Narrow"/>
                  <a:cs typeface="Arial Narrow"/>
                </a:rPr>
                <a:t>The 48 836-person Woman’s Health Initiative of which my opponent was the Project Director proves that the 1977 US Dietary Guidelines accelerate disease progression in persons with either known heart disease or diabetes.  Thus his landmark study provides the definitive evidence disproving Keys’ false diet-heart hypothesis.</a:t>
              </a:r>
              <a:endParaRPr lang="en-US" sz="1600" b="1" dirty="0">
                <a:solidFill>
                  <a:schemeClr val="bg1"/>
                </a:solidFill>
                <a:latin typeface="Arial Narrow"/>
                <a:cs typeface="Arial Narrow"/>
              </a:endParaRPr>
            </a:p>
          </p:txBody>
        </p:sp>
      </p:grpSp>
      <p:sp>
        <p:nvSpPr>
          <p:cNvPr id="12" name="Flowchart: Extract 11"/>
          <p:cNvSpPr/>
          <p:nvPr/>
        </p:nvSpPr>
        <p:spPr>
          <a:xfrm rot="5400000">
            <a:off x="1778081" y="5543101"/>
            <a:ext cx="306730" cy="261062"/>
          </a:xfrm>
          <a:prstGeom prst="flowChartExtract">
            <a:avLst/>
          </a:prstGeom>
          <a:solidFill>
            <a:schemeClr val="bg1">
              <a:lumMod val="75000"/>
            </a:schemeClr>
          </a:solidFill>
          <a:ln w="19050">
            <a:solidFill>
              <a:srgbClr val="2A6082"/>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4" name="Flowchart: Extract 13"/>
          <p:cNvSpPr/>
          <p:nvPr/>
        </p:nvSpPr>
        <p:spPr>
          <a:xfrm rot="5400000">
            <a:off x="3560519" y="5543101"/>
            <a:ext cx="306730" cy="261062"/>
          </a:xfrm>
          <a:prstGeom prst="flowChartExtract">
            <a:avLst/>
          </a:prstGeom>
          <a:solidFill>
            <a:schemeClr val="bg1">
              <a:lumMod val="75000"/>
            </a:schemeClr>
          </a:solidFill>
          <a:ln w="19050">
            <a:solidFill>
              <a:srgbClr val="000066"/>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6" name="Flowchart: Extract 15"/>
          <p:cNvSpPr/>
          <p:nvPr/>
        </p:nvSpPr>
        <p:spPr>
          <a:xfrm rot="5400000">
            <a:off x="5342956" y="5543101"/>
            <a:ext cx="306730" cy="261062"/>
          </a:xfrm>
          <a:prstGeom prst="flowChartExtract">
            <a:avLst/>
          </a:prstGeom>
          <a:solidFill>
            <a:schemeClr val="bg1">
              <a:lumMod val="75000"/>
            </a:schemeClr>
          </a:solidFill>
          <a:ln w="19050">
            <a:solidFill>
              <a:srgbClr val="420F47"/>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9" name="Flowchart: Extract 18"/>
          <p:cNvSpPr/>
          <p:nvPr/>
        </p:nvSpPr>
        <p:spPr>
          <a:xfrm rot="5400000">
            <a:off x="7125393" y="5543101"/>
            <a:ext cx="306730" cy="261062"/>
          </a:xfrm>
          <a:prstGeom prst="flowChartExtract">
            <a:avLst/>
          </a:prstGeom>
          <a:solidFill>
            <a:schemeClr val="bg1">
              <a:lumMod val="75000"/>
            </a:schemeClr>
          </a:solidFill>
          <a:ln w="19050">
            <a:solidFill>
              <a:srgbClr val="991745"/>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3996713194"/>
      </p:ext>
    </p:extLst>
  </p:cSld>
  <p:clrMapOvr>
    <a:masterClrMapping/>
  </p:clrMapOvr>
  <p:transition spd="slow">
    <p:wipe dir="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51" name="Picture 50"/>
          <p:cNvPicPr>
            <a:picLocks noChangeAspect="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t="2999"/>
          <a:stretch/>
        </p:blipFill>
        <p:spPr>
          <a:xfrm>
            <a:off x="0" y="0"/>
            <a:ext cx="9144000" cy="6659720"/>
          </a:xfrm>
          <a:prstGeom prst="rect">
            <a:avLst/>
          </a:prstGeom>
        </p:spPr>
      </p:pic>
      <p:sp>
        <p:nvSpPr>
          <p:cNvPr id="52" name="Rounded Rectangle 51"/>
          <p:cNvSpPr/>
          <p:nvPr/>
        </p:nvSpPr>
        <p:spPr>
          <a:xfrm>
            <a:off x="714829" y="5028961"/>
            <a:ext cx="1538514" cy="275421"/>
          </a:xfrm>
          <a:prstGeom prst="roundRect">
            <a:avLst>
              <a:gd name="adj" fmla="val 50000"/>
            </a:avLst>
          </a:prstGeom>
          <a:noFill/>
          <a:ln w="5715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
        <p:nvSpPr>
          <p:cNvPr id="29" name="Rectangle 28"/>
          <p:cNvSpPr/>
          <p:nvPr/>
        </p:nvSpPr>
        <p:spPr>
          <a:xfrm>
            <a:off x="1" y="-92610"/>
            <a:ext cx="9144000" cy="6858000"/>
          </a:xfrm>
          <a:prstGeom prst="rect">
            <a:avLst/>
          </a:prstGeom>
          <a:solidFill>
            <a:srgbClr val="FFFFFF">
              <a:alpha val="67843"/>
            </a:srgbClr>
          </a:solidFill>
        </p:spPr>
        <p:txBody>
          <a:bodyPr wrap="square" rtlCol="0" anchor="ctr">
            <a:spAutoFit/>
          </a:bodyPr>
          <a:lstStyle/>
          <a:p>
            <a:pPr algn="ctr"/>
            <a:endParaRPr lang="en-ZA" dirty="0"/>
          </a:p>
        </p:txBody>
      </p:sp>
      <p:sp>
        <p:nvSpPr>
          <p:cNvPr id="30" name="Title 1"/>
          <p:cNvSpPr>
            <a:spLocks noGrp="1"/>
          </p:cNvSpPr>
          <p:nvPr>
            <p:ph type="title"/>
          </p:nvPr>
        </p:nvSpPr>
        <p:spPr/>
        <p:txBody>
          <a:bodyPr/>
          <a:lstStyle/>
          <a:p>
            <a:r>
              <a:rPr lang="en-US" dirty="0" smtClean="0"/>
              <a:t>WOMEN’S HEALTH DIETARY MODIFICATION TRIAL</a:t>
            </a:r>
            <a:endParaRPr lang="en-US" dirty="0"/>
          </a:p>
        </p:txBody>
      </p:sp>
      <p:sp>
        <p:nvSpPr>
          <p:cNvPr id="33" name="Down Arrow 32"/>
          <p:cNvSpPr/>
          <p:nvPr/>
        </p:nvSpPr>
        <p:spPr>
          <a:xfrm>
            <a:off x="6404037" y="2753963"/>
            <a:ext cx="432048" cy="324000"/>
          </a:xfrm>
          <a:prstGeom prst="downArrow">
            <a:avLst/>
          </a:prstGeom>
          <a:gradFill>
            <a:gsLst>
              <a:gs pos="0">
                <a:srgbClr val="00FFFF"/>
              </a:gs>
              <a:gs pos="100000">
                <a:srgbClr val="0070C0"/>
              </a:gs>
            </a:gsLst>
            <a:lin ang="5400000" scaled="0"/>
          </a:gradFill>
          <a:effectLst>
            <a:outerShdw blurRad="50800" dist="38100" dir="2700000" algn="tl" rotWithShape="0">
              <a:prstClr val="black">
                <a:alpha val="40000"/>
              </a:prstClr>
            </a:outerShdw>
          </a:effectLst>
        </p:spPr>
        <p:txBody>
          <a:bodyPr wrap="none" rtlCol="0" anchor="ctr">
            <a:spAutoFit/>
          </a:bodyPr>
          <a:lstStyle/>
          <a:p>
            <a:pPr algn="ctr"/>
            <a:endParaRPr lang="en-ZA" dirty="0"/>
          </a:p>
        </p:txBody>
      </p:sp>
      <p:sp>
        <p:nvSpPr>
          <p:cNvPr id="34" name="Down Arrow 33"/>
          <p:cNvSpPr/>
          <p:nvPr/>
        </p:nvSpPr>
        <p:spPr>
          <a:xfrm>
            <a:off x="2478891" y="2753963"/>
            <a:ext cx="432048" cy="324000"/>
          </a:xfrm>
          <a:prstGeom prst="downArrow">
            <a:avLst/>
          </a:prstGeom>
          <a:gradFill>
            <a:gsLst>
              <a:gs pos="0">
                <a:srgbClr val="FF6600"/>
              </a:gs>
              <a:gs pos="100000">
                <a:srgbClr val="FFFF00"/>
              </a:gs>
            </a:gsLst>
            <a:lin ang="5400000" scaled="0"/>
          </a:gradFill>
          <a:effectLst>
            <a:outerShdw blurRad="50800" dist="38100" dir="2700000" algn="tl" rotWithShape="0">
              <a:prstClr val="black">
                <a:alpha val="40000"/>
              </a:prstClr>
            </a:outerShdw>
          </a:effectLst>
        </p:spPr>
        <p:txBody>
          <a:bodyPr wrap="none" rtlCol="0" anchor="ctr">
            <a:spAutoFit/>
          </a:bodyPr>
          <a:lstStyle/>
          <a:p>
            <a:pPr algn="ctr"/>
            <a:endParaRPr lang="en-ZA" dirty="0"/>
          </a:p>
        </p:txBody>
      </p:sp>
      <p:sp>
        <p:nvSpPr>
          <p:cNvPr id="35" name="Down Arrow 34"/>
          <p:cNvSpPr/>
          <p:nvPr/>
        </p:nvSpPr>
        <p:spPr>
          <a:xfrm>
            <a:off x="6404037" y="1440170"/>
            <a:ext cx="432048" cy="324000"/>
          </a:xfrm>
          <a:prstGeom prst="downArrow">
            <a:avLst/>
          </a:prstGeom>
          <a:gradFill>
            <a:gsLst>
              <a:gs pos="0">
                <a:srgbClr val="FF0000"/>
              </a:gs>
              <a:gs pos="100000">
                <a:srgbClr val="00FFFF"/>
              </a:gs>
            </a:gsLst>
            <a:lin ang="5400000" scaled="0"/>
          </a:gradFill>
          <a:effectLst>
            <a:outerShdw blurRad="50800" dist="38100" dir="2700000" algn="tl" rotWithShape="0">
              <a:prstClr val="black">
                <a:alpha val="40000"/>
              </a:prstClr>
            </a:outerShdw>
          </a:effectLst>
        </p:spPr>
        <p:txBody>
          <a:bodyPr wrap="none" rtlCol="0" anchor="ctr">
            <a:spAutoFit/>
          </a:bodyPr>
          <a:lstStyle/>
          <a:p>
            <a:pPr algn="ctr"/>
            <a:endParaRPr lang="en-ZA" dirty="0"/>
          </a:p>
        </p:txBody>
      </p:sp>
      <p:sp>
        <p:nvSpPr>
          <p:cNvPr id="36" name="Down Arrow 35"/>
          <p:cNvSpPr/>
          <p:nvPr/>
        </p:nvSpPr>
        <p:spPr>
          <a:xfrm>
            <a:off x="2478891" y="1440170"/>
            <a:ext cx="432048" cy="324000"/>
          </a:xfrm>
          <a:prstGeom prst="downArrow">
            <a:avLst/>
          </a:prstGeom>
          <a:gradFill>
            <a:gsLst>
              <a:gs pos="0">
                <a:srgbClr val="FF0000"/>
              </a:gs>
              <a:gs pos="100000">
                <a:srgbClr val="FF6600"/>
              </a:gs>
            </a:gsLst>
            <a:lin ang="5400000" scaled="0"/>
          </a:gradFill>
          <a:effectLst>
            <a:outerShdw blurRad="50800" dist="38100" dir="2700000" algn="tl" rotWithShape="0">
              <a:prstClr val="black">
                <a:alpha val="40000"/>
              </a:prstClr>
            </a:outerShdw>
          </a:effectLst>
        </p:spPr>
        <p:txBody>
          <a:bodyPr wrap="none" rtlCol="0" anchor="ctr">
            <a:spAutoFit/>
          </a:bodyPr>
          <a:lstStyle/>
          <a:p>
            <a:pPr algn="ctr"/>
            <a:endParaRPr lang="en-ZA" dirty="0"/>
          </a:p>
        </p:txBody>
      </p:sp>
      <p:grpSp>
        <p:nvGrpSpPr>
          <p:cNvPr id="2" name="Group 40"/>
          <p:cNvGrpSpPr/>
          <p:nvPr/>
        </p:nvGrpSpPr>
        <p:grpSpPr>
          <a:xfrm>
            <a:off x="2081048" y="915936"/>
            <a:ext cx="5125920" cy="513599"/>
            <a:chOff x="2081048" y="1671311"/>
            <a:chExt cx="5125920" cy="513599"/>
          </a:xfrm>
        </p:grpSpPr>
        <p:sp>
          <p:nvSpPr>
            <p:cNvPr id="42" name="Rounded Rectangle 41"/>
            <p:cNvSpPr/>
            <p:nvPr/>
          </p:nvSpPr>
          <p:spPr>
            <a:xfrm>
              <a:off x="2081048" y="1671311"/>
              <a:ext cx="5125920" cy="513599"/>
            </a:xfrm>
            <a:prstGeom prst="roundRect">
              <a:avLst>
                <a:gd name="adj" fmla="val 20068"/>
              </a:avLst>
            </a:prstGeom>
            <a:solidFill>
              <a:srgbClr val="FF0000"/>
            </a:solidFill>
            <a:effectLst>
              <a:outerShdw blurRad="76200" dist="63500" dir="2700000" algn="tl" rotWithShape="0">
                <a:prstClr val="black">
                  <a:alpha val="40000"/>
                </a:prstClr>
              </a:outerShdw>
            </a:effectLst>
            <a:scene3d>
              <a:camera prst="orthographicFront"/>
              <a:lightRig rig="threePt" dir="t"/>
            </a:scene3d>
            <a:sp3d>
              <a:bevelT/>
            </a:sp3d>
          </p:spPr>
          <p:txBody>
            <a:bodyPr wrap="square" rtlCol="0" anchor="ctr">
              <a:spAutoFit/>
            </a:bodyPr>
            <a:lstStyle/>
            <a:p>
              <a:pPr algn="ctr"/>
              <a:endParaRPr lang="en-ZA" dirty="0"/>
            </a:p>
          </p:txBody>
        </p:sp>
        <p:sp>
          <p:nvSpPr>
            <p:cNvPr id="43" name="TextBox 42"/>
            <p:cNvSpPr txBox="1"/>
            <p:nvPr/>
          </p:nvSpPr>
          <p:spPr>
            <a:xfrm>
              <a:off x="2899988" y="1713258"/>
              <a:ext cx="3466013" cy="400110"/>
            </a:xfrm>
            <a:prstGeom prst="rect">
              <a:avLst/>
            </a:prstGeom>
            <a:noFill/>
          </p:spPr>
          <p:txBody>
            <a:bodyPr wrap="none" rtlCol="0">
              <a:spAutoFit/>
            </a:bodyPr>
            <a:lstStyle/>
            <a:p>
              <a:pPr algn="ctr"/>
              <a:r>
                <a:rPr lang="en-ZA" sz="2000" b="1" dirty="0">
                  <a:solidFill>
                    <a:schemeClr val="bg1"/>
                  </a:solidFill>
                  <a:effectLst/>
                  <a:latin typeface="Arial Narrow" pitchFamily="34" charset="0"/>
                </a:rPr>
                <a:t>48 836 post-menopausal women </a:t>
              </a:r>
            </a:p>
          </p:txBody>
        </p:sp>
      </p:grpSp>
      <p:grpSp>
        <p:nvGrpSpPr>
          <p:cNvPr id="3" name="Group 43"/>
          <p:cNvGrpSpPr/>
          <p:nvPr/>
        </p:nvGrpSpPr>
        <p:grpSpPr>
          <a:xfrm>
            <a:off x="1133948" y="1783203"/>
            <a:ext cx="3203696" cy="972000"/>
            <a:chOff x="1133948" y="2538578"/>
            <a:chExt cx="3203696" cy="972000"/>
          </a:xfrm>
        </p:grpSpPr>
        <p:sp>
          <p:nvSpPr>
            <p:cNvPr id="45" name="Rounded Rectangle 44"/>
            <p:cNvSpPr/>
            <p:nvPr/>
          </p:nvSpPr>
          <p:spPr>
            <a:xfrm>
              <a:off x="1133948" y="2538578"/>
              <a:ext cx="3203696" cy="972000"/>
            </a:xfrm>
            <a:prstGeom prst="roundRect">
              <a:avLst>
                <a:gd name="adj" fmla="val 10620"/>
              </a:avLst>
            </a:prstGeom>
            <a:solidFill>
              <a:srgbClr val="FF6600"/>
            </a:solidFill>
            <a:effectLst>
              <a:outerShdw blurRad="76200" dist="63500" dir="2700000" algn="tl" rotWithShape="0">
                <a:prstClr val="black">
                  <a:alpha val="40000"/>
                </a:prstClr>
              </a:outerShdw>
            </a:effectLst>
            <a:scene3d>
              <a:camera prst="orthographicFront"/>
              <a:lightRig rig="threePt" dir="t"/>
            </a:scene3d>
            <a:sp3d>
              <a:bevelT/>
            </a:sp3d>
          </p:spPr>
          <p:txBody>
            <a:bodyPr wrap="square" rtlCol="0" anchor="ctr">
              <a:spAutoFit/>
            </a:bodyPr>
            <a:lstStyle/>
            <a:p>
              <a:pPr algn="ctr"/>
              <a:endParaRPr lang="en-ZA" dirty="0"/>
            </a:p>
          </p:txBody>
        </p:sp>
        <p:sp>
          <p:nvSpPr>
            <p:cNvPr id="46" name="TextBox 45"/>
            <p:cNvSpPr txBox="1"/>
            <p:nvPr/>
          </p:nvSpPr>
          <p:spPr>
            <a:xfrm>
              <a:off x="1421296" y="2663415"/>
              <a:ext cx="2571528" cy="707886"/>
            </a:xfrm>
            <a:prstGeom prst="rect">
              <a:avLst/>
            </a:prstGeom>
            <a:noFill/>
          </p:spPr>
          <p:txBody>
            <a:bodyPr wrap="square" rtlCol="0">
              <a:spAutoFit/>
            </a:bodyPr>
            <a:lstStyle/>
            <a:p>
              <a:pPr algn="ctr"/>
              <a:r>
                <a:rPr lang="en-ZA" sz="2000" b="1" dirty="0">
                  <a:solidFill>
                    <a:schemeClr val="bg1"/>
                  </a:solidFill>
                  <a:effectLst/>
                  <a:latin typeface="Arial Narrow" pitchFamily="34" charset="0"/>
                </a:rPr>
                <a:t>40% assigned to low fat eating pattern </a:t>
              </a:r>
              <a:endParaRPr lang="en-ZA" sz="1600" b="1" dirty="0">
                <a:solidFill>
                  <a:schemeClr val="bg1"/>
                </a:solidFill>
                <a:effectLst/>
                <a:latin typeface="Arial Narrow" pitchFamily="34" charset="0"/>
              </a:endParaRPr>
            </a:p>
          </p:txBody>
        </p:sp>
      </p:grpSp>
      <p:grpSp>
        <p:nvGrpSpPr>
          <p:cNvPr id="4" name="Group 46"/>
          <p:cNvGrpSpPr/>
          <p:nvPr/>
        </p:nvGrpSpPr>
        <p:grpSpPr>
          <a:xfrm>
            <a:off x="4950372" y="1783203"/>
            <a:ext cx="3203696" cy="972000"/>
            <a:chOff x="4950372" y="2538578"/>
            <a:chExt cx="3203696" cy="972000"/>
          </a:xfrm>
        </p:grpSpPr>
        <p:sp>
          <p:nvSpPr>
            <p:cNvPr id="48" name="Rounded Rectangle 47"/>
            <p:cNvSpPr/>
            <p:nvPr/>
          </p:nvSpPr>
          <p:spPr>
            <a:xfrm>
              <a:off x="4950372" y="2538578"/>
              <a:ext cx="3203696" cy="972000"/>
            </a:xfrm>
            <a:prstGeom prst="roundRect">
              <a:avLst>
                <a:gd name="adj" fmla="val 10620"/>
              </a:avLst>
            </a:prstGeom>
            <a:solidFill>
              <a:srgbClr val="00FFFF"/>
            </a:solidFill>
            <a:effectLst>
              <a:outerShdw blurRad="76200" dist="63500" dir="2700000" algn="tl" rotWithShape="0">
                <a:prstClr val="black">
                  <a:alpha val="40000"/>
                </a:prstClr>
              </a:outerShdw>
            </a:effectLst>
            <a:scene3d>
              <a:camera prst="orthographicFront"/>
              <a:lightRig rig="threePt" dir="t"/>
            </a:scene3d>
            <a:sp3d>
              <a:bevelT/>
            </a:sp3d>
          </p:spPr>
          <p:txBody>
            <a:bodyPr wrap="square" rtlCol="0" anchor="ctr">
              <a:spAutoFit/>
            </a:bodyPr>
            <a:lstStyle/>
            <a:p>
              <a:pPr algn="ctr"/>
              <a:endParaRPr lang="en-ZA" dirty="0"/>
            </a:p>
          </p:txBody>
        </p:sp>
        <p:sp>
          <p:nvSpPr>
            <p:cNvPr id="49" name="TextBox 48"/>
            <p:cNvSpPr txBox="1"/>
            <p:nvPr/>
          </p:nvSpPr>
          <p:spPr>
            <a:xfrm>
              <a:off x="5237922" y="2668584"/>
              <a:ext cx="2610828" cy="707886"/>
            </a:xfrm>
            <a:prstGeom prst="rect">
              <a:avLst/>
            </a:prstGeom>
            <a:noFill/>
          </p:spPr>
          <p:txBody>
            <a:bodyPr wrap="square" rtlCol="0">
              <a:spAutoFit/>
            </a:bodyPr>
            <a:lstStyle>
              <a:defPPr>
                <a:defRPr lang="en-US"/>
              </a:defPPr>
              <a:lvl1pPr algn="ctr">
                <a:defRPr>
                  <a:effectLst/>
                  <a:latin typeface="+mn-lt"/>
                </a:defRPr>
              </a:lvl1pPr>
            </a:lstStyle>
            <a:p>
              <a:r>
                <a:rPr lang="en-ZA" sz="2000" b="1" dirty="0">
                  <a:solidFill>
                    <a:schemeClr val="tx1"/>
                  </a:solidFill>
                  <a:latin typeface="Arial Narrow" pitchFamily="34" charset="0"/>
                </a:rPr>
                <a:t>60% to self-selected dietary </a:t>
              </a:r>
              <a:r>
                <a:rPr lang="en-ZA" sz="2000" b="1" dirty="0" smtClean="0">
                  <a:solidFill>
                    <a:schemeClr val="tx1"/>
                  </a:solidFill>
                  <a:latin typeface="Arial Narrow" pitchFamily="34" charset="0"/>
                </a:rPr>
                <a:t>behaviour</a:t>
              </a:r>
              <a:endParaRPr lang="en-ZA" sz="2000" b="1" dirty="0">
                <a:solidFill>
                  <a:schemeClr val="tx1"/>
                </a:solidFill>
                <a:latin typeface="Arial Narrow" pitchFamily="34" charset="0"/>
              </a:endParaRPr>
            </a:p>
          </p:txBody>
        </p:sp>
      </p:grpSp>
      <p:sp>
        <p:nvSpPr>
          <p:cNvPr id="68" name="Down Arrow 67"/>
          <p:cNvSpPr/>
          <p:nvPr/>
        </p:nvSpPr>
        <p:spPr>
          <a:xfrm>
            <a:off x="6404037" y="5233292"/>
            <a:ext cx="432048" cy="324000"/>
          </a:xfrm>
          <a:prstGeom prst="downArrow">
            <a:avLst/>
          </a:prstGeom>
          <a:gradFill>
            <a:gsLst>
              <a:gs pos="0">
                <a:srgbClr val="0070C0"/>
              </a:gs>
              <a:gs pos="100000">
                <a:srgbClr val="9933FF"/>
              </a:gs>
            </a:gsLst>
            <a:lin ang="5400000" scaled="0"/>
          </a:gradFill>
          <a:effectLst>
            <a:outerShdw blurRad="50800" dist="38100" dir="2700000" algn="tl" rotWithShape="0">
              <a:prstClr val="black">
                <a:alpha val="40000"/>
              </a:prstClr>
            </a:outerShdw>
          </a:effectLst>
        </p:spPr>
        <p:txBody>
          <a:bodyPr wrap="none" rtlCol="0" anchor="ctr">
            <a:spAutoFit/>
          </a:bodyPr>
          <a:lstStyle/>
          <a:p>
            <a:pPr algn="ctr"/>
            <a:endParaRPr lang="en-ZA" dirty="0"/>
          </a:p>
        </p:txBody>
      </p:sp>
      <p:sp>
        <p:nvSpPr>
          <p:cNvPr id="69" name="Down Arrow 68"/>
          <p:cNvSpPr/>
          <p:nvPr/>
        </p:nvSpPr>
        <p:spPr>
          <a:xfrm>
            <a:off x="2478891" y="5233292"/>
            <a:ext cx="432048" cy="324000"/>
          </a:xfrm>
          <a:prstGeom prst="downArrow">
            <a:avLst/>
          </a:prstGeom>
          <a:gradFill>
            <a:gsLst>
              <a:gs pos="0">
                <a:srgbClr val="FFFF00"/>
              </a:gs>
              <a:gs pos="100000">
                <a:srgbClr val="9933FF"/>
              </a:gs>
            </a:gsLst>
            <a:lin ang="5400000" scaled="0"/>
          </a:gradFill>
          <a:effectLst>
            <a:outerShdw blurRad="50800" dist="38100" dir="2700000" algn="tl" rotWithShape="0">
              <a:prstClr val="black">
                <a:alpha val="40000"/>
              </a:prstClr>
            </a:outerShdw>
          </a:effectLst>
        </p:spPr>
        <p:txBody>
          <a:bodyPr wrap="none" rtlCol="0" anchor="ctr">
            <a:spAutoFit/>
          </a:bodyPr>
          <a:lstStyle/>
          <a:p>
            <a:pPr algn="ctr"/>
            <a:endParaRPr lang="en-ZA" dirty="0"/>
          </a:p>
        </p:txBody>
      </p:sp>
      <p:grpSp>
        <p:nvGrpSpPr>
          <p:cNvPr id="5" name="Group 72"/>
          <p:cNvGrpSpPr/>
          <p:nvPr/>
        </p:nvGrpSpPr>
        <p:grpSpPr>
          <a:xfrm>
            <a:off x="2081048" y="5578217"/>
            <a:ext cx="5125920" cy="513599"/>
            <a:chOff x="2081048" y="1671311"/>
            <a:chExt cx="5125920" cy="513599"/>
          </a:xfrm>
        </p:grpSpPr>
        <p:sp>
          <p:nvSpPr>
            <p:cNvPr id="74" name="Rounded Rectangle 73"/>
            <p:cNvSpPr/>
            <p:nvPr/>
          </p:nvSpPr>
          <p:spPr>
            <a:xfrm>
              <a:off x="2081048" y="1671311"/>
              <a:ext cx="5125920" cy="513599"/>
            </a:xfrm>
            <a:prstGeom prst="roundRect">
              <a:avLst>
                <a:gd name="adj" fmla="val 20068"/>
              </a:avLst>
            </a:prstGeom>
            <a:solidFill>
              <a:srgbClr val="9933FF"/>
            </a:solidFill>
            <a:effectLst>
              <a:outerShdw blurRad="76200" dist="63500" dir="2700000" algn="tl" rotWithShape="0">
                <a:prstClr val="black">
                  <a:alpha val="40000"/>
                </a:prstClr>
              </a:outerShdw>
            </a:effectLst>
            <a:scene3d>
              <a:camera prst="orthographicFront"/>
              <a:lightRig rig="threePt" dir="t"/>
            </a:scene3d>
            <a:sp3d>
              <a:bevelT/>
            </a:sp3d>
          </p:spPr>
          <p:txBody>
            <a:bodyPr wrap="square" rtlCol="0" anchor="ctr">
              <a:spAutoFit/>
            </a:bodyPr>
            <a:lstStyle/>
            <a:p>
              <a:pPr algn="ctr"/>
              <a:endParaRPr lang="en-ZA" dirty="0"/>
            </a:p>
          </p:txBody>
        </p:sp>
        <p:sp>
          <p:nvSpPr>
            <p:cNvPr id="75" name="TextBox 74"/>
            <p:cNvSpPr txBox="1"/>
            <p:nvPr/>
          </p:nvSpPr>
          <p:spPr>
            <a:xfrm>
              <a:off x="2702818" y="1723197"/>
              <a:ext cx="3860352" cy="400110"/>
            </a:xfrm>
            <a:prstGeom prst="rect">
              <a:avLst/>
            </a:prstGeom>
            <a:noFill/>
          </p:spPr>
          <p:txBody>
            <a:bodyPr wrap="none" rtlCol="0">
              <a:spAutoFit/>
            </a:bodyPr>
            <a:lstStyle/>
            <a:p>
              <a:pPr algn="ctr"/>
              <a:r>
                <a:rPr lang="en-ZA" sz="2000" b="1" dirty="0">
                  <a:solidFill>
                    <a:schemeClr val="bg1"/>
                  </a:solidFill>
                  <a:effectLst/>
                  <a:latin typeface="Arial Narrow" pitchFamily="34" charset="0"/>
                </a:rPr>
                <a:t>Subjects were followed for 8.1 years.</a:t>
              </a:r>
            </a:p>
          </p:txBody>
        </p:sp>
      </p:grpSp>
      <p:grpSp>
        <p:nvGrpSpPr>
          <p:cNvPr id="6" name="Group 61"/>
          <p:cNvGrpSpPr/>
          <p:nvPr/>
        </p:nvGrpSpPr>
        <p:grpSpPr>
          <a:xfrm>
            <a:off x="1133948" y="3105108"/>
            <a:ext cx="3203696" cy="2124000"/>
            <a:chOff x="1133948" y="2538578"/>
            <a:chExt cx="3203696" cy="2124000"/>
          </a:xfrm>
        </p:grpSpPr>
        <p:sp>
          <p:nvSpPr>
            <p:cNvPr id="63" name="Rounded Rectangle 62"/>
            <p:cNvSpPr/>
            <p:nvPr/>
          </p:nvSpPr>
          <p:spPr>
            <a:xfrm>
              <a:off x="1133948" y="2538578"/>
              <a:ext cx="3203696" cy="2124000"/>
            </a:xfrm>
            <a:prstGeom prst="roundRect">
              <a:avLst>
                <a:gd name="adj" fmla="val 5473"/>
              </a:avLst>
            </a:prstGeom>
            <a:solidFill>
              <a:srgbClr val="FFFF00"/>
            </a:solidFill>
            <a:effectLst>
              <a:outerShdw blurRad="76200" dist="63500" dir="2700000" algn="tl" rotWithShape="0">
                <a:prstClr val="black">
                  <a:alpha val="40000"/>
                </a:prstClr>
              </a:outerShdw>
            </a:effectLst>
            <a:scene3d>
              <a:camera prst="orthographicFront"/>
              <a:lightRig rig="threePt" dir="t"/>
            </a:scene3d>
            <a:sp3d>
              <a:bevelT/>
            </a:sp3d>
          </p:spPr>
          <p:txBody>
            <a:bodyPr wrap="square" rtlCol="0" anchor="ctr">
              <a:spAutoFit/>
            </a:bodyPr>
            <a:lstStyle/>
            <a:p>
              <a:pPr algn="ctr"/>
              <a:endParaRPr lang="en-ZA" dirty="0"/>
            </a:p>
          </p:txBody>
        </p:sp>
        <p:sp>
          <p:nvSpPr>
            <p:cNvPr id="64" name="TextBox 63"/>
            <p:cNvSpPr txBox="1"/>
            <p:nvPr/>
          </p:nvSpPr>
          <p:spPr>
            <a:xfrm>
              <a:off x="1192696" y="2653476"/>
              <a:ext cx="3081130" cy="1758943"/>
            </a:xfrm>
            <a:prstGeom prst="rect">
              <a:avLst/>
            </a:prstGeom>
            <a:noFill/>
          </p:spPr>
          <p:txBody>
            <a:bodyPr wrap="square" rtlCol="0">
              <a:spAutoFit/>
            </a:bodyPr>
            <a:lstStyle/>
            <a:p>
              <a:pPr algn="ctr">
                <a:lnSpc>
                  <a:spcPct val="95000"/>
                </a:lnSpc>
              </a:pPr>
              <a:r>
                <a:rPr lang="en-ZA" sz="1900" dirty="0" smtClean="0">
                  <a:solidFill>
                    <a:schemeClr val="tx1"/>
                  </a:solidFill>
                  <a:effectLst/>
                  <a:latin typeface="Arial Narrow" pitchFamily="34" charset="0"/>
                </a:rPr>
                <a:t>Subjects </a:t>
              </a:r>
              <a:r>
                <a:rPr lang="en-ZA" sz="1900" dirty="0">
                  <a:solidFill>
                    <a:schemeClr val="tx1"/>
                  </a:solidFill>
                  <a:effectLst/>
                  <a:latin typeface="Arial Narrow" pitchFamily="34" charset="0"/>
                </a:rPr>
                <a:t>reduced energy from fat to 20% and from saturated fat to 7% and increased fruit and vegetable intake to at least five servings per day and grains to at least six servings per day. </a:t>
              </a:r>
            </a:p>
          </p:txBody>
        </p:sp>
      </p:grpSp>
      <p:grpSp>
        <p:nvGrpSpPr>
          <p:cNvPr id="7" name="Group 75"/>
          <p:cNvGrpSpPr/>
          <p:nvPr/>
        </p:nvGrpSpPr>
        <p:grpSpPr>
          <a:xfrm>
            <a:off x="4950372" y="3105108"/>
            <a:ext cx="3203696" cy="2124000"/>
            <a:chOff x="1133948" y="2538578"/>
            <a:chExt cx="3203696" cy="2124000"/>
          </a:xfrm>
        </p:grpSpPr>
        <p:sp>
          <p:nvSpPr>
            <p:cNvPr id="77" name="Rounded Rectangle 76"/>
            <p:cNvSpPr/>
            <p:nvPr/>
          </p:nvSpPr>
          <p:spPr>
            <a:xfrm>
              <a:off x="1133948" y="2538578"/>
              <a:ext cx="3203696" cy="2124000"/>
            </a:xfrm>
            <a:prstGeom prst="roundRect">
              <a:avLst>
                <a:gd name="adj" fmla="val 5473"/>
              </a:avLst>
            </a:prstGeom>
            <a:solidFill>
              <a:srgbClr val="3366FF"/>
            </a:solidFill>
            <a:effectLst>
              <a:outerShdw blurRad="76200" dist="63500" dir="2700000" algn="tl" rotWithShape="0">
                <a:prstClr val="black">
                  <a:alpha val="40000"/>
                </a:prstClr>
              </a:outerShdw>
            </a:effectLst>
            <a:scene3d>
              <a:camera prst="orthographicFront"/>
              <a:lightRig rig="threePt" dir="t"/>
            </a:scene3d>
            <a:sp3d>
              <a:bevelT/>
            </a:sp3d>
          </p:spPr>
          <p:txBody>
            <a:bodyPr wrap="square" rtlCol="0" anchor="ctr">
              <a:spAutoFit/>
            </a:bodyPr>
            <a:lstStyle/>
            <a:p>
              <a:pPr algn="ctr"/>
              <a:endParaRPr lang="en-ZA" dirty="0"/>
            </a:p>
          </p:txBody>
        </p:sp>
        <p:sp>
          <p:nvSpPr>
            <p:cNvPr id="78" name="TextBox 77"/>
            <p:cNvSpPr txBox="1"/>
            <p:nvPr/>
          </p:nvSpPr>
          <p:spPr>
            <a:xfrm>
              <a:off x="1192696" y="2684949"/>
              <a:ext cx="3081130" cy="1758943"/>
            </a:xfrm>
            <a:prstGeom prst="rect">
              <a:avLst/>
            </a:prstGeom>
            <a:noFill/>
          </p:spPr>
          <p:txBody>
            <a:bodyPr wrap="square" rtlCol="0">
              <a:spAutoFit/>
            </a:bodyPr>
            <a:lstStyle/>
            <a:p>
              <a:pPr algn="ctr">
                <a:lnSpc>
                  <a:spcPct val="95000"/>
                </a:lnSpc>
              </a:pPr>
              <a:r>
                <a:rPr lang="en-ZA" sz="1900" dirty="0" smtClean="0">
                  <a:latin typeface="Arial Narrow" pitchFamily="34" charset="0"/>
                </a:rPr>
                <a:t>Control subjects received a copy of </a:t>
              </a:r>
              <a:r>
                <a:rPr lang="en-ZA" sz="1900" i="1" dirty="0" smtClean="0">
                  <a:latin typeface="Arial Narrow" pitchFamily="34" charset="0"/>
                </a:rPr>
                <a:t>Dietary Guidelines for Americans </a:t>
              </a:r>
              <a:r>
                <a:rPr lang="en-ZA" sz="1900" dirty="0" smtClean="0">
                  <a:latin typeface="Arial Narrow" pitchFamily="34" charset="0"/>
                </a:rPr>
                <a:t>“as well as other health-related material but had no contact with nutritional interventionists”. </a:t>
              </a:r>
              <a:endParaRPr lang="en-ZA" sz="1900" dirty="0">
                <a:latin typeface="Arial Narrow" pitchFamily="34" charset="0"/>
              </a:endParaRPr>
            </a:p>
          </p:txBody>
        </p:sp>
      </p:grpSp>
      <p:grpSp>
        <p:nvGrpSpPr>
          <p:cNvPr id="8" name="Group 52"/>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54" name="Rectangle 53"/>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7"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9" name="Group 58"/>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60" name="Rectangle 59"/>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67"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70" name="TextBox 69"/>
          <p:cNvSpPr txBox="1"/>
          <p:nvPr/>
        </p:nvSpPr>
        <p:spPr>
          <a:xfrm>
            <a:off x="183960" y="6227064"/>
            <a:ext cx="8960040" cy="584776"/>
          </a:xfrm>
          <a:prstGeom prst="rect">
            <a:avLst/>
          </a:prstGeom>
          <a:noFill/>
        </p:spPr>
        <p:txBody>
          <a:bodyPr wrap="square" rtlCol="0">
            <a:spAutoFit/>
          </a:bodyPr>
          <a:lstStyle/>
          <a:p>
            <a:r>
              <a:rPr lang="en-GB" sz="1600" dirty="0" smtClean="0"/>
              <a:t>Howard BV, Van HL, Hsia J, et al. Low-fat dietary pattern and risk of cardiovascular disease: the Women's </a:t>
            </a:r>
            <a:r>
              <a:rPr lang="en-GB" sz="1600" dirty="0" smtClean="0">
                <a:ln>
                  <a:solidFill>
                    <a:srgbClr val="FFFFFF"/>
                  </a:solidFill>
                </a:ln>
                <a:solidFill>
                  <a:schemeClr val="bg1"/>
                </a:solidFill>
              </a:rPr>
              <a:t>Health Initiative Randomized Controlled Dietary Modification Trial. </a:t>
            </a:r>
            <a:r>
              <a:rPr lang="en-GB" sz="1600" i="1" dirty="0" smtClean="0">
                <a:ln>
                  <a:solidFill>
                    <a:srgbClr val="FFFFFF"/>
                  </a:solidFill>
                </a:ln>
                <a:solidFill>
                  <a:schemeClr val="bg1"/>
                </a:solidFill>
              </a:rPr>
              <a:t>JAMA</a:t>
            </a:r>
            <a:r>
              <a:rPr lang="en-GB" sz="1600" dirty="0" smtClean="0">
                <a:ln>
                  <a:solidFill>
                    <a:srgbClr val="FFFFFF"/>
                  </a:solidFill>
                </a:ln>
                <a:solidFill>
                  <a:schemeClr val="bg1"/>
                </a:solidFill>
              </a:rPr>
              <a:t> 2006; 295: 655-666.</a:t>
            </a:r>
            <a:endParaRPr lang="en-US" sz="1200" dirty="0">
              <a:ln>
                <a:solidFill>
                  <a:srgbClr val="FFFFFF"/>
                </a:solidFill>
              </a:ln>
              <a:solidFill>
                <a:schemeClr val="bg1"/>
              </a:solidFill>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77118959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heel(1)">
                                      <p:cBhvr>
                                        <p:cTn id="7" dur="750"/>
                                        <p:tgtEl>
                                          <p:spTgt spid="5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wipe(down)">
                                      <p:cBhvr>
                                        <p:cTn id="12" dur="1000"/>
                                        <p:tgtEl>
                                          <p:spTgt spid="29"/>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fade">
                                      <p:cBhvr>
                                        <p:cTn id="19" dur="500"/>
                                        <p:tgtEl>
                                          <p:spTgt spid="70"/>
                                        </p:tgtEl>
                                      </p:cBhvr>
                                    </p:animEffect>
                                  </p:childTnLst>
                                </p:cTn>
                              </p:par>
                            </p:childTnLst>
                          </p:cTn>
                        </p:par>
                        <p:par>
                          <p:cTn id="20" fill="hold">
                            <p:stCondLst>
                              <p:cond delay="1500"/>
                            </p:stCondLst>
                            <p:childTnLst>
                              <p:par>
                                <p:cTn id="21" presetID="12" presetClass="entr" presetSubtype="1"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p:tgtEl>
                                          <p:spTgt spid="2"/>
                                        </p:tgtEl>
                                        <p:attrNameLst>
                                          <p:attrName>ppt_y</p:attrName>
                                        </p:attrNameLst>
                                      </p:cBhvr>
                                      <p:tavLst>
                                        <p:tav tm="0">
                                          <p:val>
                                            <p:strVal val="#ppt_y-#ppt_h*1.125000"/>
                                          </p:val>
                                        </p:tav>
                                        <p:tav tm="100000">
                                          <p:val>
                                            <p:strVal val="#ppt_y"/>
                                          </p:val>
                                        </p:tav>
                                      </p:tavLst>
                                    </p:anim>
                                    <p:animEffect transition="in" filter="wipe(down)">
                                      <p:cBhvr>
                                        <p:cTn id="24" dur="500"/>
                                        <p:tgtEl>
                                          <p:spTgt spid="2"/>
                                        </p:tgtEl>
                                      </p:cBhvr>
                                    </p:animEffect>
                                  </p:childTnLst>
                                </p:cTn>
                              </p:par>
                            </p:childTnLst>
                          </p:cTn>
                        </p:par>
                      </p:childTnLst>
                    </p:cTn>
                  </p:par>
                  <p:par>
                    <p:cTn id="25" fill="hold">
                      <p:stCondLst>
                        <p:cond delay="indefinite"/>
                      </p:stCondLst>
                      <p:childTnLst>
                        <p:par>
                          <p:cTn id="26" fill="hold">
                            <p:stCondLst>
                              <p:cond delay="0"/>
                            </p:stCondLst>
                            <p:childTnLst>
                              <p:par>
                                <p:cTn id="27" presetID="12" presetClass="entr" presetSubtype="1" fill="hold" grpId="0" nodeType="click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additive="base">
                                        <p:cTn id="29" dur="500"/>
                                        <p:tgtEl>
                                          <p:spTgt spid="36"/>
                                        </p:tgtEl>
                                        <p:attrNameLst>
                                          <p:attrName>ppt_y</p:attrName>
                                        </p:attrNameLst>
                                      </p:cBhvr>
                                      <p:tavLst>
                                        <p:tav tm="0">
                                          <p:val>
                                            <p:strVal val="#ppt_y-#ppt_h*1.125000"/>
                                          </p:val>
                                        </p:tav>
                                        <p:tav tm="100000">
                                          <p:val>
                                            <p:strVal val="#ppt_y"/>
                                          </p:val>
                                        </p:tav>
                                      </p:tavLst>
                                    </p:anim>
                                    <p:animEffect transition="in" filter="wipe(down)">
                                      <p:cBhvr>
                                        <p:cTn id="30" dur="500"/>
                                        <p:tgtEl>
                                          <p:spTgt spid="36"/>
                                        </p:tgtEl>
                                      </p:cBhvr>
                                    </p:animEffect>
                                  </p:childTnLst>
                                </p:cTn>
                              </p:par>
                            </p:childTnLst>
                          </p:cTn>
                        </p:par>
                        <p:par>
                          <p:cTn id="31" fill="hold">
                            <p:stCondLst>
                              <p:cond delay="500"/>
                            </p:stCondLst>
                            <p:childTnLst>
                              <p:par>
                                <p:cTn id="32" presetID="1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additive="base">
                                        <p:cTn id="34" dur="500"/>
                                        <p:tgtEl>
                                          <p:spTgt spid="3"/>
                                        </p:tgtEl>
                                        <p:attrNameLst>
                                          <p:attrName>ppt_y</p:attrName>
                                        </p:attrNameLst>
                                      </p:cBhvr>
                                      <p:tavLst>
                                        <p:tav tm="0">
                                          <p:val>
                                            <p:strVal val="#ppt_y-#ppt_h*1.125000"/>
                                          </p:val>
                                        </p:tav>
                                        <p:tav tm="100000">
                                          <p:val>
                                            <p:strVal val="#ppt_y"/>
                                          </p:val>
                                        </p:tav>
                                      </p:tavLst>
                                    </p:anim>
                                    <p:animEffect transition="in" filter="wipe(down)">
                                      <p:cBhvr>
                                        <p:cTn id="35" dur="500"/>
                                        <p:tgtEl>
                                          <p:spTgt spid="3"/>
                                        </p:tgtEl>
                                      </p:cBhvr>
                                    </p:animEffect>
                                  </p:childTnLst>
                                </p:cTn>
                              </p:par>
                            </p:childTnLst>
                          </p:cTn>
                        </p:par>
                      </p:childTnLst>
                    </p:cTn>
                  </p:par>
                  <p:par>
                    <p:cTn id="36" fill="hold">
                      <p:stCondLst>
                        <p:cond delay="indefinite"/>
                      </p:stCondLst>
                      <p:childTnLst>
                        <p:par>
                          <p:cTn id="37" fill="hold">
                            <p:stCondLst>
                              <p:cond delay="0"/>
                            </p:stCondLst>
                            <p:childTnLst>
                              <p:par>
                                <p:cTn id="38" presetID="12" presetClass="entr" presetSubtype="1" fill="hold" grpId="0" nodeType="click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additive="base">
                                        <p:cTn id="40" dur="500"/>
                                        <p:tgtEl>
                                          <p:spTgt spid="35"/>
                                        </p:tgtEl>
                                        <p:attrNameLst>
                                          <p:attrName>ppt_y</p:attrName>
                                        </p:attrNameLst>
                                      </p:cBhvr>
                                      <p:tavLst>
                                        <p:tav tm="0">
                                          <p:val>
                                            <p:strVal val="#ppt_y-#ppt_h*1.125000"/>
                                          </p:val>
                                        </p:tav>
                                        <p:tav tm="100000">
                                          <p:val>
                                            <p:strVal val="#ppt_y"/>
                                          </p:val>
                                        </p:tav>
                                      </p:tavLst>
                                    </p:anim>
                                    <p:animEffect transition="in" filter="wipe(down)">
                                      <p:cBhvr>
                                        <p:cTn id="41" dur="500"/>
                                        <p:tgtEl>
                                          <p:spTgt spid="35"/>
                                        </p:tgtEl>
                                      </p:cBhvr>
                                    </p:animEffect>
                                  </p:childTnLst>
                                </p:cTn>
                              </p:par>
                            </p:childTnLst>
                          </p:cTn>
                        </p:par>
                        <p:par>
                          <p:cTn id="42" fill="hold">
                            <p:stCondLst>
                              <p:cond delay="500"/>
                            </p:stCondLst>
                            <p:childTnLst>
                              <p:par>
                                <p:cTn id="43" presetID="12" presetClass="entr" presetSubtype="1"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500"/>
                                        <p:tgtEl>
                                          <p:spTgt spid="4"/>
                                        </p:tgtEl>
                                        <p:attrNameLst>
                                          <p:attrName>ppt_y</p:attrName>
                                        </p:attrNameLst>
                                      </p:cBhvr>
                                      <p:tavLst>
                                        <p:tav tm="0">
                                          <p:val>
                                            <p:strVal val="#ppt_y-#ppt_h*1.125000"/>
                                          </p:val>
                                        </p:tav>
                                        <p:tav tm="100000">
                                          <p:val>
                                            <p:strVal val="#ppt_y"/>
                                          </p:val>
                                        </p:tav>
                                      </p:tavLst>
                                    </p:anim>
                                    <p:animEffect transition="in" filter="wipe(down)">
                                      <p:cBhvr>
                                        <p:cTn id="46" dur="500"/>
                                        <p:tgtEl>
                                          <p:spTgt spid="4"/>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1" fill="hold" grpId="0" nodeType="click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additive="base">
                                        <p:cTn id="51" dur="500"/>
                                        <p:tgtEl>
                                          <p:spTgt spid="34"/>
                                        </p:tgtEl>
                                        <p:attrNameLst>
                                          <p:attrName>ppt_y</p:attrName>
                                        </p:attrNameLst>
                                      </p:cBhvr>
                                      <p:tavLst>
                                        <p:tav tm="0">
                                          <p:val>
                                            <p:strVal val="#ppt_y-#ppt_h*1.125000"/>
                                          </p:val>
                                        </p:tav>
                                        <p:tav tm="100000">
                                          <p:val>
                                            <p:strVal val="#ppt_y"/>
                                          </p:val>
                                        </p:tav>
                                      </p:tavLst>
                                    </p:anim>
                                    <p:animEffect transition="in" filter="wipe(down)">
                                      <p:cBhvr>
                                        <p:cTn id="52" dur="500"/>
                                        <p:tgtEl>
                                          <p:spTgt spid="34"/>
                                        </p:tgtEl>
                                      </p:cBhvr>
                                    </p:animEffect>
                                  </p:childTnLst>
                                </p:cTn>
                              </p:par>
                            </p:childTnLst>
                          </p:cTn>
                        </p:par>
                        <p:par>
                          <p:cTn id="53" fill="hold">
                            <p:stCondLst>
                              <p:cond delay="500"/>
                            </p:stCondLst>
                            <p:childTnLst>
                              <p:par>
                                <p:cTn id="54" presetID="12" presetClass="entr" presetSubtype="1" fill="hold" nodeType="afterEffect">
                                  <p:stCondLst>
                                    <p:cond delay="0"/>
                                  </p:stCondLst>
                                  <p:childTnLst>
                                    <p:set>
                                      <p:cBhvr>
                                        <p:cTn id="55" dur="1" fill="hold">
                                          <p:stCondLst>
                                            <p:cond delay="0"/>
                                          </p:stCondLst>
                                        </p:cTn>
                                        <p:tgtEl>
                                          <p:spTgt spid="6"/>
                                        </p:tgtEl>
                                        <p:attrNameLst>
                                          <p:attrName>style.visibility</p:attrName>
                                        </p:attrNameLst>
                                      </p:cBhvr>
                                      <p:to>
                                        <p:strVal val="visible"/>
                                      </p:to>
                                    </p:set>
                                    <p:anim calcmode="lin" valueType="num">
                                      <p:cBhvr additive="base">
                                        <p:cTn id="56" dur="500"/>
                                        <p:tgtEl>
                                          <p:spTgt spid="6"/>
                                        </p:tgtEl>
                                        <p:attrNameLst>
                                          <p:attrName>ppt_y</p:attrName>
                                        </p:attrNameLst>
                                      </p:cBhvr>
                                      <p:tavLst>
                                        <p:tav tm="0">
                                          <p:val>
                                            <p:strVal val="#ppt_y-#ppt_h*1.125000"/>
                                          </p:val>
                                        </p:tav>
                                        <p:tav tm="100000">
                                          <p:val>
                                            <p:strVal val="#ppt_y"/>
                                          </p:val>
                                        </p:tav>
                                      </p:tavLst>
                                    </p:anim>
                                    <p:animEffect transition="in" filter="wipe(down)">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12" presetClass="entr" presetSubtype="1" fill="hold" grpId="0" nodeType="clickEffect">
                                  <p:stCondLst>
                                    <p:cond delay="0"/>
                                  </p:stCondLst>
                                  <p:childTnLst>
                                    <p:set>
                                      <p:cBhvr>
                                        <p:cTn id="61" dur="1" fill="hold">
                                          <p:stCondLst>
                                            <p:cond delay="0"/>
                                          </p:stCondLst>
                                        </p:cTn>
                                        <p:tgtEl>
                                          <p:spTgt spid="33"/>
                                        </p:tgtEl>
                                        <p:attrNameLst>
                                          <p:attrName>style.visibility</p:attrName>
                                        </p:attrNameLst>
                                      </p:cBhvr>
                                      <p:to>
                                        <p:strVal val="visible"/>
                                      </p:to>
                                    </p:set>
                                    <p:anim calcmode="lin" valueType="num">
                                      <p:cBhvr additive="base">
                                        <p:cTn id="62" dur="500"/>
                                        <p:tgtEl>
                                          <p:spTgt spid="33"/>
                                        </p:tgtEl>
                                        <p:attrNameLst>
                                          <p:attrName>ppt_y</p:attrName>
                                        </p:attrNameLst>
                                      </p:cBhvr>
                                      <p:tavLst>
                                        <p:tav tm="0">
                                          <p:val>
                                            <p:strVal val="#ppt_y-#ppt_h*1.125000"/>
                                          </p:val>
                                        </p:tav>
                                        <p:tav tm="100000">
                                          <p:val>
                                            <p:strVal val="#ppt_y"/>
                                          </p:val>
                                        </p:tav>
                                      </p:tavLst>
                                    </p:anim>
                                    <p:animEffect transition="in" filter="wipe(down)">
                                      <p:cBhvr>
                                        <p:cTn id="63" dur="500"/>
                                        <p:tgtEl>
                                          <p:spTgt spid="33"/>
                                        </p:tgtEl>
                                      </p:cBhvr>
                                    </p:animEffect>
                                  </p:childTnLst>
                                </p:cTn>
                              </p:par>
                            </p:childTnLst>
                          </p:cTn>
                        </p:par>
                        <p:par>
                          <p:cTn id="64" fill="hold">
                            <p:stCondLst>
                              <p:cond delay="500"/>
                            </p:stCondLst>
                            <p:childTnLst>
                              <p:par>
                                <p:cTn id="65" presetID="12" presetClass="entr" presetSubtype="1" fill="hold" nodeType="after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500"/>
                                        <p:tgtEl>
                                          <p:spTgt spid="7"/>
                                        </p:tgtEl>
                                        <p:attrNameLst>
                                          <p:attrName>ppt_y</p:attrName>
                                        </p:attrNameLst>
                                      </p:cBhvr>
                                      <p:tavLst>
                                        <p:tav tm="0">
                                          <p:val>
                                            <p:strVal val="#ppt_y-#ppt_h*1.125000"/>
                                          </p:val>
                                        </p:tav>
                                        <p:tav tm="100000">
                                          <p:val>
                                            <p:strVal val="#ppt_y"/>
                                          </p:val>
                                        </p:tav>
                                      </p:tavLst>
                                    </p:anim>
                                    <p:animEffect transition="in" filter="wipe(down)">
                                      <p:cBhvr>
                                        <p:cTn id="68" dur="500"/>
                                        <p:tgtEl>
                                          <p:spTgt spid="7"/>
                                        </p:tgtEl>
                                      </p:cBhvr>
                                    </p:animEffect>
                                  </p:childTnLst>
                                </p:cTn>
                              </p:par>
                            </p:childTnLst>
                          </p:cTn>
                        </p:par>
                      </p:childTnLst>
                    </p:cTn>
                  </p:par>
                  <p:par>
                    <p:cTn id="69" fill="hold">
                      <p:stCondLst>
                        <p:cond delay="indefinite"/>
                      </p:stCondLst>
                      <p:childTnLst>
                        <p:par>
                          <p:cTn id="70" fill="hold">
                            <p:stCondLst>
                              <p:cond delay="0"/>
                            </p:stCondLst>
                            <p:childTnLst>
                              <p:par>
                                <p:cTn id="71" presetID="12" presetClass="entr" presetSubtype="1" fill="hold" grpId="0" nodeType="clickEffect">
                                  <p:stCondLst>
                                    <p:cond delay="0"/>
                                  </p:stCondLst>
                                  <p:childTnLst>
                                    <p:set>
                                      <p:cBhvr>
                                        <p:cTn id="72" dur="1" fill="hold">
                                          <p:stCondLst>
                                            <p:cond delay="0"/>
                                          </p:stCondLst>
                                        </p:cTn>
                                        <p:tgtEl>
                                          <p:spTgt spid="69"/>
                                        </p:tgtEl>
                                        <p:attrNameLst>
                                          <p:attrName>style.visibility</p:attrName>
                                        </p:attrNameLst>
                                      </p:cBhvr>
                                      <p:to>
                                        <p:strVal val="visible"/>
                                      </p:to>
                                    </p:set>
                                    <p:anim calcmode="lin" valueType="num">
                                      <p:cBhvr additive="base">
                                        <p:cTn id="73" dur="500"/>
                                        <p:tgtEl>
                                          <p:spTgt spid="69"/>
                                        </p:tgtEl>
                                        <p:attrNameLst>
                                          <p:attrName>ppt_y</p:attrName>
                                        </p:attrNameLst>
                                      </p:cBhvr>
                                      <p:tavLst>
                                        <p:tav tm="0">
                                          <p:val>
                                            <p:strVal val="#ppt_y-#ppt_h*1.125000"/>
                                          </p:val>
                                        </p:tav>
                                        <p:tav tm="100000">
                                          <p:val>
                                            <p:strVal val="#ppt_y"/>
                                          </p:val>
                                        </p:tav>
                                      </p:tavLst>
                                    </p:anim>
                                    <p:animEffect transition="in" filter="wipe(down)">
                                      <p:cBhvr>
                                        <p:cTn id="74" dur="500"/>
                                        <p:tgtEl>
                                          <p:spTgt spid="69"/>
                                        </p:tgtEl>
                                      </p:cBhvr>
                                    </p:animEffect>
                                  </p:childTnLst>
                                </p:cTn>
                              </p:par>
                              <p:par>
                                <p:cTn id="75" presetID="12" presetClass="entr" presetSubtype="1" fill="hold" grpId="0" nodeType="withEffect">
                                  <p:stCondLst>
                                    <p:cond delay="0"/>
                                  </p:stCondLst>
                                  <p:childTnLst>
                                    <p:set>
                                      <p:cBhvr>
                                        <p:cTn id="76" dur="1" fill="hold">
                                          <p:stCondLst>
                                            <p:cond delay="0"/>
                                          </p:stCondLst>
                                        </p:cTn>
                                        <p:tgtEl>
                                          <p:spTgt spid="68"/>
                                        </p:tgtEl>
                                        <p:attrNameLst>
                                          <p:attrName>style.visibility</p:attrName>
                                        </p:attrNameLst>
                                      </p:cBhvr>
                                      <p:to>
                                        <p:strVal val="visible"/>
                                      </p:to>
                                    </p:set>
                                    <p:anim calcmode="lin" valueType="num">
                                      <p:cBhvr additive="base">
                                        <p:cTn id="77" dur="500"/>
                                        <p:tgtEl>
                                          <p:spTgt spid="68"/>
                                        </p:tgtEl>
                                        <p:attrNameLst>
                                          <p:attrName>ppt_y</p:attrName>
                                        </p:attrNameLst>
                                      </p:cBhvr>
                                      <p:tavLst>
                                        <p:tav tm="0">
                                          <p:val>
                                            <p:strVal val="#ppt_y-#ppt_h*1.125000"/>
                                          </p:val>
                                        </p:tav>
                                        <p:tav tm="100000">
                                          <p:val>
                                            <p:strVal val="#ppt_y"/>
                                          </p:val>
                                        </p:tav>
                                      </p:tavLst>
                                    </p:anim>
                                    <p:animEffect transition="in" filter="wipe(down)">
                                      <p:cBhvr>
                                        <p:cTn id="78" dur="500"/>
                                        <p:tgtEl>
                                          <p:spTgt spid="68"/>
                                        </p:tgtEl>
                                      </p:cBhvr>
                                    </p:animEffect>
                                  </p:childTnLst>
                                </p:cTn>
                              </p:par>
                            </p:childTnLst>
                          </p:cTn>
                        </p:par>
                        <p:par>
                          <p:cTn id="79" fill="hold">
                            <p:stCondLst>
                              <p:cond delay="500"/>
                            </p:stCondLst>
                            <p:childTnLst>
                              <p:par>
                                <p:cTn id="80" presetID="12" presetClass="entr" presetSubtype="1"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 calcmode="lin" valueType="num">
                                      <p:cBhvr additive="base">
                                        <p:cTn id="82" dur="500"/>
                                        <p:tgtEl>
                                          <p:spTgt spid="5"/>
                                        </p:tgtEl>
                                        <p:attrNameLst>
                                          <p:attrName>ppt_y</p:attrName>
                                        </p:attrNameLst>
                                      </p:cBhvr>
                                      <p:tavLst>
                                        <p:tav tm="0">
                                          <p:val>
                                            <p:strVal val="#ppt_y-#ppt_h*1.125000"/>
                                          </p:val>
                                        </p:tav>
                                        <p:tav tm="100000">
                                          <p:val>
                                            <p:strVal val="#ppt_y"/>
                                          </p:val>
                                        </p:tav>
                                      </p:tavLst>
                                    </p:anim>
                                    <p:animEffect transition="in" filter="wipe(down)">
                                      <p:cBhvr>
                                        <p:cTn id="8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29" grpId="0" animBg="1"/>
      <p:bldP spid="30" grpId="0"/>
      <p:bldP spid="33" grpId="0" animBg="1"/>
      <p:bldP spid="34" grpId="0" animBg="1"/>
      <p:bldP spid="35" grpId="0" animBg="1"/>
      <p:bldP spid="36" grpId="0" animBg="1"/>
      <p:bldP spid="68" grpId="0" animBg="1"/>
      <p:bldP spid="69" grpId="0" animBg="1"/>
      <p:bldP spid="70" grpId="0"/>
    </p:bldLst>
  </p:timing>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ounded Rectangle 3"/>
          <p:cNvSpPr/>
          <p:nvPr/>
        </p:nvSpPr>
        <p:spPr bwMode="auto">
          <a:xfrm>
            <a:off x="410738" y="175982"/>
            <a:ext cx="8134515" cy="4070776"/>
          </a:xfrm>
          <a:prstGeom prst="roundRect">
            <a:avLst>
              <a:gd name="adj" fmla="val 3536"/>
            </a:avLst>
          </a:prstGeom>
          <a:solidFill>
            <a:srgbClr val="000066">
              <a:alpha val="85098"/>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a:solidFill>
                <a:prstClr val="white"/>
              </a:solidFill>
              <a:effectLst/>
              <a:latin typeface="Arial Narrow" pitchFamily="34" charset="0"/>
            </a:endParaRPr>
          </a:p>
        </p:txBody>
      </p:sp>
      <p:sp>
        <p:nvSpPr>
          <p:cNvPr id="5" name="Title 1"/>
          <p:cNvSpPr txBox="1">
            <a:spLocks/>
          </p:cNvSpPr>
          <p:nvPr/>
        </p:nvSpPr>
        <p:spPr bwMode="auto">
          <a:xfrm>
            <a:off x="751651" y="443541"/>
            <a:ext cx="7934816" cy="3715462"/>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r>
              <a:rPr lang="en-US" sz="3600" dirty="0">
                <a:solidFill>
                  <a:schemeClr val="bg1"/>
                </a:solidFill>
                <a:latin typeface="Arial Narrow" pitchFamily="34" charset="0"/>
              </a:rPr>
              <a:t>Conclusion:  </a:t>
            </a:r>
            <a:r>
              <a:rPr lang="en-US" sz="3600" dirty="0">
                <a:solidFill>
                  <a:srgbClr val="FFCC00"/>
                </a:solidFill>
                <a:latin typeface="Arial Narrow" pitchFamily="34" charset="0"/>
              </a:rPr>
              <a:t>The study “did not significantly reduce the risk of</a:t>
            </a:r>
            <a:r>
              <a:rPr lang="en-US" sz="3600" dirty="0" smtClean="0">
                <a:solidFill>
                  <a:srgbClr val="FFCC00"/>
                </a:solidFill>
                <a:latin typeface="Arial Narrow" pitchFamily="34" charset="0"/>
              </a:rPr>
              <a:t> coronary heart disease, </a:t>
            </a:r>
            <a:r>
              <a:rPr lang="en-US" sz="3600" dirty="0">
                <a:solidFill>
                  <a:srgbClr val="FFCC00"/>
                </a:solidFill>
                <a:latin typeface="Arial Narrow" pitchFamily="34" charset="0"/>
              </a:rPr>
              <a:t>stroke, or</a:t>
            </a:r>
            <a:r>
              <a:rPr lang="en-US" sz="3600" dirty="0" smtClean="0">
                <a:solidFill>
                  <a:srgbClr val="FFCC00"/>
                </a:solidFill>
                <a:latin typeface="Arial Narrow" pitchFamily="34" charset="0"/>
              </a:rPr>
              <a:t> cardiovascular disease </a:t>
            </a:r>
            <a:r>
              <a:rPr lang="en-US" sz="3600" dirty="0">
                <a:solidFill>
                  <a:srgbClr val="FFCC00"/>
                </a:solidFill>
                <a:latin typeface="Arial Narrow" pitchFamily="34" charset="0"/>
              </a:rPr>
              <a:t>in postmenopausal women and achieved only modest effects on</a:t>
            </a:r>
            <a:r>
              <a:rPr lang="en-US" sz="3600" dirty="0" smtClean="0">
                <a:solidFill>
                  <a:srgbClr val="FFCC00"/>
                </a:solidFill>
                <a:latin typeface="Arial Narrow" pitchFamily="34" charset="0"/>
              </a:rPr>
              <a:t> cardiovascular </a:t>
            </a:r>
            <a:r>
              <a:rPr lang="en-US" sz="3600" dirty="0">
                <a:solidFill>
                  <a:srgbClr val="FFCC00"/>
                </a:solidFill>
                <a:latin typeface="Arial Narrow" pitchFamily="34" charset="0"/>
              </a:rPr>
              <a:t>risk </a:t>
            </a:r>
            <a:r>
              <a:rPr lang="en-US" sz="3600" dirty="0" smtClean="0">
                <a:solidFill>
                  <a:srgbClr val="FFCC00"/>
                </a:solidFill>
                <a:latin typeface="Arial Narrow" pitchFamily="34" charset="0"/>
              </a:rPr>
              <a:t>factors”</a:t>
            </a:r>
            <a:r>
              <a:rPr lang="en-US" sz="3600" dirty="0">
                <a:solidFill>
                  <a:srgbClr val="FFCC00"/>
                </a:solidFill>
                <a:latin typeface="Arial Narrow" pitchFamily="34" charset="0"/>
              </a:rPr>
              <a:t>.</a:t>
            </a:r>
          </a:p>
        </p:txBody>
      </p:sp>
      <p:sp>
        <p:nvSpPr>
          <p:cNvPr id="6" name="Rounded Rectangle 5"/>
          <p:cNvSpPr/>
          <p:nvPr/>
        </p:nvSpPr>
        <p:spPr bwMode="auto">
          <a:xfrm>
            <a:off x="415843" y="4337817"/>
            <a:ext cx="8134514" cy="1219200"/>
          </a:xfrm>
          <a:prstGeom prst="roundRect">
            <a:avLst>
              <a:gd name="adj" fmla="val 12187"/>
            </a:avLst>
          </a:prstGeom>
          <a:solidFill>
            <a:srgbClr val="4E0066">
              <a:alpha val="84706"/>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a:solidFill>
                <a:prstClr val="white"/>
              </a:solidFill>
              <a:effectLst/>
              <a:latin typeface="Calibri"/>
            </a:endParaRPr>
          </a:p>
        </p:txBody>
      </p:sp>
      <p:sp>
        <p:nvSpPr>
          <p:cNvPr id="7" name="Title 1"/>
          <p:cNvSpPr txBox="1">
            <a:spLocks/>
          </p:cNvSpPr>
          <p:nvPr/>
        </p:nvSpPr>
        <p:spPr bwMode="auto">
          <a:xfrm>
            <a:off x="531744" y="4485901"/>
            <a:ext cx="8125312" cy="1208537"/>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lgn="ctr"/>
            <a:r>
              <a:rPr lang="en-US" sz="4800" dirty="0" smtClean="0">
                <a:solidFill>
                  <a:srgbClr val="FFCC00"/>
                </a:solidFill>
                <a:latin typeface="Arial Narrow" pitchFamily="34" charset="0"/>
              </a:rPr>
              <a:t>But was that all they found?</a:t>
            </a:r>
            <a:endParaRPr lang="en-US" sz="4800" dirty="0">
              <a:solidFill>
                <a:srgbClr val="FFCC00"/>
              </a:solidFill>
              <a:latin typeface="Arial Narrow" pitchFamily="34" charset="0"/>
            </a:endParaRPr>
          </a:p>
        </p:txBody>
      </p:sp>
    </p:spTree>
  </p:cSld>
  <p:clrMapOvr>
    <a:masterClrMapping/>
  </p:clrMapOvr>
  <p:transition spd="slow">
    <p:wipe dir="r"/>
  </p:transition>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313346" name="Picture 1"/>
          <p:cNvPicPr>
            <a:picLocks noChangeAspect="1" noChangeArrowheads="1"/>
          </p:cNvPicPr>
          <p:nvPr/>
        </p:nvPicPr>
        <p:blipFill rotWithShape="1">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l="2702" t="11642"/>
          <a:stretch/>
        </p:blipFill>
        <p:spPr bwMode="auto">
          <a:xfrm>
            <a:off x="68094" y="194556"/>
            <a:ext cx="9055197" cy="6167336"/>
          </a:xfrm>
          <a:prstGeom prst="rect">
            <a:avLst/>
          </a:prstGeom>
          <a:noFill/>
          <a:ln>
            <a:noFill/>
          </a:ln>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 uri="{91240B29-F687-4F45-9708-019B960494DF}">
              <a14:hiddenLine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w="12700">
                <a:solidFill>
                  <a:srgbClr val="000000"/>
                </a:solidFill>
                <a:miter lim="800000"/>
                <a:headEnd/>
                <a:tailEnd/>
              </a14:hiddenLine>
            </a:ext>
          </a:extLst>
        </p:spPr>
      </p:pic>
      <p:sp>
        <p:nvSpPr>
          <p:cNvPr id="4" name="Down Arrow 3"/>
          <p:cNvSpPr/>
          <p:nvPr/>
        </p:nvSpPr>
        <p:spPr>
          <a:xfrm rot="3529749">
            <a:off x="7245780" y="-784903"/>
            <a:ext cx="975208" cy="3507472"/>
          </a:xfrm>
          <a:prstGeom prst="downArrow">
            <a:avLst/>
          </a:prstGeom>
          <a:gradFill>
            <a:gsLst>
              <a:gs pos="0">
                <a:srgbClr val="1E002E">
                  <a:alpha val="77000"/>
                </a:srgbClr>
              </a:gs>
              <a:gs pos="50000">
                <a:srgbClr val="420066">
                  <a:alpha val="77000"/>
                </a:srgbClr>
              </a:gs>
              <a:gs pos="100000">
                <a:srgbClr val="FFFFFF">
                  <a:alpha val="73000"/>
                </a:srgbClr>
              </a:gs>
            </a:gsLst>
            <a:lin ang="5400000" scaled="0"/>
          </a:gradFill>
          <a:ln>
            <a:noFill/>
          </a:ln>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324769747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57697" name="Picture 1"/>
          <p:cNvPicPr>
            <a:picLocks noChangeAspect="1" noChangeArrowheads="1"/>
          </p:cNvPicPr>
          <p:nvPr/>
        </p:nvPicPr>
        <p:blipFill>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tretch>
            <a:fillRect/>
          </a:stretch>
        </p:blipFill>
        <p:spPr bwMode="auto">
          <a:xfrm>
            <a:off x="1938916" y="74142"/>
            <a:ext cx="5248917" cy="6783858"/>
          </a:xfrm>
          <a:prstGeom prst="rect">
            <a:avLst/>
          </a:prstGeom>
          <a:noFill/>
          <a:ln>
            <a:noFill/>
          </a:ln>
          <a:effectLst>
            <a:outerShdw blurRad="63500" sx="102000" sy="102000" algn="ctr" rotWithShape="0">
              <a:prstClr val="black">
                <a:alpha val="40000"/>
              </a:prstClr>
            </a:outerShdw>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12700">
                <a:solidFill>
                  <a:srgbClr val="000000"/>
                </a:solidFill>
                <a:miter lim="800000"/>
                <a:headEnd/>
                <a:tailEnd/>
              </a14:hiddenLine>
            </a:ext>
          </a:extLst>
        </p:spPr>
      </p:pic>
      <p:sp>
        <p:nvSpPr>
          <p:cNvPr id="8" name="Rounded Rectangle 7"/>
          <p:cNvSpPr/>
          <p:nvPr/>
        </p:nvSpPr>
        <p:spPr>
          <a:xfrm>
            <a:off x="2293020" y="1237123"/>
            <a:ext cx="1518654" cy="502653"/>
          </a:xfrm>
          <a:prstGeom prst="roundRect">
            <a:avLst>
              <a:gd name="adj" fmla="val 16740"/>
            </a:avLst>
          </a:prstGeom>
          <a:noFill/>
          <a:ln w="28575">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ZA"/>
          </a:p>
        </p:txBody>
      </p:sp>
      <p:grpSp>
        <p:nvGrpSpPr>
          <p:cNvPr id="2" name="Group 10"/>
          <p:cNvGrpSpPr/>
          <p:nvPr/>
        </p:nvGrpSpPr>
        <p:grpSpPr>
          <a:xfrm>
            <a:off x="3501705" y="1316483"/>
            <a:ext cx="4792732" cy="3818901"/>
            <a:chOff x="3535572" y="1350350"/>
            <a:chExt cx="4792732" cy="3818901"/>
          </a:xfrm>
        </p:grpSpPr>
        <p:pic>
          <p:nvPicPr>
            <p:cNvPr id="12" name="Picture 11"/>
            <p:cNvPicPr>
              <a:picLocks noChangeAspect="1"/>
            </p:cNvPicPr>
            <p:nvPr/>
          </p:nvPicPr>
          <p:blipFill>
            <a:blip r:embed="rId4">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tretch>
              <a:fillRect/>
            </a:stretch>
          </p:blipFill>
          <p:spPr>
            <a:xfrm flipH="1" flipV="1">
              <a:off x="3535572" y="1350350"/>
              <a:ext cx="4792732" cy="3818901"/>
            </a:xfrm>
            <a:prstGeom prst="rect">
              <a:avLst/>
            </a:prstGeom>
            <a:effectLst>
              <a:outerShdw blurRad="63500" sx="102000" sy="102000" algn="ctr" rotWithShape="0">
                <a:prstClr val="black">
                  <a:alpha val="40000"/>
                </a:prstClr>
              </a:outerShdw>
            </a:effectLst>
          </p:spPr>
        </p:pic>
        <p:sp>
          <p:nvSpPr>
            <p:cNvPr id="13" name="TextBox 12"/>
            <p:cNvSpPr txBox="1"/>
            <p:nvPr/>
          </p:nvSpPr>
          <p:spPr>
            <a:xfrm>
              <a:off x="3916887" y="2558484"/>
              <a:ext cx="4172653" cy="2160591"/>
            </a:xfrm>
            <a:prstGeom prst="rect">
              <a:avLst/>
            </a:prstGeom>
            <a:noFill/>
          </p:spPr>
          <p:txBody>
            <a:bodyPr wrap="square" rtlCol="0">
              <a:spAutoFit/>
            </a:bodyPr>
            <a:lstStyle>
              <a:defPPr>
                <a:defRPr lang="en-US"/>
              </a:defPPr>
              <a:lvl1pPr algn="ctr">
                <a:defRPr sz="2400">
                  <a:solidFill>
                    <a:schemeClr val="bg1"/>
                  </a:solidFill>
                  <a:latin typeface="Impact" pitchFamily="34" charset="0"/>
                </a:defRPr>
              </a:lvl1pPr>
            </a:lstStyle>
            <a:p>
              <a:pPr algn="l">
                <a:lnSpc>
                  <a:spcPct val="105000"/>
                </a:lnSpc>
              </a:pPr>
              <a:r>
                <a:rPr lang="en-ZA" sz="3200" dirty="0"/>
                <a:t>“...THE HR FOR THE 3.4% OF WOMEN WITH CVD AT BASELINE WAS </a:t>
              </a:r>
              <a:r>
                <a:rPr lang="en-ZA" sz="3200" dirty="0">
                  <a:solidFill>
                    <a:srgbClr val="FFFF00"/>
                  </a:solidFill>
                </a:rPr>
                <a:t>1.26</a:t>
              </a:r>
              <a:r>
                <a:rPr lang="en-ZA" sz="3200" dirty="0"/>
                <a:t> </a:t>
              </a:r>
              <a:r>
                <a:rPr lang="en-ZA" sz="3200" dirty="0" smtClean="0"/>
                <a:t> (</a:t>
              </a:r>
              <a:r>
                <a:rPr lang="en-ZA" sz="3200" dirty="0"/>
                <a:t>95% CI 1.03-1.54)....”</a:t>
              </a:r>
            </a:p>
          </p:txBody>
        </p:sp>
      </p:grpSp>
      <p:grpSp>
        <p:nvGrpSpPr>
          <p:cNvPr id="3" name="Group 14"/>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16" name="Rectangle 15"/>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9"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4" name="Group 20"/>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22" name="Rectangle 21"/>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26"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27" name="Rounded Rectangle 26"/>
          <p:cNvSpPr/>
          <p:nvPr/>
        </p:nvSpPr>
        <p:spPr bwMode="auto">
          <a:xfrm>
            <a:off x="384281" y="4970146"/>
            <a:ext cx="8134515" cy="1552145"/>
          </a:xfrm>
          <a:prstGeom prst="roundRect">
            <a:avLst>
              <a:gd name="adj" fmla="val 3536"/>
            </a:avLst>
          </a:prstGeom>
          <a:solidFill>
            <a:srgbClr val="000066">
              <a:alpha val="85098"/>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a:solidFill>
                <a:prstClr val="white"/>
              </a:solidFill>
              <a:effectLst/>
              <a:latin typeface="Arial Narrow" pitchFamily="34" charset="0"/>
            </a:endParaRPr>
          </a:p>
        </p:txBody>
      </p:sp>
      <p:sp>
        <p:nvSpPr>
          <p:cNvPr id="28" name="Title 1"/>
          <p:cNvSpPr txBox="1">
            <a:spLocks/>
          </p:cNvSpPr>
          <p:nvPr/>
        </p:nvSpPr>
        <p:spPr bwMode="auto">
          <a:xfrm>
            <a:off x="487086" y="5052486"/>
            <a:ext cx="7934816" cy="1337514"/>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r>
              <a:rPr lang="en-US" sz="2400" dirty="0" smtClean="0">
                <a:solidFill>
                  <a:schemeClr val="bg1"/>
                </a:solidFill>
                <a:latin typeface="Arial Narrow" pitchFamily="34" charset="0"/>
              </a:rPr>
              <a:t>This is entirely predictable as a high carbohydrate diet produces HHAD (</a:t>
            </a:r>
            <a:r>
              <a:rPr lang="en-US" sz="2400" dirty="0" err="1" smtClean="0">
                <a:solidFill>
                  <a:schemeClr val="bg1"/>
                </a:solidFill>
                <a:latin typeface="Arial Narrow" pitchFamily="34" charset="0"/>
              </a:rPr>
              <a:t>hyperglycaemic</a:t>
            </a:r>
            <a:r>
              <a:rPr lang="en-US" sz="2400" dirty="0" smtClean="0">
                <a:solidFill>
                  <a:schemeClr val="bg1"/>
                </a:solidFill>
                <a:latin typeface="Arial Narrow" pitchFamily="34" charset="0"/>
              </a:rPr>
              <a:t> </a:t>
            </a:r>
            <a:r>
              <a:rPr lang="en-US" sz="2400" dirty="0" err="1" smtClean="0">
                <a:solidFill>
                  <a:schemeClr val="bg1"/>
                </a:solidFill>
                <a:latin typeface="Arial Narrow" pitchFamily="34" charset="0"/>
              </a:rPr>
              <a:t>hyperinsulinaemic</a:t>
            </a:r>
            <a:r>
              <a:rPr lang="en-US" sz="2400" dirty="0" smtClean="0">
                <a:solidFill>
                  <a:schemeClr val="bg1"/>
                </a:solidFill>
                <a:latin typeface="Arial Narrow" pitchFamily="34" charset="0"/>
              </a:rPr>
              <a:t> </a:t>
            </a:r>
            <a:r>
              <a:rPr lang="en-US" sz="2400" dirty="0" err="1" smtClean="0">
                <a:solidFill>
                  <a:schemeClr val="bg1"/>
                </a:solidFill>
                <a:latin typeface="Arial Narrow" pitchFamily="34" charset="0"/>
              </a:rPr>
              <a:t>atherogenic</a:t>
            </a:r>
            <a:r>
              <a:rPr lang="en-US" sz="2400" dirty="0" smtClean="0">
                <a:solidFill>
                  <a:schemeClr val="bg1"/>
                </a:solidFill>
                <a:latin typeface="Arial Narrow" pitchFamily="34" charset="0"/>
              </a:rPr>
              <a:t> </a:t>
            </a:r>
            <a:r>
              <a:rPr lang="en-US" sz="2400" dirty="0" err="1" smtClean="0">
                <a:solidFill>
                  <a:schemeClr val="bg1"/>
                </a:solidFill>
                <a:latin typeface="Arial Narrow" pitchFamily="34" charset="0"/>
              </a:rPr>
              <a:t>dyslipidaemia</a:t>
            </a:r>
            <a:r>
              <a:rPr lang="en-US" sz="2400" dirty="0" smtClean="0">
                <a:solidFill>
                  <a:schemeClr val="bg1"/>
                </a:solidFill>
                <a:latin typeface="Arial Narrow" pitchFamily="34" charset="0"/>
              </a:rPr>
              <a:t>) in those who are metabolically vulnerable. </a:t>
            </a:r>
            <a:endParaRPr lang="en-US" sz="2400" dirty="0">
              <a:solidFill>
                <a:srgbClr val="FFCC00"/>
              </a:solidFill>
              <a:latin typeface="Arial Narrow" pitchFamily="34" charset="0"/>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171317222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par>
                          <p:cTn id="8" fill="hold">
                            <p:stCondLst>
                              <p:cond delay="2000"/>
                            </p:stCondLst>
                            <p:childTnLst>
                              <p:par>
                                <p:cTn id="9" presetID="2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75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000"/>
                                        <p:tgtEl>
                                          <p:spTgt spid="27"/>
                                        </p:tgtEl>
                                      </p:cBhvr>
                                    </p:animEffect>
                                    <p:anim calcmode="lin" valueType="num">
                                      <p:cBhvr>
                                        <p:cTn id="17" dur="1000" fill="hold"/>
                                        <p:tgtEl>
                                          <p:spTgt spid="27"/>
                                        </p:tgtEl>
                                        <p:attrNameLst>
                                          <p:attrName>ppt_x</p:attrName>
                                        </p:attrNameLst>
                                      </p:cBhvr>
                                      <p:tavLst>
                                        <p:tav tm="0">
                                          <p:val>
                                            <p:strVal val="#ppt_x"/>
                                          </p:val>
                                        </p:tav>
                                        <p:tav tm="100000">
                                          <p:val>
                                            <p:strVal val="#ppt_x"/>
                                          </p:val>
                                        </p:tav>
                                      </p:tavLst>
                                    </p:anim>
                                    <p:anim calcmode="lin" valueType="num">
                                      <p:cBhvr>
                                        <p:cTn id="18" dur="900" decel="100000" fill="hold"/>
                                        <p:tgtEl>
                                          <p:spTgt spid="27"/>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par>
                                <p:cTn id="20" presetID="37" presetClass="entr" presetSubtype="0" fill="hold" grpId="0" nodeType="with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fade">
                                      <p:cBhvr>
                                        <p:cTn id="22" dur="1000"/>
                                        <p:tgtEl>
                                          <p:spTgt spid="28"/>
                                        </p:tgtEl>
                                      </p:cBhvr>
                                    </p:animEffect>
                                    <p:anim calcmode="lin" valueType="num">
                                      <p:cBhvr>
                                        <p:cTn id="23" dur="1000" fill="hold"/>
                                        <p:tgtEl>
                                          <p:spTgt spid="28"/>
                                        </p:tgtEl>
                                        <p:attrNameLst>
                                          <p:attrName>ppt_x</p:attrName>
                                        </p:attrNameLst>
                                      </p:cBhvr>
                                      <p:tavLst>
                                        <p:tav tm="0">
                                          <p:val>
                                            <p:strVal val="#ppt_x"/>
                                          </p:val>
                                        </p:tav>
                                        <p:tav tm="100000">
                                          <p:val>
                                            <p:strVal val="#ppt_x"/>
                                          </p:val>
                                        </p:tav>
                                      </p:tavLst>
                                    </p:anim>
                                    <p:anim calcmode="lin" valueType="num">
                                      <p:cBhvr>
                                        <p:cTn id="24" dur="900" decel="100000" fill="hold"/>
                                        <p:tgtEl>
                                          <p:spTgt spid="28"/>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7" grpId="0" animBg="1"/>
      <p:bldP spid="28" grpId="0"/>
    </p:bldLst>
  </p:timing>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2055" name="Picture 7"/>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22274" t="8956" r="25597" b="25830"/>
          <a:stretch/>
        </p:blipFill>
        <p:spPr bwMode="auto">
          <a:xfrm>
            <a:off x="0" y="335903"/>
            <a:ext cx="8341567" cy="6522097"/>
          </a:xfrm>
          <a:prstGeom prst="rect">
            <a:avLst/>
          </a:prstGeom>
          <a:noFill/>
          <a:ln>
            <a:noFill/>
          </a:ln>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chemeClr val="accent1"/>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chemeClr val="tx1"/>
                </a:solidFill>
                <a:miter lim="800000"/>
                <a:headEnd/>
                <a:tailEnd/>
              </a14:hiddenLine>
            </a:ext>
            <a:ext uri="{AF507438-7753-43E0-B8FC-AC1667EBCBE1}">
              <a14:hiddenEffects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effectLst>
                  <a:outerShdw dist="35921" dir="2700000" algn="ctr" rotWithShape="0">
                    <a:schemeClr val="bg2"/>
                  </a:outerShdw>
                </a:effectLst>
              </a14:hiddenEffects>
            </a:ext>
          </a:extLst>
        </p:spPr>
      </p:pic>
      <p:pic>
        <p:nvPicPr>
          <p:cNvPr id="2052" name="Picture 4" descr="http://www.nhlbi.nih.gov/about/directorscorner/previousdirectors/nabel/2009-dr-nabel-messages/nabel-commencement.jpg"/>
          <p:cNvPicPr>
            <a:picLocks noChangeAspect="1" noChangeArrowheads="1"/>
          </p:cNvPicPr>
          <p:nvPr/>
        </p:nvPicPr>
        <p:blipFill rotWithShape="1">
          <a:blip r:embed="rId4">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6600"/>
          <a:stretch/>
        </p:blipFill>
        <p:spPr bwMode="auto">
          <a:xfrm>
            <a:off x="4096294" y="2639123"/>
            <a:ext cx="4757194" cy="3397996"/>
          </a:xfrm>
          <a:prstGeom prst="roundRect">
            <a:avLst>
              <a:gd name="adj" fmla="val 4342"/>
            </a:avLst>
          </a:prstGeom>
          <a:solidFill>
            <a:srgbClr val="FFFFFF">
              <a:shade val="85000"/>
            </a:srgbClr>
          </a:solidFill>
          <a:ln>
            <a:noFill/>
          </a:ln>
          <a:effectLst>
            <a:reflection blurRad="12700" stA="38000" endPos="28000" dist="5000" dir="5400000" sy="-100000" algn="bl" rotWithShape="0"/>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pic>
        <p:nvPicPr>
          <p:cNvPr id="2054" name="Picture 6" descr="National Heart Lung and Blood Institute Logo"/>
          <p:cNvPicPr>
            <a:picLocks noChangeAspect="1" noChangeArrowheads="1"/>
          </p:cNvPicPr>
          <p:nvPr/>
        </p:nvPicPr>
        <p:blipFill>
          <a:blip r:embed="rId5">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a:stretch>
            <a:fillRect/>
          </a:stretch>
        </p:blipFill>
        <p:spPr bwMode="auto">
          <a:xfrm>
            <a:off x="5069219" y="143070"/>
            <a:ext cx="3886200" cy="647700"/>
          </a:xfrm>
          <a:prstGeom prst="rect">
            <a:avLst/>
          </a:prstGeom>
          <a:noFill/>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grpSp>
        <p:nvGrpSpPr>
          <p:cNvPr id="2" name="Group 22"/>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24" name="Rectangle 23"/>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27"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2411267979"/>
      </p:ext>
    </p:extLst>
  </p:cSld>
  <p:clrMapOvr>
    <a:masterClrMapping/>
  </p:clrMapOvr>
  <p:transition spd="slow">
    <p:wipe dir="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ounded Rectangle 3"/>
          <p:cNvSpPr/>
          <p:nvPr/>
        </p:nvSpPr>
        <p:spPr bwMode="auto">
          <a:xfrm>
            <a:off x="397510" y="683676"/>
            <a:ext cx="8455978" cy="5158208"/>
          </a:xfrm>
          <a:prstGeom prst="roundRect">
            <a:avLst>
              <a:gd name="adj" fmla="val 3536"/>
            </a:avLst>
          </a:prstGeom>
          <a:solidFill>
            <a:srgbClr val="000066">
              <a:alpha val="85098"/>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a:solidFill>
                <a:prstClr val="white"/>
              </a:solidFill>
              <a:effectLst/>
              <a:latin typeface="Arial Narrow" pitchFamily="34" charset="0"/>
            </a:endParaRPr>
          </a:p>
        </p:txBody>
      </p:sp>
      <p:sp>
        <p:nvSpPr>
          <p:cNvPr id="5" name="Title 1"/>
          <p:cNvSpPr txBox="1">
            <a:spLocks/>
          </p:cNvSpPr>
          <p:nvPr/>
        </p:nvSpPr>
        <p:spPr bwMode="auto">
          <a:xfrm>
            <a:off x="573135" y="887399"/>
            <a:ext cx="8248386" cy="4707979"/>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spcAft>
                <a:spcPts val="1200"/>
              </a:spcAft>
            </a:pPr>
            <a:r>
              <a:rPr lang="en-ZA" sz="3800" dirty="0" smtClean="0">
                <a:solidFill>
                  <a:schemeClr val="bg1"/>
                </a:solidFill>
                <a:latin typeface="Arial Narrow" pitchFamily="34" charset="0"/>
              </a:rPr>
              <a:t>“</a:t>
            </a:r>
            <a:r>
              <a:rPr lang="en-ZA" sz="3800" dirty="0">
                <a:solidFill>
                  <a:schemeClr val="bg1"/>
                </a:solidFill>
                <a:latin typeface="Arial Narrow" pitchFamily="34" charset="0"/>
              </a:rPr>
              <a:t>The results of this study do not change established recommendations on disease prevention. Women should continue to … work with their doctors to reduce their risks for heart disease including following a diet low in saturated fat, trans fat and </a:t>
            </a:r>
            <a:r>
              <a:rPr lang="en-ZA" sz="3800" dirty="0" smtClean="0">
                <a:solidFill>
                  <a:schemeClr val="bg1"/>
                </a:solidFill>
                <a:latin typeface="Arial Narrow" pitchFamily="34" charset="0"/>
              </a:rPr>
              <a:t>cholesterol”.</a:t>
            </a:r>
          </a:p>
          <a:p>
            <a:r>
              <a:rPr lang="en-ZA" sz="3200" dirty="0" smtClean="0">
                <a:solidFill>
                  <a:schemeClr val="bg1"/>
                </a:solidFill>
                <a:latin typeface="Arial Narrow" pitchFamily="34" charset="0"/>
              </a:rPr>
              <a:t>E </a:t>
            </a:r>
            <a:r>
              <a:rPr lang="en-ZA" sz="3200" dirty="0" err="1" smtClean="0">
                <a:solidFill>
                  <a:schemeClr val="bg1"/>
                </a:solidFill>
                <a:latin typeface="Arial Narrow" pitchFamily="34" charset="0"/>
              </a:rPr>
              <a:t>Nabel</a:t>
            </a:r>
            <a:r>
              <a:rPr lang="en-ZA" sz="3200" dirty="0" smtClean="0">
                <a:solidFill>
                  <a:schemeClr val="bg1"/>
                </a:solidFill>
                <a:latin typeface="Arial Narrow" pitchFamily="34" charset="0"/>
              </a:rPr>
              <a:t>, Director, NHLBI.</a:t>
            </a:r>
            <a:endParaRPr lang="en-ZA" sz="3200" dirty="0">
              <a:solidFill>
                <a:schemeClr val="bg1"/>
              </a:solidFill>
              <a:latin typeface="Arial Narrow" pitchFamily="34" charset="0"/>
            </a:endParaRPr>
          </a:p>
          <a:p>
            <a:endParaRPr lang="en-ZA" sz="3800" dirty="0">
              <a:solidFill>
                <a:schemeClr val="bg1"/>
              </a:solidFill>
              <a:latin typeface="Arial Narrow" pitchFamily="34" charset="0"/>
            </a:endParaRPr>
          </a:p>
        </p:txBody>
      </p:sp>
    </p:spTree>
  </p:cSld>
  <p:clrMapOvr>
    <a:masterClrMapping/>
  </p:clrMapOvr>
  <p:transition spd="slow">
    <p:wipe dir="r"/>
  </p:transition>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2055" name="Picture 7"/>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22274" t="8956" r="25597" b="25830"/>
          <a:stretch/>
        </p:blipFill>
        <p:spPr bwMode="auto">
          <a:xfrm>
            <a:off x="0" y="335903"/>
            <a:ext cx="8341567" cy="6522097"/>
          </a:xfrm>
          <a:prstGeom prst="rect">
            <a:avLst/>
          </a:prstGeom>
          <a:noFill/>
          <a:ln>
            <a:noFill/>
          </a:ln>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chemeClr val="accent1"/>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chemeClr val="tx1"/>
                </a:solidFill>
                <a:miter lim="800000"/>
                <a:headEnd/>
                <a:tailEnd/>
              </a14:hiddenLine>
            </a:ext>
            <a:ext uri="{AF507438-7753-43E0-B8FC-AC1667EBCBE1}">
              <a14:hiddenEffects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effectLst>
                  <a:outerShdw dist="35921" dir="2700000" algn="ctr" rotWithShape="0">
                    <a:schemeClr val="bg2"/>
                  </a:outerShdw>
                </a:effectLst>
              </a14:hiddenEffects>
            </a:ext>
          </a:extLst>
        </p:spPr>
      </p:pic>
      <p:pic>
        <p:nvPicPr>
          <p:cNvPr id="32" name="Picture 4" descr="http://www.nhlbi.nih.gov/news/spokespeople/hires_rossouw_hres.jpg"/>
          <p:cNvPicPr>
            <a:picLocks noChangeAspect="1" noChangeArrowheads="1"/>
          </p:cNvPicPr>
          <p:nvPr/>
        </p:nvPicPr>
        <p:blipFill>
          <a:blip r:embed="rId4">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a:stretch>
            <a:fillRect/>
          </a:stretch>
        </p:blipFill>
        <p:spPr bwMode="auto">
          <a:xfrm>
            <a:off x="5243332" y="940491"/>
            <a:ext cx="3383360" cy="5106175"/>
          </a:xfrm>
          <a:prstGeom prst="roundRect">
            <a:avLst>
              <a:gd name="adj" fmla="val 4281"/>
            </a:avLst>
          </a:prstGeom>
          <a:solidFill>
            <a:srgbClr val="FFFFFF">
              <a:shade val="85000"/>
            </a:srgbClr>
          </a:solidFill>
          <a:ln>
            <a:noFill/>
          </a:ln>
          <a:effectLst>
            <a:reflection blurRad="12700" stA="38000" endPos="28000" dist="5000" dir="5400000" sy="-100000" algn="bl" rotWithShape="0"/>
          </a:effectLst>
          <a:extLst/>
        </p:spPr>
      </p:pic>
      <p:pic>
        <p:nvPicPr>
          <p:cNvPr id="2054" name="Picture 6" descr="National Heart Lung and Blood Institute Logo"/>
          <p:cNvPicPr>
            <a:picLocks noChangeAspect="1" noChangeArrowheads="1"/>
          </p:cNvPicPr>
          <p:nvPr/>
        </p:nvPicPr>
        <p:blipFill>
          <a:blip r:embed="rId5">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a:stretch>
            <a:fillRect/>
          </a:stretch>
        </p:blipFill>
        <p:spPr bwMode="auto">
          <a:xfrm>
            <a:off x="5069219" y="143070"/>
            <a:ext cx="3886200" cy="647700"/>
          </a:xfrm>
          <a:prstGeom prst="rect">
            <a:avLst/>
          </a:prstGeom>
          <a:noFill/>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grpSp>
        <p:nvGrpSpPr>
          <p:cNvPr id="2" name="Group 22"/>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24" name="Rectangle 23"/>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27"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2873819531"/>
      </p:ext>
    </p:extLst>
  </p:cSld>
  <p:clrMapOvr>
    <a:masterClrMapping/>
  </p:clrMapOvr>
  <p:transition spd="slow">
    <p:wipe dir="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ounded Rectangle 3"/>
          <p:cNvSpPr/>
          <p:nvPr/>
        </p:nvSpPr>
        <p:spPr bwMode="auto">
          <a:xfrm>
            <a:off x="397510" y="895356"/>
            <a:ext cx="8455978" cy="5158208"/>
          </a:xfrm>
          <a:prstGeom prst="roundRect">
            <a:avLst>
              <a:gd name="adj" fmla="val 3536"/>
            </a:avLst>
          </a:prstGeom>
          <a:solidFill>
            <a:srgbClr val="8A0000">
              <a:alpha val="84706"/>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a:solidFill>
                <a:prstClr val="white"/>
              </a:solidFill>
              <a:effectLst/>
              <a:latin typeface="Arial Narrow" pitchFamily="34" charset="0"/>
            </a:endParaRPr>
          </a:p>
        </p:txBody>
      </p:sp>
      <p:sp>
        <p:nvSpPr>
          <p:cNvPr id="5" name="Title 1"/>
          <p:cNvSpPr txBox="1">
            <a:spLocks/>
          </p:cNvSpPr>
          <p:nvPr/>
        </p:nvSpPr>
        <p:spPr bwMode="auto">
          <a:xfrm>
            <a:off x="573135" y="1099079"/>
            <a:ext cx="8248386" cy="4707979"/>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spcAft>
                <a:spcPts val="1200"/>
              </a:spcAft>
            </a:pPr>
            <a:r>
              <a:rPr lang="en-ZA" sz="3400" dirty="0">
                <a:solidFill>
                  <a:schemeClr val="bg1"/>
                </a:solidFill>
                <a:latin typeface="Arial Narrow" pitchFamily="34" charset="0"/>
              </a:rPr>
              <a:t>“This study shows that just reducing total fat intake </a:t>
            </a:r>
            <a:r>
              <a:rPr lang="en-ZA" sz="3400" dirty="0">
                <a:solidFill>
                  <a:srgbClr val="FF9F00"/>
                </a:solidFill>
                <a:latin typeface="Arial Narrow" pitchFamily="34" charset="0"/>
              </a:rPr>
              <a:t>does not go far enough </a:t>
            </a:r>
            <a:r>
              <a:rPr lang="en-ZA" sz="3400" dirty="0">
                <a:solidFill>
                  <a:schemeClr val="bg1"/>
                </a:solidFill>
                <a:latin typeface="Arial Narrow" pitchFamily="34" charset="0"/>
              </a:rPr>
              <a:t>to have an impact on heart disease risk. While the participants’ overall change in LDL “bad” cholesterol was small, we saw trends towards greater reductions in cholesterol and heart disease risk in women eating less saturated and trans fat</a:t>
            </a:r>
            <a:r>
              <a:rPr lang="en-ZA" sz="3400" dirty="0" smtClean="0">
                <a:solidFill>
                  <a:schemeClr val="bg1"/>
                </a:solidFill>
                <a:latin typeface="Arial Narrow" pitchFamily="34" charset="0"/>
              </a:rPr>
              <a:t>”.</a:t>
            </a:r>
          </a:p>
          <a:p>
            <a:r>
              <a:rPr lang="en-ZA" sz="3200" dirty="0" smtClean="0">
                <a:solidFill>
                  <a:schemeClr val="bg1"/>
                </a:solidFill>
                <a:latin typeface="Arial Narrow" pitchFamily="34" charset="0"/>
              </a:rPr>
              <a:t>J Rossouw, Project Director, WHIRCDMT</a:t>
            </a:r>
          </a:p>
          <a:p>
            <a:endParaRPr lang="en-ZA" sz="3800" dirty="0">
              <a:solidFill>
                <a:schemeClr val="bg1"/>
              </a:solidFill>
              <a:latin typeface="Arial Narrow" pitchFamily="34" charset="0"/>
            </a:endParaRPr>
          </a:p>
        </p:txBody>
      </p:sp>
    </p:spTree>
  </p:cSld>
  <p:clrMapOvr>
    <a:masterClrMapping/>
  </p:clrMapOvr>
  <p:transition spd="slow">
    <p:wipe dir="r"/>
  </p:transition>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l="577" t="118" r="18936"/>
          <a:stretch/>
        </p:blipFill>
        <p:spPr>
          <a:xfrm>
            <a:off x="0" y="0"/>
            <a:ext cx="9144000" cy="6858000"/>
          </a:xfrm>
          <a:prstGeom prst="rect">
            <a:avLst/>
          </a:prstGeom>
          <a:noFill/>
          <a:ln>
            <a:noFill/>
          </a:ln>
        </p:spPr>
      </p:pic>
      <p:sp>
        <p:nvSpPr>
          <p:cNvPr id="2" name="Title 1"/>
          <p:cNvSpPr>
            <a:spLocks noGrp="1"/>
          </p:cNvSpPr>
          <p:nvPr>
            <p:ph type="title"/>
          </p:nvPr>
        </p:nvSpPr>
        <p:spPr>
          <a:xfrm>
            <a:off x="620486" y="4780410"/>
            <a:ext cx="7903028" cy="1075599"/>
          </a:xfrm>
          <a:effectLst>
            <a:outerShdw blurRad="50800" dist="38100" dir="2700000" algn="tl" rotWithShape="0">
              <a:prstClr val="black">
                <a:alpha val="40000"/>
              </a:prstClr>
            </a:outerShdw>
          </a:effectLst>
        </p:spPr>
        <p:txBody>
          <a:bodyPr>
            <a:noAutofit/>
          </a:bodyPr>
          <a:lstStyle/>
          <a:p>
            <a:pPr>
              <a:lnSpc>
                <a:spcPct val="90000"/>
              </a:lnSpc>
            </a:pPr>
            <a:r>
              <a:rPr lang="en-US" sz="3600" dirty="0" smtClean="0">
                <a:solidFill>
                  <a:schemeClr val="bg1"/>
                </a:solidFill>
                <a:effectLst>
                  <a:outerShdw blurRad="38100" dist="38100" dir="2700000" algn="tl">
                    <a:srgbClr val="000000">
                      <a:alpha val="43137"/>
                    </a:srgbClr>
                  </a:outerShdw>
                </a:effectLst>
              </a:rPr>
              <a:t>PLAINS INDIANS HUNTING BUFFALO BEFORE THE ARRIVAL OF THE WHITE MAN</a:t>
            </a:r>
            <a:endParaRPr lang="en-US" sz="3600" dirty="0">
              <a:solidFill>
                <a:schemeClr val="bg1"/>
              </a:solidFill>
              <a:effectLst>
                <a:outerShdw blurRad="38100" dist="38100" dir="2700000" algn="tl">
                  <a:srgbClr val="000000">
                    <a:alpha val="43137"/>
                  </a:srgbClr>
                </a:outerShdw>
              </a:effectLst>
            </a:endParaRPr>
          </a:p>
        </p:txBody>
      </p:sp>
      <p:grpSp>
        <p:nvGrpSpPr>
          <p:cNvPr id="5" name="Group 4"/>
          <p:cNvGrpSpPr/>
          <p:nvPr/>
        </p:nvGrpSpPr>
        <p:grpSpPr>
          <a:xfrm>
            <a:off x="0" y="6059251"/>
            <a:ext cx="9144002" cy="798749"/>
            <a:chOff x="-6076232" y="0"/>
            <a:chExt cx="15220236" cy="701357"/>
          </a:xfrm>
          <a:effectLst>
            <a:outerShdw blurRad="50800" dist="38100" dir="16200000" rotWithShape="0">
              <a:prstClr val="black">
                <a:alpha val="26000"/>
              </a:prstClr>
            </a:outerShdw>
          </a:effectLst>
        </p:grpSpPr>
        <p:sp>
          <p:nvSpPr>
            <p:cNvPr id="6" name="Rectangle 5"/>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9"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11" name="Group 10"/>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2" name="Rectangle 11"/>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16"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41" name="Group 40"/>
          <p:cNvGrpSpPr/>
          <p:nvPr/>
        </p:nvGrpSpPr>
        <p:grpSpPr>
          <a:xfrm>
            <a:off x="1438276" y="852939"/>
            <a:ext cx="6411464" cy="3786897"/>
            <a:chOff x="1438276" y="1484784"/>
            <a:chExt cx="6411464" cy="3786897"/>
          </a:xfrm>
        </p:grpSpPr>
        <p:grpSp>
          <p:nvGrpSpPr>
            <p:cNvPr id="42" name="Group 20"/>
            <p:cNvGrpSpPr/>
            <p:nvPr/>
          </p:nvGrpSpPr>
          <p:grpSpPr>
            <a:xfrm>
              <a:off x="1438276" y="1484784"/>
              <a:ext cx="6411464" cy="3744416"/>
              <a:chOff x="1115615" y="1484784"/>
              <a:chExt cx="7056785" cy="3744416"/>
            </a:xfrm>
          </p:grpSpPr>
          <p:grpSp>
            <p:nvGrpSpPr>
              <p:cNvPr id="69" name="Group 68"/>
              <p:cNvGrpSpPr/>
              <p:nvPr/>
            </p:nvGrpSpPr>
            <p:grpSpPr>
              <a:xfrm>
                <a:off x="1115615" y="1484784"/>
                <a:ext cx="7056785" cy="3744416"/>
                <a:chOff x="1115615" y="1484784"/>
                <a:chExt cx="7056785" cy="3744416"/>
              </a:xfrm>
            </p:grpSpPr>
            <p:sp>
              <p:nvSpPr>
                <p:cNvPr id="71" name="Rounded Rectangle 70"/>
                <p:cNvSpPr/>
                <p:nvPr/>
              </p:nvSpPr>
              <p:spPr>
                <a:xfrm>
                  <a:off x="1115615" y="1484784"/>
                  <a:ext cx="7056785" cy="3744416"/>
                </a:xfrm>
                <a:prstGeom prst="roundRect">
                  <a:avLst>
                    <a:gd name="adj" fmla="val 2534"/>
                  </a:avLst>
                </a:prstGeom>
                <a:solidFill>
                  <a:srgbClr val="FFFFFF">
                    <a:alpha val="85098"/>
                  </a:srgbClr>
                </a:solidFill>
                <a:ln w="12700">
                  <a:solidFill>
                    <a:srgbClr val="420F47"/>
                  </a:solidFill>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ZA">
                    <a:solidFill>
                      <a:schemeClr val="tx1"/>
                    </a:solidFill>
                  </a:endParaRPr>
                </a:p>
              </p:txBody>
            </p:sp>
            <p:grpSp>
              <p:nvGrpSpPr>
                <p:cNvPr id="72" name="Group 71"/>
                <p:cNvGrpSpPr/>
                <p:nvPr/>
              </p:nvGrpSpPr>
              <p:grpSpPr>
                <a:xfrm>
                  <a:off x="1115616" y="2192863"/>
                  <a:ext cx="7056784" cy="2760310"/>
                  <a:chOff x="1115616" y="2192863"/>
                  <a:chExt cx="7056784" cy="2760310"/>
                </a:xfrm>
              </p:grpSpPr>
              <p:cxnSp>
                <p:nvCxnSpPr>
                  <p:cNvPr id="73" name="Straight Connector 72"/>
                  <p:cNvCxnSpPr/>
                  <p:nvPr/>
                </p:nvCxnSpPr>
                <p:spPr>
                  <a:xfrm>
                    <a:off x="1115616" y="2192863"/>
                    <a:ext cx="7056784" cy="0"/>
                  </a:xfrm>
                  <a:prstGeom prst="line">
                    <a:avLst/>
                  </a:prstGeom>
                  <a:ln w="12700">
                    <a:solidFill>
                      <a:srgbClr val="420F47"/>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1115616" y="2468894"/>
                    <a:ext cx="7056784" cy="0"/>
                  </a:xfrm>
                  <a:prstGeom prst="line">
                    <a:avLst/>
                  </a:prstGeom>
                  <a:ln w="12700">
                    <a:solidFill>
                      <a:srgbClr val="420F47"/>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1115616" y="2744925"/>
                    <a:ext cx="7056784" cy="0"/>
                  </a:xfrm>
                  <a:prstGeom prst="line">
                    <a:avLst/>
                  </a:prstGeom>
                  <a:ln w="12700">
                    <a:solidFill>
                      <a:srgbClr val="420F47"/>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1115616" y="3020956"/>
                    <a:ext cx="7056784" cy="0"/>
                  </a:xfrm>
                  <a:prstGeom prst="line">
                    <a:avLst/>
                  </a:prstGeom>
                  <a:ln w="12700">
                    <a:solidFill>
                      <a:srgbClr val="420F47"/>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a:off x="1115616" y="3296987"/>
                    <a:ext cx="7056784" cy="0"/>
                  </a:xfrm>
                  <a:prstGeom prst="line">
                    <a:avLst/>
                  </a:prstGeom>
                  <a:ln w="12700">
                    <a:solidFill>
                      <a:srgbClr val="420F47"/>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a:off x="1115616" y="3573018"/>
                    <a:ext cx="7056784" cy="0"/>
                  </a:xfrm>
                  <a:prstGeom prst="line">
                    <a:avLst/>
                  </a:prstGeom>
                  <a:ln w="12700">
                    <a:solidFill>
                      <a:srgbClr val="420F47"/>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a:off x="1115616" y="3849049"/>
                    <a:ext cx="7056784" cy="0"/>
                  </a:xfrm>
                  <a:prstGeom prst="line">
                    <a:avLst/>
                  </a:prstGeom>
                  <a:ln w="12700">
                    <a:solidFill>
                      <a:srgbClr val="420F47"/>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a:off x="1115616" y="4125080"/>
                    <a:ext cx="7056784" cy="0"/>
                  </a:xfrm>
                  <a:prstGeom prst="line">
                    <a:avLst/>
                  </a:prstGeom>
                  <a:ln w="12700">
                    <a:solidFill>
                      <a:srgbClr val="420F47"/>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p:nvPr/>
                </p:nvCxnSpPr>
                <p:spPr>
                  <a:xfrm>
                    <a:off x="1115616" y="4401111"/>
                    <a:ext cx="7056784" cy="0"/>
                  </a:xfrm>
                  <a:prstGeom prst="line">
                    <a:avLst/>
                  </a:prstGeom>
                  <a:ln w="12700">
                    <a:solidFill>
                      <a:srgbClr val="420F47"/>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a:off x="1115616" y="4677142"/>
                    <a:ext cx="7056784" cy="0"/>
                  </a:xfrm>
                  <a:prstGeom prst="line">
                    <a:avLst/>
                  </a:prstGeom>
                  <a:ln w="12700">
                    <a:solidFill>
                      <a:srgbClr val="420F47"/>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p:cNvCxnSpPr/>
                  <p:nvPr/>
                </p:nvCxnSpPr>
                <p:spPr>
                  <a:xfrm>
                    <a:off x="1115616" y="4953173"/>
                    <a:ext cx="7056784" cy="0"/>
                  </a:xfrm>
                  <a:prstGeom prst="line">
                    <a:avLst/>
                  </a:prstGeom>
                  <a:ln w="12700">
                    <a:solidFill>
                      <a:srgbClr val="420F47"/>
                    </a:solidFill>
                  </a:ln>
                  <a:effectLst/>
                </p:spPr>
                <p:style>
                  <a:lnRef idx="2">
                    <a:schemeClr val="accent1"/>
                  </a:lnRef>
                  <a:fillRef idx="0">
                    <a:schemeClr val="accent1"/>
                  </a:fillRef>
                  <a:effectRef idx="1">
                    <a:schemeClr val="accent1"/>
                  </a:effectRef>
                  <a:fontRef idx="minor">
                    <a:schemeClr val="tx1"/>
                  </a:fontRef>
                </p:style>
              </p:cxnSp>
            </p:grpSp>
          </p:grpSp>
          <p:sp>
            <p:nvSpPr>
              <p:cNvPr id="70" name="Rounded Rectangle 3"/>
              <p:cNvSpPr/>
              <p:nvPr/>
            </p:nvSpPr>
            <p:spPr>
              <a:xfrm>
                <a:off x="1115615" y="1484784"/>
                <a:ext cx="7056785" cy="432048"/>
              </a:xfrm>
              <a:custGeom>
                <a:avLst/>
                <a:gdLst>
                  <a:gd name="connsiteX0" fmla="*/ 0 w 7067550"/>
                  <a:gd name="connsiteY0" fmla="*/ 88716 h 532284"/>
                  <a:gd name="connsiteX1" fmla="*/ 88716 w 7067550"/>
                  <a:gd name="connsiteY1" fmla="*/ 0 h 532284"/>
                  <a:gd name="connsiteX2" fmla="*/ 6978834 w 7067550"/>
                  <a:gd name="connsiteY2" fmla="*/ 0 h 532284"/>
                  <a:gd name="connsiteX3" fmla="*/ 7067550 w 7067550"/>
                  <a:gd name="connsiteY3" fmla="*/ 88716 h 532284"/>
                  <a:gd name="connsiteX4" fmla="*/ 7067550 w 7067550"/>
                  <a:gd name="connsiteY4" fmla="*/ 443568 h 532284"/>
                  <a:gd name="connsiteX5" fmla="*/ 6978834 w 7067550"/>
                  <a:gd name="connsiteY5" fmla="*/ 532284 h 532284"/>
                  <a:gd name="connsiteX6" fmla="*/ 88716 w 7067550"/>
                  <a:gd name="connsiteY6" fmla="*/ 532284 h 532284"/>
                  <a:gd name="connsiteX7" fmla="*/ 0 w 7067550"/>
                  <a:gd name="connsiteY7" fmla="*/ 443568 h 532284"/>
                  <a:gd name="connsiteX8" fmla="*/ 0 w 7067550"/>
                  <a:gd name="connsiteY8" fmla="*/ 88716 h 532284"/>
                  <a:gd name="connsiteX0" fmla="*/ 0 w 7067550"/>
                  <a:gd name="connsiteY0" fmla="*/ 88716 h 532284"/>
                  <a:gd name="connsiteX1" fmla="*/ 88716 w 7067550"/>
                  <a:gd name="connsiteY1" fmla="*/ 0 h 532284"/>
                  <a:gd name="connsiteX2" fmla="*/ 6978834 w 7067550"/>
                  <a:gd name="connsiteY2" fmla="*/ 0 h 532284"/>
                  <a:gd name="connsiteX3" fmla="*/ 7067550 w 7067550"/>
                  <a:gd name="connsiteY3" fmla="*/ 88716 h 532284"/>
                  <a:gd name="connsiteX4" fmla="*/ 7067550 w 7067550"/>
                  <a:gd name="connsiteY4" fmla="*/ 443568 h 532284"/>
                  <a:gd name="connsiteX5" fmla="*/ 6978834 w 7067550"/>
                  <a:gd name="connsiteY5" fmla="*/ 532284 h 532284"/>
                  <a:gd name="connsiteX6" fmla="*/ 0 w 7067550"/>
                  <a:gd name="connsiteY6" fmla="*/ 443568 h 532284"/>
                  <a:gd name="connsiteX7" fmla="*/ 0 w 7067550"/>
                  <a:gd name="connsiteY7" fmla="*/ 88716 h 532284"/>
                  <a:gd name="connsiteX0" fmla="*/ 0 w 7067550"/>
                  <a:gd name="connsiteY0" fmla="*/ 88716 h 443568"/>
                  <a:gd name="connsiteX1" fmla="*/ 88716 w 7067550"/>
                  <a:gd name="connsiteY1" fmla="*/ 0 h 443568"/>
                  <a:gd name="connsiteX2" fmla="*/ 6978834 w 7067550"/>
                  <a:gd name="connsiteY2" fmla="*/ 0 h 443568"/>
                  <a:gd name="connsiteX3" fmla="*/ 7067550 w 7067550"/>
                  <a:gd name="connsiteY3" fmla="*/ 88716 h 443568"/>
                  <a:gd name="connsiteX4" fmla="*/ 7067550 w 7067550"/>
                  <a:gd name="connsiteY4" fmla="*/ 443568 h 443568"/>
                  <a:gd name="connsiteX5" fmla="*/ 0 w 7067550"/>
                  <a:gd name="connsiteY5" fmla="*/ 443568 h 443568"/>
                  <a:gd name="connsiteX6" fmla="*/ 0 w 7067550"/>
                  <a:gd name="connsiteY6" fmla="*/ 88716 h 443568"/>
                  <a:gd name="connsiteX0" fmla="*/ 0 w 7067550"/>
                  <a:gd name="connsiteY0" fmla="*/ 88716 h 468257"/>
                  <a:gd name="connsiteX1" fmla="*/ 88716 w 7067550"/>
                  <a:gd name="connsiteY1" fmla="*/ 0 h 468257"/>
                  <a:gd name="connsiteX2" fmla="*/ 6978834 w 7067550"/>
                  <a:gd name="connsiteY2" fmla="*/ 0 h 468257"/>
                  <a:gd name="connsiteX3" fmla="*/ 7067550 w 7067550"/>
                  <a:gd name="connsiteY3" fmla="*/ 88716 h 468257"/>
                  <a:gd name="connsiteX4" fmla="*/ 7067550 w 7067550"/>
                  <a:gd name="connsiteY4" fmla="*/ 443568 h 468257"/>
                  <a:gd name="connsiteX5" fmla="*/ 0 w 7067550"/>
                  <a:gd name="connsiteY5" fmla="*/ 443568 h 468257"/>
                  <a:gd name="connsiteX6" fmla="*/ 0 w 7067550"/>
                  <a:gd name="connsiteY6" fmla="*/ 88716 h 468257"/>
                  <a:gd name="connsiteX0" fmla="*/ 0 w 7067550"/>
                  <a:gd name="connsiteY0" fmla="*/ 88716 h 443568"/>
                  <a:gd name="connsiteX1" fmla="*/ 88716 w 7067550"/>
                  <a:gd name="connsiteY1" fmla="*/ 0 h 443568"/>
                  <a:gd name="connsiteX2" fmla="*/ 6978834 w 7067550"/>
                  <a:gd name="connsiteY2" fmla="*/ 0 h 443568"/>
                  <a:gd name="connsiteX3" fmla="*/ 7067550 w 7067550"/>
                  <a:gd name="connsiteY3" fmla="*/ 88716 h 443568"/>
                  <a:gd name="connsiteX4" fmla="*/ 7067550 w 7067550"/>
                  <a:gd name="connsiteY4" fmla="*/ 443568 h 443568"/>
                  <a:gd name="connsiteX5" fmla="*/ 0 w 7067550"/>
                  <a:gd name="connsiteY5" fmla="*/ 443568 h 443568"/>
                  <a:gd name="connsiteX6" fmla="*/ 0 w 7067550"/>
                  <a:gd name="connsiteY6" fmla="*/ 88716 h 44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7550" h="443568">
                    <a:moveTo>
                      <a:pt x="0" y="88716"/>
                    </a:moveTo>
                    <a:cubicBezTo>
                      <a:pt x="0" y="39720"/>
                      <a:pt x="39720" y="0"/>
                      <a:pt x="88716" y="0"/>
                    </a:cubicBezTo>
                    <a:lnTo>
                      <a:pt x="6978834" y="0"/>
                    </a:lnTo>
                    <a:cubicBezTo>
                      <a:pt x="7027830" y="0"/>
                      <a:pt x="7067550" y="39720"/>
                      <a:pt x="7067550" y="88716"/>
                    </a:cubicBezTo>
                    <a:lnTo>
                      <a:pt x="7067550" y="443568"/>
                    </a:lnTo>
                    <a:lnTo>
                      <a:pt x="0" y="443568"/>
                    </a:lnTo>
                    <a:lnTo>
                      <a:pt x="0" y="88716"/>
                    </a:lnTo>
                    <a:close/>
                  </a:path>
                </a:pathLst>
              </a:custGeom>
              <a:solidFill>
                <a:srgbClr val="420F47"/>
              </a:solidFill>
              <a:ln w="12700">
                <a:solidFill>
                  <a:srgbClr val="420F47"/>
                </a:solidFill>
                <a:round/>
                <a:headEnd/>
                <a:tailEnd/>
              </a:ln>
            </p:spPr>
            <p:txBody>
              <a:bodyPr vert="horz" wrap="square" lIns="91440" tIns="45720" rIns="91440" bIns="45720" numCol="1" anchor="t" anchorCtr="0" compatLnSpc="1">
                <a:prstTxWarp prst="textNoShape">
                  <a:avLst/>
                </a:prstTxWarp>
              </a:bodyPr>
              <a:lstStyle/>
              <a:p>
                <a:endParaRPr lang="en-ZA">
                  <a:solidFill>
                    <a:schemeClr val="tx1"/>
                  </a:solidFill>
                </a:endParaRPr>
              </a:p>
            </p:txBody>
          </p:sp>
        </p:grpSp>
        <p:sp>
          <p:nvSpPr>
            <p:cNvPr id="43" name="TextBox 42"/>
            <p:cNvSpPr txBox="1"/>
            <p:nvPr/>
          </p:nvSpPr>
          <p:spPr>
            <a:xfrm>
              <a:off x="2128371" y="1547500"/>
              <a:ext cx="1723549" cy="369332"/>
            </a:xfrm>
            <a:prstGeom prst="rect">
              <a:avLst/>
            </a:prstGeom>
            <a:noFill/>
          </p:spPr>
          <p:txBody>
            <a:bodyPr wrap="none" rtlCol="0">
              <a:spAutoFit/>
            </a:bodyPr>
            <a:lstStyle/>
            <a:p>
              <a:pPr algn="ctr"/>
              <a:r>
                <a:rPr lang="en-ZA" dirty="0" smtClean="0">
                  <a:solidFill>
                    <a:schemeClr val="bg1"/>
                  </a:solidFill>
                  <a:latin typeface="Impact" pitchFamily="34" charset="0"/>
                </a:rPr>
                <a:t>TRIBE / COUNTRY</a:t>
              </a:r>
            </a:p>
          </p:txBody>
        </p:sp>
        <p:sp>
          <p:nvSpPr>
            <p:cNvPr id="44" name="TextBox 43"/>
            <p:cNvSpPr txBox="1"/>
            <p:nvPr/>
          </p:nvSpPr>
          <p:spPr>
            <a:xfrm>
              <a:off x="5548486" y="1547500"/>
              <a:ext cx="1311578" cy="369332"/>
            </a:xfrm>
            <a:prstGeom prst="rect">
              <a:avLst/>
            </a:prstGeom>
            <a:noFill/>
          </p:spPr>
          <p:txBody>
            <a:bodyPr wrap="none" rtlCol="0">
              <a:spAutoFit/>
            </a:bodyPr>
            <a:lstStyle/>
            <a:p>
              <a:r>
                <a:rPr lang="en-ZA" dirty="0" smtClean="0">
                  <a:solidFill>
                    <a:schemeClr val="bg1"/>
                  </a:solidFill>
                  <a:latin typeface="Impact" pitchFamily="34" charset="0"/>
                </a:rPr>
                <a:t>HEIGHT (cm)</a:t>
              </a:r>
            </a:p>
          </p:txBody>
        </p:sp>
        <p:sp>
          <p:nvSpPr>
            <p:cNvPr id="45" name="TextBox 44"/>
            <p:cNvSpPr txBox="1"/>
            <p:nvPr/>
          </p:nvSpPr>
          <p:spPr>
            <a:xfrm>
              <a:off x="2430926" y="1863874"/>
              <a:ext cx="1050288" cy="369332"/>
            </a:xfrm>
            <a:prstGeom prst="rect">
              <a:avLst/>
            </a:prstGeom>
            <a:noFill/>
          </p:spPr>
          <p:txBody>
            <a:bodyPr wrap="none" rtlCol="0">
              <a:spAutoFit/>
            </a:bodyPr>
            <a:lstStyle/>
            <a:p>
              <a:r>
                <a:rPr lang="en-ZA" i="1" dirty="0" smtClean="0">
                  <a:latin typeface="Arial Narrow" pitchFamily="34" charset="0"/>
                </a:rPr>
                <a:t>Cheyenne</a:t>
              </a:r>
            </a:p>
          </p:txBody>
        </p:sp>
        <p:sp>
          <p:nvSpPr>
            <p:cNvPr id="46" name="TextBox 45"/>
            <p:cNvSpPr txBox="1"/>
            <p:nvPr/>
          </p:nvSpPr>
          <p:spPr>
            <a:xfrm>
              <a:off x="5859926" y="1863874"/>
              <a:ext cx="660758" cy="369332"/>
            </a:xfrm>
            <a:prstGeom prst="rect">
              <a:avLst/>
            </a:prstGeom>
            <a:noFill/>
          </p:spPr>
          <p:txBody>
            <a:bodyPr wrap="none" rtlCol="0">
              <a:spAutoFit/>
            </a:bodyPr>
            <a:lstStyle/>
            <a:p>
              <a:pPr algn="r"/>
              <a:r>
                <a:rPr lang="en-ZA" dirty="0" smtClean="0">
                  <a:latin typeface="Arial Narrow" pitchFamily="34" charset="0"/>
                </a:rPr>
                <a:t>176.7</a:t>
              </a:r>
            </a:p>
          </p:txBody>
        </p:sp>
        <p:sp>
          <p:nvSpPr>
            <p:cNvPr id="47" name="TextBox 46"/>
            <p:cNvSpPr txBox="1"/>
            <p:nvPr/>
          </p:nvSpPr>
          <p:spPr>
            <a:xfrm>
              <a:off x="2430926" y="2140099"/>
              <a:ext cx="902811" cy="369332"/>
            </a:xfrm>
            <a:prstGeom prst="rect">
              <a:avLst/>
            </a:prstGeom>
            <a:noFill/>
          </p:spPr>
          <p:txBody>
            <a:bodyPr wrap="none" rtlCol="0">
              <a:spAutoFit/>
            </a:bodyPr>
            <a:lstStyle/>
            <a:p>
              <a:r>
                <a:rPr lang="en-ZA" i="1" dirty="0" smtClean="0">
                  <a:latin typeface="Arial Narrow" pitchFamily="34" charset="0"/>
                </a:rPr>
                <a:t>Arapaho</a:t>
              </a:r>
            </a:p>
          </p:txBody>
        </p:sp>
        <p:sp>
          <p:nvSpPr>
            <p:cNvPr id="48" name="TextBox 47"/>
            <p:cNvSpPr txBox="1"/>
            <p:nvPr/>
          </p:nvSpPr>
          <p:spPr>
            <a:xfrm>
              <a:off x="5859927" y="2140099"/>
              <a:ext cx="660757" cy="369332"/>
            </a:xfrm>
            <a:prstGeom prst="rect">
              <a:avLst/>
            </a:prstGeom>
            <a:noFill/>
          </p:spPr>
          <p:txBody>
            <a:bodyPr wrap="none" rtlCol="0">
              <a:spAutoFit/>
            </a:bodyPr>
            <a:lstStyle/>
            <a:p>
              <a:pPr algn="r"/>
              <a:r>
                <a:rPr lang="en-ZA" dirty="0" smtClean="0">
                  <a:latin typeface="Arial Narrow" pitchFamily="34" charset="0"/>
                </a:rPr>
                <a:t>174.3</a:t>
              </a:r>
            </a:p>
          </p:txBody>
        </p:sp>
        <p:sp>
          <p:nvSpPr>
            <p:cNvPr id="49" name="TextBox 48"/>
            <p:cNvSpPr txBox="1"/>
            <p:nvPr/>
          </p:nvSpPr>
          <p:spPr>
            <a:xfrm>
              <a:off x="2430926" y="2416324"/>
              <a:ext cx="625492" cy="369332"/>
            </a:xfrm>
            <a:prstGeom prst="rect">
              <a:avLst/>
            </a:prstGeom>
            <a:noFill/>
          </p:spPr>
          <p:txBody>
            <a:bodyPr wrap="none" rtlCol="0">
              <a:spAutoFit/>
            </a:bodyPr>
            <a:lstStyle/>
            <a:p>
              <a:r>
                <a:rPr lang="en-ZA" i="1" dirty="0" smtClean="0">
                  <a:latin typeface="Arial Narrow" pitchFamily="34" charset="0"/>
                </a:rPr>
                <a:t>Crow</a:t>
              </a:r>
            </a:p>
          </p:txBody>
        </p:sp>
        <p:sp>
          <p:nvSpPr>
            <p:cNvPr id="50" name="TextBox 49"/>
            <p:cNvSpPr txBox="1"/>
            <p:nvPr/>
          </p:nvSpPr>
          <p:spPr>
            <a:xfrm>
              <a:off x="5859926" y="2416324"/>
              <a:ext cx="660758" cy="369332"/>
            </a:xfrm>
            <a:prstGeom prst="rect">
              <a:avLst/>
            </a:prstGeom>
            <a:noFill/>
          </p:spPr>
          <p:txBody>
            <a:bodyPr wrap="none" rtlCol="0">
              <a:spAutoFit/>
            </a:bodyPr>
            <a:lstStyle/>
            <a:p>
              <a:pPr algn="r"/>
              <a:r>
                <a:rPr lang="en-ZA" dirty="0" smtClean="0">
                  <a:latin typeface="Arial Narrow" pitchFamily="34" charset="0"/>
                </a:rPr>
                <a:t>173.6</a:t>
              </a:r>
            </a:p>
          </p:txBody>
        </p:sp>
        <p:sp>
          <p:nvSpPr>
            <p:cNvPr id="51" name="TextBox 50"/>
            <p:cNvSpPr txBox="1"/>
            <p:nvPr/>
          </p:nvSpPr>
          <p:spPr>
            <a:xfrm>
              <a:off x="2430926" y="2692549"/>
              <a:ext cx="659155" cy="369332"/>
            </a:xfrm>
            <a:prstGeom prst="rect">
              <a:avLst/>
            </a:prstGeom>
            <a:noFill/>
          </p:spPr>
          <p:txBody>
            <a:bodyPr wrap="none" rtlCol="0">
              <a:spAutoFit/>
            </a:bodyPr>
            <a:lstStyle/>
            <a:p>
              <a:r>
                <a:rPr lang="en-ZA" i="1" dirty="0" smtClean="0">
                  <a:latin typeface="Arial Narrow" pitchFamily="34" charset="0"/>
                </a:rPr>
                <a:t>Sioux</a:t>
              </a:r>
            </a:p>
          </p:txBody>
        </p:sp>
        <p:sp>
          <p:nvSpPr>
            <p:cNvPr id="52" name="TextBox 51"/>
            <p:cNvSpPr txBox="1"/>
            <p:nvPr/>
          </p:nvSpPr>
          <p:spPr>
            <a:xfrm>
              <a:off x="5859926" y="2692549"/>
              <a:ext cx="660758" cy="369332"/>
            </a:xfrm>
            <a:prstGeom prst="rect">
              <a:avLst/>
            </a:prstGeom>
            <a:noFill/>
          </p:spPr>
          <p:txBody>
            <a:bodyPr wrap="none" rtlCol="0">
              <a:spAutoFit/>
            </a:bodyPr>
            <a:lstStyle/>
            <a:p>
              <a:pPr algn="r"/>
              <a:r>
                <a:rPr lang="en-ZA" dirty="0" smtClean="0">
                  <a:latin typeface="Arial Narrow" pitchFamily="34" charset="0"/>
                </a:rPr>
                <a:t>172.8</a:t>
              </a:r>
            </a:p>
          </p:txBody>
        </p:sp>
        <p:sp>
          <p:nvSpPr>
            <p:cNvPr id="53" name="TextBox 52"/>
            <p:cNvSpPr txBox="1"/>
            <p:nvPr/>
          </p:nvSpPr>
          <p:spPr>
            <a:xfrm>
              <a:off x="2430926" y="2968774"/>
              <a:ext cx="965329" cy="369332"/>
            </a:xfrm>
            <a:prstGeom prst="rect">
              <a:avLst/>
            </a:prstGeom>
            <a:noFill/>
          </p:spPr>
          <p:txBody>
            <a:bodyPr wrap="none" rtlCol="0">
              <a:spAutoFit/>
            </a:bodyPr>
            <a:lstStyle/>
            <a:p>
              <a:r>
                <a:rPr lang="en-ZA" i="1" dirty="0" smtClean="0">
                  <a:latin typeface="Arial Narrow" pitchFamily="34" charset="0"/>
                </a:rPr>
                <a:t>Blackfeet</a:t>
              </a:r>
            </a:p>
          </p:txBody>
        </p:sp>
        <p:sp>
          <p:nvSpPr>
            <p:cNvPr id="54" name="TextBox 53"/>
            <p:cNvSpPr txBox="1"/>
            <p:nvPr/>
          </p:nvSpPr>
          <p:spPr>
            <a:xfrm>
              <a:off x="5859926" y="2968774"/>
              <a:ext cx="660758" cy="369332"/>
            </a:xfrm>
            <a:prstGeom prst="rect">
              <a:avLst/>
            </a:prstGeom>
            <a:noFill/>
          </p:spPr>
          <p:txBody>
            <a:bodyPr wrap="none" rtlCol="0">
              <a:spAutoFit/>
            </a:bodyPr>
            <a:lstStyle/>
            <a:p>
              <a:pPr algn="r"/>
              <a:r>
                <a:rPr lang="en-ZA" dirty="0" smtClean="0">
                  <a:latin typeface="Arial Narrow" pitchFamily="34" charset="0"/>
                </a:rPr>
                <a:t>172.0</a:t>
              </a:r>
            </a:p>
          </p:txBody>
        </p:sp>
        <p:sp>
          <p:nvSpPr>
            <p:cNvPr id="55" name="TextBox 54"/>
            <p:cNvSpPr txBox="1"/>
            <p:nvPr/>
          </p:nvSpPr>
          <p:spPr>
            <a:xfrm>
              <a:off x="2430926" y="3244999"/>
              <a:ext cx="922047" cy="369332"/>
            </a:xfrm>
            <a:prstGeom prst="rect">
              <a:avLst/>
            </a:prstGeom>
            <a:noFill/>
          </p:spPr>
          <p:txBody>
            <a:bodyPr wrap="none" rtlCol="0">
              <a:spAutoFit/>
            </a:bodyPr>
            <a:lstStyle/>
            <a:p>
              <a:r>
                <a:rPr lang="en-ZA" dirty="0" smtClean="0">
                  <a:latin typeface="Arial Narrow" pitchFamily="34" charset="0"/>
                </a:rPr>
                <a:t>Australia</a:t>
              </a:r>
            </a:p>
          </p:txBody>
        </p:sp>
        <p:sp>
          <p:nvSpPr>
            <p:cNvPr id="56" name="TextBox 55"/>
            <p:cNvSpPr txBox="1"/>
            <p:nvPr/>
          </p:nvSpPr>
          <p:spPr>
            <a:xfrm>
              <a:off x="5859927" y="3244999"/>
              <a:ext cx="660757" cy="369332"/>
            </a:xfrm>
            <a:prstGeom prst="rect">
              <a:avLst/>
            </a:prstGeom>
            <a:noFill/>
          </p:spPr>
          <p:txBody>
            <a:bodyPr wrap="none" rtlCol="0">
              <a:spAutoFit/>
            </a:bodyPr>
            <a:lstStyle/>
            <a:p>
              <a:pPr algn="r"/>
              <a:r>
                <a:rPr lang="en-ZA" dirty="0" smtClean="0">
                  <a:latin typeface="Arial Narrow" pitchFamily="34" charset="0"/>
                </a:rPr>
                <a:t>172.0</a:t>
              </a:r>
            </a:p>
          </p:txBody>
        </p:sp>
        <p:sp>
          <p:nvSpPr>
            <p:cNvPr id="57" name="TextBox 56"/>
            <p:cNvSpPr txBox="1"/>
            <p:nvPr/>
          </p:nvSpPr>
          <p:spPr>
            <a:xfrm>
              <a:off x="2430926" y="3521224"/>
              <a:ext cx="849913" cy="369332"/>
            </a:xfrm>
            <a:prstGeom prst="rect">
              <a:avLst/>
            </a:prstGeom>
            <a:noFill/>
          </p:spPr>
          <p:txBody>
            <a:bodyPr wrap="none" rtlCol="0">
              <a:spAutoFit/>
            </a:bodyPr>
            <a:lstStyle/>
            <a:p>
              <a:r>
                <a:rPr lang="en-ZA" dirty="0" smtClean="0">
                  <a:latin typeface="Arial Narrow" pitchFamily="34" charset="0"/>
                </a:rPr>
                <a:t>Canada</a:t>
              </a:r>
            </a:p>
          </p:txBody>
        </p:sp>
        <p:sp>
          <p:nvSpPr>
            <p:cNvPr id="58" name="TextBox 57"/>
            <p:cNvSpPr txBox="1"/>
            <p:nvPr/>
          </p:nvSpPr>
          <p:spPr>
            <a:xfrm>
              <a:off x="5859927" y="3521224"/>
              <a:ext cx="660757" cy="369332"/>
            </a:xfrm>
            <a:prstGeom prst="rect">
              <a:avLst/>
            </a:prstGeom>
            <a:noFill/>
          </p:spPr>
          <p:txBody>
            <a:bodyPr wrap="none" rtlCol="0">
              <a:spAutoFit/>
            </a:bodyPr>
            <a:lstStyle/>
            <a:p>
              <a:pPr algn="r"/>
              <a:r>
                <a:rPr lang="en-ZA" dirty="0" smtClean="0">
                  <a:latin typeface="Arial Narrow" pitchFamily="34" charset="0"/>
                </a:rPr>
                <a:t>171.0</a:t>
              </a:r>
            </a:p>
          </p:txBody>
        </p:sp>
        <p:sp>
          <p:nvSpPr>
            <p:cNvPr id="59" name="TextBox 58"/>
            <p:cNvSpPr txBox="1"/>
            <p:nvPr/>
          </p:nvSpPr>
          <p:spPr>
            <a:xfrm>
              <a:off x="2430926" y="3797449"/>
              <a:ext cx="1324402" cy="369332"/>
            </a:xfrm>
            <a:prstGeom prst="rect">
              <a:avLst/>
            </a:prstGeom>
            <a:noFill/>
          </p:spPr>
          <p:txBody>
            <a:bodyPr wrap="none" rtlCol="0">
              <a:spAutoFit/>
            </a:bodyPr>
            <a:lstStyle/>
            <a:p>
              <a:r>
                <a:rPr lang="en-ZA" dirty="0" smtClean="0">
                  <a:latin typeface="Arial Narrow" pitchFamily="34" charset="0"/>
                </a:rPr>
                <a:t>United States</a:t>
              </a:r>
            </a:p>
          </p:txBody>
        </p:sp>
        <p:sp>
          <p:nvSpPr>
            <p:cNvPr id="60" name="TextBox 59"/>
            <p:cNvSpPr txBox="1"/>
            <p:nvPr/>
          </p:nvSpPr>
          <p:spPr>
            <a:xfrm>
              <a:off x="5859927" y="3797449"/>
              <a:ext cx="660757" cy="369332"/>
            </a:xfrm>
            <a:prstGeom prst="rect">
              <a:avLst/>
            </a:prstGeom>
            <a:noFill/>
          </p:spPr>
          <p:txBody>
            <a:bodyPr wrap="none" rtlCol="0">
              <a:spAutoFit/>
            </a:bodyPr>
            <a:lstStyle/>
            <a:p>
              <a:pPr algn="r"/>
              <a:r>
                <a:rPr lang="en-ZA" dirty="0" smtClean="0">
                  <a:latin typeface="Arial Narrow" pitchFamily="34" charset="0"/>
                </a:rPr>
                <a:t>171.0</a:t>
              </a:r>
            </a:p>
          </p:txBody>
        </p:sp>
        <p:sp>
          <p:nvSpPr>
            <p:cNvPr id="61" name="TextBox 60"/>
            <p:cNvSpPr txBox="1"/>
            <p:nvPr/>
          </p:nvSpPr>
          <p:spPr>
            <a:xfrm>
              <a:off x="2430926" y="4073674"/>
              <a:ext cx="825867" cy="369332"/>
            </a:xfrm>
            <a:prstGeom prst="rect">
              <a:avLst/>
            </a:prstGeom>
            <a:noFill/>
          </p:spPr>
          <p:txBody>
            <a:bodyPr wrap="none" rtlCol="0">
              <a:spAutoFit/>
            </a:bodyPr>
            <a:lstStyle/>
            <a:p>
              <a:r>
                <a:rPr lang="en-ZA" dirty="0" smtClean="0">
                  <a:latin typeface="Arial Narrow" pitchFamily="34" charset="0"/>
                </a:rPr>
                <a:t>Norway</a:t>
              </a:r>
            </a:p>
          </p:txBody>
        </p:sp>
        <p:sp>
          <p:nvSpPr>
            <p:cNvPr id="62" name="TextBox 61"/>
            <p:cNvSpPr txBox="1"/>
            <p:nvPr/>
          </p:nvSpPr>
          <p:spPr>
            <a:xfrm>
              <a:off x="5859926" y="4073674"/>
              <a:ext cx="660758" cy="369332"/>
            </a:xfrm>
            <a:prstGeom prst="rect">
              <a:avLst/>
            </a:prstGeom>
            <a:noFill/>
          </p:spPr>
          <p:txBody>
            <a:bodyPr wrap="none" rtlCol="0">
              <a:spAutoFit/>
            </a:bodyPr>
            <a:lstStyle/>
            <a:p>
              <a:pPr algn="r"/>
              <a:r>
                <a:rPr lang="en-ZA" dirty="0" smtClean="0">
                  <a:latin typeface="Arial Narrow" pitchFamily="34" charset="0"/>
                </a:rPr>
                <a:t>169.0</a:t>
              </a:r>
            </a:p>
          </p:txBody>
        </p:sp>
        <p:sp>
          <p:nvSpPr>
            <p:cNvPr id="63" name="TextBox 62"/>
            <p:cNvSpPr txBox="1"/>
            <p:nvPr/>
          </p:nvSpPr>
          <p:spPr>
            <a:xfrm>
              <a:off x="2430926" y="4349899"/>
              <a:ext cx="1534394" cy="369332"/>
            </a:xfrm>
            <a:prstGeom prst="rect">
              <a:avLst/>
            </a:prstGeom>
            <a:noFill/>
          </p:spPr>
          <p:txBody>
            <a:bodyPr wrap="none" rtlCol="0">
              <a:spAutoFit/>
            </a:bodyPr>
            <a:lstStyle/>
            <a:p>
              <a:r>
                <a:rPr lang="en-ZA" dirty="0" smtClean="0">
                  <a:latin typeface="Arial Narrow" pitchFamily="34" charset="0"/>
                </a:rPr>
                <a:t>United Kingdom</a:t>
              </a:r>
            </a:p>
          </p:txBody>
        </p:sp>
        <p:sp>
          <p:nvSpPr>
            <p:cNvPr id="64" name="TextBox 63"/>
            <p:cNvSpPr txBox="1"/>
            <p:nvPr/>
          </p:nvSpPr>
          <p:spPr>
            <a:xfrm>
              <a:off x="5859926" y="4349899"/>
              <a:ext cx="660758" cy="369332"/>
            </a:xfrm>
            <a:prstGeom prst="rect">
              <a:avLst/>
            </a:prstGeom>
            <a:noFill/>
          </p:spPr>
          <p:txBody>
            <a:bodyPr wrap="none" rtlCol="0">
              <a:spAutoFit/>
            </a:bodyPr>
            <a:lstStyle/>
            <a:p>
              <a:pPr algn="r"/>
              <a:r>
                <a:rPr lang="en-ZA" dirty="0" smtClean="0">
                  <a:latin typeface="Arial Narrow" pitchFamily="34" charset="0"/>
                </a:rPr>
                <a:t>166.0</a:t>
              </a:r>
            </a:p>
          </p:txBody>
        </p:sp>
        <p:sp>
          <p:nvSpPr>
            <p:cNvPr id="65" name="TextBox 64"/>
            <p:cNvSpPr txBox="1"/>
            <p:nvPr/>
          </p:nvSpPr>
          <p:spPr>
            <a:xfrm>
              <a:off x="2430926" y="4626124"/>
              <a:ext cx="763351" cy="369332"/>
            </a:xfrm>
            <a:prstGeom prst="rect">
              <a:avLst/>
            </a:prstGeom>
            <a:noFill/>
          </p:spPr>
          <p:txBody>
            <a:bodyPr wrap="none" rtlCol="0">
              <a:spAutoFit/>
            </a:bodyPr>
            <a:lstStyle/>
            <a:p>
              <a:r>
                <a:rPr lang="en-ZA" dirty="0" smtClean="0">
                  <a:latin typeface="Arial Narrow" pitchFamily="34" charset="0"/>
                </a:rPr>
                <a:t>Russia</a:t>
              </a:r>
            </a:p>
          </p:txBody>
        </p:sp>
        <p:sp>
          <p:nvSpPr>
            <p:cNvPr id="66" name="TextBox 65"/>
            <p:cNvSpPr txBox="1"/>
            <p:nvPr/>
          </p:nvSpPr>
          <p:spPr>
            <a:xfrm>
              <a:off x="5859926" y="4626124"/>
              <a:ext cx="660758" cy="369332"/>
            </a:xfrm>
            <a:prstGeom prst="rect">
              <a:avLst/>
            </a:prstGeom>
            <a:noFill/>
          </p:spPr>
          <p:txBody>
            <a:bodyPr wrap="none" rtlCol="0">
              <a:spAutoFit/>
            </a:bodyPr>
            <a:lstStyle/>
            <a:p>
              <a:pPr algn="r"/>
              <a:r>
                <a:rPr lang="en-ZA" dirty="0" smtClean="0">
                  <a:latin typeface="Arial Narrow" pitchFamily="34" charset="0"/>
                </a:rPr>
                <a:t>165.0</a:t>
              </a:r>
            </a:p>
          </p:txBody>
        </p:sp>
        <p:sp>
          <p:nvSpPr>
            <p:cNvPr id="67" name="TextBox 66"/>
            <p:cNvSpPr txBox="1"/>
            <p:nvPr/>
          </p:nvSpPr>
          <p:spPr>
            <a:xfrm>
              <a:off x="2430926" y="4902349"/>
              <a:ext cx="532518" cy="369332"/>
            </a:xfrm>
            <a:prstGeom prst="rect">
              <a:avLst/>
            </a:prstGeom>
            <a:noFill/>
          </p:spPr>
          <p:txBody>
            <a:bodyPr wrap="none" rtlCol="0">
              <a:spAutoFit/>
            </a:bodyPr>
            <a:lstStyle/>
            <a:p>
              <a:r>
                <a:rPr lang="en-ZA" dirty="0" smtClean="0">
                  <a:latin typeface="Arial Narrow" pitchFamily="34" charset="0"/>
                </a:rPr>
                <a:t>Italy</a:t>
              </a:r>
            </a:p>
          </p:txBody>
        </p:sp>
        <p:sp>
          <p:nvSpPr>
            <p:cNvPr id="68" name="TextBox 67"/>
            <p:cNvSpPr txBox="1"/>
            <p:nvPr/>
          </p:nvSpPr>
          <p:spPr>
            <a:xfrm>
              <a:off x="5859926" y="4902349"/>
              <a:ext cx="660758" cy="369332"/>
            </a:xfrm>
            <a:prstGeom prst="rect">
              <a:avLst/>
            </a:prstGeom>
            <a:noFill/>
          </p:spPr>
          <p:txBody>
            <a:bodyPr wrap="none" rtlCol="0">
              <a:spAutoFit/>
            </a:bodyPr>
            <a:lstStyle/>
            <a:p>
              <a:pPr algn="r"/>
              <a:r>
                <a:rPr lang="en-ZA" dirty="0" smtClean="0">
                  <a:latin typeface="Arial Narrow" pitchFamily="34" charset="0"/>
                </a:rPr>
                <a:t>161.0</a:t>
              </a:r>
            </a:p>
          </p:txBody>
        </p:sp>
      </p:grpSp>
      <p:sp>
        <p:nvSpPr>
          <p:cNvPr id="84" name="TextBox 83"/>
          <p:cNvSpPr txBox="1"/>
          <p:nvPr/>
        </p:nvSpPr>
        <p:spPr>
          <a:xfrm>
            <a:off x="1" y="5986223"/>
            <a:ext cx="9143999" cy="1107996"/>
          </a:xfrm>
          <a:prstGeom prst="rect">
            <a:avLst/>
          </a:prstGeom>
          <a:noFill/>
        </p:spPr>
        <p:txBody>
          <a:bodyPr wrap="square" rtlCol="0">
            <a:spAutoFit/>
          </a:bodyPr>
          <a:lstStyle/>
          <a:p>
            <a:r>
              <a:rPr lang="en-GB" sz="2400" b="1" i="1" dirty="0" err="1" smtClean="0">
                <a:solidFill>
                  <a:schemeClr val="bg1"/>
                </a:solidFill>
              </a:rPr>
              <a:t>Steckel</a:t>
            </a:r>
            <a:r>
              <a:rPr lang="en-GB" sz="2400" b="1" i="1" dirty="0" smtClean="0">
                <a:solidFill>
                  <a:schemeClr val="bg1"/>
                </a:solidFill>
              </a:rPr>
              <a:t> RH, Prince JM. Tallest in the world: Native Americans of the Great Plains in the nineteenth century. Am Econ Rev 2001; 91: 287-294.</a:t>
            </a:r>
            <a:endParaRPr lang="en-US" sz="2400" b="1" i="1" dirty="0" smtClean="0">
              <a:solidFill>
                <a:schemeClr val="bg1"/>
              </a:solidFill>
            </a:endParaRPr>
          </a:p>
          <a:p>
            <a:endParaRPr lang="en-US" dirty="0" smtClean="0">
              <a:latin typeface="Arial Narrow" pitchFamily="34" charset="0"/>
            </a:endParaRPr>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244283888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750"/>
                                        <p:tgtEl>
                                          <p:spTgt spid="41"/>
                                        </p:tgtEl>
                                      </p:cBhvr>
                                    </p:animEffect>
                                    <p:anim calcmode="lin" valueType="num">
                                      <p:cBhvr>
                                        <p:cTn id="8" dur="750" fill="hold"/>
                                        <p:tgtEl>
                                          <p:spTgt spid="41"/>
                                        </p:tgtEl>
                                        <p:attrNameLst>
                                          <p:attrName>ppt_x</p:attrName>
                                        </p:attrNameLst>
                                      </p:cBhvr>
                                      <p:tavLst>
                                        <p:tav tm="0">
                                          <p:val>
                                            <p:strVal val="#ppt_x"/>
                                          </p:val>
                                        </p:tav>
                                        <p:tav tm="100000">
                                          <p:val>
                                            <p:strVal val="#ppt_x"/>
                                          </p:val>
                                        </p:tav>
                                      </p:tavLst>
                                    </p:anim>
                                    <p:anim calcmode="lin" valueType="num">
                                      <p:cBhvr>
                                        <p:cTn id="9" dur="750" fill="hold"/>
                                        <p:tgtEl>
                                          <p:spTgt spid="41"/>
                                        </p:tgtEl>
                                        <p:attrNameLst>
                                          <p:attrName>ppt_y</p:attrName>
                                        </p:attrNameLst>
                                      </p:cBhvr>
                                      <p:tavLst>
                                        <p:tav tm="0">
                                          <p:val>
                                            <p:strVal val="#ppt_y+.1"/>
                                          </p:val>
                                        </p:tav>
                                        <p:tav tm="100000">
                                          <p:val>
                                            <p:strVal val="#ppt_y"/>
                                          </p:val>
                                        </p:tav>
                                      </p:tavLst>
                                    </p:anim>
                                  </p:childTnLst>
                                </p:cTn>
                              </p:par>
                              <p:par>
                                <p:cTn id="10" presetID="37" presetClass="entr" presetSubtype="0" fill="hold" grpId="0" nodeType="with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fade">
                                      <p:cBhvr>
                                        <p:cTn id="12" dur="1000"/>
                                        <p:tgtEl>
                                          <p:spTgt spid="84"/>
                                        </p:tgtEl>
                                      </p:cBhvr>
                                    </p:animEffect>
                                    <p:anim calcmode="lin" valueType="num">
                                      <p:cBhvr>
                                        <p:cTn id="13" dur="1000" fill="hold"/>
                                        <p:tgtEl>
                                          <p:spTgt spid="84"/>
                                        </p:tgtEl>
                                        <p:attrNameLst>
                                          <p:attrName>ppt_x</p:attrName>
                                        </p:attrNameLst>
                                      </p:cBhvr>
                                      <p:tavLst>
                                        <p:tav tm="0">
                                          <p:val>
                                            <p:strVal val="#ppt_x"/>
                                          </p:val>
                                        </p:tav>
                                        <p:tav tm="100000">
                                          <p:val>
                                            <p:strVal val="#ppt_x"/>
                                          </p:val>
                                        </p:tav>
                                      </p:tavLst>
                                    </p:anim>
                                    <p:anim calcmode="lin" valueType="num">
                                      <p:cBhvr>
                                        <p:cTn id="14" dur="900" decel="100000" fill="hold"/>
                                        <p:tgtEl>
                                          <p:spTgt spid="84"/>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8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3" name="Group 46"/>
          <p:cNvGrpSpPr>
            <a:grpSpLocks/>
          </p:cNvGrpSpPr>
          <p:nvPr/>
        </p:nvGrpSpPr>
        <p:grpSpPr bwMode="auto">
          <a:xfrm>
            <a:off x="316485" y="895356"/>
            <a:ext cx="8455978" cy="5158208"/>
            <a:chOff x="1062426" y="347284"/>
            <a:chExt cx="6736409" cy="2152456"/>
          </a:xfrm>
        </p:grpSpPr>
        <p:sp>
          <p:nvSpPr>
            <p:cNvPr id="11" name="Rounded Rectangle 10"/>
            <p:cNvSpPr/>
            <p:nvPr/>
          </p:nvSpPr>
          <p:spPr>
            <a:xfrm>
              <a:off x="1062426" y="347284"/>
              <a:ext cx="6736409" cy="2152456"/>
            </a:xfrm>
            <a:prstGeom prst="roundRect">
              <a:avLst>
                <a:gd name="adj" fmla="val 3536"/>
              </a:avLst>
            </a:prstGeom>
            <a:solidFill>
              <a:srgbClr val="500058">
                <a:alpha val="84706"/>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defTabSz="457200">
                <a:lnSpc>
                  <a:spcPct val="90000"/>
                </a:lnSpc>
                <a:buFont typeface="Arial" pitchFamily="34" charset="0"/>
                <a:buChar char="•"/>
                <a:defRPr/>
              </a:pPr>
              <a:endParaRPr lang="en-US" sz="3800" kern="0">
                <a:solidFill>
                  <a:prstClr val="white"/>
                </a:solidFill>
                <a:latin typeface="Arial Narrow" pitchFamily="34" charset="0"/>
              </a:endParaRPr>
            </a:p>
          </p:txBody>
        </p:sp>
        <p:sp>
          <p:nvSpPr>
            <p:cNvPr id="12" name="Title 1"/>
            <p:cNvSpPr txBox="1">
              <a:spLocks/>
            </p:cNvSpPr>
            <p:nvPr/>
          </p:nvSpPr>
          <p:spPr bwMode="auto">
            <a:xfrm>
              <a:off x="1202337" y="564037"/>
              <a:ext cx="3600617" cy="1703863"/>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defTabSz="457200">
                <a:spcAft>
                  <a:spcPts val="1200"/>
                </a:spcAft>
              </a:pPr>
              <a:r>
                <a:rPr lang="en-ZA" sz="4200" dirty="0">
                  <a:solidFill>
                    <a:prstClr val="white"/>
                  </a:solidFill>
                  <a:latin typeface="Arial Narrow" pitchFamily="34" charset="0"/>
                </a:rPr>
                <a:t>“It is difficult to get a man to understand something, when his salary depends upon his not understanding it</a:t>
              </a:r>
              <a:r>
                <a:rPr lang="en-ZA" sz="4200" dirty="0" smtClean="0">
                  <a:solidFill>
                    <a:prstClr val="white"/>
                  </a:solidFill>
                  <a:latin typeface="Arial Narrow" pitchFamily="34" charset="0"/>
                </a:rPr>
                <a:t>”.</a:t>
              </a:r>
              <a:endParaRPr lang="en-ZA" sz="4200" dirty="0">
                <a:solidFill>
                  <a:prstClr val="white"/>
                </a:solidFill>
                <a:latin typeface="Arial Narrow" pitchFamily="34" charset="0"/>
              </a:endParaRPr>
            </a:p>
          </p:txBody>
        </p:sp>
      </p:grpSp>
      <p:sp>
        <p:nvSpPr>
          <p:cNvPr id="2" name="Title 1"/>
          <p:cNvSpPr>
            <a:spLocks noGrp="1"/>
          </p:cNvSpPr>
          <p:nvPr>
            <p:ph type="title"/>
          </p:nvPr>
        </p:nvSpPr>
        <p:spPr/>
        <p:txBody>
          <a:bodyPr/>
          <a:lstStyle/>
          <a:p>
            <a:r>
              <a:rPr lang="en-ZA" dirty="0" smtClean="0"/>
              <a:t>THE UPTON SINCLAIR THEOREM</a:t>
            </a:r>
            <a:endParaRPr lang="en-ZA" dirty="0"/>
          </a:p>
        </p:txBody>
      </p:sp>
      <p:pic>
        <p:nvPicPr>
          <p:cNvPr id="1026" name="Picture 2" descr="http://upload.wikimedia.org/wikipedia/commons/thumb/9/90/Upton_Beall_Sinclair_Jr.jpg/144px-Upton_Beall_Sinclair_Jr.jpg"/>
          <p:cNvPicPr>
            <a:picLocks noChangeAspect="1" noChangeArrowheads="1"/>
          </p:cNvPicPr>
          <p:nvPr/>
        </p:nvPicPr>
        <p:blipFill>
          <a:blip r:embed="rId2">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a:stretch>
            <a:fillRect/>
          </a:stretch>
        </p:blipFill>
        <p:spPr bwMode="auto">
          <a:xfrm>
            <a:off x="5254624" y="1400311"/>
            <a:ext cx="3079148" cy="4148298"/>
          </a:xfrm>
          <a:prstGeom prst="roundRect">
            <a:avLst>
              <a:gd name="adj" fmla="val 5963"/>
            </a:avLst>
          </a:prstGeom>
          <a:solidFill>
            <a:srgbClr val="FFFFFF">
              <a:shade val="85000"/>
            </a:srgbClr>
          </a:solidFill>
          <a:ln>
            <a:noFill/>
          </a:ln>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2303667460"/>
      </p:ext>
    </p:extLst>
  </p:cSld>
  <p:clrMapOvr>
    <a:masterClrMapping/>
  </p:clrMapOvr>
  <p:transition spd="slow">
    <p:wipe dir="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tretch>
            <a:fillRect/>
          </a:stretch>
        </p:blipFill>
        <p:spPr>
          <a:xfrm>
            <a:off x="1906277" y="39756"/>
            <a:ext cx="5331446" cy="6519553"/>
          </a:xfrm>
          <a:prstGeom prst="rect">
            <a:avLst/>
          </a:prstGeom>
          <a:noFill/>
          <a:ln>
            <a:noFill/>
          </a:ln>
          <a:effectLst>
            <a:outerShdw blurRad="63500" sx="102000" sy="102000" algn="ctr" rotWithShape="0">
              <a:prstClr val="black">
                <a:alpha val="40000"/>
              </a:prstClr>
            </a:outerShdw>
          </a:effectLst>
        </p:spPr>
      </p:pic>
      <p:sp>
        <p:nvSpPr>
          <p:cNvPr id="8" name="Rounded Rectangle 7"/>
          <p:cNvSpPr/>
          <p:nvPr/>
        </p:nvSpPr>
        <p:spPr bwMode="auto">
          <a:xfrm>
            <a:off x="2221955" y="5421041"/>
            <a:ext cx="4663477" cy="177943"/>
          </a:xfrm>
          <a:prstGeom prst="roundRect">
            <a:avLst/>
          </a:prstGeom>
          <a:noFill/>
          <a:ln w="19050" cap="flat" cmpd="sng" algn="ctr">
            <a:solidFill>
              <a:srgbClr val="C00000"/>
            </a:solidFill>
            <a:prstDash val="solid"/>
            <a:round/>
            <a:headEnd type="none" w="med" len="med"/>
            <a:tailEnd type="none" w="med" len="med"/>
          </a:ln>
          <a:effectLst/>
        </p:spPr>
        <p:txBody>
          <a:bodyPr vert="horz" wrap="square" lIns="64291" tIns="32146" rIns="64291" bIns="32146" numCol="1" rtlCol="0" anchor="t" anchorCtr="0" compatLnSpc="1">
            <a:prstTxWarp prst="textNoShape">
              <a:avLst/>
            </a:prstTxWarp>
          </a:bodyPr>
          <a:lstStyle/>
          <a:p>
            <a:pPr defTabSz="642915" fontAlgn="base">
              <a:spcBef>
                <a:spcPct val="0"/>
              </a:spcBef>
              <a:spcAft>
                <a:spcPct val="0"/>
              </a:spcAft>
            </a:pPr>
            <a:endParaRPr lang="en-ZA" sz="1100">
              <a:solidFill>
                <a:srgbClr val="000000"/>
              </a:solidFill>
              <a:latin typeface="Arial" charset="0"/>
              <a:ea typeface="ヒラギノ角ゴ ProN W3" charset="-128"/>
              <a:cs typeface="ヒラギノ角ゴ ProN W3" charset="-128"/>
              <a:sym typeface="Arial" charset="0"/>
            </a:endParaRPr>
          </a:p>
        </p:txBody>
      </p:sp>
      <p:grpSp>
        <p:nvGrpSpPr>
          <p:cNvPr id="7" name="Group 8"/>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10" name="Rectangle 9"/>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1"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2" name="Freeform 11"/>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sp>
          <p:nvSpPr>
            <p:cNvPr id="13"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4"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pPr defTabSz="457200"/>
              <a:endParaRPr lang="en-US">
                <a:solidFill>
                  <a:prstClr val="black"/>
                </a:solidFill>
              </a:endParaRPr>
            </a:p>
          </p:txBody>
        </p:sp>
      </p:grpSp>
      <p:grpSp>
        <p:nvGrpSpPr>
          <p:cNvPr id="9" name="Group 14"/>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6" name="Rectangle 15"/>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7"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8"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9"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pPr defTabSz="457200"/>
              <a:endParaRPr lang="en-US">
                <a:solidFill>
                  <a:prstClr val="black"/>
                </a:solidFill>
              </a:endParaRPr>
            </a:p>
          </p:txBody>
        </p:sp>
        <p:sp>
          <p:nvSpPr>
            <p:cNvPr id="20"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grpSp>
      <p:sp>
        <p:nvSpPr>
          <p:cNvPr id="6" name="Rounded Rectangle 5"/>
          <p:cNvSpPr/>
          <p:nvPr/>
        </p:nvSpPr>
        <p:spPr bwMode="auto">
          <a:xfrm>
            <a:off x="2221955" y="3487044"/>
            <a:ext cx="4663477" cy="268902"/>
          </a:xfrm>
          <a:prstGeom prst="roundRect">
            <a:avLst/>
          </a:prstGeom>
          <a:noFill/>
          <a:ln w="19050" cap="flat" cmpd="sng" algn="ctr">
            <a:solidFill>
              <a:srgbClr val="C00000"/>
            </a:solidFill>
            <a:prstDash val="solid"/>
            <a:round/>
            <a:headEnd type="none" w="med" len="med"/>
            <a:tailEnd type="none" w="med" len="med"/>
          </a:ln>
          <a:effectLst/>
        </p:spPr>
        <p:txBody>
          <a:bodyPr vert="horz" wrap="square" lIns="64291" tIns="32146" rIns="64291" bIns="32146" numCol="1" rtlCol="0" anchor="t" anchorCtr="0" compatLnSpc="1">
            <a:prstTxWarp prst="textNoShape">
              <a:avLst/>
            </a:prstTxWarp>
          </a:bodyPr>
          <a:lstStyle/>
          <a:p>
            <a:pPr defTabSz="642915" fontAlgn="base">
              <a:spcBef>
                <a:spcPct val="0"/>
              </a:spcBef>
              <a:spcAft>
                <a:spcPct val="0"/>
              </a:spcAft>
            </a:pPr>
            <a:endParaRPr lang="en-ZA" sz="1100">
              <a:solidFill>
                <a:srgbClr val="000000"/>
              </a:solidFill>
              <a:latin typeface="Arial" charset="0"/>
              <a:ea typeface="ヒラギノ角ゴ ProN W3" charset="-128"/>
              <a:cs typeface="ヒラギノ角ゴ ProN W3" charset="-128"/>
              <a:sym typeface="Arial" charset="0"/>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147429940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1000"/>
                                        <p:tgtEl>
                                          <p:spTgt spid="6"/>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heel(1)">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Lst>
  </p:timing>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tretch>
            <a:fillRect/>
          </a:stretch>
        </p:blipFill>
        <p:spPr>
          <a:xfrm>
            <a:off x="1906277" y="39756"/>
            <a:ext cx="5331446" cy="6519553"/>
          </a:xfrm>
          <a:prstGeom prst="rect">
            <a:avLst/>
          </a:prstGeom>
          <a:noFill/>
          <a:ln>
            <a:noFill/>
          </a:ln>
          <a:effectLst>
            <a:outerShdw blurRad="63500" sx="102000" sy="102000" algn="ctr" rotWithShape="0">
              <a:prstClr val="black">
                <a:alpha val="40000"/>
              </a:prstClr>
            </a:outerShdw>
          </a:effectLst>
        </p:spPr>
      </p:pic>
      <p:sp>
        <p:nvSpPr>
          <p:cNvPr id="8" name="Rounded Rectangle 7"/>
          <p:cNvSpPr/>
          <p:nvPr/>
        </p:nvSpPr>
        <p:spPr bwMode="auto">
          <a:xfrm>
            <a:off x="2221955" y="5421041"/>
            <a:ext cx="4663477" cy="177943"/>
          </a:xfrm>
          <a:prstGeom prst="roundRect">
            <a:avLst/>
          </a:prstGeom>
          <a:noFill/>
          <a:ln w="19050" cap="flat" cmpd="sng" algn="ctr">
            <a:solidFill>
              <a:srgbClr val="C00000"/>
            </a:solidFill>
            <a:prstDash val="solid"/>
            <a:round/>
            <a:headEnd type="none" w="med" len="med"/>
            <a:tailEnd type="none" w="med" len="med"/>
          </a:ln>
          <a:effectLst/>
        </p:spPr>
        <p:txBody>
          <a:bodyPr vert="horz" wrap="square" lIns="64291" tIns="32146" rIns="64291" bIns="32146" numCol="1" rtlCol="0" anchor="t" anchorCtr="0" compatLnSpc="1">
            <a:prstTxWarp prst="textNoShape">
              <a:avLst/>
            </a:prstTxWarp>
          </a:bodyPr>
          <a:lstStyle/>
          <a:p>
            <a:pPr defTabSz="642915" fontAlgn="base">
              <a:spcBef>
                <a:spcPct val="0"/>
              </a:spcBef>
              <a:spcAft>
                <a:spcPct val="0"/>
              </a:spcAft>
            </a:pPr>
            <a:endParaRPr lang="en-ZA" sz="1100">
              <a:solidFill>
                <a:srgbClr val="000000"/>
              </a:solidFill>
              <a:latin typeface="Arial" charset="0"/>
              <a:ea typeface="ヒラギノ角ゴ ProN W3" charset="-128"/>
              <a:cs typeface="ヒラギノ角ゴ ProN W3" charset="-128"/>
              <a:sym typeface="Arial" charset="0"/>
            </a:endParaRPr>
          </a:p>
        </p:txBody>
      </p:sp>
      <p:grpSp>
        <p:nvGrpSpPr>
          <p:cNvPr id="7" name="Group 8"/>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10" name="Rectangle 9"/>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1"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2" name="Freeform 11"/>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sp>
          <p:nvSpPr>
            <p:cNvPr id="13"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4"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pPr defTabSz="457200"/>
              <a:endParaRPr lang="en-US">
                <a:solidFill>
                  <a:prstClr val="black"/>
                </a:solidFill>
              </a:endParaRPr>
            </a:p>
          </p:txBody>
        </p:sp>
      </p:grpSp>
      <p:grpSp>
        <p:nvGrpSpPr>
          <p:cNvPr id="9" name="Group 14"/>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6" name="Rectangle 15"/>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7"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8"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9"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pPr defTabSz="457200"/>
              <a:endParaRPr lang="en-US">
                <a:solidFill>
                  <a:prstClr val="black"/>
                </a:solidFill>
              </a:endParaRPr>
            </a:p>
          </p:txBody>
        </p:sp>
        <p:sp>
          <p:nvSpPr>
            <p:cNvPr id="20"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grpSp>
      <p:grpSp>
        <p:nvGrpSpPr>
          <p:cNvPr id="15" name="Group 6"/>
          <p:cNvGrpSpPr/>
          <p:nvPr/>
        </p:nvGrpSpPr>
        <p:grpSpPr>
          <a:xfrm>
            <a:off x="89452" y="1482211"/>
            <a:ext cx="8965096" cy="2006424"/>
            <a:chOff x="89452" y="1482211"/>
            <a:chExt cx="8965096" cy="2006424"/>
          </a:xfrm>
        </p:grpSpPr>
        <p:sp>
          <p:nvSpPr>
            <p:cNvPr id="5" name="Freeform 4"/>
            <p:cNvSpPr/>
            <p:nvPr/>
          </p:nvSpPr>
          <p:spPr>
            <a:xfrm>
              <a:off x="149087" y="2604052"/>
              <a:ext cx="8855765" cy="884583"/>
            </a:xfrm>
            <a:custGeom>
              <a:avLst/>
              <a:gdLst>
                <a:gd name="connsiteX0" fmla="*/ 0 w 8935278"/>
                <a:gd name="connsiteY0" fmla="*/ 0 h 1013792"/>
                <a:gd name="connsiteX1" fmla="*/ 2156791 w 8935278"/>
                <a:gd name="connsiteY1" fmla="*/ 1013792 h 1013792"/>
                <a:gd name="connsiteX2" fmla="*/ 6818243 w 8935278"/>
                <a:gd name="connsiteY2" fmla="*/ 1013792 h 1013792"/>
                <a:gd name="connsiteX3" fmla="*/ 8935278 w 8935278"/>
                <a:gd name="connsiteY3" fmla="*/ 129209 h 1013792"/>
                <a:gd name="connsiteX0" fmla="*/ 0 w 8816009"/>
                <a:gd name="connsiteY0" fmla="*/ 19878 h 884583"/>
                <a:gd name="connsiteX1" fmla="*/ 2037522 w 8816009"/>
                <a:gd name="connsiteY1" fmla="*/ 884583 h 884583"/>
                <a:gd name="connsiteX2" fmla="*/ 6698974 w 8816009"/>
                <a:gd name="connsiteY2" fmla="*/ 884583 h 884583"/>
                <a:gd name="connsiteX3" fmla="*/ 8816009 w 8816009"/>
                <a:gd name="connsiteY3" fmla="*/ 0 h 884583"/>
                <a:gd name="connsiteX0" fmla="*/ 0 w 8855765"/>
                <a:gd name="connsiteY0" fmla="*/ 0 h 884583"/>
                <a:gd name="connsiteX1" fmla="*/ 2077278 w 8855765"/>
                <a:gd name="connsiteY1" fmla="*/ 884583 h 884583"/>
                <a:gd name="connsiteX2" fmla="*/ 6738730 w 8855765"/>
                <a:gd name="connsiteY2" fmla="*/ 884583 h 884583"/>
                <a:gd name="connsiteX3" fmla="*/ 8855765 w 8855765"/>
                <a:gd name="connsiteY3" fmla="*/ 0 h 884583"/>
              </a:gdLst>
              <a:ahLst/>
              <a:cxnLst>
                <a:cxn ang="0">
                  <a:pos x="connsiteX0" y="connsiteY0"/>
                </a:cxn>
                <a:cxn ang="0">
                  <a:pos x="connsiteX1" y="connsiteY1"/>
                </a:cxn>
                <a:cxn ang="0">
                  <a:pos x="connsiteX2" y="connsiteY2"/>
                </a:cxn>
                <a:cxn ang="0">
                  <a:pos x="connsiteX3" y="connsiteY3"/>
                </a:cxn>
              </a:cxnLst>
              <a:rect l="l" t="t" r="r" b="b"/>
              <a:pathLst>
                <a:path w="8855765" h="884583">
                  <a:moveTo>
                    <a:pt x="0" y="0"/>
                  </a:moveTo>
                  <a:lnTo>
                    <a:pt x="2077278" y="884583"/>
                  </a:lnTo>
                  <a:lnTo>
                    <a:pt x="6738730" y="884583"/>
                  </a:lnTo>
                  <a:lnTo>
                    <a:pt x="8855765" y="0"/>
                  </a:lnTo>
                </a:path>
              </a:pathLst>
            </a:custGeom>
            <a:gradFill flip="none" rotWithShape="1">
              <a:gsLst>
                <a:gs pos="0">
                  <a:srgbClr val="C00000">
                    <a:shade val="30000"/>
                    <a:satMod val="115000"/>
                    <a:alpha val="90000"/>
                  </a:srgbClr>
                </a:gs>
                <a:gs pos="50000">
                  <a:srgbClr val="C00000">
                    <a:shade val="67500"/>
                    <a:satMod val="115000"/>
                    <a:alpha val="57000"/>
                  </a:srgbClr>
                </a:gs>
                <a:gs pos="100000">
                  <a:srgbClr val="C00000">
                    <a:shade val="100000"/>
                    <a:satMod val="115000"/>
                    <a:alpha val="57000"/>
                  </a:srgbClr>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ZA">
                <a:solidFill>
                  <a:prstClr val="white"/>
                </a:solidFill>
              </a:endParaRPr>
            </a:p>
          </p:txBody>
        </p:sp>
        <p:pic>
          <p:nvPicPr>
            <p:cNvPr id="2" name="Picture 1"/>
            <p:cNvPicPr>
              <a:picLocks noChangeAspect="1"/>
            </p:cNvPicPr>
            <p:nvPr/>
          </p:nvPicPr>
          <p:blipFill rotWithShape="1">
            <a:blip r:embed="rId4">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4338" r="221"/>
            <a:stretch/>
          </p:blipFill>
          <p:spPr>
            <a:xfrm>
              <a:off x="89452" y="1482211"/>
              <a:ext cx="8965096" cy="1124438"/>
            </a:xfrm>
            <a:prstGeom prst="roundRect">
              <a:avLst>
                <a:gd name="adj" fmla="val 8594"/>
              </a:avLst>
            </a:prstGeom>
            <a:solidFill>
              <a:srgbClr val="FFFFFF">
                <a:shade val="85000"/>
              </a:srgbClr>
            </a:solidFill>
            <a:ln w="19050">
              <a:solidFill>
                <a:srgbClr val="C00000"/>
              </a:solidFill>
            </a:ln>
            <a:effectLst>
              <a:outerShdw blurRad="50800" dist="38100" dir="2700000" algn="tl" rotWithShape="0">
                <a:prstClr val="black">
                  <a:alpha val="40000"/>
                </a:prstClr>
              </a:outerShdw>
            </a:effectLst>
          </p:spPr>
        </p:pic>
      </p:grpSp>
      <p:sp>
        <p:nvSpPr>
          <p:cNvPr id="6" name="Rounded Rectangle 5"/>
          <p:cNvSpPr/>
          <p:nvPr/>
        </p:nvSpPr>
        <p:spPr bwMode="auto">
          <a:xfrm>
            <a:off x="2221955" y="3487044"/>
            <a:ext cx="4663477" cy="268902"/>
          </a:xfrm>
          <a:prstGeom prst="roundRect">
            <a:avLst/>
          </a:prstGeom>
          <a:noFill/>
          <a:ln w="19050" cap="flat" cmpd="sng" algn="ctr">
            <a:solidFill>
              <a:srgbClr val="C00000"/>
            </a:solidFill>
            <a:prstDash val="solid"/>
            <a:round/>
            <a:headEnd type="none" w="med" len="med"/>
            <a:tailEnd type="none" w="med" len="med"/>
          </a:ln>
          <a:effectLst/>
        </p:spPr>
        <p:txBody>
          <a:bodyPr vert="horz" wrap="square" lIns="64291" tIns="32146" rIns="64291" bIns="32146" numCol="1" rtlCol="0" anchor="t" anchorCtr="0" compatLnSpc="1">
            <a:prstTxWarp prst="textNoShape">
              <a:avLst/>
            </a:prstTxWarp>
          </a:bodyPr>
          <a:lstStyle/>
          <a:p>
            <a:pPr defTabSz="642915" fontAlgn="base">
              <a:spcBef>
                <a:spcPct val="0"/>
              </a:spcBef>
              <a:spcAft>
                <a:spcPct val="0"/>
              </a:spcAft>
            </a:pPr>
            <a:endParaRPr lang="en-ZA" sz="1100">
              <a:solidFill>
                <a:srgbClr val="000000"/>
              </a:solidFill>
              <a:latin typeface="Arial" charset="0"/>
              <a:ea typeface="ヒラギノ角ゴ ProN W3" charset="-128"/>
              <a:cs typeface="ヒラギノ角ゴ ProN W3" charset="-128"/>
              <a:sym typeface="Arial" charset="0"/>
            </a:endParaRPr>
          </a:p>
        </p:txBody>
      </p:sp>
      <p:grpSp>
        <p:nvGrpSpPr>
          <p:cNvPr id="21" name="Group 22"/>
          <p:cNvGrpSpPr/>
          <p:nvPr/>
        </p:nvGrpSpPr>
        <p:grpSpPr>
          <a:xfrm>
            <a:off x="89452" y="3753531"/>
            <a:ext cx="8965092" cy="1663296"/>
            <a:chOff x="89452" y="3753531"/>
            <a:chExt cx="8965092" cy="1663296"/>
          </a:xfrm>
        </p:grpSpPr>
        <p:sp>
          <p:nvSpPr>
            <p:cNvPr id="22" name="Freeform 21"/>
            <p:cNvSpPr/>
            <p:nvPr/>
          </p:nvSpPr>
          <p:spPr>
            <a:xfrm>
              <a:off x="162341" y="5247861"/>
              <a:ext cx="8855765" cy="168966"/>
            </a:xfrm>
            <a:custGeom>
              <a:avLst/>
              <a:gdLst>
                <a:gd name="connsiteX0" fmla="*/ 0 w 8935278"/>
                <a:gd name="connsiteY0" fmla="*/ 0 h 1013792"/>
                <a:gd name="connsiteX1" fmla="*/ 2156791 w 8935278"/>
                <a:gd name="connsiteY1" fmla="*/ 1013792 h 1013792"/>
                <a:gd name="connsiteX2" fmla="*/ 6818243 w 8935278"/>
                <a:gd name="connsiteY2" fmla="*/ 1013792 h 1013792"/>
                <a:gd name="connsiteX3" fmla="*/ 8935278 w 8935278"/>
                <a:gd name="connsiteY3" fmla="*/ 129209 h 1013792"/>
                <a:gd name="connsiteX0" fmla="*/ 0 w 8816009"/>
                <a:gd name="connsiteY0" fmla="*/ 19878 h 884583"/>
                <a:gd name="connsiteX1" fmla="*/ 2037522 w 8816009"/>
                <a:gd name="connsiteY1" fmla="*/ 884583 h 884583"/>
                <a:gd name="connsiteX2" fmla="*/ 6698974 w 8816009"/>
                <a:gd name="connsiteY2" fmla="*/ 884583 h 884583"/>
                <a:gd name="connsiteX3" fmla="*/ 8816009 w 8816009"/>
                <a:gd name="connsiteY3" fmla="*/ 0 h 884583"/>
                <a:gd name="connsiteX0" fmla="*/ 0 w 8855765"/>
                <a:gd name="connsiteY0" fmla="*/ 0 h 884583"/>
                <a:gd name="connsiteX1" fmla="*/ 2077278 w 8855765"/>
                <a:gd name="connsiteY1" fmla="*/ 884583 h 884583"/>
                <a:gd name="connsiteX2" fmla="*/ 6738730 w 8855765"/>
                <a:gd name="connsiteY2" fmla="*/ 884583 h 884583"/>
                <a:gd name="connsiteX3" fmla="*/ 8855765 w 8855765"/>
                <a:gd name="connsiteY3" fmla="*/ 0 h 884583"/>
              </a:gdLst>
              <a:ahLst/>
              <a:cxnLst>
                <a:cxn ang="0">
                  <a:pos x="connsiteX0" y="connsiteY0"/>
                </a:cxn>
                <a:cxn ang="0">
                  <a:pos x="connsiteX1" y="connsiteY1"/>
                </a:cxn>
                <a:cxn ang="0">
                  <a:pos x="connsiteX2" y="connsiteY2"/>
                </a:cxn>
                <a:cxn ang="0">
                  <a:pos x="connsiteX3" y="connsiteY3"/>
                </a:cxn>
              </a:cxnLst>
              <a:rect l="l" t="t" r="r" b="b"/>
              <a:pathLst>
                <a:path w="8855765" h="884583">
                  <a:moveTo>
                    <a:pt x="0" y="0"/>
                  </a:moveTo>
                  <a:lnTo>
                    <a:pt x="2077278" y="884583"/>
                  </a:lnTo>
                  <a:lnTo>
                    <a:pt x="6738730" y="884583"/>
                  </a:lnTo>
                  <a:lnTo>
                    <a:pt x="8855765" y="0"/>
                  </a:lnTo>
                </a:path>
              </a:pathLst>
            </a:custGeom>
            <a:gradFill flip="none" rotWithShape="1">
              <a:gsLst>
                <a:gs pos="0">
                  <a:srgbClr val="C00000">
                    <a:shade val="30000"/>
                    <a:satMod val="115000"/>
                    <a:alpha val="90000"/>
                  </a:srgbClr>
                </a:gs>
                <a:gs pos="50000">
                  <a:srgbClr val="C00000">
                    <a:shade val="67500"/>
                    <a:satMod val="115000"/>
                    <a:alpha val="57000"/>
                  </a:srgbClr>
                </a:gs>
                <a:gs pos="100000">
                  <a:srgbClr val="C00000">
                    <a:shade val="100000"/>
                    <a:satMod val="115000"/>
                    <a:alpha val="57000"/>
                  </a:srgbClr>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ZA">
                <a:solidFill>
                  <a:prstClr val="white"/>
                </a:solidFill>
              </a:endParaRPr>
            </a:p>
          </p:txBody>
        </p:sp>
        <p:pic>
          <p:nvPicPr>
            <p:cNvPr id="4" name="Picture 3"/>
            <p:cNvPicPr>
              <a:picLocks noChangeAspect="1"/>
            </p:cNvPicPr>
            <p:nvPr/>
          </p:nvPicPr>
          <p:blipFill rotWithShape="1">
            <a:blip r:embed="rId5">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12691"/>
            <a:stretch/>
          </p:blipFill>
          <p:spPr>
            <a:xfrm>
              <a:off x="89452" y="3753531"/>
              <a:ext cx="8965092" cy="1499250"/>
            </a:xfrm>
            <a:prstGeom prst="roundRect">
              <a:avLst>
                <a:gd name="adj" fmla="val 8594"/>
              </a:avLst>
            </a:prstGeom>
            <a:solidFill>
              <a:srgbClr val="FFFFFF">
                <a:shade val="85000"/>
              </a:srgbClr>
            </a:solidFill>
            <a:ln w="19050">
              <a:solidFill>
                <a:srgbClr val="C00000"/>
              </a:solidFill>
            </a:ln>
            <a:effectLst>
              <a:outerShdw blurRad="50800" dist="38100" dir="2700000" algn="tl" rotWithShape="0">
                <a:prstClr val="black">
                  <a:alpha val="40000"/>
                </a:prstClr>
              </a:outerShdw>
            </a:effectLst>
          </p:spPr>
        </p:pic>
      </p:grpSp>
      <p:sp>
        <p:nvSpPr>
          <p:cNvPr id="24" name="Rounded Rectangle 23"/>
          <p:cNvSpPr/>
          <p:nvPr/>
        </p:nvSpPr>
        <p:spPr>
          <a:xfrm>
            <a:off x="7176052" y="4403035"/>
            <a:ext cx="695738" cy="387626"/>
          </a:xfrm>
          <a:prstGeom prst="roundRect">
            <a:avLst>
              <a:gd name="adj" fmla="val 50000"/>
            </a:avLst>
          </a:prstGeom>
          <a:noFill/>
          <a:ln w="38100">
            <a:solidFill>
              <a:srgbClr val="0070C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ZA">
              <a:solidFill>
                <a:prstClr val="white"/>
              </a:solidFill>
            </a:endParaRPr>
          </a:p>
        </p:txBody>
      </p:sp>
      <p:sp>
        <p:nvSpPr>
          <p:cNvPr id="29" name="Rounded Rectangle 28"/>
          <p:cNvSpPr/>
          <p:nvPr/>
        </p:nvSpPr>
        <p:spPr>
          <a:xfrm>
            <a:off x="174661" y="4577201"/>
            <a:ext cx="575353" cy="387626"/>
          </a:xfrm>
          <a:prstGeom prst="roundRect">
            <a:avLst>
              <a:gd name="adj" fmla="val 50000"/>
            </a:avLst>
          </a:prstGeom>
          <a:noFill/>
          <a:ln w="38100">
            <a:solidFill>
              <a:srgbClr val="0070C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ZA">
              <a:solidFill>
                <a:prstClr val="white"/>
              </a:solidFill>
            </a:endParaRPr>
          </a:p>
        </p:txBody>
      </p:sp>
      <p:sp>
        <p:nvSpPr>
          <p:cNvPr id="28" name="Rounded Rectangle 27"/>
          <p:cNvSpPr/>
          <p:nvPr/>
        </p:nvSpPr>
        <p:spPr>
          <a:xfrm>
            <a:off x="4815132" y="4476055"/>
            <a:ext cx="695738" cy="387626"/>
          </a:xfrm>
          <a:prstGeom prst="roundRect">
            <a:avLst>
              <a:gd name="adj" fmla="val 50000"/>
            </a:avLst>
          </a:prstGeom>
          <a:noFill/>
          <a:ln w="38100">
            <a:solidFill>
              <a:srgbClr val="0070C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ZA">
              <a:solidFill>
                <a:prstClr val="white"/>
              </a:solidFill>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147429940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1000"/>
                                        <p:tgtEl>
                                          <p:spTgt spid="6"/>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heel(1)">
                                      <p:cBhvr>
                                        <p:cTn id="11" dur="10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wipe(down)">
                                      <p:cBhvr>
                                        <p:cTn id="16" dur="5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down)">
                                      <p:cBhvr>
                                        <p:cTn id="21" dur="500"/>
                                        <p:tgtEl>
                                          <p:spTgt spid="21"/>
                                        </p:tgtEl>
                                      </p:cBhvr>
                                    </p:animEffect>
                                  </p:childTnLst>
                                </p:cTn>
                              </p:par>
                            </p:childTnLst>
                          </p:cTn>
                        </p:par>
                      </p:childTnLst>
                    </p:cTn>
                  </p:par>
                  <p:par>
                    <p:cTn id="22" fill="hold">
                      <p:stCondLst>
                        <p:cond delay="indefinite"/>
                      </p:stCondLst>
                      <p:childTnLst>
                        <p:par>
                          <p:cTn id="23" fill="hold">
                            <p:stCondLst>
                              <p:cond delay="0"/>
                            </p:stCondLst>
                            <p:childTnLst>
                              <p:par>
                                <p:cTn id="24" presetID="21" presetClass="entr" presetSubtype="1" fill="hold" grpId="0" nodeType="click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wheel(1)">
                                      <p:cBhvr>
                                        <p:cTn id="26" dur="750"/>
                                        <p:tgtEl>
                                          <p:spTgt spid="28"/>
                                        </p:tgtEl>
                                      </p:cBhvr>
                                    </p:animEffect>
                                  </p:childTnLst>
                                </p:cTn>
                              </p:par>
                            </p:childTnLst>
                          </p:cTn>
                        </p:par>
                      </p:childTnLst>
                    </p:cTn>
                  </p:par>
                  <p:par>
                    <p:cTn id="27" fill="hold">
                      <p:stCondLst>
                        <p:cond delay="indefinite"/>
                      </p:stCondLst>
                      <p:childTnLst>
                        <p:par>
                          <p:cTn id="28" fill="hold">
                            <p:stCondLst>
                              <p:cond delay="0"/>
                            </p:stCondLst>
                            <p:childTnLst>
                              <p:par>
                                <p:cTn id="29" presetID="21" presetClass="entr" presetSubtype="1"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wheel(1)">
                                      <p:cBhvr>
                                        <p:cTn id="31" dur="75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21" presetClass="entr" presetSubtype="1"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wheel(1)">
                                      <p:cBhvr>
                                        <p:cTn id="36" dur="75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4" grpId="0" animBg="1"/>
      <p:bldP spid="29" grpId="0" animBg="1"/>
      <p:bldP spid="28" grpId="0" animBg="1"/>
    </p:bldLst>
  </p:timing>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tretch>
            <a:fillRect/>
          </a:stretch>
        </p:blipFill>
        <p:spPr>
          <a:xfrm>
            <a:off x="1906277" y="39756"/>
            <a:ext cx="5331446" cy="6519553"/>
          </a:xfrm>
          <a:prstGeom prst="rect">
            <a:avLst/>
          </a:prstGeom>
          <a:noFill/>
          <a:ln>
            <a:noFill/>
          </a:ln>
          <a:effectLst>
            <a:outerShdw blurRad="63500" sx="102000" sy="102000" algn="ctr" rotWithShape="0">
              <a:prstClr val="black">
                <a:alpha val="40000"/>
              </a:prstClr>
            </a:outerShdw>
          </a:effectLst>
        </p:spPr>
      </p:pic>
      <p:sp>
        <p:nvSpPr>
          <p:cNvPr id="8" name="Rounded Rectangle 7"/>
          <p:cNvSpPr/>
          <p:nvPr/>
        </p:nvSpPr>
        <p:spPr bwMode="auto">
          <a:xfrm>
            <a:off x="2221955" y="5421041"/>
            <a:ext cx="4663477" cy="177943"/>
          </a:xfrm>
          <a:prstGeom prst="roundRect">
            <a:avLst/>
          </a:prstGeom>
          <a:noFill/>
          <a:ln w="19050" cap="flat" cmpd="sng" algn="ctr">
            <a:solidFill>
              <a:srgbClr val="C00000"/>
            </a:solidFill>
            <a:prstDash val="solid"/>
            <a:round/>
            <a:headEnd type="none" w="med" len="med"/>
            <a:tailEnd type="none" w="med" len="med"/>
          </a:ln>
          <a:effectLst/>
        </p:spPr>
        <p:txBody>
          <a:bodyPr vert="horz" wrap="square" lIns="64291" tIns="32146" rIns="64291" bIns="32146" numCol="1" rtlCol="0" anchor="t" anchorCtr="0" compatLnSpc="1">
            <a:prstTxWarp prst="textNoShape">
              <a:avLst/>
            </a:prstTxWarp>
          </a:bodyPr>
          <a:lstStyle/>
          <a:p>
            <a:pPr defTabSz="642915" fontAlgn="base">
              <a:spcBef>
                <a:spcPct val="0"/>
              </a:spcBef>
              <a:spcAft>
                <a:spcPct val="0"/>
              </a:spcAft>
            </a:pPr>
            <a:endParaRPr lang="en-ZA" sz="1100">
              <a:solidFill>
                <a:srgbClr val="000000"/>
              </a:solidFill>
              <a:latin typeface="Arial" charset="0"/>
              <a:ea typeface="ヒラギノ角ゴ ProN W3" charset="-128"/>
              <a:cs typeface="ヒラギノ角ゴ ProN W3" charset="-128"/>
              <a:sym typeface="Arial" charset="0"/>
            </a:endParaRPr>
          </a:p>
        </p:txBody>
      </p:sp>
      <p:grpSp>
        <p:nvGrpSpPr>
          <p:cNvPr id="7" name="Group 8"/>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10" name="Rectangle 9"/>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1"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2" name="Freeform 11"/>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sp>
          <p:nvSpPr>
            <p:cNvPr id="13"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4"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pPr defTabSz="457200"/>
              <a:endParaRPr lang="en-US">
                <a:solidFill>
                  <a:prstClr val="black"/>
                </a:solidFill>
              </a:endParaRPr>
            </a:p>
          </p:txBody>
        </p:sp>
      </p:grpSp>
      <p:grpSp>
        <p:nvGrpSpPr>
          <p:cNvPr id="9" name="Group 14"/>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6" name="Rectangle 15"/>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7"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8"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a:solidFill>
                  <a:prstClr val="black"/>
                </a:solidFill>
              </a:endParaRPr>
            </a:p>
          </p:txBody>
        </p:sp>
        <p:sp>
          <p:nvSpPr>
            <p:cNvPr id="19"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pPr defTabSz="457200"/>
              <a:endParaRPr lang="en-US">
                <a:solidFill>
                  <a:prstClr val="black"/>
                </a:solidFill>
              </a:endParaRPr>
            </a:p>
          </p:txBody>
        </p:sp>
        <p:sp>
          <p:nvSpPr>
            <p:cNvPr id="20"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grpSp>
      <p:grpSp>
        <p:nvGrpSpPr>
          <p:cNvPr id="15" name="Group 6"/>
          <p:cNvGrpSpPr/>
          <p:nvPr/>
        </p:nvGrpSpPr>
        <p:grpSpPr>
          <a:xfrm>
            <a:off x="89452" y="1482211"/>
            <a:ext cx="8965096" cy="2006424"/>
            <a:chOff x="89452" y="1482211"/>
            <a:chExt cx="8965096" cy="2006424"/>
          </a:xfrm>
        </p:grpSpPr>
        <p:sp>
          <p:nvSpPr>
            <p:cNvPr id="5" name="Freeform 4"/>
            <p:cNvSpPr/>
            <p:nvPr/>
          </p:nvSpPr>
          <p:spPr>
            <a:xfrm>
              <a:off x="149087" y="2604052"/>
              <a:ext cx="8855765" cy="884583"/>
            </a:xfrm>
            <a:custGeom>
              <a:avLst/>
              <a:gdLst>
                <a:gd name="connsiteX0" fmla="*/ 0 w 8935278"/>
                <a:gd name="connsiteY0" fmla="*/ 0 h 1013792"/>
                <a:gd name="connsiteX1" fmla="*/ 2156791 w 8935278"/>
                <a:gd name="connsiteY1" fmla="*/ 1013792 h 1013792"/>
                <a:gd name="connsiteX2" fmla="*/ 6818243 w 8935278"/>
                <a:gd name="connsiteY2" fmla="*/ 1013792 h 1013792"/>
                <a:gd name="connsiteX3" fmla="*/ 8935278 w 8935278"/>
                <a:gd name="connsiteY3" fmla="*/ 129209 h 1013792"/>
                <a:gd name="connsiteX0" fmla="*/ 0 w 8816009"/>
                <a:gd name="connsiteY0" fmla="*/ 19878 h 884583"/>
                <a:gd name="connsiteX1" fmla="*/ 2037522 w 8816009"/>
                <a:gd name="connsiteY1" fmla="*/ 884583 h 884583"/>
                <a:gd name="connsiteX2" fmla="*/ 6698974 w 8816009"/>
                <a:gd name="connsiteY2" fmla="*/ 884583 h 884583"/>
                <a:gd name="connsiteX3" fmla="*/ 8816009 w 8816009"/>
                <a:gd name="connsiteY3" fmla="*/ 0 h 884583"/>
                <a:gd name="connsiteX0" fmla="*/ 0 w 8855765"/>
                <a:gd name="connsiteY0" fmla="*/ 0 h 884583"/>
                <a:gd name="connsiteX1" fmla="*/ 2077278 w 8855765"/>
                <a:gd name="connsiteY1" fmla="*/ 884583 h 884583"/>
                <a:gd name="connsiteX2" fmla="*/ 6738730 w 8855765"/>
                <a:gd name="connsiteY2" fmla="*/ 884583 h 884583"/>
                <a:gd name="connsiteX3" fmla="*/ 8855765 w 8855765"/>
                <a:gd name="connsiteY3" fmla="*/ 0 h 884583"/>
              </a:gdLst>
              <a:ahLst/>
              <a:cxnLst>
                <a:cxn ang="0">
                  <a:pos x="connsiteX0" y="connsiteY0"/>
                </a:cxn>
                <a:cxn ang="0">
                  <a:pos x="connsiteX1" y="connsiteY1"/>
                </a:cxn>
                <a:cxn ang="0">
                  <a:pos x="connsiteX2" y="connsiteY2"/>
                </a:cxn>
                <a:cxn ang="0">
                  <a:pos x="connsiteX3" y="connsiteY3"/>
                </a:cxn>
              </a:cxnLst>
              <a:rect l="l" t="t" r="r" b="b"/>
              <a:pathLst>
                <a:path w="8855765" h="884583">
                  <a:moveTo>
                    <a:pt x="0" y="0"/>
                  </a:moveTo>
                  <a:lnTo>
                    <a:pt x="2077278" y="884583"/>
                  </a:lnTo>
                  <a:lnTo>
                    <a:pt x="6738730" y="884583"/>
                  </a:lnTo>
                  <a:lnTo>
                    <a:pt x="8855765" y="0"/>
                  </a:lnTo>
                </a:path>
              </a:pathLst>
            </a:custGeom>
            <a:gradFill flip="none" rotWithShape="1">
              <a:gsLst>
                <a:gs pos="0">
                  <a:srgbClr val="C00000">
                    <a:shade val="30000"/>
                    <a:satMod val="115000"/>
                    <a:alpha val="90000"/>
                  </a:srgbClr>
                </a:gs>
                <a:gs pos="50000">
                  <a:srgbClr val="C00000">
                    <a:shade val="67500"/>
                    <a:satMod val="115000"/>
                    <a:alpha val="57000"/>
                  </a:srgbClr>
                </a:gs>
                <a:gs pos="100000">
                  <a:srgbClr val="C00000">
                    <a:shade val="100000"/>
                    <a:satMod val="115000"/>
                    <a:alpha val="57000"/>
                  </a:srgbClr>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ZA">
                <a:solidFill>
                  <a:prstClr val="white"/>
                </a:solidFill>
              </a:endParaRPr>
            </a:p>
          </p:txBody>
        </p:sp>
        <p:pic>
          <p:nvPicPr>
            <p:cNvPr id="2" name="Picture 1"/>
            <p:cNvPicPr>
              <a:picLocks noChangeAspect="1"/>
            </p:cNvPicPr>
            <p:nvPr/>
          </p:nvPicPr>
          <p:blipFill rotWithShape="1">
            <a:blip r:embed="rId4">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4338" r="221"/>
            <a:stretch/>
          </p:blipFill>
          <p:spPr>
            <a:xfrm>
              <a:off x="89452" y="1482211"/>
              <a:ext cx="8965096" cy="1124438"/>
            </a:xfrm>
            <a:prstGeom prst="roundRect">
              <a:avLst>
                <a:gd name="adj" fmla="val 8594"/>
              </a:avLst>
            </a:prstGeom>
            <a:solidFill>
              <a:srgbClr val="FFFFFF">
                <a:shade val="85000"/>
              </a:srgbClr>
            </a:solidFill>
            <a:ln w="19050">
              <a:solidFill>
                <a:srgbClr val="C00000"/>
              </a:solidFill>
            </a:ln>
            <a:effectLst>
              <a:outerShdw blurRad="50800" dist="38100" dir="2700000" algn="tl" rotWithShape="0">
                <a:prstClr val="black">
                  <a:alpha val="40000"/>
                </a:prstClr>
              </a:outerShdw>
            </a:effectLst>
          </p:spPr>
        </p:pic>
      </p:grpSp>
      <p:sp>
        <p:nvSpPr>
          <p:cNvPr id="6" name="Rounded Rectangle 5"/>
          <p:cNvSpPr/>
          <p:nvPr/>
        </p:nvSpPr>
        <p:spPr bwMode="auto">
          <a:xfrm>
            <a:off x="2221955" y="3487044"/>
            <a:ext cx="4663477" cy="268902"/>
          </a:xfrm>
          <a:prstGeom prst="roundRect">
            <a:avLst/>
          </a:prstGeom>
          <a:noFill/>
          <a:ln w="19050" cap="flat" cmpd="sng" algn="ctr">
            <a:solidFill>
              <a:srgbClr val="C00000"/>
            </a:solidFill>
            <a:prstDash val="solid"/>
            <a:round/>
            <a:headEnd type="none" w="med" len="med"/>
            <a:tailEnd type="none" w="med" len="med"/>
          </a:ln>
          <a:effectLst/>
        </p:spPr>
        <p:txBody>
          <a:bodyPr vert="horz" wrap="square" lIns="64291" tIns="32146" rIns="64291" bIns="32146" numCol="1" rtlCol="0" anchor="t" anchorCtr="0" compatLnSpc="1">
            <a:prstTxWarp prst="textNoShape">
              <a:avLst/>
            </a:prstTxWarp>
          </a:bodyPr>
          <a:lstStyle/>
          <a:p>
            <a:pPr defTabSz="642915" fontAlgn="base">
              <a:spcBef>
                <a:spcPct val="0"/>
              </a:spcBef>
              <a:spcAft>
                <a:spcPct val="0"/>
              </a:spcAft>
            </a:pPr>
            <a:endParaRPr lang="en-ZA" sz="1100">
              <a:solidFill>
                <a:srgbClr val="000000"/>
              </a:solidFill>
              <a:latin typeface="Arial" charset="0"/>
              <a:ea typeface="ヒラギノ角ゴ ProN W3" charset="-128"/>
              <a:cs typeface="ヒラギノ角ゴ ProN W3" charset="-128"/>
              <a:sym typeface="Arial" charset="0"/>
            </a:endParaRPr>
          </a:p>
        </p:txBody>
      </p:sp>
      <p:grpSp>
        <p:nvGrpSpPr>
          <p:cNvPr id="21" name="Group 22"/>
          <p:cNvGrpSpPr/>
          <p:nvPr/>
        </p:nvGrpSpPr>
        <p:grpSpPr>
          <a:xfrm>
            <a:off x="89452" y="3753531"/>
            <a:ext cx="8965092" cy="1663296"/>
            <a:chOff x="89452" y="3753531"/>
            <a:chExt cx="8965092" cy="1663296"/>
          </a:xfrm>
        </p:grpSpPr>
        <p:sp>
          <p:nvSpPr>
            <p:cNvPr id="22" name="Freeform 21"/>
            <p:cNvSpPr/>
            <p:nvPr/>
          </p:nvSpPr>
          <p:spPr>
            <a:xfrm>
              <a:off x="162341" y="5247861"/>
              <a:ext cx="8855765" cy="168966"/>
            </a:xfrm>
            <a:custGeom>
              <a:avLst/>
              <a:gdLst>
                <a:gd name="connsiteX0" fmla="*/ 0 w 8935278"/>
                <a:gd name="connsiteY0" fmla="*/ 0 h 1013792"/>
                <a:gd name="connsiteX1" fmla="*/ 2156791 w 8935278"/>
                <a:gd name="connsiteY1" fmla="*/ 1013792 h 1013792"/>
                <a:gd name="connsiteX2" fmla="*/ 6818243 w 8935278"/>
                <a:gd name="connsiteY2" fmla="*/ 1013792 h 1013792"/>
                <a:gd name="connsiteX3" fmla="*/ 8935278 w 8935278"/>
                <a:gd name="connsiteY3" fmla="*/ 129209 h 1013792"/>
                <a:gd name="connsiteX0" fmla="*/ 0 w 8816009"/>
                <a:gd name="connsiteY0" fmla="*/ 19878 h 884583"/>
                <a:gd name="connsiteX1" fmla="*/ 2037522 w 8816009"/>
                <a:gd name="connsiteY1" fmla="*/ 884583 h 884583"/>
                <a:gd name="connsiteX2" fmla="*/ 6698974 w 8816009"/>
                <a:gd name="connsiteY2" fmla="*/ 884583 h 884583"/>
                <a:gd name="connsiteX3" fmla="*/ 8816009 w 8816009"/>
                <a:gd name="connsiteY3" fmla="*/ 0 h 884583"/>
                <a:gd name="connsiteX0" fmla="*/ 0 w 8855765"/>
                <a:gd name="connsiteY0" fmla="*/ 0 h 884583"/>
                <a:gd name="connsiteX1" fmla="*/ 2077278 w 8855765"/>
                <a:gd name="connsiteY1" fmla="*/ 884583 h 884583"/>
                <a:gd name="connsiteX2" fmla="*/ 6738730 w 8855765"/>
                <a:gd name="connsiteY2" fmla="*/ 884583 h 884583"/>
                <a:gd name="connsiteX3" fmla="*/ 8855765 w 8855765"/>
                <a:gd name="connsiteY3" fmla="*/ 0 h 884583"/>
              </a:gdLst>
              <a:ahLst/>
              <a:cxnLst>
                <a:cxn ang="0">
                  <a:pos x="connsiteX0" y="connsiteY0"/>
                </a:cxn>
                <a:cxn ang="0">
                  <a:pos x="connsiteX1" y="connsiteY1"/>
                </a:cxn>
                <a:cxn ang="0">
                  <a:pos x="connsiteX2" y="connsiteY2"/>
                </a:cxn>
                <a:cxn ang="0">
                  <a:pos x="connsiteX3" y="connsiteY3"/>
                </a:cxn>
              </a:cxnLst>
              <a:rect l="l" t="t" r="r" b="b"/>
              <a:pathLst>
                <a:path w="8855765" h="884583">
                  <a:moveTo>
                    <a:pt x="0" y="0"/>
                  </a:moveTo>
                  <a:lnTo>
                    <a:pt x="2077278" y="884583"/>
                  </a:lnTo>
                  <a:lnTo>
                    <a:pt x="6738730" y="884583"/>
                  </a:lnTo>
                  <a:lnTo>
                    <a:pt x="8855765" y="0"/>
                  </a:lnTo>
                </a:path>
              </a:pathLst>
            </a:custGeom>
            <a:gradFill flip="none" rotWithShape="1">
              <a:gsLst>
                <a:gs pos="0">
                  <a:srgbClr val="C00000">
                    <a:shade val="30000"/>
                    <a:satMod val="115000"/>
                    <a:alpha val="90000"/>
                  </a:srgbClr>
                </a:gs>
                <a:gs pos="50000">
                  <a:srgbClr val="C00000">
                    <a:shade val="67500"/>
                    <a:satMod val="115000"/>
                    <a:alpha val="57000"/>
                  </a:srgbClr>
                </a:gs>
                <a:gs pos="100000">
                  <a:srgbClr val="C00000">
                    <a:shade val="100000"/>
                    <a:satMod val="115000"/>
                    <a:alpha val="57000"/>
                  </a:srgbClr>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ZA">
                <a:solidFill>
                  <a:prstClr val="white"/>
                </a:solidFill>
              </a:endParaRPr>
            </a:p>
          </p:txBody>
        </p:sp>
        <p:pic>
          <p:nvPicPr>
            <p:cNvPr id="4" name="Picture 3"/>
            <p:cNvPicPr>
              <a:picLocks noChangeAspect="1"/>
            </p:cNvPicPr>
            <p:nvPr/>
          </p:nvPicPr>
          <p:blipFill rotWithShape="1">
            <a:blip r:embed="rId5">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12691"/>
            <a:stretch/>
          </p:blipFill>
          <p:spPr>
            <a:xfrm>
              <a:off x="89452" y="3753531"/>
              <a:ext cx="8965092" cy="1499250"/>
            </a:xfrm>
            <a:prstGeom prst="roundRect">
              <a:avLst>
                <a:gd name="adj" fmla="val 8594"/>
              </a:avLst>
            </a:prstGeom>
            <a:solidFill>
              <a:srgbClr val="FFFFFF">
                <a:shade val="85000"/>
              </a:srgbClr>
            </a:solidFill>
            <a:ln w="19050">
              <a:solidFill>
                <a:srgbClr val="C00000"/>
              </a:solidFill>
            </a:ln>
            <a:effectLst>
              <a:outerShdw blurRad="50800" dist="38100" dir="2700000" algn="tl" rotWithShape="0">
                <a:prstClr val="black">
                  <a:alpha val="40000"/>
                </a:prstClr>
              </a:outerShdw>
            </a:effectLst>
          </p:spPr>
        </p:pic>
      </p:grpSp>
      <p:sp>
        <p:nvSpPr>
          <p:cNvPr id="24" name="Rounded Rectangle 23"/>
          <p:cNvSpPr/>
          <p:nvPr/>
        </p:nvSpPr>
        <p:spPr>
          <a:xfrm>
            <a:off x="7176052" y="4403035"/>
            <a:ext cx="695738" cy="387626"/>
          </a:xfrm>
          <a:prstGeom prst="roundRect">
            <a:avLst>
              <a:gd name="adj" fmla="val 50000"/>
            </a:avLst>
          </a:prstGeom>
          <a:noFill/>
          <a:ln w="38100">
            <a:solidFill>
              <a:srgbClr val="0070C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ZA">
              <a:solidFill>
                <a:prstClr val="white"/>
              </a:solidFill>
            </a:endParaRPr>
          </a:p>
        </p:txBody>
      </p:sp>
      <p:sp>
        <p:nvSpPr>
          <p:cNvPr id="29" name="Rounded Rectangle 28"/>
          <p:cNvSpPr/>
          <p:nvPr/>
        </p:nvSpPr>
        <p:spPr>
          <a:xfrm>
            <a:off x="174661" y="4577201"/>
            <a:ext cx="575353" cy="387626"/>
          </a:xfrm>
          <a:prstGeom prst="roundRect">
            <a:avLst>
              <a:gd name="adj" fmla="val 50000"/>
            </a:avLst>
          </a:prstGeom>
          <a:noFill/>
          <a:ln w="38100">
            <a:solidFill>
              <a:srgbClr val="0070C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ZA">
              <a:solidFill>
                <a:prstClr val="white"/>
              </a:solidFill>
            </a:endParaRPr>
          </a:p>
        </p:txBody>
      </p:sp>
      <p:grpSp>
        <p:nvGrpSpPr>
          <p:cNvPr id="23" name="Group 31"/>
          <p:cNvGrpSpPr/>
          <p:nvPr/>
        </p:nvGrpSpPr>
        <p:grpSpPr>
          <a:xfrm>
            <a:off x="374680" y="4753190"/>
            <a:ext cx="780587" cy="157646"/>
            <a:chOff x="374680" y="4753190"/>
            <a:chExt cx="780587" cy="157646"/>
          </a:xfrm>
        </p:grpSpPr>
        <p:sp>
          <p:nvSpPr>
            <p:cNvPr id="30" name="Down Arrow 29"/>
            <p:cNvSpPr/>
            <p:nvPr/>
          </p:nvSpPr>
          <p:spPr>
            <a:xfrm rot="16200000" flipH="1" flipV="1">
              <a:off x="566793" y="4576612"/>
              <a:ext cx="142111" cy="526338"/>
            </a:xfrm>
            <a:prstGeom prst="downArrow">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ZA">
                <a:solidFill>
                  <a:prstClr val="white"/>
                </a:solidFill>
              </a:endParaRPr>
            </a:p>
          </p:txBody>
        </p:sp>
        <p:pic>
          <p:nvPicPr>
            <p:cNvPr id="31" name="Picture 30"/>
            <p:cNvPicPr>
              <a:picLocks noChangeAspect="1"/>
            </p:cNvPicPr>
            <p:nvPr/>
          </p:nvPicPr>
          <p:blipFill rotWithShape="1">
            <a:blip r:embed="rId4">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6852" t="82003" r="90821" b="4509"/>
            <a:stretch/>
          </p:blipFill>
          <p:spPr>
            <a:xfrm>
              <a:off x="936702" y="4753190"/>
              <a:ext cx="218565" cy="151656"/>
            </a:xfrm>
            <a:prstGeom prst="roundRect">
              <a:avLst>
                <a:gd name="adj" fmla="val 8594"/>
              </a:avLst>
            </a:prstGeom>
            <a:solidFill>
              <a:srgbClr val="FFFFFF">
                <a:shade val="85000"/>
              </a:srgbClr>
            </a:solidFill>
            <a:ln w="12700">
              <a:noFill/>
            </a:ln>
            <a:effectLst/>
          </p:spPr>
        </p:pic>
      </p:grpSp>
      <p:sp>
        <p:nvSpPr>
          <p:cNvPr id="28" name="Rounded Rectangle 27"/>
          <p:cNvSpPr/>
          <p:nvPr/>
        </p:nvSpPr>
        <p:spPr>
          <a:xfrm>
            <a:off x="4815132" y="4476055"/>
            <a:ext cx="695738" cy="387626"/>
          </a:xfrm>
          <a:prstGeom prst="roundRect">
            <a:avLst>
              <a:gd name="adj" fmla="val 50000"/>
            </a:avLst>
          </a:prstGeom>
          <a:noFill/>
          <a:ln w="38100">
            <a:solidFill>
              <a:srgbClr val="0070C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ZA">
              <a:solidFill>
                <a:prstClr val="white"/>
              </a:solidFill>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147429940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1000"/>
                                        <p:tgtEl>
                                          <p:spTgt spid="6"/>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heel(1)">
                                      <p:cBhvr>
                                        <p:cTn id="11" dur="10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wipe(down)">
                                      <p:cBhvr>
                                        <p:cTn id="16" dur="5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down)">
                                      <p:cBhvr>
                                        <p:cTn id="21" dur="500"/>
                                        <p:tgtEl>
                                          <p:spTgt spid="21"/>
                                        </p:tgtEl>
                                      </p:cBhvr>
                                    </p:animEffect>
                                  </p:childTnLst>
                                </p:cTn>
                              </p:par>
                            </p:childTnLst>
                          </p:cTn>
                        </p:par>
                      </p:childTnLst>
                    </p:cTn>
                  </p:par>
                  <p:par>
                    <p:cTn id="22" fill="hold">
                      <p:stCondLst>
                        <p:cond delay="indefinite"/>
                      </p:stCondLst>
                      <p:childTnLst>
                        <p:par>
                          <p:cTn id="23" fill="hold">
                            <p:stCondLst>
                              <p:cond delay="0"/>
                            </p:stCondLst>
                            <p:childTnLst>
                              <p:par>
                                <p:cTn id="24" presetID="21" presetClass="entr" presetSubtype="1" fill="hold" grpId="0" nodeType="click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wheel(1)">
                                      <p:cBhvr>
                                        <p:cTn id="26" dur="750"/>
                                        <p:tgtEl>
                                          <p:spTgt spid="28"/>
                                        </p:tgtEl>
                                      </p:cBhvr>
                                    </p:animEffect>
                                  </p:childTnLst>
                                </p:cTn>
                              </p:par>
                            </p:childTnLst>
                          </p:cTn>
                        </p:par>
                      </p:childTnLst>
                    </p:cTn>
                  </p:par>
                  <p:par>
                    <p:cTn id="27" fill="hold">
                      <p:stCondLst>
                        <p:cond delay="indefinite"/>
                      </p:stCondLst>
                      <p:childTnLst>
                        <p:par>
                          <p:cTn id="28" fill="hold">
                            <p:stCondLst>
                              <p:cond delay="0"/>
                            </p:stCondLst>
                            <p:childTnLst>
                              <p:par>
                                <p:cTn id="29" presetID="21" presetClass="entr" presetSubtype="1"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wheel(1)">
                                      <p:cBhvr>
                                        <p:cTn id="31" dur="75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21" presetClass="entr" presetSubtype="1"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wheel(1)">
                                      <p:cBhvr>
                                        <p:cTn id="36" dur="750"/>
                                        <p:tgtEl>
                                          <p:spTgt spid="29"/>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1+#ppt_w/2"/>
                                          </p:val>
                                        </p:tav>
                                        <p:tav tm="100000">
                                          <p:val>
                                            <p:strVal val="#ppt_x"/>
                                          </p:val>
                                        </p:tav>
                                      </p:tavLst>
                                    </p:anim>
                                    <p:anim calcmode="lin" valueType="num">
                                      <p:cBhvr additive="base">
                                        <p:cTn id="42"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4" grpId="0" animBg="1"/>
      <p:bldP spid="29" grpId="0" animBg="1"/>
      <p:bldP spid="28" grpId="0" animBg="1"/>
    </p:bldLst>
  </p:timing>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6146" name="Picture 2"/>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30081" t="19665" r="28841" b="7882"/>
          <a:stretch/>
        </p:blipFill>
        <p:spPr bwMode="auto">
          <a:xfrm>
            <a:off x="1673523" y="0"/>
            <a:ext cx="6038491" cy="6347171"/>
          </a:xfrm>
          <a:prstGeom prst="rect">
            <a:avLst/>
          </a:prstGeom>
          <a:noFill/>
          <a:ln>
            <a:noFill/>
          </a:ln>
          <a:effectLst/>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chemeClr val="accent1"/>
                </a:solidFill>
              </a14:hiddenFill>
            </a:ext>
            <a:ext uri="{91240B29-F687-4F45-9708-019B960494DF}">
              <a14:hiddenLine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w="9525">
                <a:solidFill>
                  <a:schemeClr val="tx1"/>
                </a:solidFill>
                <a:miter lim="800000"/>
                <a:headEnd/>
                <a:tailEnd/>
              </a14:hiddenLine>
            </a:ext>
            <a:ext uri="{AF507438-7753-43E0-B8FC-AC1667EBCBE1}">
              <a14:hiddenEffects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effectLst>
                  <a:outerShdw dist="35921" dir="2700000" algn="ctr" rotWithShape="0">
                    <a:schemeClr val="bg2"/>
                  </a:outerShdw>
                </a:effectLst>
              </a14:hiddenEffects>
            </a:ext>
          </a:extLst>
        </p:spPr>
      </p:pic>
      <p:sp>
        <p:nvSpPr>
          <p:cNvPr id="6" name="TextBox 5"/>
          <p:cNvSpPr txBox="1"/>
          <p:nvPr/>
        </p:nvSpPr>
        <p:spPr>
          <a:xfrm>
            <a:off x="0" y="6244466"/>
            <a:ext cx="9144000" cy="800219"/>
          </a:xfrm>
          <a:prstGeom prst="rect">
            <a:avLst/>
          </a:prstGeom>
          <a:noFill/>
        </p:spPr>
        <p:txBody>
          <a:bodyPr wrap="square" rtlCol="0">
            <a:spAutoFit/>
          </a:bodyPr>
          <a:lstStyle/>
          <a:p>
            <a:r>
              <a:rPr lang="en-GB" sz="1400" dirty="0" err="1" smtClean="0"/>
              <a:t>Shikany</a:t>
            </a:r>
            <a:r>
              <a:rPr lang="en-GB" sz="1400" dirty="0" smtClean="0"/>
              <a:t> JM, Margolis KL, </a:t>
            </a:r>
            <a:r>
              <a:rPr lang="en-GB" sz="1400" dirty="0" err="1" smtClean="0"/>
              <a:t>Pettinger</a:t>
            </a:r>
            <a:r>
              <a:rPr lang="en-GB" sz="1400" dirty="0" smtClean="0"/>
              <a:t> M, et al. Effects of a low-fat dietary intervention on glucose, insulin, and insulin resistance </a:t>
            </a:r>
            <a:r>
              <a:rPr lang="en-GB" sz="1400" dirty="0" smtClean="0">
                <a:ln>
                  <a:solidFill>
                    <a:srgbClr val="FFFFFF"/>
                  </a:solidFill>
                </a:ln>
                <a:solidFill>
                  <a:srgbClr val="FFFFFF"/>
                </a:solidFill>
              </a:rPr>
              <a:t>in the Women's Health Initiative (WHI) Dietary Modification trial. </a:t>
            </a:r>
            <a:r>
              <a:rPr lang="en-GB" sz="1400" i="1" dirty="0" smtClean="0">
                <a:ln>
                  <a:solidFill>
                    <a:srgbClr val="FFFFFF"/>
                  </a:solidFill>
                </a:ln>
                <a:solidFill>
                  <a:srgbClr val="FFFFFF"/>
                </a:solidFill>
              </a:rPr>
              <a:t>Am J </a:t>
            </a:r>
            <a:r>
              <a:rPr lang="en-GB" sz="1400" i="1" dirty="0" err="1" smtClean="0">
                <a:ln>
                  <a:solidFill>
                    <a:srgbClr val="FFFFFF"/>
                  </a:solidFill>
                </a:ln>
                <a:solidFill>
                  <a:srgbClr val="FFFFFF"/>
                </a:solidFill>
              </a:rPr>
              <a:t>Clin</a:t>
            </a:r>
            <a:r>
              <a:rPr lang="en-GB" sz="1400" i="1" dirty="0" smtClean="0">
                <a:ln>
                  <a:solidFill>
                    <a:srgbClr val="FFFFFF"/>
                  </a:solidFill>
                </a:ln>
                <a:solidFill>
                  <a:srgbClr val="FFFFFF"/>
                </a:solidFill>
              </a:rPr>
              <a:t> </a:t>
            </a:r>
            <a:r>
              <a:rPr lang="en-GB" sz="1400" i="1" dirty="0" err="1" smtClean="0">
                <a:ln>
                  <a:solidFill>
                    <a:srgbClr val="FFFFFF"/>
                  </a:solidFill>
                </a:ln>
                <a:solidFill>
                  <a:srgbClr val="FFFFFF"/>
                </a:solidFill>
              </a:rPr>
              <a:t>Nutr</a:t>
            </a:r>
            <a:r>
              <a:rPr lang="en-GB" sz="1400" dirty="0" smtClean="0">
                <a:ln>
                  <a:solidFill>
                    <a:srgbClr val="FFFFFF"/>
                  </a:solidFill>
                </a:ln>
                <a:solidFill>
                  <a:srgbClr val="FFFFFF"/>
                </a:solidFill>
              </a:rPr>
              <a:t> 2011; 94: 75-85</a:t>
            </a:r>
            <a:r>
              <a:rPr lang="en-GB" sz="1400" dirty="0" smtClean="0">
                <a:ln>
                  <a:solidFill>
                    <a:srgbClr val="FFFFFF"/>
                  </a:solidFill>
                </a:ln>
              </a:rPr>
              <a:t>.</a:t>
            </a:r>
            <a:endParaRPr lang="en-US" sz="1400" dirty="0" smtClean="0">
              <a:ln>
                <a:solidFill>
                  <a:srgbClr val="FFFFFF"/>
                </a:solidFill>
              </a:ln>
            </a:endParaRPr>
          </a:p>
          <a:p>
            <a:endParaRPr lang="en-US" dirty="0" smtClean="0">
              <a:latin typeface="Arial Narrow" pitchFamily="34" charset="0"/>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2473778180"/>
      </p:ext>
    </p:extLst>
  </p:cSld>
  <p:clrMapOvr>
    <a:masterClrMapping/>
  </p:clrMapOvr>
  <p:transition spd="slow">
    <p:wipe dir="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ounded Rectangle 3"/>
          <p:cNvSpPr/>
          <p:nvPr/>
        </p:nvSpPr>
        <p:spPr bwMode="auto">
          <a:xfrm>
            <a:off x="397510" y="895356"/>
            <a:ext cx="8455978" cy="5158208"/>
          </a:xfrm>
          <a:prstGeom prst="roundRect">
            <a:avLst>
              <a:gd name="adj" fmla="val 3536"/>
            </a:avLst>
          </a:prstGeom>
          <a:solidFill>
            <a:srgbClr val="300058">
              <a:alpha val="84706"/>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a:solidFill>
                <a:prstClr val="white"/>
              </a:solidFill>
              <a:effectLst/>
              <a:latin typeface="Arial Narrow" pitchFamily="34" charset="0"/>
            </a:endParaRPr>
          </a:p>
        </p:txBody>
      </p:sp>
      <p:sp>
        <p:nvSpPr>
          <p:cNvPr id="5" name="Title 1"/>
          <p:cNvSpPr txBox="1">
            <a:spLocks/>
          </p:cNvSpPr>
          <p:nvPr/>
        </p:nvSpPr>
        <p:spPr bwMode="auto">
          <a:xfrm>
            <a:off x="573135" y="1099079"/>
            <a:ext cx="8248386" cy="4707979"/>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spcAft>
                <a:spcPts val="1200"/>
              </a:spcAft>
            </a:pPr>
            <a:r>
              <a:rPr lang="en-ZA" sz="3400" dirty="0" smtClean="0">
                <a:solidFill>
                  <a:schemeClr val="bg1"/>
                </a:solidFill>
                <a:latin typeface="Arial Narrow" pitchFamily="34" charset="0"/>
              </a:rPr>
              <a:t>“….women </a:t>
            </a:r>
            <a:r>
              <a:rPr lang="en-ZA" sz="3400" dirty="0">
                <a:solidFill>
                  <a:schemeClr val="bg1"/>
                </a:solidFill>
                <a:latin typeface="Arial Narrow" pitchFamily="34" charset="0"/>
              </a:rPr>
              <a:t>with diabetes </a:t>
            </a:r>
            <a:r>
              <a:rPr lang="en-ZA" sz="3400" dirty="0" smtClean="0">
                <a:solidFill>
                  <a:schemeClr val="bg1"/>
                </a:solidFill>
                <a:latin typeface="Arial Narrow" pitchFamily="34" charset="0"/>
              </a:rPr>
              <a:t>at baseline </a:t>
            </a:r>
            <a:r>
              <a:rPr lang="en-ZA" sz="3400" dirty="0">
                <a:solidFill>
                  <a:schemeClr val="bg1"/>
                </a:solidFill>
                <a:latin typeface="Arial Narrow" pitchFamily="34" charset="0"/>
              </a:rPr>
              <a:t>did experience adverse glycemic effects of the </a:t>
            </a:r>
            <a:r>
              <a:rPr lang="en-ZA" sz="3400" dirty="0" smtClean="0">
                <a:solidFill>
                  <a:schemeClr val="bg1"/>
                </a:solidFill>
                <a:latin typeface="Arial Narrow" pitchFamily="34" charset="0"/>
              </a:rPr>
              <a:t>low-fat diet</a:t>
            </a:r>
            <a:r>
              <a:rPr lang="en-ZA" sz="3400" dirty="0">
                <a:solidFill>
                  <a:schemeClr val="bg1"/>
                </a:solidFill>
                <a:latin typeface="Arial Narrow" pitchFamily="34" charset="0"/>
              </a:rPr>
              <a:t>, which indicated that </a:t>
            </a:r>
            <a:r>
              <a:rPr lang="en-ZA" sz="3400" dirty="0">
                <a:ln>
                  <a:solidFill>
                    <a:srgbClr val="DE7B00"/>
                  </a:solidFill>
                </a:ln>
                <a:solidFill>
                  <a:schemeClr val="accent6"/>
                </a:solidFill>
                <a:latin typeface="Arial Narrow" pitchFamily="34" charset="0"/>
              </a:rPr>
              <a:t>caution should be exercised </a:t>
            </a:r>
            <a:r>
              <a:rPr lang="en-ZA" sz="3400" dirty="0" smtClean="0">
                <a:ln>
                  <a:solidFill>
                    <a:srgbClr val="DE7B00"/>
                  </a:solidFill>
                </a:ln>
                <a:solidFill>
                  <a:schemeClr val="accent6"/>
                </a:solidFill>
                <a:latin typeface="Arial Narrow" pitchFamily="34" charset="0"/>
              </a:rPr>
              <a:t>in recommending a </a:t>
            </a:r>
            <a:r>
              <a:rPr lang="en-ZA" sz="3400" dirty="0">
                <a:ln>
                  <a:solidFill>
                    <a:srgbClr val="DE7B00"/>
                  </a:solidFill>
                </a:ln>
                <a:solidFill>
                  <a:schemeClr val="accent6"/>
                </a:solidFill>
                <a:latin typeface="Arial Narrow" pitchFamily="34" charset="0"/>
              </a:rPr>
              <a:t>reduction in </a:t>
            </a:r>
            <a:r>
              <a:rPr lang="en-ZA" sz="3400" dirty="0" smtClean="0">
                <a:ln>
                  <a:solidFill>
                    <a:srgbClr val="DE7B00"/>
                  </a:solidFill>
                </a:ln>
                <a:solidFill>
                  <a:schemeClr val="accent6"/>
                </a:solidFill>
                <a:latin typeface="Arial Narrow" pitchFamily="34" charset="0"/>
              </a:rPr>
              <a:t>overall dietary </a:t>
            </a:r>
            <a:r>
              <a:rPr lang="en-ZA" sz="3400" dirty="0">
                <a:ln>
                  <a:solidFill>
                    <a:srgbClr val="DE7B00"/>
                  </a:solidFill>
                </a:ln>
                <a:solidFill>
                  <a:schemeClr val="accent6"/>
                </a:solidFill>
                <a:latin typeface="Arial Narrow" pitchFamily="34" charset="0"/>
              </a:rPr>
              <a:t>fat in women </a:t>
            </a:r>
            <a:r>
              <a:rPr lang="en-ZA" sz="3400" dirty="0" smtClean="0">
                <a:ln>
                  <a:solidFill>
                    <a:srgbClr val="DE7B00"/>
                  </a:solidFill>
                </a:ln>
                <a:solidFill>
                  <a:schemeClr val="accent6"/>
                </a:solidFill>
                <a:latin typeface="Arial Narrow" pitchFamily="34" charset="0"/>
              </a:rPr>
              <a:t>with diabetes </a:t>
            </a:r>
            <a:r>
              <a:rPr lang="en-ZA" sz="3400" dirty="0">
                <a:solidFill>
                  <a:schemeClr val="bg1"/>
                </a:solidFill>
                <a:latin typeface="Arial Narrow" pitchFamily="34" charset="0"/>
              </a:rPr>
              <a:t>unless accompanied by </a:t>
            </a:r>
            <a:r>
              <a:rPr lang="en-ZA" sz="3400" dirty="0" smtClean="0">
                <a:solidFill>
                  <a:schemeClr val="bg1"/>
                </a:solidFill>
                <a:latin typeface="Arial Narrow" pitchFamily="34" charset="0"/>
              </a:rPr>
              <a:t>additional recommendations to guide </a:t>
            </a:r>
            <a:r>
              <a:rPr lang="en-ZA" sz="3400" dirty="0">
                <a:solidFill>
                  <a:schemeClr val="bg1"/>
                </a:solidFill>
                <a:latin typeface="Arial Narrow" pitchFamily="34" charset="0"/>
              </a:rPr>
              <a:t>carbohydrate </a:t>
            </a:r>
            <a:r>
              <a:rPr lang="en-ZA" sz="3400" dirty="0" smtClean="0">
                <a:solidFill>
                  <a:schemeClr val="bg1"/>
                </a:solidFill>
                <a:latin typeface="Arial Narrow" pitchFamily="34" charset="0"/>
              </a:rPr>
              <a:t>intake”.</a:t>
            </a:r>
          </a:p>
          <a:p>
            <a:r>
              <a:rPr lang="en-ZA" sz="2400" dirty="0" smtClean="0">
                <a:solidFill>
                  <a:schemeClr val="bg1"/>
                </a:solidFill>
                <a:latin typeface="Arial Narrow" pitchFamily="34" charset="0"/>
              </a:rPr>
              <a:t>Shikany JM et al</a:t>
            </a:r>
            <a:r>
              <a:rPr lang="en-ZA" sz="2800" dirty="0" smtClean="0">
                <a:solidFill>
                  <a:schemeClr val="bg1"/>
                </a:solidFill>
                <a:latin typeface="Arial Narrow" pitchFamily="34" charset="0"/>
              </a:rPr>
              <a:t>. </a:t>
            </a:r>
            <a:r>
              <a:rPr lang="en-GB" sz="2800" b="0" i="1" dirty="0" smtClean="0">
                <a:ln>
                  <a:solidFill>
                    <a:srgbClr val="FFFFFF"/>
                  </a:solidFill>
                </a:ln>
                <a:solidFill>
                  <a:srgbClr val="FFFFFF"/>
                </a:solidFill>
                <a:latin typeface="Arial Narrow"/>
                <a:cs typeface="Arial Narrow"/>
              </a:rPr>
              <a:t>Am J </a:t>
            </a:r>
            <a:r>
              <a:rPr lang="en-GB" sz="2800" b="0" i="1" dirty="0" err="1" smtClean="0">
                <a:ln>
                  <a:solidFill>
                    <a:srgbClr val="FFFFFF"/>
                  </a:solidFill>
                </a:ln>
                <a:solidFill>
                  <a:srgbClr val="FFFFFF"/>
                </a:solidFill>
                <a:latin typeface="Arial Narrow"/>
                <a:cs typeface="Arial Narrow"/>
              </a:rPr>
              <a:t>Clin</a:t>
            </a:r>
            <a:r>
              <a:rPr lang="en-GB" sz="2800" b="0" i="1" dirty="0" smtClean="0">
                <a:ln>
                  <a:solidFill>
                    <a:srgbClr val="FFFFFF"/>
                  </a:solidFill>
                </a:ln>
                <a:solidFill>
                  <a:srgbClr val="FFFFFF"/>
                </a:solidFill>
                <a:latin typeface="Arial Narrow"/>
                <a:cs typeface="Arial Narrow"/>
              </a:rPr>
              <a:t> </a:t>
            </a:r>
            <a:r>
              <a:rPr lang="en-GB" sz="2800" b="0" i="1" dirty="0" err="1" smtClean="0">
                <a:ln>
                  <a:solidFill>
                    <a:srgbClr val="FFFFFF"/>
                  </a:solidFill>
                </a:ln>
                <a:solidFill>
                  <a:srgbClr val="FFFFFF"/>
                </a:solidFill>
                <a:latin typeface="Arial Narrow"/>
                <a:cs typeface="Arial Narrow"/>
              </a:rPr>
              <a:t>Nutr</a:t>
            </a:r>
            <a:r>
              <a:rPr lang="en-GB" sz="2800" b="0" dirty="0" smtClean="0">
                <a:ln>
                  <a:solidFill>
                    <a:srgbClr val="FFFFFF"/>
                  </a:solidFill>
                </a:ln>
                <a:solidFill>
                  <a:srgbClr val="FFFFFF"/>
                </a:solidFill>
                <a:latin typeface="Arial Narrow"/>
                <a:cs typeface="Arial Narrow"/>
              </a:rPr>
              <a:t> 2011; 94: 75-85.</a:t>
            </a:r>
            <a:endParaRPr lang="en-ZA" sz="2800" b="0" dirty="0" smtClean="0">
              <a:ln>
                <a:solidFill>
                  <a:srgbClr val="FFFFFF"/>
                </a:solidFill>
              </a:ln>
              <a:solidFill>
                <a:srgbClr val="FFFFFF"/>
              </a:solidFill>
              <a:latin typeface="Arial Narrow"/>
              <a:cs typeface="Arial Narrow"/>
            </a:endParaRPr>
          </a:p>
          <a:p>
            <a:endParaRPr lang="en-ZA" sz="3600" dirty="0">
              <a:solidFill>
                <a:schemeClr val="bg1"/>
              </a:solidFill>
              <a:latin typeface="Arial Narrow" pitchFamily="34" charset="0"/>
            </a:endParaRPr>
          </a:p>
        </p:txBody>
      </p:sp>
    </p:spTree>
  </p:cSld>
  <p:clrMapOvr>
    <a:masterClrMapping/>
  </p:clrMapOvr>
  <p:transition spd="slow">
    <p:wipe dir="r"/>
  </p:transition>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b="36814"/>
          <a:stretch/>
        </p:blipFill>
        <p:spPr>
          <a:xfrm>
            <a:off x="550843" y="-48"/>
            <a:ext cx="8042314" cy="6569476"/>
          </a:xfrm>
          <a:prstGeom prst="rect">
            <a:avLst/>
          </a:prstGeom>
          <a:effectLst>
            <a:outerShdw blurRad="63500" sx="102000" sy="102000" algn="ctr" rotWithShape="0">
              <a:prstClr val="black">
                <a:alpha val="40000"/>
              </a:prstClr>
            </a:outerShdw>
          </a:effectLst>
        </p:spPr>
      </p:pic>
      <p:grpSp>
        <p:nvGrpSpPr>
          <p:cNvPr id="2" name="Group 238"/>
          <p:cNvGrpSpPr/>
          <p:nvPr/>
        </p:nvGrpSpPr>
        <p:grpSpPr>
          <a:xfrm>
            <a:off x="-2" y="5926952"/>
            <a:ext cx="9144002" cy="931048"/>
            <a:chOff x="-6076232" y="0"/>
            <a:chExt cx="15220236" cy="701357"/>
          </a:xfrm>
          <a:effectLst>
            <a:outerShdw blurRad="50800" dist="38100" dir="16200000" rotWithShape="0">
              <a:prstClr val="black">
                <a:alpha val="26000"/>
              </a:prstClr>
            </a:outerShdw>
          </a:effectLst>
        </p:grpSpPr>
        <p:sp>
          <p:nvSpPr>
            <p:cNvPr id="242" name="Rectangle 241"/>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246"/>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248"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3" name="Group 249"/>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251" name="Rectangle 250"/>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255"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19" name="TextBox 18"/>
          <p:cNvSpPr txBox="1"/>
          <p:nvPr/>
        </p:nvSpPr>
        <p:spPr>
          <a:xfrm>
            <a:off x="634954" y="5940183"/>
            <a:ext cx="8138656" cy="1200329"/>
          </a:xfrm>
          <a:prstGeom prst="rect">
            <a:avLst/>
          </a:prstGeom>
          <a:noFill/>
        </p:spPr>
        <p:txBody>
          <a:bodyPr wrap="square" rtlCol="0">
            <a:spAutoFit/>
          </a:bodyPr>
          <a:lstStyle/>
          <a:p>
            <a:r>
              <a:rPr lang="en-GB" dirty="0" smtClean="0">
                <a:ln>
                  <a:solidFill>
                    <a:schemeClr val="bg1"/>
                  </a:solidFill>
                </a:ln>
                <a:solidFill>
                  <a:schemeClr val="bg1"/>
                </a:solidFill>
              </a:rPr>
              <a:t>Look AHEAD Research Group, Wing RR. Long-term effects of a lifestyle intervention on weight and cardiovascular risk factors in individuals with type 2 diabetes mellitus: four-year results of the Look AHEAD trial. </a:t>
            </a:r>
            <a:r>
              <a:rPr lang="en-GB" i="1" dirty="0" smtClean="0">
                <a:ln>
                  <a:solidFill>
                    <a:schemeClr val="bg1"/>
                  </a:solidFill>
                </a:ln>
                <a:solidFill>
                  <a:schemeClr val="bg1"/>
                </a:solidFill>
              </a:rPr>
              <a:t>Arch Intern Med</a:t>
            </a:r>
            <a:r>
              <a:rPr lang="en-GB" dirty="0" smtClean="0">
                <a:ln>
                  <a:solidFill>
                    <a:schemeClr val="bg1"/>
                  </a:solidFill>
                </a:ln>
                <a:solidFill>
                  <a:schemeClr val="bg1"/>
                </a:solidFill>
              </a:rPr>
              <a:t> 2010; 170: 1566-1575.</a:t>
            </a:r>
            <a:endParaRPr lang="en-US" dirty="0" smtClean="0">
              <a:ln>
                <a:solidFill>
                  <a:schemeClr val="bg1"/>
                </a:solidFill>
              </a:ln>
              <a:solidFill>
                <a:schemeClr val="bg1"/>
              </a:solidFill>
            </a:endParaRPr>
          </a:p>
          <a:p>
            <a:endParaRPr lang="en-US" dirty="0" smtClean="0">
              <a:ln>
                <a:solidFill>
                  <a:schemeClr val="bg1"/>
                </a:solidFill>
              </a:ln>
              <a:solidFill>
                <a:schemeClr val="bg1"/>
              </a:solidFill>
              <a:latin typeface="Arial Narrow" pitchFamily="34" charset="0"/>
            </a:endParaRP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515300564"/>
      </p:ext>
    </p:extLst>
  </p:cSld>
  <p:clrMapOvr>
    <a:masterClrMapping/>
  </p:clrMapOvr>
  <p:transition spd="slow">
    <p:wipe dir="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ounded Rectangle 3"/>
          <p:cNvSpPr/>
          <p:nvPr/>
        </p:nvSpPr>
        <p:spPr bwMode="auto">
          <a:xfrm>
            <a:off x="384281" y="505200"/>
            <a:ext cx="8455978" cy="5183611"/>
          </a:xfrm>
          <a:prstGeom prst="roundRect">
            <a:avLst>
              <a:gd name="adj" fmla="val 3536"/>
            </a:avLst>
          </a:prstGeom>
          <a:solidFill>
            <a:srgbClr val="000066">
              <a:alpha val="85098"/>
            </a:srgbClr>
          </a:solidFill>
          <a:ln w="12700" cap="flat" cmpd="sng" algn="ctr">
            <a:solidFill>
              <a:srgbClr val="BDA467"/>
            </a:solidFill>
            <a:prstDash val="solid"/>
          </a:ln>
          <a:effectLst>
            <a:outerShdw blurRad="241300" dist="215900" dir="2700000" algn="tl" rotWithShape="0">
              <a:prstClr val="black">
                <a:alpha val="48000"/>
              </a:prstClr>
            </a:outerShdw>
          </a:effectLst>
          <a:scene3d>
            <a:camera prst="orthographicFront">
              <a:rot lat="0" lon="0" rev="0"/>
            </a:camera>
            <a:lightRig rig="balanced" dir="t">
              <a:rot lat="0" lon="0" rev="8700000"/>
            </a:lightRig>
          </a:scene3d>
          <a:sp3d>
            <a:bevelT w="190500" h="38100"/>
          </a:sp3d>
        </p:spPr>
        <p:txBody>
          <a:bodyPr anchor="ctr"/>
          <a:lstStyle/>
          <a:p>
            <a:pPr marL="571500" indent="-571500" algn="ctr" fontAlgn="auto">
              <a:lnSpc>
                <a:spcPct val="90000"/>
              </a:lnSpc>
              <a:spcBef>
                <a:spcPts val="0"/>
              </a:spcBef>
              <a:spcAft>
                <a:spcPts val="0"/>
              </a:spcAft>
              <a:buFont typeface="Arial" pitchFamily="34" charset="0"/>
              <a:buChar char="•"/>
              <a:defRPr/>
            </a:pPr>
            <a:endParaRPr lang="en-US" sz="3800" kern="0">
              <a:solidFill>
                <a:prstClr val="white"/>
              </a:solidFill>
              <a:effectLst/>
              <a:latin typeface="Arial Narrow" pitchFamily="34" charset="0"/>
            </a:endParaRPr>
          </a:p>
        </p:txBody>
      </p:sp>
      <p:sp>
        <p:nvSpPr>
          <p:cNvPr id="5" name="Title 1"/>
          <p:cNvSpPr txBox="1">
            <a:spLocks/>
          </p:cNvSpPr>
          <p:nvPr/>
        </p:nvSpPr>
        <p:spPr bwMode="auto">
          <a:xfrm>
            <a:off x="559906" y="709926"/>
            <a:ext cx="8248386" cy="3276061"/>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spcAft>
                <a:spcPts val="1200"/>
              </a:spcAft>
            </a:pPr>
            <a:r>
              <a:rPr lang="en-ZA" sz="3800" dirty="0" smtClean="0">
                <a:solidFill>
                  <a:schemeClr val="bg1"/>
                </a:solidFill>
                <a:latin typeface="Arial Narrow" pitchFamily="34" charset="0"/>
              </a:rPr>
              <a:t>The Look AHEAD Trial was terminated prematurely in October 2012 after 11.5 years as it was found that even when combined with exercise, the Prudent diet had no measureble effect on development of arterial disease and its complications in persons with Type 2 Diabetes.  Continuing the trial was considered “pointless”. </a:t>
            </a:r>
            <a:endParaRPr lang="en-ZA" sz="3800" dirty="0">
              <a:solidFill>
                <a:schemeClr val="bg1"/>
              </a:solidFill>
              <a:latin typeface="Arial Narrow" pitchFamily="34" charset="0"/>
            </a:endParaRPr>
          </a:p>
        </p:txBody>
      </p:sp>
    </p:spTree>
  </p:cSld>
  <p:clrMapOvr>
    <a:masterClrMapping/>
  </p:clrMapOvr>
  <p:transition spd="slow">
    <p:wipe dir="r"/>
  </p:transition>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 name="Freeform 16"/>
          <p:cNvSpPr/>
          <p:nvPr/>
        </p:nvSpPr>
        <p:spPr>
          <a:xfrm>
            <a:off x="5832143"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0" name="Freeform 19"/>
          <p:cNvSpPr/>
          <p:nvPr/>
        </p:nvSpPr>
        <p:spPr>
          <a:xfrm>
            <a:off x="7614580"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grpSp>
        <p:nvGrpSpPr>
          <p:cNvPr id="33" name="Group 32"/>
          <p:cNvGrpSpPr/>
          <p:nvPr/>
        </p:nvGrpSpPr>
        <p:grpSpPr>
          <a:xfrm>
            <a:off x="140398" y="685796"/>
            <a:ext cx="1733558" cy="5308605"/>
            <a:chOff x="140398" y="685796"/>
            <a:chExt cx="1733558" cy="5308605"/>
          </a:xfrm>
        </p:grpSpPr>
        <p:sp>
          <p:nvSpPr>
            <p:cNvPr id="9" name="Freeform 8"/>
            <p:cNvSpPr/>
            <p:nvPr/>
          </p:nvSpPr>
          <p:spPr>
            <a:xfrm rot="16200000">
              <a:off x="-165282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dirty="0">
                <a:solidFill>
                  <a:prstClr val="black"/>
                </a:solidFill>
              </a:endParaRPr>
            </a:p>
          </p:txBody>
        </p:sp>
        <p:sp>
          <p:nvSpPr>
            <p:cNvPr id="10" name="Freeform 9"/>
            <p:cNvSpPr/>
            <p:nvPr/>
          </p:nvSpPr>
          <p:spPr>
            <a:xfrm>
              <a:off x="484831"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defTabSz="1955800">
                <a:lnSpc>
                  <a:spcPct val="90000"/>
                </a:lnSpc>
                <a:spcBef>
                  <a:spcPct val="0"/>
                </a:spcBef>
                <a:spcAft>
                  <a:spcPct val="35000"/>
                </a:spcAft>
              </a:pPr>
              <a:endParaRPr lang="en-ZA" sz="4400">
                <a:solidFill>
                  <a:prstClr val="white"/>
                </a:solidFill>
              </a:endParaRPr>
            </a:p>
          </p:txBody>
        </p:sp>
        <p:sp>
          <p:nvSpPr>
            <p:cNvPr id="27" name="TextBox 26"/>
            <p:cNvSpPr txBox="1"/>
            <p:nvPr/>
          </p:nvSpPr>
          <p:spPr>
            <a:xfrm>
              <a:off x="180622" y="801510"/>
              <a:ext cx="1693334" cy="2308324"/>
            </a:xfrm>
            <a:prstGeom prst="rect">
              <a:avLst/>
            </a:prstGeom>
            <a:noFill/>
          </p:spPr>
          <p:txBody>
            <a:bodyPr wrap="square" rtlCol="0">
              <a:spAutoFit/>
            </a:bodyPr>
            <a:lstStyle/>
            <a:p>
              <a:r>
                <a:rPr lang="en-ZA" sz="1600" b="1" dirty="0">
                  <a:solidFill>
                    <a:prstClr val="white"/>
                  </a:solidFill>
                  <a:latin typeface="Arial Narrow" pitchFamily="34" charset="0"/>
                </a:rPr>
                <a:t>Economic considerations drove the adoption of the current dietary guidelines without proper scientific evaluation or proof. </a:t>
              </a:r>
            </a:p>
          </p:txBody>
        </p:sp>
      </p:grpSp>
      <p:grpSp>
        <p:nvGrpSpPr>
          <p:cNvPr id="34" name="Group 33"/>
          <p:cNvGrpSpPr/>
          <p:nvPr/>
        </p:nvGrpSpPr>
        <p:grpSpPr>
          <a:xfrm>
            <a:off x="1922836" y="685796"/>
            <a:ext cx="1731942" cy="5308605"/>
            <a:chOff x="1922836" y="685796"/>
            <a:chExt cx="1731942" cy="5308605"/>
          </a:xfrm>
        </p:grpSpPr>
        <p:sp>
          <p:nvSpPr>
            <p:cNvPr id="11" name="Freeform 10"/>
            <p:cNvSpPr/>
            <p:nvPr/>
          </p:nvSpPr>
          <p:spPr>
            <a:xfrm rot="16200000">
              <a:off x="12961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8" name="TextBox 27"/>
            <p:cNvSpPr txBox="1"/>
            <p:nvPr/>
          </p:nvSpPr>
          <p:spPr>
            <a:xfrm>
              <a:off x="1961444" y="801510"/>
              <a:ext cx="1693334" cy="1815882"/>
            </a:xfrm>
            <a:prstGeom prst="rect">
              <a:avLst/>
            </a:prstGeom>
            <a:noFill/>
          </p:spPr>
          <p:txBody>
            <a:bodyPr wrap="square" rtlCol="0">
              <a:spAutoFit/>
            </a:bodyPr>
            <a:lstStyle/>
            <a:p>
              <a:r>
                <a:rPr lang="en-ZA" sz="1600" b="1" dirty="0">
                  <a:solidFill>
                    <a:prstClr val="white"/>
                  </a:solidFill>
                  <a:latin typeface="Arial Narrow" pitchFamily="34" charset="0"/>
                </a:rPr>
                <a:t>Within 5 years of the widespread adoption of these guidelines rates of diabetes and obesity increased explosively.</a:t>
              </a:r>
            </a:p>
          </p:txBody>
        </p:sp>
      </p:grpSp>
      <p:grpSp>
        <p:nvGrpSpPr>
          <p:cNvPr id="35" name="Group 34"/>
          <p:cNvGrpSpPr/>
          <p:nvPr/>
        </p:nvGrpSpPr>
        <p:grpSpPr>
          <a:xfrm>
            <a:off x="3705273" y="685796"/>
            <a:ext cx="1730327" cy="5308605"/>
            <a:chOff x="3705273" y="685796"/>
            <a:chExt cx="1730327" cy="5308605"/>
          </a:xfrm>
        </p:grpSpPr>
        <p:sp>
          <p:nvSpPr>
            <p:cNvPr id="13" name="Freeform 12"/>
            <p:cNvSpPr/>
            <p:nvPr/>
          </p:nvSpPr>
          <p:spPr>
            <a:xfrm rot="16200000">
              <a:off x="1912051"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29" name="TextBox 28"/>
            <p:cNvSpPr txBox="1"/>
            <p:nvPr/>
          </p:nvSpPr>
          <p:spPr>
            <a:xfrm>
              <a:off x="3742266" y="801510"/>
              <a:ext cx="1693334" cy="3785652"/>
            </a:xfrm>
            <a:prstGeom prst="rect">
              <a:avLst/>
            </a:prstGeom>
            <a:noFill/>
          </p:spPr>
          <p:txBody>
            <a:bodyPr wrap="square" rtlCol="0">
              <a:spAutoFit/>
            </a:bodyPr>
            <a:lstStyle/>
            <a:p>
              <a:r>
                <a:rPr lang="en-ZA" sz="1600" b="1" dirty="0">
                  <a:solidFill>
                    <a:prstClr val="white"/>
                  </a:solidFill>
                  <a:latin typeface="Arial Narrow" pitchFamily="34" charset="0"/>
                </a:rPr>
                <a:t>The presence of the genetic predisposing condition, carbohydrate-resistance, explains why large numbers of persons in predisposed populations become obese and diabetic when exposed to a high carbohydrate diet. </a:t>
              </a:r>
            </a:p>
          </p:txBody>
        </p:sp>
      </p:grpSp>
      <p:grpSp>
        <p:nvGrpSpPr>
          <p:cNvPr id="36" name="Group 35"/>
          <p:cNvGrpSpPr/>
          <p:nvPr/>
        </p:nvGrpSpPr>
        <p:grpSpPr>
          <a:xfrm>
            <a:off x="5487711" y="685796"/>
            <a:ext cx="1728711" cy="5308605"/>
            <a:chOff x="5487711" y="685796"/>
            <a:chExt cx="1728711" cy="5308605"/>
          </a:xfrm>
        </p:grpSpPr>
        <p:sp>
          <p:nvSpPr>
            <p:cNvPr id="15" name="Freeform 14"/>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30" name="TextBox 29"/>
            <p:cNvSpPr txBox="1"/>
            <p:nvPr/>
          </p:nvSpPr>
          <p:spPr>
            <a:xfrm>
              <a:off x="5523088" y="801510"/>
              <a:ext cx="1693334" cy="2800767"/>
            </a:xfrm>
            <a:prstGeom prst="rect">
              <a:avLst/>
            </a:prstGeom>
            <a:noFill/>
          </p:spPr>
          <p:txBody>
            <a:bodyPr wrap="square" rtlCol="0">
              <a:spAutoFit/>
            </a:bodyPr>
            <a:lstStyle/>
            <a:p>
              <a:r>
                <a:rPr lang="en-ZA" sz="1600" b="1" dirty="0">
                  <a:solidFill>
                    <a:prstClr val="white"/>
                  </a:solidFill>
                  <a:latin typeface="Arial Narrow" pitchFamily="34" charset="0"/>
                </a:rPr>
                <a:t>A high fat diet reverses </a:t>
              </a:r>
              <a:r>
                <a:rPr lang="en-ZA" sz="1600" b="1" dirty="0" smtClean="0">
                  <a:solidFill>
                    <a:prstClr val="white"/>
                  </a:solidFill>
                  <a:latin typeface="Arial Black" pitchFamily="34" charset="0"/>
                </a:rPr>
                <a:t>all</a:t>
              </a:r>
              <a:r>
                <a:rPr lang="en-ZA" sz="1600" b="1" dirty="0" smtClean="0">
                  <a:solidFill>
                    <a:prstClr val="white"/>
                  </a:solidFill>
                  <a:latin typeface="Arial Narrow" pitchFamily="34" charset="0"/>
                </a:rPr>
                <a:t> </a:t>
              </a:r>
              <a:r>
                <a:rPr lang="en-ZA" sz="1600" b="1" dirty="0">
                  <a:solidFill>
                    <a:prstClr val="white"/>
                  </a:solidFill>
                  <a:latin typeface="Arial Narrow" pitchFamily="34" charset="0"/>
                </a:rPr>
                <a:t>known coronary risk factors in persons with carbohydrate-resistance whereas a high carbohydrate diet worsens those factors.</a:t>
              </a:r>
            </a:p>
          </p:txBody>
        </p:sp>
      </p:grpSp>
      <p:grpSp>
        <p:nvGrpSpPr>
          <p:cNvPr id="37" name="Group 36"/>
          <p:cNvGrpSpPr/>
          <p:nvPr/>
        </p:nvGrpSpPr>
        <p:grpSpPr>
          <a:xfrm>
            <a:off x="7270148" y="685796"/>
            <a:ext cx="1727096" cy="5308605"/>
            <a:chOff x="7270148" y="685796"/>
            <a:chExt cx="1727096" cy="5308605"/>
          </a:xfrm>
        </p:grpSpPr>
        <p:sp>
          <p:nvSpPr>
            <p:cNvPr id="18" name="Freeform 17"/>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B02A00"/>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prstClr val="black"/>
                </a:solidFill>
              </a:endParaRPr>
            </a:p>
          </p:txBody>
        </p:sp>
        <p:sp>
          <p:nvSpPr>
            <p:cNvPr id="31" name="TextBox 30"/>
            <p:cNvSpPr txBox="1"/>
            <p:nvPr/>
          </p:nvSpPr>
          <p:spPr>
            <a:xfrm>
              <a:off x="7303910" y="801510"/>
              <a:ext cx="1693334" cy="4770537"/>
            </a:xfrm>
            <a:prstGeom prst="rect">
              <a:avLst/>
            </a:prstGeom>
            <a:noFill/>
          </p:spPr>
          <p:txBody>
            <a:bodyPr wrap="square" rtlCol="0">
              <a:spAutoFit/>
            </a:bodyPr>
            <a:lstStyle/>
            <a:p>
              <a:pPr lvl="0"/>
              <a:r>
                <a:rPr lang="en-US" sz="1600" b="1" dirty="0" smtClean="0">
                  <a:solidFill>
                    <a:schemeClr val="bg1"/>
                  </a:solidFill>
                  <a:latin typeface="Arial Narrow"/>
                  <a:cs typeface="Arial Narrow"/>
                </a:rPr>
                <a:t>The 48 836-person Woman’s Health Initiative proves that the 1977 US Dietary Guidelines accelerate disease progression in persons with either known heart disease or diabetes.  Thus the research of my opponent provides the definitive evidence that disproves Keys’ false diet-heart hypothesis.</a:t>
              </a:r>
            </a:p>
            <a:p>
              <a:endParaRPr lang="en-ZA" sz="1600" b="1" dirty="0">
                <a:solidFill>
                  <a:prstClr val="white"/>
                </a:solidFill>
                <a:latin typeface="Arial Narrow" pitchFamily="34" charset="0"/>
              </a:endParaRPr>
            </a:p>
          </p:txBody>
        </p:sp>
      </p:grpSp>
      <p:sp>
        <p:nvSpPr>
          <p:cNvPr id="12" name="Flowchart: Extract 11"/>
          <p:cNvSpPr/>
          <p:nvPr/>
        </p:nvSpPr>
        <p:spPr>
          <a:xfrm rot="5400000">
            <a:off x="1778081" y="5543101"/>
            <a:ext cx="306730" cy="261062"/>
          </a:xfrm>
          <a:prstGeom prst="flowChartExtract">
            <a:avLst/>
          </a:prstGeom>
          <a:solidFill>
            <a:schemeClr val="bg1">
              <a:lumMod val="75000"/>
            </a:schemeClr>
          </a:solidFill>
          <a:ln w="19050">
            <a:solidFill>
              <a:srgbClr val="2A6082"/>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4" name="Flowchart: Extract 13"/>
          <p:cNvSpPr/>
          <p:nvPr/>
        </p:nvSpPr>
        <p:spPr>
          <a:xfrm rot="5400000">
            <a:off x="3560519" y="5543101"/>
            <a:ext cx="306730" cy="261062"/>
          </a:xfrm>
          <a:prstGeom prst="flowChartExtract">
            <a:avLst/>
          </a:prstGeom>
          <a:solidFill>
            <a:schemeClr val="bg1">
              <a:lumMod val="75000"/>
            </a:schemeClr>
          </a:solidFill>
          <a:ln w="19050">
            <a:solidFill>
              <a:srgbClr val="000066"/>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6" name="Flowchart: Extract 15"/>
          <p:cNvSpPr/>
          <p:nvPr/>
        </p:nvSpPr>
        <p:spPr>
          <a:xfrm rot="5400000">
            <a:off x="5342956" y="5543101"/>
            <a:ext cx="306730" cy="261062"/>
          </a:xfrm>
          <a:prstGeom prst="flowChartExtract">
            <a:avLst/>
          </a:prstGeom>
          <a:solidFill>
            <a:schemeClr val="bg1">
              <a:lumMod val="75000"/>
            </a:schemeClr>
          </a:solidFill>
          <a:ln w="19050">
            <a:solidFill>
              <a:srgbClr val="420F47"/>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9" name="Flowchart: Extract 18"/>
          <p:cNvSpPr/>
          <p:nvPr/>
        </p:nvSpPr>
        <p:spPr>
          <a:xfrm rot="5400000">
            <a:off x="7125393" y="5543101"/>
            <a:ext cx="306730" cy="261062"/>
          </a:xfrm>
          <a:prstGeom prst="flowChartExtract">
            <a:avLst/>
          </a:prstGeom>
          <a:solidFill>
            <a:schemeClr val="bg1">
              <a:lumMod val="75000"/>
            </a:schemeClr>
          </a:solidFill>
          <a:ln w="19050">
            <a:solidFill>
              <a:srgbClr val="991745"/>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grpSp>
        <p:nvGrpSpPr>
          <p:cNvPr id="24" name="Group 46"/>
          <p:cNvGrpSpPr>
            <a:grpSpLocks/>
          </p:cNvGrpSpPr>
          <p:nvPr/>
        </p:nvGrpSpPr>
        <p:grpSpPr bwMode="auto">
          <a:xfrm>
            <a:off x="128297" y="683045"/>
            <a:ext cx="7071002" cy="5865708"/>
            <a:chOff x="2202667" y="-112178"/>
            <a:chExt cx="5205056" cy="5589165"/>
          </a:xfrm>
        </p:grpSpPr>
        <p:sp>
          <p:nvSpPr>
            <p:cNvPr id="25" name="Rounded Rectangle 24"/>
            <p:cNvSpPr/>
            <p:nvPr/>
          </p:nvSpPr>
          <p:spPr>
            <a:xfrm>
              <a:off x="2202667" y="-112178"/>
              <a:ext cx="5205056" cy="5589165"/>
            </a:xfrm>
            <a:prstGeom prst="roundRect">
              <a:avLst>
                <a:gd name="adj" fmla="val 2558"/>
              </a:avLst>
            </a:prstGeom>
            <a:solidFill>
              <a:srgbClr val="B02A00">
                <a:alpha val="80000"/>
              </a:srgbClr>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US">
                <a:solidFill>
                  <a:prstClr val="black"/>
                </a:solidFill>
              </a:endParaRPr>
            </a:p>
          </p:txBody>
        </p:sp>
        <p:sp>
          <p:nvSpPr>
            <p:cNvPr id="26" name="Title 1"/>
            <p:cNvSpPr txBox="1">
              <a:spLocks/>
            </p:cNvSpPr>
            <p:nvPr/>
          </p:nvSpPr>
          <p:spPr bwMode="auto">
            <a:xfrm>
              <a:off x="2273760" y="24104"/>
              <a:ext cx="5122608" cy="2660732"/>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lgn="ctr" defTabSz="762000">
                <a:lnSpc>
                  <a:spcPct val="95000"/>
                </a:lnSpc>
                <a:spcBef>
                  <a:spcPts val="600"/>
                </a:spcBef>
                <a:spcAft>
                  <a:spcPts val="600"/>
                </a:spcAft>
                <a:defRPr/>
              </a:pPr>
              <a:r>
                <a:rPr lang="en-ZA" sz="4400" b="0" dirty="0" smtClean="0">
                  <a:solidFill>
                    <a:srgbClr val="00FFFF"/>
                  </a:solidFill>
                  <a:effectLst>
                    <a:outerShdw blurRad="38100" dist="38100" dir="2700000" algn="tl">
                      <a:srgbClr val="000000"/>
                    </a:outerShdw>
                  </a:effectLst>
                  <a:latin typeface="Impact" pitchFamily="34" charset="0"/>
                </a:rPr>
                <a:t>CONCLUSION:</a:t>
              </a:r>
            </a:p>
            <a:p>
              <a:pPr algn="ctr" defTabSz="762000">
                <a:lnSpc>
                  <a:spcPct val="95000"/>
                </a:lnSpc>
                <a:spcBef>
                  <a:spcPts val="600"/>
                </a:spcBef>
                <a:spcAft>
                  <a:spcPts val="600"/>
                </a:spcAft>
                <a:defRPr/>
              </a:pPr>
              <a:r>
                <a:rPr lang="en-ZA" sz="3500" b="0" dirty="0">
                  <a:solidFill>
                    <a:prstClr val="white"/>
                  </a:solidFill>
                  <a:effectLst>
                    <a:outerShdw blurRad="38100" dist="38100" dir="2700000" algn="tl">
                      <a:srgbClr val="000000"/>
                    </a:outerShdw>
                  </a:effectLst>
                  <a:latin typeface="Impact" pitchFamily="34" charset="0"/>
                </a:rPr>
                <a:t>The WHI</a:t>
              </a:r>
              <a:r>
                <a:rPr lang="en-ZA" sz="3500" b="0" dirty="0" smtClean="0">
                  <a:solidFill>
                    <a:prstClr val="white"/>
                  </a:solidFill>
                  <a:effectLst>
                    <a:outerShdw blurRad="38100" dist="38100" dir="2700000" algn="tl">
                      <a:srgbClr val="000000"/>
                    </a:outerShdw>
                  </a:effectLst>
                  <a:latin typeface="Impact" pitchFamily="34" charset="0"/>
                </a:rPr>
                <a:t> provides </a:t>
              </a:r>
              <a:r>
                <a:rPr lang="en-ZA" sz="3500" b="0" dirty="0">
                  <a:solidFill>
                    <a:prstClr val="white"/>
                  </a:solidFill>
                  <a:effectLst>
                    <a:outerShdw blurRad="38100" dist="38100" dir="2700000" algn="tl">
                      <a:srgbClr val="000000"/>
                    </a:outerShdw>
                  </a:effectLst>
                  <a:latin typeface="Impact" pitchFamily="34" charset="0"/>
                </a:rPr>
                <a:t>the</a:t>
              </a:r>
              <a:r>
                <a:rPr lang="en-ZA" sz="3500" b="0" dirty="0" smtClean="0">
                  <a:solidFill>
                    <a:prstClr val="white"/>
                  </a:solidFill>
                  <a:effectLst>
                    <a:outerShdw blurRad="38100" dist="38100" dir="2700000" algn="tl">
                      <a:srgbClr val="000000"/>
                    </a:outerShdw>
                  </a:effectLst>
                  <a:latin typeface="Impact" pitchFamily="34" charset="0"/>
                </a:rPr>
                <a:t> definitive evidence </a:t>
              </a:r>
              <a:r>
                <a:rPr lang="en-ZA" sz="3500" b="0" dirty="0">
                  <a:solidFill>
                    <a:prstClr val="white"/>
                  </a:solidFill>
                  <a:effectLst>
                    <a:outerShdw blurRad="38100" dist="38100" dir="2700000" algn="tl">
                      <a:srgbClr val="000000"/>
                    </a:outerShdw>
                  </a:effectLst>
                  <a:latin typeface="Impact" pitchFamily="34" charset="0"/>
                </a:rPr>
                <a:t>from a randomized controlled clinical trial</a:t>
              </a:r>
              <a:r>
                <a:rPr lang="en-ZA" sz="3500" b="0" dirty="0" smtClean="0">
                  <a:solidFill>
                    <a:prstClr val="white"/>
                  </a:solidFill>
                  <a:effectLst>
                    <a:outerShdw blurRad="38100" dist="38100" dir="2700000" algn="tl">
                      <a:srgbClr val="000000"/>
                    </a:outerShdw>
                  </a:effectLst>
                  <a:latin typeface="Impact" pitchFamily="34" charset="0"/>
                </a:rPr>
                <a:t> that disproves </a:t>
              </a:r>
              <a:r>
                <a:rPr lang="en-ZA" sz="3500" b="0" dirty="0">
                  <a:solidFill>
                    <a:prstClr val="white"/>
                  </a:solidFill>
                  <a:effectLst>
                    <a:outerShdw blurRad="38100" dist="38100" dir="2700000" algn="tl">
                      <a:srgbClr val="000000"/>
                    </a:outerShdw>
                  </a:effectLst>
                  <a:latin typeface="Impact" pitchFamily="34" charset="0"/>
                </a:rPr>
                <a:t>the diet-heart hypothesis.</a:t>
              </a:r>
              <a:r>
                <a:rPr lang="en-ZA" sz="3500" b="0" dirty="0" smtClean="0">
                  <a:solidFill>
                    <a:prstClr val="white"/>
                  </a:solidFill>
                  <a:effectLst>
                    <a:outerShdw blurRad="38100" dist="38100" dir="2700000" algn="tl">
                      <a:srgbClr val="000000"/>
                    </a:outerShdw>
                  </a:effectLst>
                  <a:latin typeface="Impact" pitchFamily="34" charset="0"/>
                </a:rPr>
                <a:t/>
              </a:r>
              <a:br>
                <a:rPr lang="en-ZA" sz="3500" b="0" dirty="0" smtClean="0">
                  <a:solidFill>
                    <a:prstClr val="white"/>
                  </a:solidFill>
                  <a:effectLst>
                    <a:outerShdw blurRad="38100" dist="38100" dir="2700000" algn="tl">
                      <a:srgbClr val="000000"/>
                    </a:outerShdw>
                  </a:effectLst>
                  <a:latin typeface="Impact" pitchFamily="34" charset="0"/>
                </a:rPr>
              </a:br>
              <a:r>
                <a:rPr lang="en-ZA" sz="3500" b="0" dirty="0" smtClean="0">
                  <a:solidFill>
                    <a:prstClr val="white"/>
                  </a:solidFill>
                  <a:effectLst>
                    <a:outerShdw blurRad="38100" dist="38100" dir="2700000" algn="tl">
                      <a:srgbClr val="000000"/>
                    </a:outerShdw>
                  </a:effectLst>
                  <a:latin typeface="Impact" pitchFamily="34" charset="0"/>
                </a:rPr>
                <a:t>Following the 1977 US “Prudent” Diet Guidelines worsens the outcome of those who are the most vulnerable because they have either heart disease or diabetes.  </a:t>
              </a:r>
              <a:endParaRPr lang="en-US" sz="3500" b="0" dirty="0">
                <a:solidFill>
                  <a:prstClr val="white"/>
                </a:solidFill>
                <a:effectLst>
                  <a:outerShdw blurRad="38100" dist="38100" dir="2700000" algn="tl">
                    <a:srgbClr val="000000"/>
                  </a:outerShdw>
                </a:effectLst>
                <a:latin typeface="Impact" pitchFamily="34" charset="0"/>
              </a:endParaRPr>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4160061083"/>
      </p:ext>
    </p:extLst>
  </p:cSld>
  <p:clrMapOvr>
    <a:masterClrMapping/>
  </p:clrMapOvr>
  <p:transition spd="slow">
    <p:wipe dir="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 name="Freeform 16"/>
          <p:cNvSpPr/>
          <p:nvPr/>
        </p:nvSpPr>
        <p:spPr>
          <a:xfrm>
            <a:off x="5832143"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sp>
        <p:nvSpPr>
          <p:cNvPr id="20" name="Freeform 19"/>
          <p:cNvSpPr/>
          <p:nvPr/>
        </p:nvSpPr>
        <p:spPr>
          <a:xfrm>
            <a:off x="7614580"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grpSp>
        <p:nvGrpSpPr>
          <p:cNvPr id="33" name="Group 32"/>
          <p:cNvGrpSpPr/>
          <p:nvPr/>
        </p:nvGrpSpPr>
        <p:grpSpPr>
          <a:xfrm>
            <a:off x="140398" y="685796"/>
            <a:ext cx="1733558" cy="5308605"/>
            <a:chOff x="140398" y="685796"/>
            <a:chExt cx="1733558" cy="5308605"/>
          </a:xfrm>
        </p:grpSpPr>
        <p:sp>
          <p:nvSpPr>
            <p:cNvPr id="9" name="Freeform 8"/>
            <p:cNvSpPr/>
            <p:nvPr/>
          </p:nvSpPr>
          <p:spPr>
            <a:xfrm rot="16200000">
              <a:off x="-165282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2A6082"/>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dirty="0">
                <a:solidFill>
                  <a:schemeClr val="tx1"/>
                </a:solidFill>
              </a:endParaRPr>
            </a:p>
          </p:txBody>
        </p:sp>
        <p:sp>
          <p:nvSpPr>
            <p:cNvPr id="10" name="Freeform 9"/>
            <p:cNvSpPr/>
            <p:nvPr/>
          </p:nvSpPr>
          <p:spPr>
            <a:xfrm>
              <a:off x="484831" y="685797"/>
              <a:ext cx="1283010" cy="5308604"/>
            </a:xfrm>
            <a:custGeom>
              <a:avLst/>
              <a:gdLst>
                <a:gd name="connsiteX0" fmla="*/ 0 w 1283010"/>
                <a:gd name="connsiteY0" fmla="*/ 0 h 5308604"/>
                <a:gd name="connsiteX1" fmla="*/ 1283010 w 1283010"/>
                <a:gd name="connsiteY1" fmla="*/ 0 h 5308604"/>
                <a:gd name="connsiteX2" fmla="*/ 1283010 w 1283010"/>
                <a:gd name="connsiteY2" fmla="*/ 5308604 h 5308604"/>
                <a:gd name="connsiteX3" fmla="*/ 0 w 1283010"/>
                <a:gd name="connsiteY3" fmla="*/ 5308604 h 5308604"/>
                <a:gd name="connsiteX4" fmla="*/ 0 w 1283010"/>
                <a:gd name="connsiteY4" fmla="*/ 0 h 5308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010" h="5308604">
                  <a:moveTo>
                    <a:pt x="0" y="0"/>
                  </a:moveTo>
                  <a:lnTo>
                    <a:pt x="1283010" y="0"/>
                  </a:lnTo>
                  <a:lnTo>
                    <a:pt x="1283010" y="5308604"/>
                  </a:lnTo>
                  <a:lnTo>
                    <a:pt x="0" y="5308604"/>
                  </a:lnTo>
                  <a:lnTo>
                    <a:pt x="0" y="0"/>
                  </a:lnTo>
                  <a:close/>
                </a:path>
              </a:pathLst>
            </a:custGeom>
            <a:noFill/>
            <a:ln>
              <a:noFill/>
            </a:ln>
            <a:sp3d/>
          </p:spPr>
          <p:style>
            <a:lnRef idx="0">
              <a:scrgbClr r="0" g="0" b="0"/>
            </a:lnRef>
            <a:fillRef idx="3">
              <a:scrgbClr r="0" g="0" b="0"/>
            </a:fillRef>
            <a:effectRef idx="3">
              <a:schemeClr val="accent1">
                <a:hueOff val="0"/>
                <a:satOff val="0"/>
                <a:lumOff val="0"/>
                <a:alphaOff val="0"/>
              </a:schemeClr>
            </a:effectRef>
            <a:fontRef idx="minor">
              <a:schemeClr val="lt1"/>
            </a:fontRef>
          </p:style>
          <p:txBody>
            <a:bodyPr spcFirstLastPara="0" vert="horz" wrap="square" lIns="0" tIns="150876" rIns="0" bIns="0" numCol="1" spcCol="1270" anchor="t" anchorCtr="0">
              <a:noAutofit/>
            </a:bodyPr>
            <a:lstStyle/>
            <a:p>
              <a:pPr lvl="0" algn="l" defTabSz="1955800">
                <a:lnSpc>
                  <a:spcPct val="90000"/>
                </a:lnSpc>
                <a:spcBef>
                  <a:spcPct val="0"/>
                </a:spcBef>
                <a:spcAft>
                  <a:spcPct val="35000"/>
                </a:spcAft>
              </a:pPr>
              <a:endParaRPr lang="en-ZA" sz="4400" kern="1200"/>
            </a:p>
          </p:txBody>
        </p:sp>
        <p:sp>
          <p:nvSpPr>
            <p:cNvPr id="27" name="TextBox 26"/>
            <p:cNvSpPr txBox="1"/>
            <p:nvPr/>
          </p:nvSpPr>
          <p:spPr>
            <a:xfrm>
              <a:off x="180622" y="801510"/>
              <a:ext cx="1693334" cy="2308324"/>
            </a:xfrm>
            <a:prstGeom prst="rect">
              <a:avLst/>
            </a:prstGeom>
            <a:noFill/>
          </p:spPr>
          <p:txBody>
            <a:bodyPr wrap="square" rtlCol="0">
              <a:spAutoFit/>
            </a:bodyPr>
            <a:lstStyle/>
            <a:p>
              <a:r>
                <a:rPr lang="en-ZA" sz="1600" b="1" dirty="0">
                  <a:solidFill>
                    <a:schemeClr val="bg1"/>
                  </a:solidFill>
                  <a:latin typeface="Arial Narrow" pitchFamily="34" charset="0"/>
                </a:rPr>
                <a:t>Economic considerations drove the adoption of the current dietary guidelines without proper scientific evaluation or proof. </a:t>
              </a:r>
            </a:p>
          </p:txBody>
        </p:sp>
      </p:grpSp>
      <p:grpSp>
        <p:nvGrpSpPr>
          <p:cNvPr id="34" name="Group 33"/>
          <p:cNvGrpSpPr/>
          <p:nvPr/>
        </p:nvGrpSpPr>
        <p:grpSpPr>
          <a:xfrm>
            <a:off x="1922836" y="685796"/>
            <a:ext cx="1731942" cy="5308605"/>
            <a:chOff x="1922836" y="685796"/>
            <a:chExt cx="1731942" cy="5308605"/>
          </a:xfrm>
        </p:grpSpPr>
        <p:sp>
          <p:nvSpPr>
            <p:cNvPr id="11" name="Freeform 10"/>
            <p:cNvSpPr/>
            <p:nvPr/>
          </p:nvSpPr>
          <p:spPr>
            <a:xfrm rot="16200000">
              <a:off x="129614"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000066"/>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schemeClr val="tx1"/>
                </a:solidFill>
              </a:endParaRPr>
            </a:p>
          </p:txBody>
        </p:sp>
        <p:sp>
          <p:nvSpPr>
            <p:cNvPr id="28" name="TextBox 27"/>
            <p:cNvSpPr txBox="1"/>
            <p:nvPr/>
          </p:nvSpPr>
          <p:spPr>
            <a:xfrm>
              <a:off x="1961444" y="801510"/>
              <a:ext cx="1693334" cy="1815882"/>
            </a:xfrm>
            <a:prstGeom prst="rect">
              <a:avLst/>
            </a:prstGeom>
            <a:noFill/>
          </p:spPr>
          <p:txBody>
            <a:bodyPr wrap="square" rtlCol="0">
              <a:spAutoFit/>
            </a:bodyPr>
            <a:lstStyle/>
            <a:p>
              <a:r>
                <a:rPr lang="en-ZA" sz="1600" b="1" dirty="0">
                  <a:solidFill>
                    <a:schemeClr val="bg1"/>
                  </a:solidFill>
                  <a:latin typeface="Arial Narrow" pitchFamily="34" charset="0"/>
                </a:rPr>
                <a:t>Within 5 years of the widespread adoption of these guidelines rates of diabetes and obesity increased explosively.</a:t>
              </a:r>
            </a:p>
          </p:txBody>
        </p:sp>
      </p:grpSp>
      <p:grpSp>
        <p:nvGrpSpPr>
          <p:cNvPr id="35" name="Group 34"/>
          <p:cNvGrpSpPr/>
          <p:nvPr/>
        </p:nvGrpSpPr>
        <p:grpSpPr>
          <a:xfrm>
            <a:off x="3705273" y="685796"/>
            <a:ext cx="1730327" cy="5308605"/>
            <a:chOff x="3705273" y="685796"/>
            <a:chExt cx="1730327" cy="5308605"/>
          </a:xfrm>
        </p:grpSpPr>
        <p:sp>
          <p:nvSpPr>
            <p:cNvPr id="13" name="Freeform 12"/>
            <p:cNvSpPr/>
            <p:nvPr/>
          </p:nvSpPr>
          <p:spPr>
            <a:xfrm rot="16200000">
              <a:off x="1912051"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420F47"/>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schemeClr val="tx1"/>
                </a:solidFill>
              </a:endParaRPr>
            </a:p>
          </p:txBody>
        </p:sp>
        <p:sp>
          <p:nvSpPr>
            <p:cNvPr id="29" name="TextBox 28"/>
            <p:cNvSpPr txBox="1"/>
            <p:nvPr/>
          </p:nvSpPr>
          <p:spPr>
            <a:xfrm>
              <a:off x="3742266" y="801510"/>
              <a:ext cx="1693334" cy="3785652"/>
            </a:xfrm>
            <a:prstGeom prst="rect">
              <a:avLst/>
            </a:prstGeom>
            <a:noFill/>
          </p:spPr>
          <p:txBody>
            <a:bodyPr wrap="square" rtlCol="0">
              <a:spAutoFit/>
            </a:bodyPr>
            <a:lstStyle/>
            <a:p>
              <a:r>
                <a:rPr lang="en-ZA" sz="1600" b="1" dirty="0">
                  <a:solidFill>
                    <a:schemeClr val="bg1"/>
                  </a:solidFill>
                  <a:latin typeface="Arial Narrow" pitchFamily="34" charset="0"/>
                </a:rPr>
                <a:t>The presence of the genetic predisposing condition, carbohydrate-resistance, explains why large numbers of persons in predisposed populations become obese and diabetic when exposed to a high carbohydrate diet. </a:t>
              </a:r>
            </a:p>
          </p:txBody>
        </p:sp>
      </p:grpSp>
      <p:grpSp>
        <p:nvGrpSpPr>
          <p:cNvPr id="36" name="Group 35"/>
          <p:cNvGrpSpPr/>
          <p:nvPr/>
        </p:nvGrpSpPr>
        <p:grpSpPr>
          <a:xfrm>
            <a:off x="5487711" y="699026"/>
            <a:ext cx="1728711" cy="5308605"/>
            <a:chOff x="5487711" y="685796"/>
            <a:chExt cx="1728711" cy="5308605"/>
          </a:xfrm>
        </p:grpSpPr>
        <p:sp>
          <p:nvSpPr>
            <p:cNvPr id="15" name="Freeform 14"/>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991745"/>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p>
          </p:txBody>
        </p:sp>
        <p:sp>
          <p:nvSpPr>
            <p:cNvPr id="30" name="TextBox 29"/>
            <p:cNvSpPr txBox="1"/>
            <p:nvPr/>
          </p:nvSpPr>
          <p:spPr>
            <a:xfrm>
              <a:off x="5523088" y="801510"/>
              <a:ext cx="1693334" cy="2800767"/>
            </a:xfrm>
            <a:prstGeom prst="rect">
              <a:avLst/>
            </a:prstGeom>
            <a:noFill/>
          </p:spPr>
          <p:txBody>
            <a:bodyPr wrap="square" rtlCol="0">
              <a:spAutoFit/>
            </a:bodyPr>
            <a:lstStyle/>
            <a:p>
              <a:r>
                <a:rPr lang="en-ZA" sz="1600" b="1" dirty="0">
                  <a:solidFill>
                    <a:schemeClr val="bg1"/>
                  </a:solidFill>
                  <a:latin typeface="Arial Narrow" pitchFamily="34" charset="0"/>
                </a:rPr>
                <a:t>A high fat diet reverses </a:t>
              </a:r>
              <a:r>
                <a:rPr lang="en-ZA" sz="1600" b="1" dirty="0" smtClean="0">
                  <a:solidFill>
                    <a:schemeClr val="bg1"/>
                  </a:solidFill>
                  <a:latin typeface="Arial Black" pitchFamily="34" charset="0"/>
                </a:rPr>
                <a:t>all</a:t>
              </a:r>
              <a:r>
                <a:rPr lang="en-ZA" sz="1600" b="1" dirty="0" smtClean="0">
                  <a:solidFill>
                    <a:schemeClr val="bg1"/>
                  </a:solidFill>
                  <a:latin typeface="Arial Narrow" pitchFamily="34" charset="0"/>
                </a:rPr>
                <a:t> </a:t>
              </a:r>
              <a:r>
                <a:rPr lang="en-ZA" sz="1600" b="1" dirty="0">
                  <a:solidFill>
                    <a:schemeClr val="bg1"/>
                  </a:solidFill>
                  <a:latin typeface="Arial Narrow" pitchFamily="34" charset="0"/>
                </a:rPr>
                <a:t>known coronary risk factors in persons with carbohydrate-resistance whereas a high carbohydrate diet worsens those factors.</a:t>
              </a:r>
            </a:p>
          </p:txBody>
        </p:sp>
      </p:grpSp>
      <p:sp>
        <p:nvSpPr>
          <p:cNvPr id="18" name="Freeform 17"/>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B02A00"/>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schemeClr val="tx1"/>
              </a:solidFill>
            </a:endParaRPr>
          </a:p>
        </p:txBody>
      </p:sp>
      <p:sp>
        <p:nvSpPr>
          <p:cNvPr id="12" name="Flowchart: Extract 11"/>
          <p:cNvSpPr/>
          <p:nvPr/>
        </p:nvSpPr>
        <p:spPr>
          <a:xfrm rot="5400000">
            <a:off x="1778081" y="5543101"/>
            <a:ext cx="306730" cy="261062"/>
          </a:xfrm>
          <a:prstGeom prst="flowChartExtract">
            <a:avLst/>
          </a:prstGeom>
          <a:ln w="19050">
            <a:solidFill>
              <a:srgbClr val="2A6082"/>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4" name="Flowchart: Extract 13"/>
          <p:cNvSpPr/>
          <p:nvPr/>
        </p:nvSpPr>
        <p:spPr>
          <a:xfrm rot="5400000">
            <a:off x="3560519" y="5543101"/>
            <a:ext cx="306730" cy="261062"/>
          </a:xfrm>
          <a:prstGeom prst="flowChartExtract">
            <a:avLst/>
          </a:prstGeom>
          <a:ln w="19050">
            <a:solidFill>
              <a:srgbClr val="000066"/>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6" name="Flowchart: Extract 15"/>
          <p:cNvSpPr/>
          <p:nvPr/>
        </p:nvSpPr>
        <p:spPr>
          <a:xfrm rot="5400000">
            <a:off x="5342956" y="5543101"/>
            <a:ext cx="306730" cy="261062"/>
          </a:xfrm>
          <a:prstGeom prst="flowChartExtract">
            <a:avLst/>
          </a:prstGeom>
          <a:ln w="19050">
            <a:solidFill>
              <a:srgbClr val="420F47"/>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9" name="Flowchart: Extract 18"/>
          <p:cNvSpPr/>
          <p:nvPr/>
        </p:nvSpPr>
        <p:spPr>
          <a:xfrm rot="5400000">
            <a:off x="7125393" y="5543101"/>
            <a:ext cx="306730" cy="261062"/>
          </a:xfrm>
          <a:prstGeom prst="flowChartExtract">
            <a:avLst/>
          </a:prstGeom>
          <a:ln w="19050">
            <a:solidFill>
              <a:srgbClr val="991745"/>
            </a:solidFill>
          </a:ln>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grpSp>
        <p:nvGrpSpPr>
          <p:cNvPr id="24" name="Group 23"/>
          <p:cNvGrpSpPr/>
          <p:nvPr/>
        </p:nvGrpSpPr>
        <p:grpSpPr>
          <a:xfrm>
            <a:off x="7270148" y="685796"/>
            <a:ext cx="1727096" cy="5378694"/>
            <a:chOff x="7270148" y="685796"/>
            <a:chExt cx="1727096" cy="5378694"/>
          </a:xfrm>
        </p:grpSpPr>
        <p:sp>
          <p:nvSpPr>
            <p:cNvPr id="25" name="Freeform 24"/>
            <p:cNvSpPr/>
            <p:nvPr/>
          </p:nvSpPr>
          <p:spPr>
            <a:xfrm rot="16200000">
              <a:off x="5476926"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rgbClr val="B02A00"/>
            </a:solidFill>
            <a:ln w="9144" cap="flat" cmpd="sng">
              <a:noFill/>
              <a:prstDash val="solid"/>
              <a:round/>
              <a:headEnd type="none" w="med" len="med"/>
              <a:tailEnd type="none" w="med" len="med"/>
            </a:ln>
            <a:effectLst>
              <a:outerShdw blurRad="76200" dist="50800" dir="2700000" algn="tl" rotWithShape="0">
                <a:prstClr val="black">
                  <a:alpha val="40000"/>
                </a:prstClr>
              </a:outerShdw>
            </a:effectLst>
            <a:scene3d>
              <a:camera prst="orthographicFront"/>
              <a:lightRig rig="threePt" dir="t"/>
            </a:scene3d>
            <a:sp3d>
              <a:bevelT/>
            </a:sp3d>
          </p:spPr>
          <p:txBody>
            <a:bodyPr/>
            <a:lstStyle/>
            <a:p>
              <a:endParaRPr lang="en-ZA">
                <a:solidFill>
                  <a:prstClr val="black"/>
                </a:solidFill>
              </a:endParaRPr>
            </a:p>
          </p:txBody>
        </p:sp>
        <p:sp>
          <p:nvSpPr>
            <p:cNvPr id="26" name="TextBox 25"/>
            <p:cNvSpPr txBox="1"/>
            <p:nvPr/>
          </p:nvSpPr>
          <p:spPr>
            <a:xfrm>
              <a:off x="7303910" y="801510"/>
              <a:ext cx="1693334" cy="5262980"/>
            </a:xfrm>
            <a:prstGeom prst="rect">
              <a:avLst/>
            </a:prstGeom>
            <a:noFill/>
          </p:spPr>
          <p:txBody>
            <a:bodyPr wrap="square" rtlCol="0">
              <a:spAutoFit/>
            </a:bodyPr>
            <a:lstStyle/>
            <a:p>
              <a:pPr lvl="0"/>
              <a:r>
                <a:rPr lang="en-US" sz="1600" b="1" dirty="0" smtClean="0">
                  <a:solidFill>
                    <a:schemeClr val="bg1"/>
                  </a:solidFill>
                  <a:latin typeface="Arial Narrow"/>
                  <a:cs typeface="Arial Narrow"/>
                </a:rPr>
                <a:t>The 48 836-person Woman’s Health Initiative of which my opponent was the Project Leader proves that the 1977 US Dietary Guidelines accelerate disease progression in persons with either known heart disease or diabetes.  Thus that landmark study provides the definitive evidence disproving Keys’ false diet-heart hypothesis.</a:t>
              </a:r>
            </a:p>
            <a:p>
              <a:endParaRPr lang="en-ZA" sz="1600" b="1" dirty="0">
                <a:solidFill>
                  <a:prstClr val="white"/>
                </a:solidFill>
                <a:latin typeface="Arial Narrow" pitchFamily="34" charset="0"/>
              </a:endParaRPr>
            </a:p>
          </p:txBody>
        </p:sp>
      </p:grpSp>
      <p:grpSp>
        <p:nvGrpSpPr>
          <p:cNvPr id="39" name="Group 38"/>
          <p:cNvGrpSpPr/>
          <p:nvPr/>
        </p:nvGrpSpPr>
        <p:grpSpPr>
          <a:xfrm>
            <a:off x="5487711" y="685796"/>
            <a:ext cx="1728711" cy="5308605"/>
            <a:chOff x="5487711" y="685796"/>
            <a:chExt cx="1728711" cy="5308605"/>
          </a:xfrm>
        </p:grpSpPr>
        <p:sp>
          <p:nvSpPr>
            <p:cNvPr id="40" name="Freeform 39"/>
            <p:cNvSpPr/>
            <p:nvPr/>
          </p:nvSpPr>
          <p:spPr>
            <a:xfrm rot="16200000">
              <a:off x="3694489" y="2479018"/>
              <a:ext cx="5308605" cy="1722162"/>
            </a:xfrm>
            <a:custGeom>
              <a:avLst/>
              <a:gdLst>
                <a:gd name="connsiteX0" fmla="*/ 0 w 1722161"/>
                <a:gd name="connsiteY0" fmla="*/ 86108 h 5308604"/>
                <a:gd name="connsiteX1" fmla="*/ 86108 w 1722161"/>
                <a:gd name="connsiteY1" fmla="*/ 0 h 5308604"/>
                <a:gd name="connsiteX2" fmla="*/ 1636053 w 1722161"/>
                <a:gd name="connsiteY2" fmla="*/ 0 h 5308604"/>
                <a:gd name="connsiteX3" fmla="*/ 1722161 w 1722161"/>
                <a:gd name="connsiteY3" fmla="*/ 86108 h 5308604"/>
                <a:gd name="connsiteX4" fmla="*/ 1722161 w 1722161"/>
                <a:gd name="connsiteY4" fmla="*/ 5222496 h 5308604"/>
                <a:gd name="connsiteX5" fmla="*/ 1636053 w 1722161"/>
                <a:gd name="connsiteY5" fmla="*/ 5308604 h 5308604"/>
                <a:gd name="connsiteX6" fmla="*/ 86108 w 1722161"/>
                <a:gd name="connsiteY6" fmla="*/ 5308604 h 5308604"/>
                <a:gd name="connsiteX7" fmla="*/ 0 w 1722161"/>
                <a:gd name="connsiteY7" fmla="*/ 5222496 h 5308604"/>
                <a:gd name="connsiteX8" fmla="*/ 0 w 1722161"/>
                <a:gd name="connsiteY8" fmla="*/ 86108 h 530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161" h="5308604">
                  <a:moveTo>
                    <a:pt x="1694227" y="2"/>
                  </a:moveTo>
                  <a:cubicBezTo>
                    <a:pt x="1709654" y="2"/>
                    <a:pt x="1722161" y="118839"/>
                    <a:pt x="1722161" y="265431"/>
                  </a:cubicBezTo>
                  <a:lnTo>
                    <a:pt x="1722161" y="5043173"/>
                  </a:lnTo>
                  <a:cubicBezTo>
                    <a:pt x="1722161" y="5189765"/>
                    <a:pt x="1709654" y="5308602"/>
                    <a:pt x="1694227" y="5308602"/>
                  </a:cubicBezTo>
                  <a:lnTo>
                    <a:pt x="27934" y="5308602"/>
                  </a:lnTo>
                  <a:cubicBezTo>
                    <a:pt x="12507" y="5308602"/>
                    <a:pt x="0" y="5189765"/>
                    <a:pt x="0" y="5043173"/>
                  </a:cubicBezTo>
                  <a:lnTo>
                    <a:pt x="0" y="265431"/>
                  </a:lnTo>
                  <a:cubicBezTo>
                    <a:pt x="0" y="118839"/>
                    <a:pt x="12507" y="2"/>
                    <a:pt x="27934" y="2"/>
                  </a:cubicBezTo>
                  <a:lnTo>
                    <a:pt x="1694227" y="2"/>
                  </a:lnTo>
                  <a:close/>
                </a:path>
              </a:pathLst>
            </a:custGeom>
            <a:solidFill>
              <a:schemeClr val="bg1">
                <a:lumMod val="75000"/>
              </a:scheme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ZA">
                <a:solidFill>
                  <a:prstClr val="black"/>
                </a:solidFill>
              </a:endParaRPr>
            </a:p>
          </p:txBody>
        </p:sp>
        <p:sp>
          <p:nvSpPr>
            <p:cNvPr id="41" name="TextBox 40"/>
            <p:cNvSpPr txBox="1"/>
            <p:nvPr/>
          </p:nvSpPr>
          <p:spPr>
            <a:xfrm>
              <a:off x="5523088" y="801510"/>
              <a:ext cx="1693334" cy="2800767"/>
            </a:xfrm>
            <a:prstGeom prst="rect">
              <a:avLst/>
            </a:prstGeom>
            <a:noFill/>
          </p:spPr>
          <p:txBody>
            <a:bodyPr wrap="square" rtlCol="0">
              <a:spAutoFit/>
            </a:bodyPr>
            <a:lstStyle/>
            <a:p>
              <a:r>
                <a:rPr lang="en-ZA" sz="1600" b="1" dirty="0">
                  <a:solidFill>
                    <a:prstClr val="white"/>
                  </a:solidFill>
                  <a:latin typeface="Arial Narrow" pitchFamily="34" charset="0"/>
                </a:rPr>
                <a:t>A high fat diet reverses </a:t>
              </a:r>
              <a:r>
                <a:rPr lang="en-ZA" sz="1600" b="1" dirty="0" smtClean="0">
                  <a:solidFill>
                    <a:prstClr val="white"/>
                  </a:solidFill>
                  <a:latin typeface="Arial Black" pitchFamily="34" charset="0"/>
                </a:rPr>
                <a:t>all</a:t>
              </a:r>
              <a:r>
                <a:rPr lang="en-ZA" sz="1600" b="1" dirty="0" smtClean="0">
                  <a:solidFill>
                    <a:prstClr val="white"/>
                  </a:solidFill>
                  <a:latin typeface="Arial Narrow" pitchFamily="34" charset="0"/>
                </a:rPr>
                <a:t> </a:t>
              </a:r>
              <a:r>
                <a:rPr lang="en-ZA" sz="1600" b="1" dirty="0">
                  <a:solidFill>
                    <a:prstClr val="white"/>
                  </a:solidFill>
                  <a:latin typeface="Arial Narrow" pitchFamily="34" charset="0"/>
                </a:rPr>
                <a:t>known coronary risk factors in persons with carbohydrate-resistance whereas a high carbohydrate diet worsens those factors.</a:t>
              </a:r>
            </a:p>
          </p:txBody>
        </p:sp>
      </p:grpSp>
      <p:grpSp>
        <p:nvGrpSpPr>
          <p:cNvPr id="42" name="Group 46"/>
          <p:cNvGrpSpPr>
            <a:grpSpLocks/>
          </p:cNvGrpSpPr>
          <p:nvPr/>
        </p:nvGrpSpPr>
        <p:grpSpPr bwMode="auto">
          <a:xfrm>
            <a:off x="357163" y="1597380"/>
            <a:ext cx="8413142" cy="3205047"/>
            <a:chOff x="3918356" y="-100663"/>
            <a:chExt cx="3512246" cy="4288871"/>
          </a:xfrm>
        </p:grpSpPr>
        <p:sp>
          <p:nvSpPr>
            <p:cNvPr id="43" name="Rounded Rectangle 42"/>
            <p:cNvSpPr/>
            <p:nvPr/>
          </p:nvSpPr>
          <p:spPr>
            <a:xfrm>
              <a:off x="3940445" y="-100663"/>
              <a:ext cx="3485350" cy="4288871"/>
            </a:xfrm>
            <a:prstGeom prst="roundRect">
              <a:avLst>
                <a:gd name="adj" fmla="val 2558"/>
              </a:avLst>
            </a:prstGeom>
            <a:solidFill>
              <a:srgbClr val="420F47">
                <a:alpha val="80000"/>
              </a:srgbClr>
            </a:solidFill>
            <a:ln w="9525">
              <a:noFill/>
              <a:round/>
              <a:headEnd/>
              <a:tailEnd/>
            </a:ln>
            <a:effectLst>
              <a:outerShdw blurRad="76200" dist="50800" dir="2700000" algn="tl" rotWithShape="0">
                <a:prstClr val="black">
                  <a:alpha val="40000"/>
                </a:prstClr>
              </a:outerShdw>
            </a:effectLst>
            <a:scene3d>
              <a:camera prst="orthographicFront"/>
              <a:lightRig rig="threePt" dir="t"/>
            </a:scene3d>
            <a:sp3d>
              <a:bevelT/>
            </a:sp3d>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 name="Title 1"/>
            <p:cNvSpPr txBox="1">
              <a:spLocks/>
            </p:cNvSpPr>
            <p:nvPr/>
          </p:nvSpPr>
          <p:spPr bwMode="auto">
            <a:xfrm>
              <a:off x="3918356" y="200743"/>
              <a:ext cx="3512246" cy="2660732"/>
            </a:xfrm>
            <a:prstGeom prst="rect">
              <a:avLst/>
            </a:prstGeom>
            <a:noFill/>
            <a:ln w="12700">
              <a:noFill/>
              <a:miter lim="800000"/>
              <a:headEnd/>
              <a:tailEnd/>
            </a:ln>
          </p:spPr>
          <p:txBody>
            <a:bodyPr>
              <a:prstTxWarp prst="textNoShape">
                <a:avLst/>
              </a:prstTxWarp>
            </a:bodyPr>
            <a:lstStyle>
              <a:lvl1pPr algn="l" rtl="0" eaLnBrk="0" fontAlgn="base" hangingPunct="0">
                <a:spcBef>
                  <a:spcPct val="0"/>
                </a:spcBef>
                <a:spcAft>
                  <a:spcPct val="0"/>
                </a:spcAft>
                <a:defRPr sz="3000" b="1" kern="1200">
                  <a:solidFill>
                    <a:srgbClr val="BDA467"/>
                  </a:solidFill>
                  <a:latin typeface="+mj-lt"/>
                  <a:ea typeface="+mj-ea"/>
                  <a:cs typeface="+mj-cs"/>
                </a:defRPr>
              </a:lvl1pPr>
              <a:lvl2pPr algn="l" rtl="0" eaLnBrk="0" fontAlgn="base" hangingPunct="0">
                <a:spcBef>
                  <a:spcPct val="0"/>
                </a:spcBef>
                <a:spcAft>
                  <a:spcPct val="0"/>
                </a:spcAft>
                <a:defRPr sz="3000" b="1">
                  <a:solidFill>
                    <a:srgbClr val="BDA467"/>
                  </a:solidFill>
                  <a:latin typeface="Calibri" pitchFamily="34" charset="0"/>
                </a:defRPr>
              </a:lvl2pPr>
              <a:lvl3pPr algn="l" rtl="0" eaLnBrk="0" fontAlgn="base" hangingPunct="0">
                <a:spcBef>
                  <a:spcPct val="0"/>
                </a:spcBef>
                <a:spcAft>
                  <a:spcPct val="0"/>
                </a:spcAft>
                <a:defRPr sz="3000" b="1">
                  <a:solidFill>
                    <a:srgbClr val="BDA467"/>
                  </a:solidFill>
                  <a:latin typeface="Calibri" pitchFamily="34" charset="0"/>
                </a:defRPr>
              </a:lvl3pPr>
              <a:lvl4pPr algn="l" rtl="0" eaLnBrk="0" fontAlgn="base" hangingPunct="0">
                <a:spcBef>
                  <a:spcPct val="0"/>
                </a:spcBef>
                <a:spcAft>
                  <a:spcPct val="0"/>
                </a:spcAft>
                <a:defRPr sz="3000" b="1">
                  <a:solidFill>
                    <a:srgbClr val="BDA467"/>
                  </a:solidFill>
                  <a:latin typeface="Calibri" pitchFamily="34" charset="0"/>
                </a:defRPr>
              </a:lvl4pPr>
              <a:lvl5pPr algn="l" rtl="0" eaLnBrk="0" fontAlgn="base" hangingPunct="0">
                <a:spcBef>
                  <a:spcPct val="0"/>
                </a:spcBef>
                <a:spcAft>
                  <a:spcPct val="0"/>
                </a:spcAft>
                <a:defRPr sz="3000" b="1">
                  <a:solidFill>
                    <a:srgbClr val="BDA467"/>
                  </a:solidFill>
                  <a:latin typeface="Calibri" pitchFamily="34" charset="0"/>
                </a:defRPr>
              </a:lvl5pPr>
              <a:lvl6pPr marL="457200" algn="l" rtl="0" fontAlgn="base">
                <a:spcBef>
                  <a:spcPct val="0"/>
                </a:spcBef>
                <a:spcAft>
                  <a:spcPct val="0"/>
                </a:spcAft>
                <a:defRPr sz="3000" b="1">
                  <a:solidFill>
                    <a:srgbClr val="BDA467"/>
                  </a:solidFill>
                  <a:latin typeface="Calibri" pitchFamily="34" charset="0"/>
                </a:defRPr>
              </a:lvl6pPr>
              <a:lvl7pPr marL="914400" algn="l" rtl="0" fontAlgn="base">
                <a:spcBef>
                  <a:spcPct val="0"/>
                </a:spcBef>
                <a:spcAft>
                  <a:spcPct val="0"/>
                </a:spcAft>
                <a:defRPr sz="3000" b="1">
                  <a:solidFill>
                    <a:srgbClr val="BDA467"/>
                  </a:solidFill>
                  <a:latin typeface="Calibri" pitchFamily="34" charset="0"/>
                </a:defRPr>
              </a:lvl7pPr>
              <a:lvl8pPr marL="1371600" algn="l" rtl="0" fontAlgn="base">
                <a:spcBef>
                  <a:spcPct val="0"/>
                </a:spcBef>
                <a:spcAft>
                  <a:spcPct val="0"/>
                </a:spcAft>
                <a:defRPr sz="3000" b="1">
                  <a:solidFill>
                    <a:srgbClr val="BDA467"/>
                  </a:solidFill>
                  <a:latin typeface="Calibri" pitchFamily="34" charset="0"/>
                </a:defRPr>
              </a:lvl8pPr>
              <a:lvl9pPr marL="1828800" algn="l" rtl="0" fontAlgn="base">
                <a:spcBef>
                  <a:spcPct val="0"/>
                </a:spcBef>
                <a:spcAft>
                  <a:spcPct val="0"/>
                </a:spcAft>
                <a:defRPr sz="3000" b="1">
                  <a:solidFill>
                    <a:srgbClr val="BDA467"/>
                  </a:solidFill>
                  <a:latin typeface="Calibri" pitchFamily="34" charset="0"/>
                </a:defRPr>
              </a:lvl9pPr>
            </a:lstStyle>
            <a:p>
              <a:pPr algn="ctr" defTabSz="762000">
                <a:lnSpc>
                  <a:spcPct val="95000"/>
                </a:lnSpc>
                <a:spcBef>
                  <a:spcPts val="600"/>
                </a:spcBef>
                <a:spcAft>
                  <a:spcPts val="600"/>
                </a:spcAft>
                <a:defRPr/>
              </a:pPr>
              <a:r>
                <a:rPr lang="en-ZA" sz="4000" b="0" dirty="0" smtClean="0">
                  <a:solidFill>
                    <a:srgbClr val="FFC000"/>
                  </a:solidFill>
                  <a:effectLst>
                    <a:outerShdw blurRad="38100" dist="38100" dir="2700000" algn="tl">
                      <a:srgbClr val="000000"/>
                    </a:outerShdw>
                  </a:effectLst>
                  <a:latin typeface="Impact" pitchFamily="34" charset="0"/>
                </a:rPr>
                <a:t>CONCLUSION:</a:t>
              </a:r>
            </a:p>
            <a:p>
              <a:pPr algn="ctr" defTabSz="762000">
                <a:lnSpc>
                  <a:spcPct val="95000"/>
                </a:lnSpc>
                <a:spcBef>
                  <a:spcPts val="600"/>
                </a:spcBef>
                <a:spcAft>
                  <a:spcPts val="600"/>
                </a:spcAft>
                <a:defRPr/>
              </a:pPr>
              <a:r>
                <a:rPr lang="en-ZA" sz="2800" b="0" dirty="0" smtClean="0">
                  <a:solidFill>
                    <a:prstClr val="white"/>
                  </a:solidFill>
                  <a:effectLst>
                    <a:outerShdw blurRad="38100" dist="38100" dir="2700000" algn="tl">
                      <a:srgbClr val="000000"/>
                    </a:outerShdw>
                  </a:effectLst>
                  <a:latin typeface="Impact" pitchFamily="34" charset="0"/>
                </a:rPr>
                <a:t>The Diet Heart Hypothesis of Ancel Keys is WRONG. </a:t>
              </a:r>
            </a:p>
            <a:p>
              <a:pPr algn="ctr" defTabSz="762000">
                <a:lnSpc>
                  <a:spcPct val="95000"/>
                </a:lnSpc>
                <a:spcBef>
                  <a:spcPts val="600"/>
                </a:spcBef>
                <a:spcAft>
                  <a:spcPts val="600"/>
                </a:spcAft>
                <a:defRPr/>
              </a:pPr>
              <a:r>
                <a:rPr lang="en-ZA" sz="2800" b="0" dirty="0" smtClean="0">
                  <a:solidFill>
                    <a:prstClr val="white"/>
                  </a:solidFill>
                  <a:effectLst>
                    <a:outerShdw blurRad="38100" dist="38100" dir="2700000" algn="tl">
                      <a:srgbClr val="000000"/>
                    </a:outerShdw>
                  </a:effectLst>
                  <a:latin typeface="Impact" pitchFamily="34" charset="0"/>
                </a:rPr>
                <a:t>Its widespread promotion in the name of good science represents the single greatest error in medicine in the past 60 years.</a:t>
              </a:r>
            </a:p>
          </p:txBody>
        </p:sp>
      </p:gr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93898867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500" fill="hold"/>
                                        <p:tgtEl>
                                          <p:spTgt spid="42"/>
                                        </p:tgtEl>
                                        <p:attrNameLst>
                                          <p:attrName>ppt_w</p:attrName>
                                        </p:attrNameLst>
                                      </p:cBhvr>
                                      <p:tavLst>
                                        <p:tav tm="0">
                                          <p:val>
                                            <p:fltVal val="0"/>
                                          </p:val>
                                        </p:tav>
                                        <p:tav tm="100000">
                                          <p:val>
                                            <p:strVal val="#ppt_w"/>
                                          </p:val>
                                        </p:tav>
                                      </p:tavLst>
                                    </p:anim>
                                    <p:anim calcmode="lin" valueType="num">
                                      <p:cBhvr>
                                        <p:cTn id="8" dur="500" fill="hold"/>
                                        <p:tgtEl>
                                          <p:spTgt spid="42"/>
                                        </p:tgtEl>
                                        <p:attrNameLst>
                                          <p:attrName>ppt_h</p:attrName>
                                        </p:attrNameLst>
                                      </p:cBhvr>
                                      <p:tavLst>
                                        <p:tav tm="0">
                                          <p:val>
                                            <p:fltVal val="0"/>
                                          </p:val>
                                        </p:tav>
                                        <p:tav tm="100000">
                                          <p:val>
                                            <p:strVal val="#ppt_h"/>
                                          </p:val>
                                        </p:tav>
                                      </p:tavLst>
                                    </p:anim>
                                    <p:animEffect transition="in" filter="fade">
                                      <p:cBhvr>
                                        <p:cTn id="9"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show="0">
  <p:cSld>
    <p:spTree>
      <p:nvGrpSpPr>
        <p:cNvPr id="1" name=""/>
        <p:cNvGrpSpPr/>
        <p:nvPr/>
      </p:nvGrpSpPr>
      <p:grpSpPr>
        <a:xfrm>
          <a:off x="0" y="0"/>
          <a:ext cx="0" cy="0"/>
          <a:chOff x="0" y="0"/>
          <a:chExt cx="0" cy="0"/>
        </a:xfrm>
      </p:grpSpPr>
      <p:pic>
        <p:nvPicPr>
          <p:cNvPr id="4098" name="Picture 2" descr="http://lochgarry.files.wordpress.com/2012/06/image-7.jpg"/>
          <p:cNvPicPr>
            <a:picLocks noChangeAspect="1" noChangeArrowheads="1"/>
          </p:cNvPicPr>
          <p:nvPr/>
        </p:nvPicPr>
        <p:blipFill rotWithShape="1">
          <a:blip r:embed="rId2">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r="25527" b="24519"/>
          <a:stretch/>
        </p:blipFill>
        <p:spPr bwMode="auto">
          <a:xfrm>
            <a:off x="-1" y="1"/>
            <a:ext cx="9144001" cy="6857999"/>
          </a:xfrm>
          <a:prstGeom prst="rect">
            <a:avLst/>
          </a:prstGeom>
          <a:noFill/>
          <a:extLst>
            <a:ext uri="{909E8E84-426E-40DD-AFC4-6F175D3DCCD1}">
              <a14:hiddenFill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a:solidFill>
                  <a:srgbClr val="FFFFFF"/>
                </a:solidFill>
              </a14:hiddenFill>
            </a:ext>
          </a:extLst>
        </p:spPr>
      </p:pic>
      <p:grpSp>
        <p:nvGrpSpPr>
          <p:cNvPr id="6" name="Group 5"/>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7" name="Rectangle 6"/>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0"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12" name="Group 11"/>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3" name="Rectangle 12"/>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17"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2" name="Title 1"/>
          <p:cNvSpPr>
            <a:spLocks noGrp="1"/>
          </p:cNvSpPr>
          <p:nvPr>
            <p:ph type="title"/>
          </p:nvPr>
        </p:nvSpPr>
        <p:spPr>
          <a:xfrm>
            <a:off x="-151288" y="257546"/>
            <a:ext cx="9437496" cy="1075599"/>
          </a:xfrm>
        </p:spPr>
        <p:txBody>
          <a:bodyPr>
            <a:normAutofit/>
          </a:bodyPr>
          <a:lstStyle/>
          <a:p>
            <a:r>
              <a:rPr lang="en-ZA" sz="3600" dirty="0" smtClean="0"/>
              <a:t>MASSACRE OF BISON         CAUSES EPIDEMIC OF          DIABESITY IN                    PLAINS INDIANS</a:t>
            </a:r>
            <a:endParaRPr lang="en-ZA" sz="3600" dirty="0"/>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287613057"/>
      </p:ext>
    </p:extLst>
  </p:cSld>
  <p:clrMapOvr>
    <a:masterClrMapping/>
  </p:clrMapOvr>
  <p:transition spd="slow">
    <p:wipe dir="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a:extLst>
              <a:ext uri="{28A0092B-C50C-407E-A947-70E740481C1C}">
                <a14:useLocalDpi xmlns="" xmlns:a="http://schemas.openxmlformats.org/drawingml/2006/main" xmlns:r="http://schemas.openxmlformats.org/officeDocument/2006/relationships" xmlns:p="http://schemas.openxmlformats.org/presentationml/2006/main" xmlns:a14="http://schemas.microsoft.com/office/drawing/2010/main" xmlns:mv="urn:schemas-microsoft-com:mac:vml" xmlns:mc="http://schemas.openxmlformats.org/markup-compatibility/2006" val="0"/>
              </a:ext>
            </a:extLst>
          </a:blip>
          <a:srcRect t="4659" b="39091"/>
          <a:stretch/>
        </p:blipFill>
        <p:spPr>
          <a:xfrm>
            <a:off x="0" y="0"/>
            <a:ext cx="9144000" cy="6858000"/>
          </a:xfrm>
          <a:prstGeom prst="rect">
            <a:avLst/>
          </a:prstGeom>
          <a:noFill/>
          <a:ln>
            <a:noFill/>
          </a:ln>
        </p:spPr>
      </p:pic>
      <p:grpSp>
        <p:nvGrpSpPr>
          <p:cNvPr id="6" name="Group 5"/>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7" name="Rectangle 6"/>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0"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12" name="Group 11"/>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3" name="Rectangle 12"/>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17"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18" name="Title 1"/>
          <p:cNvSpPr txBox="1">
            <a:spLocks/>
          </p:cNvSpPr>
          <p:nvPr/>
        </p:nvSpPr>
        <p:spPr>
          <a:xfrm>
            <a:off x="1413164" y="5269920"/>
            <a:ext cx="6317672" cy="1075599"/>
          </a:xfrm>
          <a:prstGeom prst="rect">
            <a:avLst/>
          </a:prstGeom>
          <a:effectLst>
            <a:outerShdw blurRad="50800" dist="38100" dir="2700000" algn="tl" rotWithShape="0">
              <a:prstClr val="black">
                <a:alpha val="40000"/>
              </a:prstClr>
            </a:outerShdw>
          </a:effectLst>
        </p:spPr>
        <p:txBody>
          <a:bodyPr vert="horz" lIns="91440" tIns="45720" rIns="91440" bIns="45720" rtlCol="0" anchor="t">
            <a:noAutofit/>
          </a:bodyPr>
          <a:lstStyle>
            <a:lvl1pPr algn="ctr" defTabSz="457200" rtl="0" eaLnBrk="1" latinLnBrk="0" hangingPunct="1">
              <a:lnSpc>
                <a:spcPct val="80000"/>
              </a:lnSpc>
              <a:spcBef>
                <a:spcPct val="0"/>
              </a:spcBef>
              <a:buNone/>
              <a:defRPr sz="3200" kern="1200">
                <a:solidFill>
                  <a:srgbClr val="000066"/>
                </a:solidFill>
                <a:effectLst/>
                <a:latin typeface="Impact" pitchFamily="34" charset="0"/>
                <a:ea typeface="+mj-ea"/>
                <a:cs typeface="+mj-cs"/>
              </a:defRPr>
            </a:lvl1pPr>
          </a:lstStyle>
          <a:p>
            <a:pPr>
              <a:lnSpc>
                <a:spcPct val="90000"/>
              </a:lnSpc>
            </a:pPr>
            <a:r>
              <a:rPr lang="en-ZA" sz="3600" dirty="0" smtClean="0">
                <a:solidFill>
                  <a:schemeClr val="bg1"/>
                </a:solidFill>
                <a:effectLst>
                  <a:outerShdw blurRad="38100" dist="38100" dir="2700000" algn="tl">
                    <a:srgbClr val="000000">
                      <a:alpha val="43137"/>
                    </a:srgbClr>
                  </a:outerShdw>
                </a:effectLst>
              </a:rPr>
              <a:t>MODERN PLAINS INDIANS HUNTING THE WHITE MAN’S DIET</a:t>
            </a:r>
            <a:endParaRPr lang="en-US" sz="3600" dirty="0">
              <a:solidFill>
                <a:schemeClr val="bg1"/>
              </a:solidFill>
              <a:effectLst>
                <a:outerShdw blurRad="38100" dist="38100" dir="2700000" algn="tl">
                  <a:srgbClr val="000000">
                    <a:alpha val="43137"/>
                  </a:srgbClr>
                </a:outerShdw>
              </a:effectLst>
            </a:endParaRPr>
          </a:p>
        </p:txBody>
      </p:sp>
    </p:spTree>
    <p:extLst>
      <p:ext uri="{BB962C8B-B14F-4D97-AF65-F5344CB8AC3E}">
        <p14:creationId xmlns="" xmlns:a="http://schemas.openxmlformats.org/drawingml/2006/main" xmlns:r="http://schemas.openxmlformats.org/officeDocument/2006/relationships" xmlns:p="http://schemas.openxmlformats.org/presentationml/2006/main" xmlns:p14="http://schemas.microsoft.com/office/powerpoint/2010/main" xmlns:mv="urn:schemas-microsoft-com:mac:vml" xmlns:mc="http://schemas.openxmlformats.org/markup-compatibility/2006" val="1257082905"/>
      </p:ext>
    </p:extLst>
  </p:cSld>
  <p:clrMapOvr>
    <a:masterClrMapping/>
  </p:clrMapOvr>
  <p:transition spd="slow">
    <p:wipe dir="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3" name="Group 1023"/>
          <p:cNvGrpSpPr/>
          <p:nvPr/>
        </p:nvGrpSpPr>
        <p:grpSpPr>
          <a:xfrm>
            <a:off x="-1" y="0"/>
            <a:ext cx="9144001" cy="6607174"/>
            <a:chOff x="-1" y="0"/>
            <a:chExt cx="9144001" cy="6607174"/>
          </a:xfrm>
        </p:grpSpPr>
        <p:pic>
          <p:nvPicPr>
            <p:cNvPr id="194" name="Picture 2" descr="http://upload.wikimedia.org/wikipedia/commons/8/80/Collection-national-flags.png"/>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80349" t="74260" r="183"/>
            <a:stretch/>
          </p:blipFill>
          <p:spPr bwMode="auto">
            <a:xfrm>
              <a:off x="6846569" y="0"/>
              <a:ext cx="2297431" cy="1352550"/>
            </a:xfrm>
            <a:prstGeom prst="rect">
              <a:avLst/>
            </a:prstGeom>
            <a:noFill/>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pic>
          <p:nvPicPr>
            <p:cNvPr id="1026" name="Picture 2" descr="http://upload.wikimedia.org/wikipedia/commons/8/80/Collection-national-flags.png"/>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r="20057"/>
            <a:stretch/>
          </p:blipFill>
          <p:spPr bwMode="auto">
            <a:xfrm>
              <a:off x="-1" y="1352549"/>
              <a:ext cx="9144001" cy="5254625"/>
            </a:xfrm>
            <a:prstGeom prst="rect">
              <a:avLst/>
            </a:prstGeom>
            <a:noFill/>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pic>
          <p:nvPicPr>
            <p:cNvPr id="190" name="Picture 2" descr="http://upload.wikimedia.org/wikipedia/commons/8/80/Collection-national-flags.png"/>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80349" t="74260" r="183"/>
            <a:stretch/>
          </p:blipFill>
          <p:spPr bwMode="auto">
            <a:xfrm>
              <a:off x="0" y="0"/>
              <a:ext cx="2297431" cy="1352550"/>
            </a:xfrm>
            <a:prstGeom prst="rect">
              <a:avLst/>
            </a:prstGeom>
            <a:noFill/>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pic>
          <p:nvPicPr>
            <p:cNvPr id="191" name="Picture 2" descr="http://upload.wikimedia.org/wikipedia/commons/8/80/Collection-national-flags.png"/>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80349" t="50937" r="183" b="23323"/>
            <a:stretch/>
          </p:blipFill>
          <p:spPr bwMode="auto">
            <a:xfrm>
              <a:off x="2295524" y="0"/>
              <a:ext cx="2276475" cy="1352550"/>
            </a:xfrm>
            <a:prstGeom prst="rect">
              <a:avLst/>
            </a:prstGeom>
            <a:noFill/>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pic>
          <p:nvPicPr>
            <p:cNvPr id="192" name="Picture 2" descr="http://upload.wikimedia.org/wikipedia/commons/8/80/Collection-national-flags.png"/>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80349" t="28097" r="183" b="46344"/>
            <a:stretch/>
          </p:blipFill>
          <p:spPr bwMode="auto">
            <a:xfrm>
              <a:off x="4571999" y="0"/>
              <a:ext cx="2295526" cy="1343026"/>
            </a:xfrm>
            <a:prstGeom prst="rect">
              <a:avLst/>
            </a:prstGeom>
            <a:noFill/>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pic>
          <p:nvPicPr>
            <p:cNvPr id="193" name="Picture 2" descr="http://upload.wikimedia.org/wikipedia/commons/8/80/Collection-national-flags.png"/>
            <p:cNvPicPr>
              <a:picLocks noChangeAspect="1" noChangeArrowheads="1"/>
            </p:cNvPicPr>
            <p:nvPr/>
          </p:nvPicPr>
          <p:blipFill rotWithShape="1">
            <a:blip r:embed="rId3">
              <a:extLst>
                <a:ext uri="{28A0092B-C50C-407E-A947-70E740481C1C}">
                  <a14:useLocalDpi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val="0"/>
                </a:ext>
              </a:extLst>
            </a:blip>
            <a:srcRect l="80349" r="183" b="76979"/>
            <a:stretch/>
          </p:blipFill>
          <p:spPr bwMode="auto">
            <a:xfrm>
              <a:off x="6867525" y="142876"/>
              <a:ext cx="2276475" cy="1209674"/>
            </a:xfrm>
            <a:prstGeom prst="rect">
              <a:avLst/>
            </a:prstGeom>
            <a:noFill/>
            <a:extLst>
              <a:ext uri="{909E8E84-426E-40DD-AFC4-6F175D3DCCD1}">
                <a14:hiddenFill xmlns:mc="http://schemas.openxmlformats.org/markup-compatibility/2006" xmlns:mv="urn:schemas-microsoft-com:mac:vml" xmlns:a14="http://schemas.microsoft.com/office/drawing/2010/main" xmlns:p="http://schemas.openxmlformats.org/presentationml/2006/main" xmlns:r="http://schemas.openxmlformats.org/officeDocument/2006/relationships" xmlns:a="http://schemas.openxmlformats.org/drawingml/2006/main" xmlns="">
                  <a:solidFill>
                    <a:srgbClr val="FFFFFF"/>
                  </a:solidFill>
                </a14:hiddenFill>
              </a:ext>
            </a:extLst>
          </p:spPr>
        </p:pic>
      </p:grpSp>
      <p:sp>
        <p:nvSpPr>
          <p:cNvPr id="196" name="Rectangle 195"/>
          <p:cNvSpPr/>
          <p:nvPr/>
        </p:nvSpPr>
        <p:spPr>
          <a:xfrm>
            <a:off x="0" y="0"/>
            <a:ext cx="9144000" cy="6858000"/>
          </a:xfrm>
          <a:prstGeom prst="rect">
            <a:avLst/>
          </a:prstGeom>
          <a:solidFill>
            <a:schemeClr val="bg1">
              <a:alpha val="84706"/>
            </a:schemeClr>
          </a:solidFill>
        </p:spPr>
        <p:txBody>
          <a:bodyPr wrap="square" rtlCol="0" anchor="ctr">
            <a:spAutoFit/>
          </a:bodyPr>
          <a:lstStyle/>
          <a:p>
            <a:pPr algn="ctr"/>
            <a:endParaRPr lang="en-ZA" dirty="0"/>
          </a:p>
        </p:txBody>
      </p:sp>
      <p:sp>
        <p:nvSpPr>
          <p:cNvPr id="2" name="Title 1"/>
          <p:cNvSpPr>
            <a:spLocks noGrp="1"/>
          </p:cNvSpPr>
          <p:nvPr>
            <p:ph type="title"/>
          </p:nvPr>
        </p:nvSpPr>
        <p:spPr>
          <a:xfrm>
            <a:off x="665018" y="257546"/>
            <a:ext cx="7813964" cy="1075599"/>
          </a:xfrm>
        </p:spPr>
        <p:txBody>
          <a:bodyPr/>
          <a:lstStyle/>
          <a:p>
            <a:r>
              <a:rPr lang="en-ZA" dirty="0" smtClean="0"/>
              <a:t>THE COUNTRIES WITH THE HIGHEST PERCENTAGE OF OBESE ADULTS</a:t>
            </a:r>
            <a:endParaRPr lang="en-ZA" dirty="0"/>
          </a:p>
        </p:txBody>
      </p:sp>
      <p:grpSp>
        <p:nvGrpSpPr>
          <p:cNvPr id="4" name="Group 143"/>
          <p:cNvGrpSpPr/>
          <p:nvPr/>
        </p:nvGrpSpPr>
        <p:grpSpPr>
          <a:xfrm>
            <a:off x="2196545" y="1170197"/>
            <a:ext cx="4721090" cy="4984085"/>
            <a:chOff x="323528" y="1371945"/>
            <a:chExt cx="4107795" cy="4714358"/>
          </a:xfrm>
        </p:grpSpPr>
        <p:sp>
          <p:nvSpPr>
            <p:cNvPr id="84" name="Rounded Rectangle 83"/>
            <p:cNvSpPr/>
            <p:nvPr/>
          </p:nvSpPr>
          <p:spPr>
            <a:xfrm>
              <a:off x="323528" y="5779836"/>
              <a:ext cx="4107795" cy="306467"/>
            </a:xfrm>
            <a:prstGeom prst="roundRect">
              <a:avLst/>
            </a:prstGeom>
            <a:solidFill>
              <a:schemeClr val="bg1"/>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88" name="Rounded Rectangle 87"/>
            <p:cNvSpPr/>
            <p:nvPr/>
          </p:nvSpPr>
          <p:spPr>
            <a:xfrm>
              <a:off x="323528" y="5570053"/>
              <a:ext cx="4107795" cy="306467"/>
            </a:xfrm>
            <a:prstGeom prst="roundRect">
              <a:avLst/>
            </a:prstGeom>
            <a:solidFill>
              <a:srgbClr val="ECD9D8"/>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92" name="Rounded Rectangle 91"/>
            <p:cNvSpPr/>
            <p:nvPr/>
          </p:nvSpPr>
          <p:spPr>
            <a:xfrm>
              <a:off x="323528" y="5360276"/>
              <a:ext cx="4107795" cy="306467"/>
            </a:xfrm>
            <a:prstGeom prst="roundRect">
              <a:avLst/>
            </a:prstGeom>
            <a:solidFill>
              <a:schemeClr val="bg1"/>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96" name="Rounded Rectangle 95"/>
            <p:cNvSpPr/>
            <p:nvPr/>
          </p:nvSpPr>
          <p:spPr>
            <a:xfrm>
              <a:off x="323528" y="5150499"/>
              <a:ext cx="4107795" cy="306467"/>
            </a:xfrm>
            <a:prstGeom prst="roundRect">
              <a:avLst/>
            </a:prstGeom>
            <a:solidFill>
              <a:srgbClr val="ECD9D8"/>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100" name="Rounded Rectangle 99"/>
            <p:cNvSpPr/>
            <p:nvPr/>
          </p:nvSpPr>
          <p:spPr>
            <a:xfrm>
              <a:off x="323528" y="4940722"/>
              <a:ext cx="4107795" cy="306467"/>
            </a:xfrm>
            <a:prstGeom prst="roundRect">
              <a:avLst/>
            </a:prstGeom>
            <a:solidFill>
              <a:schemeClr val="bg1"/>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104" name="Rounded Rectangle 103"/>
            <p:cNvSpPr/>
            <p:nvPr/>
          </p:nvSpPr>
          <p:spPr>
            <a:xfrm>
              <a:off x="323528" y="4730945"/>
              <a:ext cx="4107795" cy="306467"/>
            </a:xfrm>
            <a:prstGeom prst="roundRect">
              <a:avLst/>
            </a:prstGeom>
            <a:solidFill>
              <a:srgbClr val="ECD9D8"/>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108" name="Rounded Rectangle 107"/>
            <p:cNvSpPr/>
            <p:nvPr/>
          </p:nvSpPr>
          <p:spPr>
            <a:xfrm>
              <a:off x="323528" y="4521168"/>
              <a:ext cx="4107795" cy="306467"/>
            </a:xfrm>
            <a:prstGeom prst="roundRect">
              <a:avLst/>
            </a:prstGeom>
            <a:solidFill>
              <a:schemeClr val="bg1"/>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112" name="Rounded Rectangle 111"/>
            <p:cNvSpPr/>
            <p:nvPr/>
          </p:nvSpPr>
          <p:spPr>
            <a:xfrm>
              <a:off x="323528" y="4311391"/>
              <a:ext cx="4107795" cy="306467"/>
            </a:xfrm>
            <a:prstGeom prst="roundRect">
              <a:avLst/>
            </a:prstGeom>
            <a:solidFill>
              <a:srgbClr val="ECD9D8"/>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116" name="Rounded Rectangle 115"/>
            <p:cNvSpPr/>
            <p:nvPr/>
          </p:nvSpPr>
          <p:spPr>
            <a:xfrm>
              <a:off x="323528" y="4101614"/>
              <a:ext cx="4107795" cy="306467"/>
            </a:xfrm>
            <a:prstGeom prst="roundRect">
              <a:avLst/>
            </a:prstGeom>
            <a:solidFill>
              <a:schemeClr val="bg1"/>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6" name="Rounded Rectangle 5"/>
            <p:cNvSpPr/>
            <p:nvPr/>
          </p:nvSpPr>
          <p:spPr>
            <a:xfrm>
              <a:off x="323528" y="3891837"/>
              <a:ext cx="4107795" cy="306467"/>
            </a:xfrm>
            <a:prstGeom prst="roundRect">
              <a:avLst/>
            </a:prstGeom>
            <a:solidFill>
              <a:srgbClr val="ECD9D8"/>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11" name="Rounded Rectangle 10"/>
            <p:cNvSpPr/>
            <p:nvPr/>
          </p:nvSpPr>
          <p:spPr>
            <a:xfrm>
              <a:off x="323528" y="3682060"/>
              <a:ext cx="4107795" cy="306467"/>
            </a:xfrm>
            <a:prstGeom prst="roundRect">
              <a:avLst/>
            </a:prstGeom>
            <a:solidFill>
              <a:schemeClr val="bg1"/>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16" name="Rounded Rectangle 15"/>
            <p:cNvSpPr/>
            <p:nvPr/>
          </p:nvSpPr>
          <p:spPr>
            <a:xfrm>
              <a:off x="323528" y="3472283"/>
              <a:ext cx="4107795" cy="306467"/>
            </a:xfrm>
            <a:prstGeom prst="roundRect">
              <a:avLst/>
            </a:prstGeom>
            <a:solidFill>
              <a:srgbClr val="ECD9D8"/>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21" name="Rounded Rectangle 20"/>
            <p:cNvSpPr/>
            <p:nvPr/>
          </p:nvSpPr>
          <p:spPr>
            <a:xfrm>
              <a:off x="323528" y="3262506"/>
              <a:ext cx="4107795" cy="306467"/>
            </a:xfrm>
            <a:prstGeom prst="roundRect">
              <a:avLst/>
            </a:prstGeom>
            <a:solidFill>
              <a:schemeClr val="bg1"/>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26" name="Rounded Rectangle 25"/>
            <p:cNvSpPr/>
            <p:nvPr/>
          </p:nvSpPr>
          <p:spPr>
            <a:xfrm>
              <a:off x="323528" y="3052729"/>
              <a:ext cx="4107795" cy="306467"/>
            </a:xfrm>
            <a:prstGeom prst="roundRect">
              <a:avLst/>
            </a:prstGeom>
            <a:solidFill>
              <a:srgbClr val="ECD9D8"/>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31" name="Rounded Rectangle 30"/>
            <p:cNvSpPr/>
            <p:nvPr/>
          </p:nvSpPr>
          <p:spPr>
            <a:xfrm>
              <a:off x="323528" y="2842952"/>
              <a:ext cx="4107795" cy="306467"/>
            </a:xfrm>
            <a:prstGeom prst="roundRect">
              <a:avLst/>
            </a:prstGeom>
            <a:solidFill>
              <a:srgbClr val="FFFF00"/>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36" name="Rounded Rectangle 35"/>
            <p:cNvSpPr/>
            <p:nvPr/>
          </p:nvSpPr>
          <p:spPr>
            <a:xfrm>
              <a:off x="323528" y="2633175"/>
              <a:ext cx="4107795" cy="306467"/>
            </a:xfrm>
            <a:prstGeom prst="roundRect">
              <a:avLst/>
            </a:prstGeom>
            <a:solidFill>
              <a:srgbClr val="FFFF00"/>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41" name="Rounded Rectangle 40"/>
            <p:cNvSpPr/>
            <p:nvPr/>
          </p:nvSpPr>
          <p:spPr>
            <a:xfrm>
              <a:off x="323528" y="2423398"/>
              <a:ext cx="4107795" cy="306467"/>
            </a:xfrm>
            <a:prstGeom prst="roundRect">
              <a:avLst/>
            </a:prstGeom>
            <a:solidFill>
              <a:srgbClr val="FFFF00"/>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46" name="Rounded Rectangle 45"/>
            <p:cNvSpPr/>
            <p:nvPr/>
          </p:nvSpPr>
          <p:spPr>
            <a:xfrm>
              <a:off x="323528" y="2213621"/>
              <a:ext cx="4107795" cy="306467"/>
            </a:xfrm>
            <a:prstGeom prst="roundRect">
              <a:avLst/>
            </a:prstGeom>
            <a:solidFill>
              <a:srgbClr val="FFFF00"/>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51" name="Rounded Rectangle 50"/>
            <p:cNvSpPr/>
            <p:nvPr/>
          </p:nvSpPr>
          <p:spPr>
            <a:xfrm>
              <a:off x="323528" y="2003844"/>
              <a:ext cx="4107795" cy="306467"/>
            </a:xfrm>
            <a:prstGeom prst="roundRect">
              <a:avLst/>
            </a:prstGeom>
            <a:solidFill>
              <a:srgbClr val="FFFF00"/>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56" name="Rounded Rectangle 55"/>
            <p:cNvSpPr/>
            <p:nvPr/>
          </p:nvSpPr>
          <p:spPr>
            <a:xfrm>
              <a:off x="323528" y="1794067"/>
              <a:ext cx="4107795" cy="306467"/>
            </a:xfrm>
            <a:prstGeom prst="roundRect">
              <a:avLst/>
            </a:prstGeom>
            <a:solidFill>
              <a:srgbClr val="FFFF00"/>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61" name="Rounded Rectangle 60"/>
            <p:cNvSpPr/>
            <p:nvPr/>
          </p:nvSpPr>
          <p:spPr>
            <a:xfrm>
              <a:off x="323528" y="1584290"/>
              <a:ext cx="4107795" cy="306467"/>
            </a:xfrm>
            <a:prstGeom prst="roundRect">
              <a:avLst/>
            </a:prstGeom>
            <a:solidFill>
              <a:srgbClr val="FFFF00"/>
            </a:solidFill>
            <a:ln w="9525">
              <a:solidFill>
                <a:srgbClr val="C00000"/>
              </a:solidFill>
            </a:ln>
          </p:spPr>
          <p:txBody>
            <a:bodyPr wrap="square" rtlCol="0" anchor="ctr">
              <a:spAutoFit/>
            </a:bodyPr>
            <a:lstStyle/>
            <a:p>
              <a:pPr algn="ctr"/>
              <a:endParaRPr lang="en-ZA" sz="1200" dirty="0">
                <a:latin typeface="Arial Narrow" pitchFamily="34" charset="0"/>
              </a:endParaRPr>
            </a:p>
          </p:txBody>
        </p:sp>
        <p:sp>
          <p:nvSpPr>
            <p:cNvPr id="66" name="Rounded Rectangle 65"/>
            <p:cNvSpPr/>
            <p:nvPr/>
          </p:nvSpPr>
          <p:spPr>
            <a:xfrm>
              <a:off x="323528" y="1371945"/>
              <a:ext cx="4107795" cy="306467"/>
            </a:xfrm>
            <a:prstGeom prst="roundRect">
              <a:avLst/>
            </a:prstGeom>
            <a:solidFill>
              <a:srgbClr val="C00000"/>
            </a:solidFill>
            <a:ln w="9525">
              <a:solidFill>
                <a:srgbClr val="C00000"/>
              </a:solidFill>
            </a:ln>
          </p:spPr>
          <p:txBody>
            <a:bodyPr wrap="square" rtlCol="0" anchor="ctr">
              <a:spAutoFit/>
            </a:bodyPr>
            <a:lstStyle/>
            <a:p>
              <a:pPr algn="ctr"/>
              <a:endParaRPr lang="en-ZA" sz="1200" dirty="0">
                <a:latin typeface="Arial Narrow" pitchFamily="34" charset="0"/>
              </a:endParaRPr>
            </a:p>
          </p:txBody>
        </p:sp>
      </p:grpSp>
      <p:sp>
        <p:nvSpPr>
          <p:cNvPr id="122" name="TextBox 121"/>
          <p:cNvSpPr txBox="1"/>
          <p:nvPr/>
        </p:nvSpPr>
        <p:spPr>
          <a:xfrm>
            <a:off x="2490817" y="5899231"/>
            <a:ext cx="375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21</a:t>
            </a:r>
            <a:endParaRPr lang="en-ZA" sz="1200" dirty="0">
              <a:solidFill>
                <a:schemeClr val="tx1"/>
              </a:solidFill>
              <a:effectLst/>
              <a:latin typeface="Arial Narrow" pitchFamily="34" charset="0"/>
            </a:endParaRPr>
          </a:p>
        </p:txBody>
      </p:sp>
      <p:sp>
        <p:nvSpPr>
          <p:cNvPr id="123" name="TextBox 122"/>
          <p:cNvSpPr txBox="1"/>
          <p:nvPr/>
        </p:nvSpPr>
        <p:spPr>
          <a:xfrm>
            <a:off x="2490817" y="5676750"/>
            <a:ext cx="375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20</a:t>
            </a:r>
            <a:endParaRPr lang="en-ZA" sz="1200" dirty="0">
              <a:solidFill>
                <a:schemeClr val="tx1"/>
              </a:solidFill>
              <a:effectLst/>
              <a:latin typeface="Arial Narrow" pitchFamily="34" charset="0"/>
            </a:endParaRPr>
          </a:p>
        </p:txBody>
      </p:sp>
      <p:sp>
        <p:nvSpPr>
          <p:cNvPr id="124" name="TextBox 123"/>
          <p:cNvSpPr txBox="1"/>
          <p:nvPr/>
        </p:nvSpPr>
        <p:spPr>
          <a:xfrm>
            <a:off x="2490817" y="5454272"/>
            <a:ext cx="375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19</a:t>
            </a:r>
            <a:endParaRPr lang="en-ZA" sz="1200" dirty="0">
              <a:solidFill>
                <a:schemeClr val="tx1"/>
              </a:solidFill>
              <a:effectLst/>
              <a:latin typeface="Arial Narrow" pitchFamily="34" charset="0"/>
            </a:endParaRPr>
          </a:p>
        </p:txBody>
      </p:sp>
      <p:sp>
        <p:nvSpPr>
          <p:cNvPr id="125" name="TextBox 124"/>
          <p:cNvSpPr txBox="1"/>
          <p:nvPr/>
        </p:nvSpPr>
        <p:spPr>
          <a:xfrm>
            <a:off x="2490817" y="5231792"/>
            <a:ext cx="375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18</a:t>
            </a:r>
            <a:endParaRPr lang="en-ZA" sz="1200" dirty="0">
              <a:solidFill>
                <a:schemeClr val="tx1"/>
              </a:solidFill>
              <a:effectLst/>
              <a:latin typeface="Arial Narrow" pitchFamily="34" charset="0"/>
            </a:endParaRPr>
          </a:p>
        </p:txBody>
      </p:sp>
      <p:sp>
        <p:nvSpPr>
          <p:cNvPr id="126" name="TextBox 125"/>
          <p:cNvSpPr txBox="1"/>
          <p:nvPr/>
        </p:nvSpPr>
        <p:spPr>
          <a:xfrm>
            <a:off x="2490817" y="5009312"/>
            <a:ext cx="375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17</a:t>
            </a:r>
            <a:endParaRPr lang="en-ZA" sz="1200" dirty="0">
              <a:solidFill>
                <a:schemeClr val="tx1"/>
              </a:solidFill>
              <a:effectLst/>
              <a:latin typeface="Arial Narrow" pitchFamily="34" charset="0"/>
            </a:endParaRPr>
          </a:p>
        </p:txBody>
      </p:sp>
      <p:sp>
        <p:nvSpPr>
          <p:cNvPr id="127" name="TextBox 126"/>
          <p:cNvSpPr txBox="1"/>
          <p:nvPr/>
        </p:nvSpPr>
        <p:spPr>
          <a:xfrm>
            <a:off x="2490817" y="4786831"/>
            <a:ext cx="375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16</a:t>
            </a:r>
            <a:endParaRPr lang="en-ZA" sz="1200" dirty="0">
              <a:solidFill>
                <a:schemeClr val="tx1"/>
              </a:solidFill>
              <a:effectLst/>
              <a:latin typeface="Arial Narrow" pitchFamily="34" charset="0"/>
            </a:endParaRPr>
          </a:p>
        </p:txBody>
      </p:sp>
      <p:sp>
        <p:nvSpPr>
          <p:cNvPr id="128" name="TextBox 127"/>
          <p:cNvSpPr txBox="1"/>
          <p:nvPr/>
        </p:nvSpPr>
        <p:spPr>
          <a:xfrm>
            <a:off x="2490817" y="4564351"/>
            <a:ext cx="375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15</a:t>
            </a:r>
          </a:p>
        </p:txBody>
      </p:sp>
      <p:sp>
        <p:nvSpPr>
          <p:cNvPr id="129" name="TextBox 128"/>
          <p:cNvSpPr txBox="1"/>
          <p:nvPr/>
        </p:nvSpPr>
        <p:spPr>
          <a:xfrm>
            <a:off x="2490817" y="4341872"/>
            <a:ext cx="375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14</a:t>
            </a:r>
          </a:p>
        </p:txBody>
      </p:sp>
      <p:sp>
        <p:nvSpPr>
          <p:cNvPr id="130" name="TextBox 129"/>
          <p:cNvSpPr txBox="1"/>
          <p:nvPr/>
        </p:nvSpPr>
        <p:spPr>
          <a:xfrm>
            <a:off x="2490817" y="4119392"/>
            <a:ext cx="375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13</a:t>
            </a:r>
          </a:p>
        </p:txBody>
      </p:sp>
      <p:sp>
        <p:nvSpPr>
          <p:cNvPr id="131" name="TextBox 130"/>
          <p:cNvSpPr txBox="1"/>
          <p:nvPr/>
        </p:nvSpPr>
        <p:spPr>
          <a:xfrm>
            <a:off x="2490817" y="3905542"/>
            <a:ext cx="375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12</a:t>
            </a:r>
          </a:p>
        </p:txBody>
      </p:sp>
      <p:sp>
        <p:nvSpPr>
          <p:cNvPr id="132" name="TextBox 131"/>
          <p:cNvSpPr txBox="1"/>
          <p:nvPr/>
        </p:nvSpPr>
        <p:spPr>
          <a:xfrm>
            <a:off x="2501464" y="3683065"/>
            <a:ext cx="364968"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11</a:t>
            </a:r>
          </a:p>
        </p:txBody>
      </p:sp>
      <p:sp>
        <p:nvSpPr>
          <p:cNvPr id="133" name="TextBox 132"/>
          <p:cNvSpPr txBox="1"/>
          <p:nvPr/>
        </p:nvSpPr>
        <p:spPr>
          <a:xfrm>
            <a:off x="2490817" y="3460585"/>
            <a:ext cx="375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10</a:t>
            </a:r>
            <a:endParaRPr lang="en-ZA" sz="1200" dirty="0">
              <a:solidFill>
                <a:schemeClr val="tx1"/>
              </a:solidFill>
              <a:effectLst/>
              <a:latin typeface="Arial Narrow" pitchFamily="34" charset="0"/>
            </a:endParaRPr>
          </a:p>
        </p:txBody>
      </p:sp>
      <p:sp>
        <p:nvSpPr>
          <p:cNvPr id="134" name="TextBox 133"/>
          <p:cNvSpPr txBox="1"/>
          <p:nvPr/>
        </p:nvSpPr>
        <p:spPr>
          <a:xfrm>
            <a:off x="2572150" y="3238105"/>
            <a:ext cx="294281"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9</a:t>
            </a:r>
            <a:endParaRPr lang="en-ZA" sz="1200" dirty="0">
              <a:solidFill>
                <a:schemeClr val="tx1"/>
              </a:solidFill>
              <a:effectLst/>
              <a:latin typeface="Arial Narrow" pitchFamily="34" charset="0"/>
            </a:endParaRPr>
          </a:p>
        </p:txBody>
      </p:sp>
      <p:sp>
        <p:nvSpPr>
          <p:cNvPr id="135" name="TextBox 134"/>
          <p:cNvSpPr txBox="1"/>
          <p:nvPr/>
        </p:nvSpPr>
        <p:spPr>
          <a:xfrm>
            <a:off x="2572150" y="3015625"/>
            <a:ext cx="294281"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8</a:t>
            </a:r>
            <a:endParaRPr lang="en-ZA" sz="1200" dirty="0">
              <a:solidFill>
                <a:schemeClr val="tx1"/>
              </a:solidFill>
              <a:effectLst/>
              <a:latin typeface="Arial Narrow" pitchFamily="34" charset="0"/>
            </a:endParaRPr>
          </a:p>
        </p:txBody>
      </p:sp>
      <p:sp>
        <p:nvSpPr>
          <p:cNvPr id="136" name="TextBox 135"/>
          <p:cNvSpPr txBox="1"/>
          <p:nvPr/>
        </p:nvSpPr>
        <p:spPr>
          <a:xfrm>
            <a:off x="2572150" y="2793146"/>
            <a:ext cx="294281"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7</a:t>
            </a:r>
            <a:endParaRPr lang="en-ZA" sz="1200" dirty="0">
              <a:solidFill>
                <a:schemeClr val="tx1"/>
              </a:solidFill>
              <a:effectLst/>
              <a:latin typeface="Arial Narrow" pitchFamily="34" charset="0"/>
            </a:endParaRPr>
          </a:p>
        </p:txBody>
      </p:sp>
      <p:sp>
        <p:nvSpPr>
          <p:cNvPr id="137" name="TextBox 136"/>
          <p:cNvSpPr txBox="1"/>
          <p:nvPr/>
        </p:nvSpPr>
        <p:spPr>
          <a:xfrm>
            <a:off x="2572150" y="2570666"/>
            <a:ext cx="294281"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6</a:t>
            </a:r>
            <a:endParaRPr lang="en-ZA" sz="1200" dirty="0">
              <a:solidFill>
                <a:schemeClr val="tx1"/>
              </a:solidFill>
              <a:effectLst/>
              <a:latin typeface="Arial Narrow" pitchFamily="34" charset="0"/>
            </a:endParaRPr>
          </a:p>
        </p:txBody>
      </p:sp>
      <p:sp>
        <p:nvSpPr>
          <p:cNvPr id="138" name="TextBox 137"/>
          <p:cNvSpPr txBox="1"/>
          <p:nvPr/>
        </p:nvSpPr>
        <p:spPr>
          <a:xfrm>
            <a:off x="2572150" y="2348186"/>
            <a:ext cx="294281"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5</a:t>
            </a:r>
            <a:endParaRPr lang="en-ZA" sz="1200" dirty="0">
              <a:solidFill>
                <a:schemeClr val="tx1"/>
              </a:solidFill>
              <a:effectLst/>
              <a:latin typeface="Arial Narrow" pitchFamily="34" charset="0"/>
            </a:endParaRPr>
          </a:p>
        </p:txBody>
      </p:sp>
      <p:sp>
        <p:nvSpPr>
          <p:cNvPr id="139" name="TextBox 138"/>
          <p:cNvSpPr txBox="1"/>
          <p:nvPr/>
        </p:nvSpPr>
        <p:spPr>
          <a:xfrm>
            <a:off x="2572150" y="2125706"/>
            <a:ext cx="294281"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4</a:t>
            </a:r>
            <a:endParaRPr lang="en-ZA" sz="1200" dirty="0">
              <a:solidFill>
                <a:schemeClr val="tx1"/>
              </a:solidFill>
              <a:effectLst/>
              <a:latin typeface="Arial Narrow" pitchFamily="34" charset="0"/>
            </a:endParaRPr>
          </a:p>
        </p:txBody>
      </p:sp>
      <p:sp>
        <p:nvSpPr>
          <p:cNvPr id="140" name="TextBox 139"/>
          <p:cNvSpPr txBox="1"/>
          <p:nvPr/>
        </p:nvSpPr>
        <p:spPr>
          <a:xfrm>
            <a:off x="2572150" y="1903226"/>
            <a:ext cx="294281"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3</a:t>
            </a:r>
          </a:p>
        </p:txBody>
      </p:sp>
      <p:sp>
        <p:nvSpPr>
          <p:cNvPr id="141" name="TextBox 140"/>
          <p:cNvSpPr txBox="1"/>
          <p:nvPr/>
        </p:nvSpPr>
        <p:spPr>
          <a:xfrm>
            <a:off x="2572150" y="1680747"/>
            <a:ext cx="294281"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a:t>
            </a:r>
          </a:p>
        </p:txBody>
      </p:sp>
      <p:sp>
        <p:nvSpPr>
          <p:cNvPr id="142" name="TextBox 141"/>
          <p:cNvSpPr txBox="1"/>
          <p:nvPr/>
        </p:nvSpPr>
        <p:spPr>
          <a:xfrm>
            <a:off x="2572150" y="1458267"/>
            <a:ext cx="294281"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1</a:t>
            </a:r>
          </a:p>
        </p:txBody>
      </p:sp>
      <p:sp>
        <p:nvSpPr>
          <p:cNvPr id="143" name="TextBox 142"/>
          <p:cNvSpPr txBox="1"/>
          <p:nvPr/>
        </p:nvSpPr>
        <p:spPr>
          <a:xfrm>
            <a:off x="2375771" y="1175502"/>
            <a:ext cx="543739" cy="307777"/>
          </a:xfrm>
          <a:prstGeom prst="rect">
            <a:avLst/>
          </a:prstGeom>
          <a:noFill/>
        </p:spPr>
        <p:txBody>
          <a:bodyPr wrap="none" rtlCol="0">
            <a:spAutoFit/>
          </a:bodyPr>
          <a:lstStyle/>
          <a:p>
            <a:r>
              <a:rPr lang="en-ZA" sz="1400" b="1" dirty="0" smtClean="0">
                <a:solidFill>
                  <a:schemeClr val="bg1"/>
                </a:solidFill>
                <a:effectLst/>
                <a:latin typeface="Arial Narrow" pitchFamily="34" charset="0"/>
              </a:rPr>
              <a:t>Rank</a:t>
            </a:r>
          </a:p>
        </p:txBody>
      </p:sp>
      <p:sp>
        <p:nvSpPr>
          <p:cNvPr id="145" name="TextBox 144"/>
          <p:cNvSpPr txBox="1"/>
          <p:nvPr/>
        </p:nvSpPr>
        <p:spPr>
          <a:xfrm>
            <a:off x="3235332" y="1175502"/>
            <a:ext cx="748923" cy="307777"/>
          </a:xfrm>
          <a:prstGeom prst="rect">
            <a:avLst/>
          </a:prstGeom>
          <a:noFill/>
        </p:spPr>
        <p:txBody>
          <a:bodyPr wrap="none" rtlCol="0">
            <a:spAutoFit/>
          </a:bodyPr>
          <a:lstStyle/>
          <a:p>
            <a:r>
              <a:rPr lang="en-ZA" sz="1400" b="1" dirty="0" smtClean="0">
                <a:solidFill>
                  <a:schemeClr val="bg1"/>
                </a:solidFill>
                <a:effectLst/>
                <a:latin typeface="Arial Narrow" pitchFamily="34" charset="0"/>
              </a:rPr>
              <a:t>Country</a:t>
            </a:r>
          </a:p>
        </p:txBody>
      </p:sp>
      <p:sp>
        <p:nvSpPr>
          <p:cNvPr id="146" name="TextBox 145"/>
          <p:cNvSpPr txBox="1"/>
          <p:nvPr/>
        </p:nvSpPr>
        <p:spPr>
          <a:xfrm>
            <a:off x="3235332" y="5899231"/>
            <a:ext cx="1251803"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United Kingdom</a:t>
            </a:r>
            <a:endParaRPr lang="en-ZA" sz="1200" dirty="0">
              <a:solidFill>
                <a:schemeClr val="tx1"/>
              </a:solidFill>
              <a:effectLst/>
              <a:latin typeface="Arial Narrow" pitchFamily="34" charset="0"/>
            </a:endParaRPr>
          </a:p>
        </p:txBody>
      </p:sp>
      <p:sp>
        <p:nvSpPr>
          <p:cNvPr id="147" name="TextBox 146"/>
          <p:cNvSpPr txBox="1"/>
          <p:nvPr/>
        </p:nvSpPr>
        <p:spPr>
          <a:xfrm>
            <a:off x="3235332" y="5676750"/>
            <a:ext cx="778588"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Australia</a:t>
            </a:r>
            <a:endParaRPr lang="en-ZA" sz="1200" dirty="0">
              <a:solidFill>
                <a:schemeClr val="tx1"/>
              </a:solidFill>
              <a:effectLst/>
              <a:latin typeface="Arial Narrow" pitchFamily="34" charset="0"/>
            </a:endParaRPr>
          </a:p>
        </p:txBody>
      </p:sp>
      <p:sp>
        <p:nvSpPr>
          <p:cNvPr id="148" name="TextBox 147"/>
          <p:cNvSpPr txBox="1"/>
          <p:nvPr/>
        </p:nvSpPr>
        <p:spPr>
          <a:xfrm>
            <a:off x="3235332" y="5454272"/>
            <a:ext cx="915376"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Seychelles</a:t>
            </a:r>
            <a:endParaRPr lang="en-ZA" sz="1200" dirty="0">
              <a:solidFill>
                <a:schemeClr val="tx1"/>
              </a:solidFill>
              <a:effectLst/>
              <a:latin typeface="Arial Narrow" pitchFamily="34" charset="0"/>
            </a:endParaRPr>
          </a:p>
        </p:txBody>
      </p:sp>
      <p:sp>
        <p:nvSpPr>
          <p:cNvPr id="149" name="TextBox 148"/>
          <p:cNvSpPr txBox="1"/>
          <p:nvPr/>
        </p:nvSpPr>
        <p:spPr>
          <a:xfrm>
            <a:off x="3235332" y="5231792"/>
            <a:ext cx="926467"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Macedonia</a:t>
            </a:r>
            <a:endParaRPr lang="en-ZA" sz="1200" dirty="0">
              <a:solidFill>
                <a:schemeClr val="tx1"/>
              </a:solidFill>
              <a:effectLst/>
              <a:latin typeface="Arial Narrow" pitchFamily="34" charset="0"/>
            </a:endParaRPr>
          </a:p>
        </p:txBody>
      </p:sp>
      <p:sp>
        <p:nvSpPr>
          <p:cNvPr id="150" name="TextBox 149"/>
          <p:cNvSpPr txBox="1"/>
          <p:nvPr/>
        </p:nvSpPr>
        <p:spPr>
          <a:xfrm>
            <a:off x="3235332" y="5009312"/>
            <a:ext cx="1072499"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New Zealand</a:t>
            </a:r>
            <a:endParaRPr lang="en-ZA" sz="1200" dirty="0">
              <a:solidFill>
                <a:schemeClr val="tx1"/>
              </a:solidFill>
              <a:effectLst/>
              <a:latin typeface="Arial Narrow" pitchFamily="34" charset="0"/>
            </a:endParaRPr>
          </a:p>
        </p:txBody>
      </p:sp>
      <p:sp>
        <p:nvSpPr>
          <p:cNvPr id="151" name="TextBox 150"/>
          <p:cNvSpPr txBox="1"/>
          <p:nvPr/>
        </p:nvSpPr>
        <p:spPr>
          <a:xfrm>
            <a:off x="3235332" y="4786831"/>
            <a:ext cx="715739"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Bahrain</a:t>
            </a:r>
            <a:endParaRPr lang="en-ZA" sz="1200" dirty="0">
              <a:solidFill>
                <a:schemeClr val="tx1"/>
              </a:solidFill>
              <a:effectLst/>
              <a:latin typeface="Arial Narrow" pitchFamily="34" charset="0"/>
            </a:endParaRPr>
          </a:p>
        </p:txBody>
      </p:sp>
      <p:sp>
        <p:nvSpPr>
          <p:cNvPr id="152" name="TextBox 151"/>
          <p:cNvSpPr txBox="1"/>
          <p:nvPr/>
        </p:nvSpPr>
        <p:spPr>
          <a:xfrm>
            <a:off x="3235332" y="4564351"/>
            <a:ext cx="586344"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Egypt</a:t>
            </a:r>
          </a:p>
        </p:txBody>
      </p:sp>
      <p:sp>
        <p:nvSpPr>
          <p:cNvPr id="153" name="TextBox 152"/>
          <p:cNvSpPr txBox="1"/>
          <p:nvPr/>
        </p:nvSpPr>
        <p:spPr>
          <a:xfrm>
            <a:off x="3235332" y="4341872"/>
            <a:ext cx="651041"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Kuwait</a:t>
            </a:r>
          </a:p>
        </p:txBody>
      </p:sp>
      <p:sp>
        <p:nvSpPr>
          <p:cNvPr id="154" name="TextBox 153"/>
          <p:cNvSpPr txBox="1"/>
          <p:nvPr/>
        </p:nvSpPr>
        <p:spPr>
          <a:xfrm>
            <a:off x="3235332" y="4119392"/>
            <a:ext cx="673223"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Mexico</a:t>
            </a:r>
          </a:p>
        </p:txBody>
      </p:sp>
      <p:sp>
        <p:nvSpPr>
          <p:cNvPr id="155" name="TextBox 154"/>
          <p:cNvSpPr txBox="1"/>
          <p:nvPr/>
        </p:nvSpPr>
        <p:spPr>
          <a:xfrm>
            <a:off x="3235332" y="3905542"/>
            <a:ext cx="464342"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Iraq</a:t>
            </a:r>
          </a:p>
        </p:txBody>
      </p:sp>
      <p:sp>
        <p:nvSpPr>
          <p:cNvPr id="156" name="TextBox 155"/>
          <p:cNvSpPr txBox="1"/>
          <p:nvPr/>
        </p:nvSpPr>
        <p:spPr>
          <a:xfrm>
            <a:off x="3235332" y="3683065"/>
            <a:ext cx="1591335"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United Arab Emirates</a:t>
            </a:r>
          </a:p>
        </p:txBody>
      </p:sp>
      <p:sp>
        <p:nvSpPr>
          <p:cNvPr id="157" name="TextBox 156"/>
          <p:cNvSpPr txBox="1"/>
          <p:nvPr/>
        </p:nvSpPr>
        <p:spPr>
          <a:xfrm>
            <a:off x="3235332" y="3460585"/>
            <a:ext cx="1089135"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United States</a:t>
            </a:r>
            <a:endParaRPr lang="en-ZA" sz="1200" dirty="0">
              <a:solidFill>
                <a:schemeClr val="tx1"/>
              </a:solidFill>
              <a:effectLst/>
              <a:latin typeface="Arial Narrow" pitchFamily="34" charset="0"/>
            </a:endParaRPr>
          </a:p>
        </p:txBody>
      </p:sp>
      <p:sp>
        <p:nvSpPr>
          <p:cNvPr id="158" name="TextBox 157"/>
          <p:cNvSpPr txBox="1"/>
          <p:nvPr/>
        </p:nvSpPr>
        <p:spPr>
          <a:xfrm>
            <a:off x="3235332" y="3238105"/>
            <a:ext cx="758254"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Panama</a:t>
            </a:r>
            <a:endParaRPr lang="en-ZA" sz="1200" dirty="0">
              <a:solidFill>
                <a:schemeClr val="tx1"/>
              </a:solidFill>
              <a:effectLst/>
              <a:latin typeface="Arial Narrow" pitchFamily="34" charset="0"/>
            </a:endParaRPr>
          </a:p>
        </p:txBody>
      </p:sp>
      <p:sp>
        <p:nvSpPr>
          <p:cNvPr id="159" name="TextBox 158"/>
          <p:cNvSpPr txBox="1"/>
          <p:nvPr/>
        </p:nvSpPr>
        <p:spPr>
          <a:xfrm>
            <a:off x="3235332" y="3015625"/>
            <a:ext cx="1040482"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Saudi Arabia</a:t>
            </a:r>
            <a:endParaRPr lang="en-ZA" sz="1200" dirty="0">
              <a:solidFill>
                <a:schemeClr val="tx1"/>
              </a:solidFill>
              <a:effectLst/>
              <a:latin typeface="Arial Narrow" pitchFamily="34" charset="0"/>
            </a:endParaRPr>
          </a:p>
        </p:txBody>
      </p:sp>
      <p:sp>
        <p:nvSpPr>
          <p:cNvPr id="160" name="TextBox 159"/>
          <p:cNvSpPr txBox="1"/>
          <p:nvPr/>
        </p:nvSpPr>
        <p:spPr>
          <a:xfrm>
            <a:off x="3235332" y="2793146"/>
            <a:ext cx="1336834"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French Polynesia</a:t>
            </a:r>
            <a:endParaRPr lang="en-ZA" sz="1200" dirty="0">
              <a:solidFill>
                <a:schemeClr val="tx1"/>
              </a:solidFill>
              <a:effectLst/>
              <a:latin typeface="Arial Narrow" pitchFamily="34" charset="0"/>
            </a:endParaRPr>
          </a:p>
        </p:txBody>
      </p:sp>
      <p:sp>
        <p:nvSpPr>
          <p:cNvPr id="161" name="TextBox 160"/>
          <p:cNvSpPr txBox="1"/>
          <p:nvPr/>
        </p:nvSpPr>
        <p:spPr>
          <a:xfrm>
            <a:off x="3235332" y="2570666"/>
            <a:ext cx="2238901"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Federated States of Micronesia</a:t>
            </a:r>
            <a:endParaRPr lang="en-ZA" sz="1200" dirty="0">
              <a:solidFill>
                <a:schemeClr val="tx1"/>
              </a:solidFill>
              <a:effectLst/>
              <a:latin typeface="Arial Narrow" pitchFamily="34" charset="0"/>
            </a:endParaRPr>
          </a:p>
        </p:txBody>
      </p:sp>
      <p:sp>
        <p:nvSpPr>
          <p:cNvPr id="162" name="TextBox 161"/>
          <p:cNvSpPr txBox="1"/>
          <p:nvPr/>
        </p:nvSpPr>
        <p:spPr>
          <a:xfrm>
            <a:off x="3235332" y="2348186"/>
            <a:ext cx="1262894"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Marshall Islands</a:t>
            </a:r>
            <a:endParaRPr lang="en-ZA" sz="1200" dirty="0">
              <a:solidFill>
                <a:schemeClr val="tx1"/>
              </a:solidFill>
              <a:effectLst/>
              <a:latin typeface="Arial Narrow" pitchFamily="34" charset="0"/>
            </a:endParaRPr>
          </a:p>
        </p:txBody>
      </p:sp>
      <p:sp>
        <p:nvSpPr>
          <p:cNvPr id="163" name="TextBox 162"/>
          <p:cNvSpPr txBox="1"/>
          <p:nvPr/>
        </p:nvSpPr>
        <p:spPr>
          <a:xfrm>
            <a:off x="3235332" y="2125706"/>
            <a:ext cx="656587"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Kiribati</a:t>
            </a:r>
            <a:endParaRPr lang="en-ZA" sz="1200" dirty="0">
              <a:solidFill>
                <a:schemeClr val="tx1"/>
              </a:solidFill>
              <a:effectLst/>
              <a:latin typeface="Arial Narrow" pitchFamily="34" charset="0"/>
            </a:endParaRPr>
          </a:p>
        </p:txBody>
      </p:sp>
      <p:sp>
        <p:nvSpPr>
          <p:cNvPr id="164" name="TextBox 163"/>
          <p:cNvSpPr txBox="1"/>
          <p:nvPr/>
        </p:nvSpPr>
        <p:spPr>
          <a:xfrm>
            <a:off x="3235332" y="1903226"/>
            <a:ext cx="714408"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Tokelau</a:t>
            </a:r>
          </a:p>
        </p:txBody>
      </p:sp>
      <p:sp>
        <p:nvSpPr>
          <p:cNvPr id="165" name="TextBox 164"/>
          <p:cNvSpPr txBox="1"/>
          <p:nvPr/>
        </p:nvSpPr>
        <p:spPr>
          <a:xfrm>
            <a:off x="3235332" y="1680747"/>
            <a:ext cx="717587"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Samoa </a:t>
            </a:r>
          </a:p>
        </p:txBody>
      </p:sp>
      <p:sp>
        <p:nvSpPr>
          <p:cNvPr id="166" name="TextBox 165"/>
          <p:cNvSpPr txBox="1"/>
          <p:nvPr/>
        </p:nvSpPr>
        <p:spPr>
          <a:xfrm>
            <a:off x="3235332" y="1458267"/>
            <a:ext cx="610375" cy="292847"/>
          </a:xfrm>
          <a:prstGeom prst="rect">
            <a:avLst/>
          </a:prstGeom>
          <a:noFill/>
        </p:spPr>
        <p:txBody>
          <a:bodyPr wrap="none" rtlCol="0">
            <a:spAutoFit/>
          </a:bodyPr>
          <a:lstStyle/>
          <a:p>
            <a:r>
              <a:rPr lang="en-ZA" sz="1200" dirty="0" smtClean="0">
                <a:solidFill>
                  <a:schemeClr val="tx1"/>
                </a:solidFill>
                <a:effectLst/>
                <a:latin typeface="Arial Narrow" pitchFamily="34" charset="0"/>
              </a:rPr>
              <a:t>Nauru</a:t>
            </a:r>
          </a:p>
        </p:txBody>
      </p:sp>
      <p:sp>
        <p:nvSpPr>
          <p:cNvPr id="167" name="TextBox 166"/>
          <p:cNvSpPr txBox="1"/>
          <p:nvPr/>
        </p:nvSpPr>
        <p:spPr>
          <a:xfrm>
            <a:off x="6225604" y="5899231"/>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24.0</a:t>
            </a:r>
            <a:endParaRPr lang="en-ZA" sz="1200" dirty="0">
              <a:solidFill>
                <a:schemeClr val="tx1"/>
              </a:solidFill>
              <a:effectLst/>
              <a:latin typeface="Arial Narrow" pitchFamily="34" charset="0"/>
            </a:endParaRPr>
          </a:p>
        </p:txBody>
      </p:sp>
      <p:sp>
        <p:nvSpPr>
          <p:cNvPr id="168" name="TextBox 167"/>
          <p:cNvSpPr txBox="1"/>
          <p:nvPr/>
        </p:nvSpPr>
        <p:spPr>
          <a:xfrm>
            <a:off x="6225604" y="5676750"/>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24.8</a:t>
            </a:r>
            <a:endParaRPr lang="en-ZA" sz="1200" dirty="0">
              <a:solidFill>
                <a:schemeClr val="tx1"/>
              </a:solidFill>
              <a:effectLst/>
              <a:latin typeface="Arial Narrow" pitchFamily="34" charset="0"/>
            </a:endParaRPr>
          </a:p>
        </p:txBody>
      </p:sp>
      <p:sp>
        <p:nvSpPr>
          <p:cNvPr id="169" name="TextBox 168"/>
          <p:cNvSpPr txBox="1"/>
          <p:nvPr/>
        </p:nvSpPr>
        <p:spPr>
          <a:xfrm>
            <a:off x="6225604" y="5454272"/>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25.1</a:t>
            </a:r>
            <a:endParaRPr lang="en-ZA" sz="1200" dirty="0">
              <a:solidFill>
                <a:schemeClr val="tx1"/>
              </a:solidFill>
              <a:effectLst/>
              <a:latin typeface="Arial Narrow" pitchFamily="34" charset="0"/>
            </a:endParaRPr>
          </a:p>
        </p:txBody>
      </p:sp>
      <p:sp>
        <p:nvSpPr>
          <p:cNvPr id="170" name="TextBox 169"/>
          <p:cNvSpPr txBox="1"/>
          <p:nvPr/>
        </p:nvSpPr>
        <p:spPr>
          <a:xfrm>
            <a:off x="6225604" y="5231792"/>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25.3</a:t>
            </a:r>
            <a:endParaRPr lang="en-ZA" sz="1200" dirty="0">
              <a:solidFill>
                <a:schemeClr val="tx1"/>
              </a:solidFill>
              <a:effectLst/>
              <a:latin typeface="Arial Narrow" pitchFamily="34" charset="0"/>
            </a:endParaRPr>
          </a:p>
        </p:txBody>
      </p:sp>
      <p:sp>
        <p:nvSpPr>
          <p:cNvPr id="171" name="TextBox 170"/>
          <p:cNvSpPr txBox="1"/>
          <p:nvPr/>
        </p:nvSpPr>
        <p:spPr>
          <a:xfrm>
            <a:off x="6225604" y="5009312"/>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25.4</a:t>
            </a:r>
            <a:endParaRPr lang="en-ZA" sz="1200" dirty="0">
              <a:solidFill>
                <a:schemeClr val="tx1"/>
              </a:solidFill>
              <a:effectLst/>
              <a:latin typeface="Arial Narrow" pitchFamily="34" charset="0"/>
            </a:endParaRPr>
          </a:p>
        </p:txBody>
      </p:sp>
      <p:sp>
        <p:nvSpPr>
          <p:cNvPr id="172" name="TextBox 171"/>
          <p:cNvSpPr txBox="1"/>
          <p:nvPr/>
        </p:nvSpPr>
        <p:spPr>
          <a:xfrm>
            <a:off x="6225604" y="4786831"/>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28.5</a:t>
            </a:r>
            <a:endParaRPr lang="en-ZA" sz="1200" dirty="0">
              <a:solidFill>
                <a:schemeClr val="tx1"/>
              </a:solidFill>
              <a:effectLst/>
              <a:latin typeface="Arial Narrow" pitchFamily="34" charset="0"/>
            </a:endParaRPr>
          </a:p>
        </p:txBody>
      </p:sp>
      <p:sp>
        <p:nvSpPr>
          <p:cNvPr id="173" name="TextBox 172"/>
          <p:cNvSpPr txBox="1"/>
          <p:nvPr/>
        </p:nvSpPr>
        <p:spPr>
          <a:xfrm>
            <a:off x="6225604" y="4564351"/>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28.9</a:t>
            </a:r>
          </a:p>
        </p:txBody>
      </p:sp>
      <p:sp>
        <p:nvSpPr>
          <p:cNvPr id="174" name="TextBox 173"/>
          <p:cNvSpPr txBox="1"/>
          <p:nvPr/>
        </p:nvSpPr>
        <p:spPr>
          <a:xfrm>
            <a:off x="6225604" y="4341872"/>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29.0</a:t>
            </a:r>
          </a:p>
        </p:txBody>
      </p:sp>
      <p:sp>
        <p:nvSpPr>
          <p:cNvPr id="175" name="TextBox 174"/>
          <p:cNvSpPr txBox="1"/>
          <p:nvPr/>
        </p:nvSpPr>
        <p:spPr>
          <a:xfrm>
            <a:off x="6225604" y="4119392"/>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29.4</a:t>
            </a:r>
          </a:p>
        </p:txBody>
      </p:sp>
      <p:sp>
        <p:nvSpPr>
          <p:cNvPr id="176" name="TextBox 175"/>
          <p:cNvSpPr txBox="1"/>
          <p:nvPr/>
        </p:nvSpPr>
        <p:spPr>
          <a:xfrm>
            <a:off x="6225604" y="3905542"/>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32.2</a:t>
            </a:r>
          </a:p>
        </p:txBody>
      </p:sp>
      <p:sp>
        <p:nvSpPr>
          <p:cNvPr id="177" name="TextBox 176"/>
          <p:cNvSpPr txBox="1"/>
          <p:nvPr/>
        </p:nvSpPr>
        <p:spPr>
          <a:xfrm>
            <a:off x="6225604" y="3683065"/>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32.8</a:t>
            </a:r>
          </a:p>
        </p:txBody>
      </p:sp>
      <p:sp>
        <p:nvSpPr>
          <p:cNvPr id="178" name="TextBox 177"/>
          <p:cNvSpPr txBox="1"/>
          <p:nvPr/>
        </p:nvSpPr>
        <p:spPr>
          <a:xfrm>
            <a:off x="6225604" y="3460585"/>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33.7</a:t>
            </a:r>
            <a:endParaRPr lang="en-ZA" sz="1200" dirty="0">
              <a:solidFill>
                <a:schemeClr val="tx1"/>
              </a:solidFill>
              <a:effectLst/>
              <a:latin typeface="Arial Narrow" pitchFamily="34" charset="0"/>
            </a:endParaRPr>
          </a:p>
        </p:txBody>
      </p:sp>
      <p:sp>
        <p:nvSpPr>
          <p:cNvPr id="179" name="TextBox 178"/>
          <p:cNvSpPr txBox="1"/>
          <p:nvPr/>
        </p:nvSpPr>
        <p:spPr>
          <a:xfrm>
            <a:off x="6225604" y="3238105"/>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33.9</a:t>
            </a:r>
            <a:endParaRPr lang="en-ZA" sz="1200" dirty="0">
              <a:solidFill>
                <a:schemeClr val="tx1"/>
              </a:solidFill>
              <a:effectLst/>
              <a:latin typeface="Arial Narrow" pitchFamily="34" charset="0"/>
            </a:endParaRPr>
          </a:p>
        </p:txBody>
      </p:sp>
      <p:sp>
        <p:nvSpPr>
          <p:cNvPr id="180" name="TextBox 179"/>
          <p:cNvSpPr txBox="1"/>
          <p:nvPr/>
        </p:nvSpPr>
        <p:spPr>
          <a:xfrm>
            <a:off x="6225604" y="3015625"/>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36.1</a:t>
            </a:r>
            <a:endParaRPr lang="en-ZA" sz="1200" dirty="0">
              <a:solidFill>
                <a:schemeClr val="tx1"/>
              </a:solidFill>
              <a:effectLst/>
              <a:latin typeface="Arial Narrow" pitchFamily="34" charset="0"/>
            </a:endParaRPr>
          </a:p>
        </p:txBody>
      </p:sp>
      <p:sp>
        <p:nvSpPr>
          <p:cNvPr id="181" name="TextBox 180"/>
          <p:cNvSpPr txBox="1"/>
          <p:nvPr/>
        </p:nvSpPr>
        <p:spPr>
          <a:xfrm>
            <a:off x="6225604" y="2793146"/>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40.4</a:t>
            </a:r>
            <a:endParaRPr lang="en-ZA" sz="1200" dirty="0">
              <a:solidFill>
                <a:schemeClr val="tx1"/>
              </a:solidFill>
              <a:effectLst/>
              <a:latin typeface="Arial Narrow" pitchFamily="34" charset="0"/>
            </a:endParaRPr>
          </a:p>
        </p:txBody>
      </p:sp>
      <p:sp>
        <p:nvSpPr>
          <p:cNvPr id="182" name="TextBox 181"/>
          <p:cNvSpPr txBox="1"/>
          <p:nvPr/>
        </p:nvSpPr>
        <p:spPr>
          <a:xfrm>
            <a:off x="6225604" y="2570666"/>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44.0</a:t>
            </a:r>
            <a:endParaRPr lang="en-ZA" sz="1200" dirty="0">
              <a:solidFill>
                <a:schemeClr val="tx1"/>
              </a:solidFill>
              <a:effectLst/>
              <a:latin typeface="Arial Narrow" pitchFamily="34" charset="0"/>
            </a:endParaRPr>
          </a:p>
        </p:txBody>
      </p:sp>
      <p:sp>
        <p:nvSpPr>
          <p:cNvPr id="183" name="TextBox 182"/>
          <p:cNvSpPr txBox="1"/>
          <p:nvPr/>
        </p:nvSpPr>
        <p:spPr>
          <a:xfrm>
            <a:off x="6225604" y="2348186"/>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46.0</a:t>
            </a:r>
            <a:endParaRPr lang="en-ZA" sz="1200" dirty="0">
              <a:solidFill>
                <a:schemeClr val="tx1"/>
              </a:solidFill>
              <a:effectLst/>
              <a:latin typeface="Arial Narrow" pitchFamily="34" charset="0"/>
            </a:endParaRPr>
          </a:p>
        </p:txBody>
      </p:sp>
      <p:sp>
        <p:nvSpPr>
          <p:cNvPr id="184" name="TextBox 183"/>
          <p:cNvSpPr txBox="1"/>
          <p:nvPr/>
        </p:nvSpPr>
        <p:spPr>
          <a:xfrm>
            <a:off x="6225604" y="2125706"/>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50.3</a:t>
            </a:r>
            <a:endParaRPr lang="en-ZA" sz="1200" dirty="0">
              <a:solidFill>
                <a:schemeClr val="tx1"/>
              </a:solidFill>
              <a:effectLst/>
              <a:latin typeface="Arial Narrow" pitchFamily="34" charset="0"/>
            </a:endParaRPr>
          </a:p>
        </p:txBody>
      </p:sp>
      <p:sp>
        <p:nvSpPr>
          <p:cNvPr id="185" name="TextBox 184"/>
          <p:cNvSpPr txBox="1"/>
          <p:nvPr/>
        </p:nvSpPr>
        <p:spPr>
          <a:xfrm>
            <a:off x="6225604" y="1903226"/>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63.2</a:t>
            </a:r>
          </a:p>
        </p:txBody>
      </p:sp>
      <p:sp>
        <p:nvSpPr>
          <p:cNvPr id="186" name="TextBox 185"/>
          <p:cNvSpPr txBox="1"/>
          <p:nvPr/>
        </p:nvSpPr>
        <p:spPr>
          <a:xfrm>
            <a:off x="6225604" y="1680747"/>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74.8</a:t>
            </a:r>
          </a:p>
        </p:txBody>
      </p:sp>
      <p:sp>
        <p:nvSpPr>
          <p:cNvPr id="187" name="TextBox 186"/>
          <p:cNvSpPr txBox="1"/>
          <p:nvPr/>
        </p:nvSpPr>
        <p:spPr>
          <a:xfrm>
            <a:off x="6225604" y="1458267"/>
            <a:ext cx="497615" cy="292847"/>
          </a:xfrm>
          <a:prstGeom prst="rect">
            <a:avLst/>
          </a:prstGeom>
          <a:noFill/>
        </p:spPr>
        <p:txBody>
          <a:bodyPr wrap="none" rtlCol="0">
            <a:spAutoFit/>
          </a:bodyPr>
          <a:lstStyle/>
          <a:p>
            <a:pPr algn="r"/>
            <a:r>
              <a:rPr lang="en-ZA" sz="1200" dirty="0" smtClean="0">
                <a:solidFill>
                  <a:schemeClr val="tx1"/>
                </a:solidFill>
                <a:effectLst/>
                <a:latin typeface="Arial Narrow" pitchFamily="34" charset="0"/>
              </a:rPr>
              <a:t>78.7</a:t>
            </a:r>
          </a:p>
        </p:txBody>
      </p:sp>
      <p:sp>
        <p:nvSpPr>
          <p:cNvPr id="188" name="TextBox 187"/>
          <p:cNvSpPr txBox="1"/>
          <p:nvPr/>
        </p:nvSpPr>
        <p:spPr>
          <a:xfrm>
            <a:off x="5331492" y="1175502"/>
            <a:ext cx="1391727" cy="307777"/>
          </a:xfrm>
          <a:prstGeom prst="rect">
            <a:avLst/>
          </a:prstGeom>
          <a:noFill/>
        </p:spPr>
        <p:txBody>
          <a:bodyPr wrap="none" rtlCol="0">
            <a:spAutoFit/>
          </a:bodyPr>
          <a:lstStyle/>
          <a:p>
            <a:pPr algn="r"/>
            <a:r>
              <a:rPr lang="en-ZA" sz="1400" b="1" dirty="0" smtClean="0">
                <a:solidFill>
                  <a:schemeClr val="bg1"/>
                </a:solidFill>
                <a:effectLst/>
                <a:latin typeface="Arial Narrow" pitchFamily="34" charset="0"/>
              </a:rPr>
              <a:t>Adult obesity (%)</a:t>
            </a:r>
          </a:p>
        </p:txBody>
      </p:sp>
      <p:grpSp>
        <p:nvGrpSpPr>
          <p:cNvPr id="5" name="Group 114"/>
          <p:cNvGrpSpPr/>
          <p:nvPr/>
        </p:nvGrpSpPr>
        <p:grpSpPr>
          <a:xfrm>
            <a:off x="0" y="6529051"/>
            <a:ext cx="9144002" cy="328949"/>
            <a:chOff x="-6076232" y="0"/>
            <a:chExt cx="15220236" cy="701357"/>
          </a:xfrm>
          <a:effectLst>
            <a:outerShdw blurRad="50800" dist="38100" dir="16200000" rotWithShape="0">
              <a:prstClr val="black">
                <a:alpha val="26000"/>
              </a:prstClr>
            </a:outerShdw>
          </a:effectLst>
        </p:grpSpPr>
        <p:sp>
          <p:nvSpPr>
            <p:cNvPr id="117" name="Rectangle 116"/>
            <p:cNvSpPr/>
            <p:nvPr/>
          </p:nvSpPr>
          <p:spPr>
            <a:xfrm>
              <a:off x="0" y="0"/>
              <a:ext cx="9143999" cy="701357"/>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28"/>
            <p:cNvSpPr>
              <a:spLocks/>
            </p:cNvSpPr>
            <p:nvPr/>
          </p:nvSpPr>
          <p:spPr bwMode="auto">
            <a:xfrm flipH="1">
              <a:off x="0"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118"/>
            <p:cNvSpPr>
              <a:spLocks/>
            </p:cNvSpPr>
            <p:nvPr/>
          </p:nvSpPr>
          <p:spPr bwMode="auto">
            <a:xfrm>
              <a:off x="1376171" y="518087"/>
              <a:ext cx="7767833" cy="183270"/>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0" fmla="*/ 10007 w 10007"/>
                <a:gd name="connsiteY0" fmla="*/ 10000 h 10000"/>
                <a:gd name="connsiteX1" fmla="*/ 0 w 10007"/>
                <a:gd name="connsiteY1" fmla="*/ 9769 h 10000"/>
                <a:gd name="connsiteX2" fmla="*/ 34 w 10007"/>
                <a:gd name="connsiteY2" fmla="*/ 8420 h 10000"/>
                <a:gd name="connsiteX3" fmla="*/ 65 w 10007"/>
                <a:gd name="connsiteY3" fmla="*/ 7453 h 10000"/>
                <a:gd name="connsiteX4" fmla="*/ 94 w 10007"/>
                <a:gd name="connsiteY4" fmla="*/ 6556 h 10000"/>
                <a:gd name="connsiteX5" fmla="*/ 124 w 10007"/>
                <a:gd name="connsiteY5" fmla="*/ 5661 h 10000"/>
                <a:gd name="connsiteX6" fmla="*/ 140 w 10007"/>
                <a:gd name="connsiteY6" fmla="*/ 5270 h 10000"/>
                <a:gd name="connsiteX7" fmla="*/ 155 w 10007"/>
                <a:gd name="connsiteY7" fmla="*/ 4869 h 10000"/>
                <a:gd name="connsiteX8" fmla="*/ 189 w 10007"/>
                <a:gd name="connsiteY8" fmla="*/ 4153 h 10000"/>
                <a:gd name="connsiteX9" fmla="*/ 226 w 10007"/>
                <a:gd name="connsiteY9" fmla="*/ 3406 h 10000"/>
                <a:gd name="connsiteX10" fmla="*/ 260 w 10007"/>
                <a:gd name="connsiteY10" fmla="*/ 2793 h 10000"/>
                <a:gd name="connsiteX11" fmla="*/ 296 w 10007"/>
                <a:gd name="connsiteY11" fmla="*/ 2263 h 10000"/>
                <a:gd name="connsiteX12" fmla="*/ 332 w 10007"/>
                <a:gd name="connsiteY12" fmla="*/ 1720 h 10000"/>
                <a:gd name="connsiteX13" fmla="*/ 370 w 10007"/>
                <a:gd name="connsiteY13" fmla="*/ 1289 h 10000"/>
                <a:gd name="connsiteX14" fmla="*/ 410 w 10007"/>
                <a:gd name="connsiteY14" fmla="*/ 894 h 10000"/>
                <a:gd name="connsiteX15" fmla="*/ 449 w 10007"/>
                <a:gd name="connsiteY15" fmla="*/ 535 h 10000"/>
                <a:gd name="connsiteX16" fmla="*/ 469 w 10007"/>
                <a:gd name="connsiteY16" fmla="*/ 391 h 10000"/>
                <a:gd name="connsiteX17" fmla="*/ 491 w 10007"/>
                <a:gd name="connsiteY17" fmla="*/ 325 h 10000"/>
                <a:gd name="connsiteX18" fmla="*/ 533 w 10007"/>
                <a:gd name="connsiteY18" fmla="*/ 144 h 10000"/>
                <a:gd name="connsiteX19" fmla="*/ 573 w 10007"/>
                <a:gd name="connsiteY19" fmla="*/ 0 h 10000"/>
                <a:gd name="connsiteX20" fmla="*/ 616 w 10007"/>
                <a:gd name="connsiteY20" fmla="*/ 0 h 10000"/>
                <a:gd name="connsiteX21" fmla="*/ 633 w 10007"/>
                <a:gd name="connsiteY21" fmla="*/ 0 h 10000"/>
                <a:gd name="connsiteX22" fmla="*/ 1805 w 10007"/>
                <a:gd name="connsiteY22" fmla="*/ 0 h 10000"/>
                <a:gd name="connsiteX23" fmla="*/ 2978 w 10007"/>
                <a:gd name="connsiteY23" fmla="*/ 0 h 10000"/>
                <a:gd name="connsiteX24" fmla="*/ 4151 w 10007"/>
                <a:gd name="connsiteY24" fmla="*/ 0 h 10000"/>
                <a:gd name="connsiteX25" fmla="*/ 5320 w 10007"/>
                <a:gd name="connsiteY25" fmla="*/ 0 h 10000"/>
                <a:gd name="connsiteX26" fmla="*/ 6491 w 10007"/>
                <a:gd name="connsiteY26" fmla="*/ 0 h 10000"/>
                <a:gd name="connsiteX27" fmla="*/ 7663 w 10007"/>
                <a:gd name="connsiteY27" fmla="*/ 0 h 10000"/>
                <a:gd name="connsiteX28" fmla="*/ 8836 w 10007"/>
                <a:gd name="connsiteY28" fmla="*/ 0 h 10000"/>
                <a:gd name="connsiteX29" fmla="*/ 10007 w 10007"/>
                <a:gd name="connsiteY29" fmla="*/ 0 h 10000"/>
                <a:gd name="connsiteX30" fmla="*/ 10007 w 10007"/>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7" h="10000">
                  <a:moveTo>
                    <a:pt x="10007" y="10000"/>
                  </a:moveTo>
                  <a:lnTo>
                    <a:pt x="0" y="9769"/>
                  </a:lnTo>
                  <a:cubicBezTo>
                    <a:pt x="9" y="9452"/>
                    <a:pt x="25" y="8744"/>
                    <a:pt x="34" y="8420"/>
                  </a:cubicBezTo>
                  <a:cubicBezTo>
                    <a:pt x="44" y="8098"/>
                    <a:pt x="54" y="7774"/>
                    <a:pt x="65" y="7453"/>
                  </a:cubicBezTo>
                  <a:cubicBezTo>
                    <a:pt x="75" y="7152"/>
                    <a:pt x="84" y="6859"/>
                    <a:pt x="94" y="6556"/>
                  </a:cubicBezTo>
                  <a:cubicBezTo>
                    <a:pt x="104" y="6260"/>
                    <a:pt x="114" y="5961"/>
                    <a:pt x="124" y="5661"/>
                  </a:cubicBezTo>
                  <a:cubicBezTo>
                    <a:pt x="129" y="5534"/>
                    <a:pt x="135" y="5401"/>
                    <a:pt x="140" y="5270"/>
                  </a:cubicBezTo>
                  <a:cubicBezTo>
                    <a:pt x="145" y="5129"/>
                    <a:pt x="149" y="4999"/>
                    <a:pt x="155" y="4869"/>
                  </a:cubicBezTo>
                  <a:cubicBezTo>
                    <a:pt x="167" y="4627"/>
                    <a:pt x="178" y="4392"/>
                    <a:pt x="189" y="4153"/>
                  </a:cubicBezTo>
                  <a:cubicBezTo>
                    <a:pt x="202" y="3906"/>
                    <a:pt x="213" y="3653"/>
                    <a:pt x="226" y="3406"/>
                  </a:cubicBezTo>
                  <a:cubicBezTo>
                    <a:pt x="237" y="3199"/>
                    <a:pt x="249" y="2998"/>
                    <a:pt x="260" y="2793"/>
                  </a:cubicBezTo>
                  <a:cubicBezTo>
                    <a:pt x="273" y="2613"/>
                    <a:pt x="284" y="2438"/>
                    <a:pt x="296" y="2263"/>
                  </a:cubicBezTo>
                  <a:cubicBezTo>
                    <a:pt x="308" y="2077"/>
                    <a:pt x="320" y="1902"/>
                    <a:pt x="332" y="1720"/>
                  </a:cubicBezTo>
                  <a:cubicBezTo>
                    <a:pt x="344" y="1581"/>
                    <a:pt x="357" y="1430"/>
                    <a:pt x="370" y="1289"/>
                  </a:cubicBezTo>
                  <a:cubicBezTo>
                    <a:pt x="385" y="1157"/>
                    <a:pt x="398" y="1029"/>
                    <a:pt x="410" y="894"/>
                  </a:cubicBezTo>
                  <a:cubicBezTo>
                    <a:pt x="423" y="782"/>
                    <a:pt x="435" y="655"/>
                    <a:pt x="449" y="535"/>
                  </a:cubicBezTo>
                  <a:cubicBezTo>
                    <a:pt x="456" y="485"/>
                    <a:pt x="462" y="439"/>
                    <a:pt x="469" y="391"/>
                  </a:cubicBezTo>
                  <a:cubicBezTo>
                    <a:pt x="476" y="369"/>
                    <a:pt x="483" y="344"/>
                    <a:pt x="491" y="325"/>
                  </a:cubicBezTo>
                  <a:cubicBezTo>
                    <a:pt x="505" y="260"/>
                    <a:pt x="519" y="202"/>
                    <a:pt x="533" y="144"/>
                  </a:cubicBezTo>
                  <a:cubicBezTo>
                    <a:pt x="546" y="95"/>
                    <a:pt x="560" y="42"/>
                    <a:pt x="573" y="0"/>
                  </a:cubicBezTo>
                  <a:lnTo>
                    <a:pt x="616" y="0"/>
                  </a:lnTo>
                  <a:lnTo>
                    <a:pt x="633" y="0"/>
                  </a:lnTo>
                  <a:lnTo>
                    <a:pt x="1805" y="0"/>
                  </a:lnTo>
                  <a:lnTo>
                    <a:pt x="2978" y="0"/>
                  </a:lnTo>
                  <a:lnTo>
                    <a:pt x="4151" y="0"/>
                  </a:lnTo>
                  <a:lnTo>
                    <a:pt x="5320" y="0"/>
                  </a:lnTo>
                  <a:lnTo>
                    <a:pt x="6491" y="0"/>
                  </a:lnTo>
                  <a:lnTo>
                    <a:pt x="7663" y="0"/>
                  </a:lnTo>
                  <a:lnTo>
                    <a:pt x="8836" y="0"/>
                  </a:lnTo>
                  <a:lnTo>
                    <a:pt x="10007" y="0"/>
                  </a:lnTo>
                  <a:lnTo>
                    <a:pt x="10007"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20" name="Freeform 28"/>
            <p:cNvSpPr>
              <a:spLocks/>
            </p:cNvSpPr>
            <p:nvPr/>
          </p:nvSpPr>
          <p:spPr bwMode="auto">
            <a:xfrm flipH="1">
              <a:off x="-3071231"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28"/>
            <p:cNvSpPr>
              <a:spLocks/>
            </p:cNvSpPr>
            <p:nvPr/>
          </p:nvSpPr>
          <p:spPr bwMode="auto">
            <a:xfrm flipH="1">
              <a:off x="-6076232" y="0"/>
              <a:ext cx="4766448" cy="701357"/>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grpSp>
      <p:grpSp>
        <p:nvGrpSpPr>
          <p:cNvPr id="7" name="Group 143"/>
          <p:cNvGrpSpPr/>
          <p:nvPr/>
        </p:nvGrpSpPr>
        <p:grpSpPr>
          <a:xfrm flipH="1">
            <a:off x="-1" y="0"/>
            <a:ext cx="9144003" cy="72000"/>
            <a:chOff x="0" y="598311"/>
            <a:chExt cx="9144003" cy="328949"/>
          </a:xfrm>
          <a:effectLst>
            <a:outerShdw blurRad="50800" dist="38100" dir="5400000" algn="t" rotWithShape="0">
              <a:prstClr val="black">
                <a:alpha val="25000"/>
              </a:prstClr>
            </a:outerShdw>
          </a:effectLst>
        </p:grpSpPr>
        <p:sp>
          <p:nvSpPr>
            <p:cNvPr id="189" name="Rectangle 188"/>
            <p:cNvSpPr/>
            <p:nvPr/>
          </p:nvSpPr>
          <p:spPr>
            <a:xfrm>
              <a:off x="3650474" y="598311"/>
              <a:ext cx="5493525" cy="247595"/>
            </a:xfrm>
            <a:prstGeom prst="rect">
              <a:avLst/>
            </a:prstGeom>
            <a:gradFill flip="none" rotWithShape="1">
              <a:gsLst>
                <a:gs pos="0">
                  <a:srgbClr val="000066"/>
                </a:gs>
                <a:gs pos="100000">
                  <a:srgbClr val="000022"/>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28"/>
            <p:cNvSpPr>
              <a:spLocks/>
            </p:cNvSpPr>
            <p:nvPr/>
          </p:nvSpPr>
          <p:spPr bwMode="auto">
            <a:xfrm flipH="1">
              <a:off x="3650474"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solidFill>
              <a:srgbClr val="420F4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28"/>
            <p:cNvSpPr>
              <a:spLocks/>
            </p:cNvSpPr>
            <p:nvPr/>
          </p:nvSpPr>
          <p:spPr bwMode="auto">
            <a:xfrm flipH="1">
              <a:off x="1805342"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420F47"/>
                </a:gs>
                <a:gs pos="100000">
                  <a:srgbClr val="C61E5B"/>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28"/>
            <p:cNvSpPr>
              <a:spLocks/>
            </p:cNvSpPr>
            <p:nvPr/>
          </p:nvSpPr>
          <p:spPr bwMode="auto">
            <a:xfrm flipH="1">
              <a:off x="0" y="598311"/>
              <a:ext cx="2863583" cy="328949"/>
            </a:xfrm>
            <a:custGeom>
              <a:avLst/>
              <a:gdLst/>
              <a:ahLst/>
              <a:cxnLst>
                <a:cxn ang="0">
                  <a:pos x="0" y="0"/>
                </a:cxn>
                <a:cxn ang="0">
                  <a:pos x="45" y="0"/>
                </a:cxn>
                <a:cxn ang="0">
                  <a:pos x="751" y="0"/>
                </a:cxn>
                <a:cxn ang="0">
                  <a:pos x="1457" y="0"/>
                </a:cxn>
                <a:cxn ang="0">
                  <a:pos x="2164" y="0"/>
                </a:cxn>
                <a:cxn ang="0">
                  <a:pos x="2870" y="0"/>
                </a:cxn>
                <a:cxn ang="0">
                  <a:pos x="2870" y="517"/>
                </a:cxn>
                <a:cxn ang="0">
                  <a:pos x="2401" y="517"/>
                </a:cxn>
                <a:cxn ang="0">
                  <a:pos x="1931" y="517"/>
                </a:cxn>
                <a:cxn ang="0">
                  <a:pos x="1462" y="517"/>
                </a:cxn>
                <a:cxn ang="0">
                  <a:pos x="994" y="517"/>
                </a:cxn>
                <a:cxn ang="0">
                  <a:pos x="975" y="488"/>
                </a:cxn>
                <a:cxn ang="0">
                  <a:pos x="955" y="460"/>
                </a:cxn>
                <a:cxn ang="0">
                  <a:pos x="944" y="446"/>
                </a:cxn>
                <a:cxn ang="0">
                  <a:pos x="934" y="432"/>
                </a:cxn>
                <a:cxn ang="0">
                  <a:pos x="912" y="406"/>
                </a:cxn>
                <a:cxn ang="0">
                  <a:pos x="889" y="379"/>
                </a:cxn>
                <a:cxn ang="0">
                  <a:pos x="866" y="354"/>
                </a:cxn>
                <a:cxn ang="0">
                  <a:pos x="842" y="329"/>
                </a:cxn>
                <a:cxn ang="0">
                  <a:pos x="817" y="305"/>
                </a:cxn>
                <a:cxn ang="0">
                  <a:pos x="792" y="282"/>
                </a:cxn>
                <a:cxn ang="0">
                  <a:pos x="765" y="259"/>
                </a:cxn>
                <a:cxn ang="0">
                  <a:pos x="738" y="237"/>
                </a:cxn>
                <a:cxn ang="0">
                  <a:pos x="710" y="217"/>
                </a:cxn>
                <a:cxn ang="0">
                  <a:pos x="681" y="197"/>
                </a:cxn>
                <a:cxn ang="0">
                  <a:pos x="653" y="177"/>
                </a:cxn>
                <a:cxn ang="0">
                  <a:pos x="623" y="159"/>
                </a:cxn>
                <a:cxn ang="0">
                  <a:pos x="593" y="142"/>
                </a:cxn>
                <a:cxn ang="0">
                  <a:pos x="578" y="133"/>
                </a:cxn>
                <a:cxn ang="0">
                  <a:pos x="562" y="125"/>
                </a:cxn>
                <a:cxn ang="0">
                  <a:pos x="531" y="110"/>
                </a:cxn>
                <a:cxn ang="0">
                  <a:pos x="515" y="102"/>
                </a:cxn>
                <a:cxn ang="0">
                  <a:pos x="499" y="95"/>
                </a:cxn>
                <a:cxn ang="0">
                  <a:pos x="467" y="81"/>
                </a:cxn>
                <a:cxn ang="0">
                  <a:pos x="451" y="75"/>
                </a:cxn>
                <a:cxn ang="0">
                  <a:pos x="434" y="69"/>
                </a:cxn>
                <a:cxn ang="0">
                  <a:pos x="401" y="57"/>
                </a:cxn>
                <a:cxn ang="0">
                  <a:pos x="367" y="46"/>
                </a:cxn>
                <a:cxn ang="0">
                  <a:pos x="333" y="37"/>
                </a:cxn>
                <a:cxn ang="0">
                  <a:pos x="298" y="28"/>
                </a:cxn>
                <a:cxn ang="0">
                  <a:pos x="281" y="24"/>
                </a:cxn>
                <a:cxn ang="0">
                  <a:pos x="263" y="21"/>
                </a:cxn>
                <a:cxn ang="0">
                  <a:pos x="245" y="17"/>
                </a:cxn>
                <a:cxn ang="0">
                  <a:pos x="228" y="14"/>
                </a:cxn>
                <a:cxn ang="0">
                  <a:pos x="192" y="9"/>
                </a:cxn>
                <a:cxn ang="0">
                  <a:pos x="174" y="7"/>
                </a:cxn>
                <a:cxn ang="0">
                  <a:pos x="156" y="5"/>
                </a:cxn>
                <a:cxn ang="0">
                  <a:pos x="137" y="3"/>
                </a:cxn>
                <a:cxn ang="0">
                  <a:pos x="119" y="2"/>
                </a:cxn>
                <a:cxn ang="0">
                  <a:pos x="101" y="1"/>
                </a:cxn>
                <a:cxn ang="0">
                  <a:pos x="82" y="0"/>
                </a:cxn>
                <a:cxn ang="0">
                  <a:pos x="64" y="0"/>
                </a:cxn>
                <a:cxn ang="0">
                  <a:pos x="45" y="0"/>
                </a:cxn>
                <a:cxn ang="0">
                  <a:pos x="23" y="0"/>
                </a:cxn>
                <a:cxn ang="0">
                  <a:pos x="0" y="1"/>
                </a:cxn>
                <a:cxn ang="0">
                  <a:pos x="0" y="0"/>
                </a:cxn>
              </a:cxnLst>
              <a:rect l="0" t="0" r="r" b="b"/>
              <a:pathLst>
                <a:path w="2870" h="517">
                  <a:moveTo>
                    <a:pt x="0" y="0"/>
                  </a:moveTo>
                  <a:lnTo>
                    <a:pt x="45" y="0"/>
                  </a:lnTo>
                  <a:lnTo>
                    <a:pt x="751" y="0"/>
                  </a:lnTo>
                  <a:lnTo>
                    <a:pt x="1457" y="0"/>
                  </a:lnTo>
                  <a:lnTo>
                    <a:pt x="2164" y="0"/>
                  </a:lnTo>
                  <a:lnTo>
                    <a:pt x="2870" y="0"/>
                  </a:lnTo>
                  <a:lnTo>
                    <a:pt x="2870" y="517"/>
                  </a:lnTo>
                  <a:lnTo>
                    <a:pt x="2401" y="517"/>
                  </a:lnTo>
                  <a:lnTo>
                    <a:pt x="1931" y="517"/>
                  </a:lnTo>
                  <a:lnTo>
                    <a:pt x="1462" y="517"/>
                  </a:lnTo>
                  <a:lnTo>
                    <a:pt x="994" y="517"/>
                  </a:lnTo>
                  <a:lnTo>
                    <a:pt x="975" y="488"/>
                  </a:lnTo>
                  <a:lnTo>
                    <a:pt x="955" y="460"/>
                  </a:lnTo>
                  <a:lnTo>
                    <a:pt x="944" y="446"/>
                  </a:lnTo>
                  <a:lnTo>
                    <a:pt x="934" y="432"/>
                  </a:lnTo>
                  <a:lnTo>
                    <a:pt x="912" y="406"/>
                  </a:lnTo>
                  <a:lnTo>
                    <a:pt x="889" y="379"/>
                  </a:lnTo>
                  <a:lnTo>
                    <a:pt x="866" y="354"/>
                  </a:lnTo>
                  <a:lnTo>
                    <a:pt x="842" y="329"/>
                  </a:lnTo>
                  <a:lnTo>
                    <a:pt x="817" y="305"/>
                  </a:lnTo>
                  <a:lnTo>
                    <a:pt x="792" y="282"/>
                  </a:lnTo>
                  <a:lnTo>
                    <a:pt x="765" y="259"/>
                  </a:lnTo>
                  <a:lnTo>
                    <a:pt x="738" y="237"/>
                  </a:lnTo>
                  <a:lnTo>
                    <a:pt x="710" y="217"/>
                  </a:lnTo>
                  <a:lnTo>
                    <a:pt x="681" y="197"/>
                  </a:lnTo>
                  <a:lnTo>
                    <a:pt x="653" y="177"/>
                  </a:lnTo>
                  <a:lnTo>
                    <a:pt x="623" y="159"/>
                  </a:lnTo>
                  <a:lnTo>
                    <a:pt x="593" y="142"/>
                  </a:lnTo>
                  <a:lnTo>
                    <a:pt x="578" y="133"/>
                  </a:lnTo>
                  <a:lnTo>
                    <a:pt x="562" y="125"/>
                  </a:lnTo>
                  <a:lnTo>
                    <a:pt x="531" y="110"/>
                  </a:lnTo>
                  <a:lnTo>
                    <a:pt x="515" y="102"/>
                  </a:lnTo>
                  <a:lnTo>
                    <a:pt x="499" y="95"/>
                  </a:lnTo>
                  <a:lnTo>
                    <a:pt x="467" y="81"/>
                  </a:lnTo>
                  <a:lnTo>
                    <a:pt x="451" y="75"/>
                  </a:lnTo>
                  <a:lnTo>
                    <a:pt x="434" y="69"/>
                  </a:lnTo>
                  <a:lnTo>
                    <a:pt x="401" y="57"/>
                  </a:lnTo>
                  <a:lnTo>
                    <a:pt x="367" y="46"/>
                  </a:lnTo>
                  <a:lnTo>
                    <a:pt x="333" y="37"/>
                  </a:lnTo>
                  <a:lnTo>
                    <a:pt x="298" y="28"/>
                  </a:lnTo>
                  <a:lnTo>
                    <a:pt x="281" y="24"/>
                  </a:lnTo>
                  <a:lnTo>
                    <a:pt x="263" y="21"/>
                  </a:lnTo>
                  <a:lnTo>
                    <a:pt x="245" y="17"/>
                  </a:lnTo>
                  <a:lnTo>
                    <a:pt x="228" y="14"/>
                  </a:lnTo>
                  <a:lnTo>
                    <a:pt x="192" y="9"/>
                  </a:lnTo>
                  <a:lnTo>
                    <a:pt x="174" y="7"/>
                  </a:lnTo>
                  <a:lnTo>
                    <a:pt x="156" y="5"/>
                  </a:lnTo>
                  <a:lnTo>
                    <a:pt x="137" y="3"/>
                  </a:lnTo>
                  <a:lnTo>
                    <a:pt x="119" y="2"/>
                  </a:lnTo>
                  <a:lnTo>
                    <a:pt x="101" y="1"/>
                  </a:lnTo>
                  <a:lnTo>
                    <a:pt x="82" y="0"/>
                  </a:lnTo>
                  <a:lnTo>
                    <a:pt x="64" y="0"/>
                  </a:lnTo>
                  <a:lnTo>
                    <a:pt x="45" y="0"/>
                  </a:lnTo>
                  <a:lnTo>
                    <a:pt x="23" y="0"/>
                  </a:lnTo>
                  <a:lnTo>
                    <a:pt x="0" y="1"/>
                  </a:lnTo>
                  <a:lnTo>
                    <a:pt x="0" y="0"/>
                  </a:lnTo>
                  <a:close/>
                </a:path>
              </a:pathLst>
            </a:custGeom>
            <a:gradFill flip="none" rotWithShape="1">
              <a:gsLst>
                <a:gs pos="0">
                  <a:srgbClr val="F46E53">
                    <a:shade val="30000"/>
                    <a:satMod val="115000"/>
                  </a:srgbClr>
                </a:gs>
                <a:gs pos="50000">
                  <a:srgbClr val="F46E53">
                    <a:shade val="67500"/>
                    <a:satMod val="115000"/>
                  </a:srgbClr>
                </a:gs>
                <a:gs pos="100000">
                  <a:srgbClr val="F46E53">
                    <a:shade val="100000"/>
                    <a:satMod val="115000"/>
                  </a:srgbClr>
                </a:gs>
              </a:gsLst>
              <a:lin ang="2700000" scaled="1"/>
              <a:tileRect/>
            </a:gradFill>
            <a:ln w="9144" cap="flat" cmpd="sng">
              <a:noFill/>
              <a:prstDash val="solid"/>
              <a:round/>
              <a:headEnd type="none" w="med" len="med"/>
              <a:tailEnd type="none" w="med" len="med"/>
            </a:ln>
            <a:effectLst/>
          </p:spPr>
          <p:txBody>
            <a:bodyPr/>
            <a:lstStyle/>
            <a:p>
              <a:endParaRPr lang="en-US"/>
            </a:p>
          </p:txBody>
        </p:sp>
        <p:sp>
          <p:nvSpPr>
            <p:cNvPr id="199" name="Freeform 6"/>
            <p:cNvSpPr>
              <a:spLocks/>
            </p:cNvSpPr>
            <p:nvPr/>
          </p:nvSpPr>
          <p:spPr bwMode="auto">
            <a:xfrm>
              <a:off x="4536003" y="841304"/>
              <a:ext cx="4608000" cy="85956"/>
            </a:xfrm>
            <a:custGeom>
              <a:avLst/>
              <a:gdLst>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549 w 10000"/>
                <a:gd name="connsiteY88" fmla="*/ 9646 h 10000"/>
                <a:gd name="connsiteX89" fmla="*/ 3 w 10000"/>
                <a:gd name="connsiteY89" fmla="*/ 10000 h 10000"/>
                <a:gd name="connsiteX90" fmla="*/ 2 w 10000"/>
                <a:gd name="connsiteY90" fmla="*/ 9589 h 10000"/>
                <a:gd name="connsiteX91" fmla="*/ 0 w 10000"/>
                <a:gd name="connsiteY91" fmla="*/ 9143 h 10000"/>
                <a:gd name="connsiteX0" fmla="*/ 0 w 10000"/>
                <a:gd name="connsiteY0" fmla="*/ 9143 h 10000"/>
                <a:gd name="connsiteX1" fmla="*/ 2 w 10000"/>
                <a:gd name="connsiteY1" fmla="*/ 8686 h 10000"/>
                <a:gd name="connsiteX2" fmla="*/ 2 w 10000"/>
                <a:gd name="connsiteY2" fmla="*/ 8446 h 10000"/>
                <a:gd name="connsiteX3" fmla="*/ 3 w 10000"/>
                <a:gd name="connsiteY3" fmla="*/ 8206 h 10000"/>
                <a:gd name="connsiteX4" fmla="*/ 7 w 10000"/>
                <a:gd name="connsiteY4" fmla="*/ 7989 h 10000"/>
                <a:gd name="connsiteX5" fmla="*/ 9 w 10000"/>
                <a:gd name="connsiteY5" fmla="*/ 7749 h 10000"/>
                <a:gd name="connsiteX6" fmla="*/ 17 w 10000"/>
                <a:gd name="connsiteY6" fmla="*/ 7314 h 10000"/>
                <a:gd name="connsiteX7" fmla="*/ 24 w 10000"/>
                <a:gd name="connsiteY7" fmla="*/ 6857 h 10000"/>
                <a:gd name="connsiteX8" fmla="*/ 30 w 10000"/>
                <a:gd name="connsiteY8" fmla="*/ 6640 h 10000"/>
                <a:gd name="connsiteX9" fmla="*/ 36 w 10000"/>
                <a:gd name="connsiteY9" fmla="*/ 6446 h 10000"/>
                <a:gd name="connsiteX10" fmla="*/ 49 w 10000"/>
                <a:gd name="connsiteY10" fmla="*/ 6000 h 10000"/>
                <a:gd name="connsiteX11" fmla="*/ 55 w 10000"/>
                <a:gd name="connsiteY11" fmla="*/ 5783 h 10000"/>
                <a:gd name="connsiteX12" fmla="*/ 63 w 10000"/>
                <a:gd name="connsiteY12" fmla="*/ 5589 h 10000"/>
                <a:gd name="connsiteX13" fmla="*/ 80 w 10000"/>
                <a:gd name="connsiteY13" fmla="*/ 5177 h 10000"/>
                <a:gd name="connsiteX14" fmla="*/ 97 w 10000"/>
                <a:gd name="connsiteY14" fmla="*/ 4777 h 10000"/>
                <a:gd name="connsiteX15" fmla="*/ 116 w 10000"/>
                <a:gd name="connsiteY15" fmla="*/ 4411 h 10000"/>
                <a:gd name="connsiteX16" fmla="*/ 137 w 10000"/>
                <a:gd name="connsiteY16" fmla="*/ 4034 h 10000"/>
                <a:gd name="connsiteX17" fmla="*/ 160 w 10000"/>
                <a:gd name="connsiteY17" fmla="*/ 3669 h 10000"/>
                <a:gd name="connsiteX18" fmla="*/ 172 w 10000"/>
                <a:gd name="connsiteY18" fmla="*/ 3497 h 10000"/>
                <a:gd name="connsiteX19" fmla="*/ 183 w 10000"/>
                <a:gd name="connsiteY19" fmla="*/ 3314 h 10000"/>
                <a:gd name="connsiteX20" fmla="*/ 208 w 10000"/>
                <a:gd name="connsiteY20" fmla="*/ 2994 h 10000"/>
                <a:gd name="connsiteX21" fmla="*/ 235 w 10000"/>
                <a:gd name="connsiteY21" fmla="*/ 2686 h 10000"/>
                <a:gd name="connsiteX22" fmla="*/ 263 w 10000"/>
                <a:gd name="connsiteY22" fmla="*/ 2377 h 10000"/>
                <a:gd name="connsiteX23" fmla="*/ 292 w 10000"/>
                <a:gd name="connsiteY23" fmla="*/ 2091 h 10000"/>
                <a:gd name="connsiteX24" fmla="*/ 322 w 10000"/>
                <a:gd name="connsiteY24" fmla="*/ 1806 h 10000"/>
                <a:gd name="connsiteX25" fmla="*/ 338 w 10000"/>
                <a:gd name="connsiteY25" fmla="*/ 1680 h 10000"/>
                <a:gd name="connsiteX26" fmla="*/ 353 w 10000"/>
                <a:gd name="connsiteY26" fmla="*/ 1554 h 10000"/>
                <a:gd name="connsiteX27" fmla="*/ 386 w 10000"/>
                <a:gd name="connsiteY27" fmla="*/ 1326 h 10000"/>
                <a:gd name="connsiteX28" fmla="*/ 421 w 10000"/>
                <a:gd name="connsiteY28" fmla="*/ 1086 h 10000"/>
                <a:gd name="connsiteX29" fmla="*/ 455 w 10000"/>
                <a:gd name="connsiteY29" fmla="*/ 891 h 10000"/>
                <a:gd name="connsiteX30" fmla="*/ 490 w 10000"/>
                <a:gd name="connsiteY30" fmla="*/ 720 h 10000"/>
                <a:gd name="connsiteX31" fmla="*/ 526 w 10000"/>
                <a:gd name="connsiteY31" fmla="*/ 549 h 10000"/>
                <a:gd name="connsiteX32" fmla="*/ 564 w 10000"/>
                <a:gd name="connsiteY32" fmla="*/ 411 h 10000"/>
                <a:gd name="connsiteX33" fmla="*/ 602 w 10000"/>
                <a:gd name="connsiteY33" fmla="*/ 286 h 10000"/>
                <a:gd name="connsiteX34" fmla="*/ 640 w 10000"/>
                <a:gd name="connsiteY34" fmla="*/ 171 h 10000"/>
                <a:gd name="connsiteX35" fmla="*/ 660 w 10000"/>
                <a:gd name="connsiteY35" fmla="*/ 126 h 10000"/>
                <a:gd name="connsiteX36" fmla="*/ 681 w 10000"/>
                <a:gd name="connsiteY36" fmla="*/ 103 h 10000"/>
                <a:gd name="connsiteX37" fmla="*/ 721 w 10000"/>
                <a:gd name="connsiteY37" fmla="*/ 46 h 10000"/>
                <a:gd name="connsiteX38" fmla="*/ 761 w 10000"/>
                <a:gd name="connsiteY38" fmla="*/ 0 h 10000"/>
                <a:gd name="connsiteX39" fmla="*/ 803 w 10000"/>
                <a:gd name="connsiteY39" fmla="*/ 0 h 10000"/>
                <a:gd name="connsiteX40" fmla="*/ 820 w 10000"/>
                <a:gd name="connsiteY40" fmla="*/ 0 h 10000"/>
                <a:gd name="connsiteX41" fmla="*/ 1968 w 10000"/>
                <a:gd name="connsiteY41" fmla="*/ 0 h 10000"/>
                <a:gd name="connsiteX42" fmla="*/ 3115 w 10000"/>
                <a:gd name="connsiteY42" fmla="*/ 0 h 10000"/>
                <a:gd name="connsiteX43" fmla="*/ 4263 w 10000"/>
                <a:gd name="connsiteY43" fmla="*/ 0 h 10000"/>
                <a:gd name="connsiteX44" fmla="*/ 5411 w 10000"/>
                <a:gd name="connsiteY44" fmla="*/ 0 h 10000"/>
                <a:gd name="connsiteX45" fmla="*/ 6557 w 10000"/>
                <a:gd name="connsiteY45" fmla="*/ 0 h 10000"/>
                <a:gd name="connsiteX46" fmla="*/ 7705 w 10000"/>
                <a:gd name="connsiteY46" fmla="*/ 0 h 10000"/>
                <a:gd name="connsiteX47" fmla="*/ 8852 w 10000"/>
                <a:gd name="connsiteY47" fmla="*/ 0 h 10000"/>
                <a:gd name="connsiteX48" fmla="*/ 10000 w 10000"/>
                <a:gd name="connsiteY48" fmla="*/ 0 h 10000"/>
                <a:gd name="connsiteX49" fmla="*/ 10000 w 10000"/>
                <a:gd name="connsiteY49" fmla="*/ 3189 h 10000"/>
                <a:gd name="connsiteX50" fmla="*/ 8892 w 10000"/>
                <a:gd name="connsiteY50" fmla="*/ 3189 h 10000"/>
                <a:gd name="connsiteX51" fmla="*/ 7787 w 10000"/>
                <a:gd name="connsiteY51" fmla="*/ 3189 h 10000"/>
                <a:gd name="connsiteX52" fmla="*/ 6680 w 10000"/>
                <a:gd name="connsiteY52" fmla="*/ 3189 h 10000"/>
                <a:gd name="connsiteX53" fmla="*/ 5575 w 10000"/>
                <a:gd name="connsiteY53" fmla="*/ 3189 h 10000"/>
                <a:gd name="connsiteX54" fmla="*/ 4467 w 10000"/>
                <a:gd name="connsiteY54" fmla="*/ 3189 h 10000"/>
                <a:gd name="connsiteX55" fmla="*/ 3362 w 10000"/>
                <a:gd name="connsiteY55" fmla="*/ 3189 h 10000"/>
                <a:gd name="connsiteX56" fmla="*/ 2256 w 10000"/>
                <a:gd name="connsiteY56" fmla="*/ 3189 h 10000"/>
                <a:gd name="connsiteX57" fmla="*/ 1151 w 10000"/>
                <a:gd name="connsiteY57" fmla="*/ 3189 h 10000"/>
                <a:gd name="connsiteX58" fmla="*/ 1121 w 10000"/>
                <a:gd name="connsiteY58" fmla="*/ 3211 h 10000"/>
                <a:gd name="connsiteX59" fmla="*/ 1090 w 10000"/>
                <a:gd name="connsiteY59" fmla="*/ 3234 h 10000"/>
                <a:gd name="connsiteX60" fmla="*/ 1059 w 10000"/>
                <a:gd name="connsiteY60" fmla="*/ 3280 h 10000"/>
                <a:gd name="connsiteX61" fmla="*/ 1030 w 10000"/>
                <a:gd name="connsiteY61" fmla="*/ 3337 h 10000"/>
                <a:gd name="connsiteX62" fmla="*/ 1001 w 10000"/>
                <a:gd name="connsiteY62" fmla="*/ 3406 h 10000"/>
                <a:gd name="connsiteX63" fmla="*/ 973 w 10000"/>
                <a:gd name="connsiteY63" fmla="*/ 3497 h 10000"/>
                <a:gd name="connsiteX64" fmla="*/ 944 w 10000"/>
                <a:gd name="connsiteY64" fmla="*/ 3600 h 10000"/>
                <a:gd name="connsiteX65" fmla="*/ 917 w 10000"/>
                <a:gd name="connsiteY65" fmla="*/ 3737 h 10000"/>
                <a:gd name="connsiteX66" fmla="*/ 891 w 10000"/>
                <a:gd name="connsiteY66" fmla="*/ 3863 h 10000"/>
                <a:gd name="connsiteX67" fmla="*/ 866 w 10000"/>
                <a:gd name="connsiteY67" fmla="*/ 4011 h 10000"/>
                <a:gd name="connsiteX68" fmla="*/ 839 w 10000"/>
                <a:gd name="connsiteY68" fmla="*/ 4171 h 10000"/>
                <a:gd name="connsiteX69" fmla="*/ 816 w 10000"/>
                <a:gd name="connsiteY69" fmla="*/ 4343 h 10000"/>
                <a:gd name="connsiteX70" fmla="*/ 791 w 10000"/>
                <a:gd name="connsiteY70" fmla="*/ 4537 h 10000"/>
                <a:gd name="connsiteX71" fmla="*/ 768 w 10000"/>
                <a:gd name="connsiteY71" fmla="*/ 4743 h 10000"/>
                <a:gd name="connsiteX72" fmla="*/ 747 w 10000"/>
                <a:gd name="connsiteY72" fmla="*/ 4960 h 10000"/>
                <a:gd name="connsiteX73" fmla="*/ 726 w 10000"/>
                <a:gd name="connsiteY73" fmla="*/ 5200 h 10000"/>
                <a:gd name="connsiteX74" fmla="*/ 707 w 10000"/>
                <a:gd name="connsiteY74" fmla="*/ 5417 h 10000"/>
                <a:gd name="connsiteX75" fmla="*/ 688 w 10000"/>
                <a:gd name="connsiteY75" fmla="*/ 5680 h 10000"/>
                <a:gd name="connsiteX76" fmla="*/ 669 w 10000"/>
                <a:gd name="connsiteY76" fmla="*/ 5920 h 10000"/>
                <a:gd name="connsiteX77" fmla="*/ 652 w 10000"/>
                <a:gd name="connsiteY77" fmla="*/ 6206 h 10000"/>
                <a:gd name="connsiteX78" fmla="*/ 637 w 10000"/>
                <a:gd name="connsiteY78" fmla="*/ 6457 h 10000"/>
                <a:gd name="connsiteX79" fmla="*/ 623 w 10000"/>
                <a:gd name="connsiteY79" fmla="*/ 6743 h 10000"/>
                <a:gd name="connsiteX80" fmla="*/ 608 w 10000"/>
                <a:gd name="connsiteY80" fmla="*/ 7051 h 10000"/>
                <a:gd name="connsiteX81" fmla="*/ 597 w 10000"/>
                <a:gd name="connsiteY81" fmla="*/ 7360 h 10000"/>
                <a:gd name="connsiteX82" fmla="*/ 585 w 10000"/>
                <a:gd name="connsiteY82" fmla="*/ 7669 h 10000"/>
                <a:gd name="connsiteX83" fmla="*/ 576 w 10000"/>
                <a:gd name="connsiteY83" fmla="*/ 7966 h 10000"/>
                <a:gd name="connsiteX84" fmla="*/ 568 w 10000"/>
                <a:gd name="connsiteY84" fmla="*/ 8297 h 10000"/>
                <a:gd name="connsiteX85" fmla="*/ 560 w 10000"/>
                <a:gd name="connsiteY85" fmla="*/ 8629 h 10000"/>
                <a:gd name="connsiteX86" fmla="*/ 555 w 10000"/>
                <a:gd name="connsiteY86" fmla="*/ 8971 h 10000"/>
                <a:gd name="connsiteX87" fmla="*/ 551 w 10000"/>
                <a:gd name="connsiteY87" fmla="*/ 9303 h 10000"/>
                <a:gd name="connsiteX88" fmla="*/ 3 w 10000"/>
                <a:gd name="connsiteY88" fmla="*/ 10000 h 10000"/>
                <a:gd name="connsiteX89" fmla="*/ 2 w 10000"/>
                <a:gd name="connsiteY89" fmla="*/ 9589 h 10000"/>
                <a:gd name="connsiteX90" fmla="*/ 0 w 10000"/>
                <a:gd name="connsiteY90" fmla="*/ 9143 h 10000"/>
                <a:gd name="connsiteX0" fmla="*/ 0 w 9998"/>
                <a:gd name="connsiteY0" fmla="*/ 9589 h 10000"/>
                <a:gd name="connsiteX1" fmla="*/ 0 w 9998"/>
                <a:gd name="connsiteY1" fmla="*/ 8686 h 10000"/>
                <a:gd name="connsiteX2" fmla="*/ 0 w 9998"/>
                <a:gd name="connsiteY2" fmla="*/ 8446 h 10000"/>
                <a:gd name="connsiteX3" fmla="*/ 1 w 9998"/>
                <a:gd name="connsiteY3" fmla="*/ 8206 h 10000"/>
                <a:gd name="connsiteX4" fmla="*/ 5 w 9998"/>
                <a:gd name="connsiteY4" fmla="*/ 7989 h 10000"/>
                <a:gd name="connsiteX5" fmla="*/ 7 w 9998"/>
                <a:gd name="connsiteY5" fmla="*/ 7749 h 10000"/>
                <a:gd name="connsiteX6" fmla="*/ 15 w 9998"/>
                <a:gd name="connsiteY6" fmla="*/ 7314 h 10000"/>
                <a:gd name="connsiteX7" fmla="*/ 22 w 9998"/>
                <a:gd name="connsiteY7" fmla="*/ 6857 h 10000"/>
                <a:gd name="connsiteX8" fmla="*/ 28 w 9998"/>
                <a:gd name="connsiteY8" fmla="*/ 6640 h 10000"/>
                <a:gd name="connsiteX9" fmla="*/ 34 w 9998"/>
                <a:gd name="connsiteY9" fmla="*/ 6446 h 10000"/>
                <a:gd name="connsiteX10" fmla="*/ 47 w 9998"/>
                <a:gd name="connsiteY10" fmla="*/ 6000 h 10000"/>
                <a:gd name="connsiteX11" fmla="*/ 53 w 9998"/>
                <a:gd name="connsiteY11" fmla="*/ 5783 h 10000"/>
                <a:gd name="connsiteX12" fmla="*/ 61 w 9998"/>
                <a:gd name="connsiteY12" fmla="*/ 5589 h 10000"/>
                <a:gd name="connsiteX13" fmla="*/ 78 w 9998"/>
                <a:gd name="connsiteY13" fmla="*/ 5177 h 10000"/>
                <a:gd name="connsiteX14" fmla="*/ 95 w 9998"/>
                <a:gd name="connsiteY14" fmla="*/ 4777 h 10000"/>
                <a:gd name="connsiteX15" fmla="*/ 114 w 9998"/>
                <a:gd name="connsiteY15" fmla="*/ 4411 h 10000"/>
                <a:gd name="connsiteX16" fmla="*/ 135 w 9998"/>
                <a:gd name="connsiteY16" fmla="*/ 4034 h 10000"/>
                <a:gd name="connsiteX17" fmla="*/ 158 w 9998"/>
                <a:gd name="connsiteY17" fmla="*/ 3669 h 10000"/>
                <a:gd name="connsiteX18" fmla="*/ 170 w 9998"/>
                <a:gd name="connsiteY18" fmla="*/ 3497 h 10000"/>
                <a:gd name="connsiteX19" fmla="*/ 181 w 9998"/>
                <a:gd name="connsiteY19" fmla="*/ 3314 h 10000"/>
                <a:gd name="connsiteX20" fmla="*/ 206 w 9998"/>
                <a:gd name="connsiteY20" fmla="*/ 2994 h 10000"/>
                <a:gd name="connsiteX21" fmla="*/ 233 w 9998"/>
                <a:gd name="connsiteY21" fmla="*/ 2686 h 10000"/>
                <a:gd name="connsiteX22" fmla="*/ 261 w 9998"/>
                <a:gd name="connsiteY22" fmla="*/ 2377 h 10000"/>
                <a:gd name="connsiteX23" fmla="*/ 290 w 9998"/>
                <a:gd name="connsiteY23" fmla="*/ 2091 h 10000"/>
                <a:gd name="connsiteX24" fmla="*/ 320 w 9998"/>
                <a:gd name="connsiteY24" fmla="*/ 1806 h 10000"/>
                <a:gd name="connsiteX25" fmla="*/ 336 w 9998"/>
                <a:gd name="connsiteY25" fmla="*/ 1680 h 10000"/>
                <a:gd name="connsiteX26" fmla="*/ 351 w 9998"/>
                <a:gd name="connsiteY26" fmla="*/ 1554 h 10000"/>
                <a:gd name="connsiteX27" fmla="*/ 384 w 9998"/>
                <a:gd name="connsiteY27" fmla="*/ 1326 h 10000"/>
                <a:gd name="connsiteX28" fmla="*/ 419 w 9998"/>
                <a:gd name="connsiteY28" fmla="*/ 1086 h 10000"/>
                <a:gd name="connsiteX29" fmla="*/ 453 w 9998"/>
                <a:gd name="connsiteY29" fmla="*/ 891 h 10000"/>
                <a:gd name="connsiteX30" fmla="*/ 488 w 9998"/>
                <a:gd name="connsiteY30" fmla="*/ 720 h 10000"/>
                <a:gd name="connsiteX31" fmla="*/ 524 w 9998"/>
                <a:gd name="connsiteY31" fmla="*/ 549 h 10000"/>
                <a:gd name="connsiteX32" fmla="*/ 562 w 9998"/>
                <a:gd name="connsiteY32" fmla="*/ 411 h 10000"/>
                <a:gd name="connsiteX33" fmla="*/ 600 w 9998"/>
                <a:gd name="connsiteY33" fmla="*/ 286 h 10000"/>
                <a:gd name="connsiteX34" fmla="*/ 638 w 9998"/>
                <a:gd name="connsiteY34" fmla="*/ 171 h 10000"/>
                <a:gd name="connsiteX35" fmla="*/ 658 w 9998"/>
                <a:gd name="connsiteY35" fmla="*/ 126 h 10000"/>
                <a:gd name="connsiteX36" fmla="*/ 679 w 9998"/>
                <a:gd name="connsiteY36" fmla="*/ 103 h 10000"/>
                <a:gd name="connsiteX37" fmla="*/ 719 w 9998"/>
                <a:gd name="connsiteY37" fmla="*/ 46 h 10000"/>
                <a:gd name="connsiteX38" fmla="*/ 759 w 9998"/>
                <a:gd name="connsiteY38" fmla="*/ 0 h 10000"/>
                <a:gd name="connsiteX39" fmla="*/ 801 w 9998"/>
                <a:gd name="connsiteY39" fmla="*/ 0 h 10000"/>
                <a:gd name="connsiteX40" fmla="*/ 818 w 9998"/>
                <a:gd name="connsiteY40" fmla="*/ 0 h 10000"/>
                <a:gd name="connsiteX41" fmla="*/ 1966 w 9998"/>
                <a:gd name="connsiteY41" fmla="*/ 0 h 10000"/>
                <a:gd name="connsiteX42" fmla="*/ 3113 w 9998"/>
                <a:gd name="connsiteY42" fmla="*/ 0 h 10000"/>
                <a:gd name="connsiteX43" fmla="*/ 4261 w 9998"/>
                <a:gd name="connsiteY43" fmla="*/ 0 h 10000"/>
                <a:gd name="connsiteX44" fmla="*/ 5409 w 9998"/>
                <a:gd name="connsiteY44" fmla="*/ 0 h 10000"/>
                <a:gd name="connsiteX45" fmla="*/ 6555 w 9998"/>
                <a:gd name="connsiteY45" fmla="*/ 0 h 10000"/>
                <a:gd name="connsiteX46" fmla="*/ 7703 w 9998"/>
                <a:gd name="connsiteY46" fmla="*/ 0 h 10000"/>
                <a:gd name="connsiteX47" fmla="*/ 8850 w 9998"/>
                <a:gd name="connsiteY47" fmla="*/ 0 h 10000"/>
                <a:gd name="connsiteX48" fmla="*/ 9998 w 9998"/>
                <a:gd name="connsiteY48" fmla="*/ 0 h 10000"/>
                <a:gd name="connsiteX49" fmla="*/ 9998 w 9998"/>
                <a:gd name="connsiteY49" fmla="*/ 3189 h 10000"/>
                <a:gd name="connsiteX50" fmla="*/ 8890 w 9998"/>
                <a:gd name="connsiteY50" fmla="*/ 3189 h 10000"/>
                <a:gd name="connsiteX51" fmla="*/ 7785 w 9998"/>
                <a:gd name="connsiteY51" fmla="*/ 3189 h 10000"/>
                <a:gd name="connsiteX52" fmla="*/ 6678 w 9998"/>
                <a:gd name="connsiteY52" fmla="*/ 3189 h 10000"/>
                <a:gd name="connsiteX53" fmla="*/ 5573 w 9998"/>
                <a:gd name="connsiteY53" fmla="*/ 3189 h 10000"/>
                <a:gd name="connsiteX54" fmla="*/ 4465 w 9998"/>
                <a:gd name="connsiteY54" fmla="*/ 3189 h 10000"/>
                <a:gd name="connsiteX55" fmla="*/ 3360 w 9998"/>
                <a:gd name="connsiteY55" fmla="*/ 3189 h 10000"/>
                <a:gd name="connsiteX56" fmla="*/ 2254 w 9998"/>
                <a:gd name="connsiteY56" fmla="*/ 3189 h 10000"/>
                <a:gd name="connsiteX57" fmla="*/ 1149 w 9998"/>
                <a:gd name="connsiteY57" fmla="*/ 3189 h 10000"/>
                <a:gd name="connsiteX58" fmla="*/ 1119 w 9998"/>
                <a:gd name="connsiteY58" fmla="*/ 3211 h 10000"/>
                <a:gd name="connsiteX59" fmla="*/ 1088 w 9998"/>
                <a:gd name="connsiteY59" fmla="*/ 3234 h 10000"/>
                <a:gd name="connsiteX60" fmla="*/ 1057 w 9998"/>
                <a:gd name="connsiteY60" fmla="*/ 3280 h 10000"/>
                <a:gd name="connsiteX61" fmla="*/ 1028 w 9998"/>
                <a:gd name="connsiteY61" fmla="*/ 3337 h 10000"/>
                <a:gd name="connsiteX62" fmla="*/ 999 w 9998"/>
                <a:gd name="connsiteY62" fmla="*/ 3406 h 10000"/>
                <a:gd name="connsiteX63" fmla="*/ 971 w 9998"/>
                <a:gd name="connsiteY63" fmla="*/ 3497 h 10000"/>
                <a:gd name="connsiteX64" fmla="*/ 942 w 9998"/>
                <a:gd name="connsiteY64" fmla="*/ 3600 h 10000"/>
                <a:gd name="connsiteX65" fmla="*/ 915 w 9998"/>
                <a:gd name="connsiteY65" fmla="*/ 3737 h 10000"/>
                <a:gd name="connsiteX66" fmla="*/ 889 w 9998"/>
                <a:gd name="connsiteY66" fmla="*/ 3863 h 10000"/>
                <a:gd name="connsiteX67" fmla="*/ 864 w 9998"/>
                <a:gd name="connsiteY67" fmla="*/ 4011 h 10000"/>
                <a:gd name="connsiteX68" fmla="*/ 837 w 9998"/>
                <a:gd name="connsiteY68" fmla="*/ 4171 h 10000"/>
                <a:gd name="connsiteX69" fmla="*/ 814 w 9998"/>
                <a:gd name="connsiteY69" fmla="*/ 4343 h 10000"/>
                <a:gd name="connsiteX70" fmla="*/ 789 w 9998"/>
                <a:gd name="connsiteY70" fmla="*/ 4537 h 10000"/>
                <a:gd name="connsiteX71" fmla="*/ 766 w 9998"/>
                <a:gd name="connsiteY71" fmla="*/ 4743 h 10000"/>
                <a:gd name="connsiteX72" fmla="*/ 745 w 9998"/>
                <a:gd name="connsiteY72" fmla="*/ 4960 h 10000"/>
                <a:gd name="connsiteX73" fmla="*/ 724 w 9998"/>
                <a:gd name="connsiteY73" fmla="*/ 5200 h 10000"/>
                <a:gd name="connsiteX74" fmla="*/ 705 w 9998"/>
                <a:gd name="connsiteY74" fmla="*/ 5417 h 10000"/>
                <a:gd name="connsiteX75" fmla="*/ 686 w 9998"/>
                <a:gd name="connsiteY75" fmla="*/ 5680 h 10000"/>
                <a:gd name="connsiteX76" fmla="*/ 667 w 9998"/>
                <a:gd name="connsiteY76" fmla="*/ 5920 h 10000"/>
                <a:gd name="connsiteX77" fmla="*/ 650 w 9998"/>
                <a:gd name="connsiteY77" fmla="*/ 6206 h 10000"/>
                <a:gd name="connsiteX78" fmla="*/ 635 w 9998"/>
                <a:gd name="connsiteY78" fmla="*/ 6457 h 10000"/>
                <a:gd name="connsiteX79" fmla="*/ 621 w 9998"/>
                <a:gd name="connsiteY79" fmla="*/ 6743 h 10000"/>
                <a:gd name="connsiteX80" fmla="*/ 606 w 9998"/>
                <a:gd name="connsiteY80" fmla="*/ 7051 h 10000"/>
                <a:gd name="connsiteX81" fmla="*/ 595 w 9998"/>
                <a:gd name="connsiteY81" fmla="*/ 7360 h 10000"/>
                <a:gd name="connsiteX82" fmla="*/ 583 w 9998"/>
                <a:gd name="connsiteY82" fmla="*/ 7669 h 10000"/>
                <a:gd name="connsiteX83" fmla="*/ 574 w 9998"/>
                <a:gd name="connsiteY83" fmla="*/ 7966 h 10000"/>
                <a:gd name="connsiteX84" fmla="*/ 566 w 9998"/>
                <a:gd name="connsiteY84" fmla="*/ 8297 h 10000"/>
                <a:gd name="connsiteX85" fmla="*/ 558 w 9998"/>
                <a:gd name="connsiteY85" fmla="*/ 8629 h 10000"/>
                <a:gd name="connsiteX86" fmla="*/ 553 w 9998"/>
                <a:gd name="connsiteY86" fmla="*/ 8971 h 10000"/>
                <a:gd name="connsiteX87" fmla="*/ 549 w 9998"/>
                <a:gd name="connsiteY87" fmla="*/ 9303 h 10000"/>
                <a:gd name="connsiteX88" fmla="*/ 1 w 9998"/>
                <a:gd name="connsiteY88" fmla="*/ 10000 h 10000"/>
                <a:gd name="connsiteX89" fmla="*/ 0 w 9998"/>
                <a:gd name="connsiteY89" fmla="*/ 9589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46 w 10039"/>
                <a:gd name="connsiteY5" fmla="*/ 7749 h 10000"/>
                <a:gd name="connsiteX6" fmla="*/ 54 w 10039"/>
                <a:gd name="connsiteY6" fmla="*/ 7314 h 10000"/>
                <a:gd name="connsiteX7" fmla="*/ 61 w 10039"/>
                <a:gd name="connsiteY7" fmla="*/ 6857 h 10000"/>
                <a:gd name="connsiteX8" fmla="*/ 67 w 10039"/>
                <a:gd name="connsiteY8" fmla="*/ 6640 h 10000"/>
                <a:gd name="connsiteX9" fmla="*/ 73 w 10039"/>
                <a:gd name="connsiteY9" fmla="*/ 6446 h 10000"/>
                <a:gd name="connsiteX10" fmla="*/ 86 w 10039"/>
                <a:gd name="connsiteY10" fmla="*/ 6000 h 10000"/>
                <a:gd name="connsiteX11" fmla="*/ 92 w 10039"/>
                <a:gd name="connsiteY11" fmla="*/ 5783 h 10000"/>
                <a:gd name="connsiteX12" fmla="*/ 100 w 10039"/>
                <a:gd name="connsiteY12" fmla="*/ 5589 h 10000"/>
                <a:gd name="connsiteX13" fmla="*/ 117 w 10039"/>
                <a:gd name="connsiteY13" fmla="*/ 5177 h 10000"/>
                <a:gd name="connsiteX14" fmla="*/ 134 w 10039"/>
                <a:gd name="connsiteY14" fmla="*/ 4777 h 10000"/>
                <a:gd name="connsiteX15" fmla="*/ 153 w 10039"/>
                <a:gd name="connsiteY15" fmla="*/ 4411 h 10000"/>
                <a:gd name="connsiteX16" fmla="*/ 174 w 10039"/>
                <a:gd name="connsiteY16" fmla="*/ 4034 h 10000"/>
                <a:gd name="connsiteX17" fmla="*/ 197 w 10039"/>
                <a:gd name="connsiteY17" fmla="*/ 3669 h 10000"/>
                <a:gd name="connsiteX18" fmla="*/ 209 w 10039"/>
                <a:gd name="connsiteY18" fmla="*/ 3497 h 10000"/>
                <a:gd name="connsiteX19" fmla="*/ 220 w 10039"/>
                <a:gd name="connsiteY19" fmla="*/ 3314 h 10000"/>
                <a:gd name="connsiteX20" fmla="*/ 245 w 10039"/>
                <a:gd name="connsiteY20" fmla="*/ 2994 h 10000"/>
                <a:gd name="connsiteX21" fmla="*/ 272 w 10039"/>
                <a:gd name="connsiteY21" fmla="*/ 2686 h 10000"/>
                <a:gd name="connsiteX22" fmla="*/ 300 w 10039"/>
                <a:gd name="connsiteY22" fmla="*/ 2377 h 10000"/>
                <a:gd name="connsiteX23" fmla="*/ 329 w 10039"/>
                <a:gd name="connsiteY23" fmla="*/ 2091 h 10000"/>
                <a:gd name="connsiteX24" fmla="*/ 359 w 10039"/>
                <a:gd name="connsiteY24" fmla="*/ 1806 h 10000"/>
                <a:gd name="connsiteX25" fmla="*/ 375 w 10039"/>
                <a:gd name="connsiteY25" fmla="*/ 1680 h 10000"/>
                <a:gd name="connsiteX26" fmla="*/ 390 w 10039"/>
                <a:gd name="connsiteY26" fmla="*/ 1554 h 10000"/>
                <a:gd name="connsiteX27" fmla="*/ 423 w 10039"/>
                <a:gd name="connsiteY27" fmla="*/ 1326 h 10000"/>
                <a:gd name="connsiteX28" fmla="*/ 458 w 10039"/>
                <a:gd name="connsiteY28" fmla="*/ 1086 h 10000"/>
                <a:gd name="connsiteX29" fmla="*/ 492 w 10039"/>
                <a:gd name="connsiteY29" fmla="*/ 891 h 10000"/>
                <a:gd name="connsiteX30" fmla="*/ 527 w 10039"/>
                <a:gd name="connsiteY30" fmla="*/ 720 h 10000"/>
                <a:gd name="connsiteX31" fmla="*/ 563 w 10039"/>
                <a:gd name="connsiteY31" fmla="*/ 549 h 10000"/>
                <a:gd name="connsiteX32" fmla="*/ 601 w 10039"/>
                <a:gd name="connsiteY32" fmla="*/ 411 h 10000"/>
                <a:gd name="connsiteX33" fmla="*/ 639 w 10039"/>
                <a:gd name="connsiteY33" fmla="*/ 286 h 10000"/>
                <a:gd name="connsiteX34" fmla="*/ 677 w 10039"/>
                <a:gd name="connsiteY34" fmla="*/ 171 h 10000"/>
                <a:gd name="connsiteX35" fmla="*/ 697 w 10039"/>
                <a:gd name="connsiteY35" fmla="*/ 126 h 10000"/>
                <a:gd name="connsiteX36" fmla="*/ 718 w 10039"/>
                <a:gd name="connsiteY36" fmla="*/ 103 h 10000"/>
                <a:gd name="connsiteX37" fmla="*/ 758 w 10039"/>
                <a:gd name="connsiteY37" fmla="*/ 46 h 10000"/>
                <a:gd name="connsiteX38" fmla="*/ 798 w 10039"/>
                <a:gd name="connsiteY38" fmla="*/ 0 h 10000"/>
                <a:gd name="connsiteX39" fmla="*/ 840 w 10039"/>
                <a:gd name="connsiteY39" fmla="*/ 0 h 10000"/>
                <a:gd name="connsiteX40" fmla="*/ 857 w 10039"/>
                <a:gd name="connsiteY40" fmla="*/ 0 h 10000"/>
                <a:gd name="connsiteX41" fmla="*/ 2005 w 10039"/>
                <a:gd name="connsiteY41" fmla="*/ 0 h 10000"/>
                <a:gd name="connsiteX42" fmla="*/ 3153 w 10039"/>
                <a:gd name="connsiteY42" fmla="*/ 0 h 10000"/>
                <a:gd name="connsiteX43" fmla="*/ 4301 w 10039"/>
                <a:gd name="connsiteY43" fmla="*/ 0 h 10000"/>
                <a:gd name="connsiteX44" fmla="*/ 5449 w 10039"/>
                <a:gd name="connsiteY44" fmla="*/ 0 h 10000"/>
                <a:gd name="connsiteX45" fmla="*/ 6595 w 10039"/>
                <a:gd name="connsiteY45" fmla="*/ 0 h 10000"/>
                <a:gd name="connsiteX46" fmla="*/ 7744 w 10039"/>
                <a:gd name="connsiteY46" fmla="*/ 0 h 10000"/>
                <a:gd name="connsiteX47" fmla="*/ 8891 w 10039"/>
                <a:gd name="connsiteY47" fmla="*/ 0 h 10000"/>
                <a:gd name="connsiteX48" fmla="*/ 10039 w 10039"/>
                <a:gd name="connsiteY48" fmla="*/ 0 h 10000"/>
                <a:gd name="connsiteX49" fmla="*/ 10039 w 10039"/>
                <a:gd name="connsiteY49" fmla="*/ 3189 h 10000"/>
                <a:gd name="connsiteX50" fmla="*/ 8931 w 10039"/>
                <a:gd name="connsiteY50" fmla="*/ 3189 h 10000"/>
                <a:gd name="connsiteX51" fmla="*/ 7826 w 10039"/>
                <a:gd name="connsiteY51" fmla="*/ 3189 h 10000"/>
                <a:gd name="connsiteX52" fmla="*/ 6718 w 10039"/>
                <a:gd name="connsiteY52" fmla="*/ 3189 h 10000"/>
                <a:gd name="connsiteX53" fmla="*/ 5613 w 10039"/>
                <a:gd name="connsiteY53" fmla="*/ 3189 h 10000"/>
                <a:gd name="connsiteX54" fmla="*/ 4505 w 10039"/>
                <a:gd name="connsiteY54" fmla="*/ 3189 h 10000"/>
                <a:gd name="connsiteX55" fmla="*/ 3400 w 10039"/>
                <a:gd name="connsiteY55" fmla="*/ 3189 h 10000"/>
                <a:gd name="connsiteX56" fmla="*/ 2293 w 10039"/>
                <a:gd name="connsiteY56" fmla="*/ 3189 h 10000"/>
                <a:gd name="connsiteX57" fmla="*/ 1188 w 10039"/>
                <a:gd name="connsiteY57" fmla="*/ 3189 h 10000"/>
                <a:gd name="connsiteX58" fmla="*/ 1158 w 10039"/>
                <a:gd name="connsiteY58" fmla="*/ 3211 h 10000"/>
                <a:gd name="connsiteX59" fmla="*/ 1127 w 10039"/>
                <a:gd name="connsiteY59" fmla="*/ 3234 h 10000"/>
                <a:gd name="connsiteX60" fmla="*/ 1096 w 10039"/>
                <a:gd name="connsiteY60" fmla="*/ 3280 h 10000"/>
                <a:gd name="connsiteX61" fmla="*/ 1067 w 10039"/>
                <a:gd name="connsiteY61" fmla="*/ 3337 h 10000"/>
                <a:gd name="connsiteX62" fmla="*/ 1038 w 10039"/>
                <a:gd name="connsiteY62" fmla="*/ 3406 h 10000"/>
                <a:gd name="connsiteX63" fmla="*/ 1010 w 10039"/>
                <a:gd name="connsiteY63" fmla="*/ 3497 h 10000"/>
                <a:gd name="connsiteX64" fmla="*/ 981 w 10039"/>
                <a:gd name="connsiteY64" fmla="*/ 3600 h 10000"/>
                <a:gd name="connsiteX65" fmla="*/ 954 w 10039"/>
                <a:gd name="connsiteY65" fmla="*/ 3737 h 10000"/>
                <a:gd name="connsiteX66" fmla="*/ 928 w 10039"/>
                <a:gd name="connsiteY66" fmla="*/ 3863 h 10000"/>
                <a:gd name="connsiteX67" fmla="*/ 903 w 10039"/>
                <a:gd name="connsiteY67" fmla="*/ 4011 h 10000"/>
                <a:gd name="connsiteX68" fmla="*/ 876 w 10039"/>
                <a:gd name="connsiteY68" fmla="*/ 4171 h 10000"/>
                <a:gd name="connsiteX69" fmla="*/ 853 w 10039"/>
                <a:gd name="connsiteY69" fmla="*/ 4343 h 10000"/>
                <a:gd name="connsiteX70" fmla="*/ 828 w 10039"/>
                <a:gd name="connsiteY70" fmla="*/ 4537 h 10000"/>
                <a:gd name="connsiteX71" fmla="*/ 805 w 10039"/>
                <a:gd name="connsiteY71" fmla="*/ 4743 h 10000"/>
                <a:gd name="connsiteX72" fmla="*/ 784 w 10039"/>
                <a:gd name="connsiteY72" fmla="*/ 4960 h 10000"/>
                <a:gd name="connsiteX73" fmla="*/ 763 w 10039"/>
                <a:gd name="connsiteY73" fmla="*/ 5200 h 10000"/>
                <a:gd name="connsiteX74" fmla="*/ 744 w 10039"/>
                <a:gd name="connsiteY74" fmla="*/ 5417 h 10000"/>
                <a:gd name="connsiteX75" fmla="*/ 725 w 10039"/>
                <a:gd name="connsiteY75" fmla="*/ 5680 h 10000"/>
                <a:gd name="connsiteX76" fmla="*/ 706 w 10039"/>
                <a:gd name="connsiteY76" fmla="*/ 5920 h 10000"/>
                <a:gd name="connsiteX77" fmla="*/ 689 w 10039"/>
                <a:gd name="connsiteY77" fmla="*/ 6206 h 10000"/>
                <a:gd name="connsiteX78" fmla="*/ 674 w 10039"/>
                <a:gd name="connsiteY78" fmla="*/ 6457 h 10000"/>
                <a:gd name="connsiteX79" fmla="*/ 660 w 10039"/>
                <a:gd name="connsiteY79" fmla="*/ 6743 h 10000"/>
                <a:gd name="connsiteX80" fmla="*/ 645 w 10039"/>
                <a:gd name="connsiteY80" fmla="*/ 7051 h 10000"/>
                <a:gd name="connsiteX81" fmla="*/ 634 w 10039"/>
                <a:gd name="connsiteY81" fmla="*/ 7360 h 10000"/>
                <a:gd name="connsiteX82" fmla="*/ 622 w 10039"/>
                <a:gd name="connsiteY82" fmla="*/ 7669 h 10000"/>
                <a:gd name="connsiteX83" fmla="*/ 613 w 10039"/>
                <a:gd name="connsiteY83" fmla="*/ 7966 h 10000"/>
                <a:gd name="connsiteX84" fmla="*/ 605 w 10039"/>
                <a:gd name="connsiteY84" fmla="*/ 8297 h 10000"/>
                <a:gd name="connsiteX85" fmla="*/ 597 w 10039"/>
                <a:gd name="connsiteY85" fmla="*/ 8629 h 10000"/>
                <a:gd name="connsiteX86" fmla="*/ 592 w 10039"/>
                <a:gd name="connsiteY86" fmla="*/ 8971 h 10000"/>
                <a:gd name="connsiteX87" fmla="*/ 588 w 10039"/>
                <a:gd name="connsiteY87" fmla="*/ 9303 h 10000"/>
                <a:gd name="connsiteX88" fmla="*/ 40 w 10039"/>
                <a:gd name="connsiteY88" fmla="*/ 10000 h 10000"/>
                <a:gd name="connsiteX0" fmla="*/ 40 w 10039"/>
                <a:gd name="connsiteY0" fmla="*/ 10000 h 10000"/>
                <a:gd name="connsiteX1" fmla="*/ 39 w 10039"/>
                <a:gd name="connsiteY1" fmla="*/ 8686 h 10000"/>
                <a:gd name="connsiteX2" fmla="*/ 39 w 10039"/>
                <a:gd name="connsiteY2" fmla="*/ 8446 h 10000"/>
                <a:gd name="connsiteX3" fmla="*/ 40 w 10039"/>
                <a:gd name="connsiteY3" fmla="*/ 8206 h 10000"/>
                <a:gd name="connsiteX4" fmla="*/ 44 w 10039"/>
                <a:gd name="connsiteY4" fmla="*/ 7989 h 10000"/>
                <a:gd name="connsiteX5" fmla="*/ 54 w 10039"/>
                <a:gd name="connsiteY5" fmla="*/ 7314 h 10000"/>
                <a:gd name="connsiteX6" fmla="*/ 61 w 10039"/>
                <a:gd name="connsiteY6" fmla="*/ 6857 h 10000"/>
                <a:gd name="connsiteX7" fmla="*/ 67 w 10039"/>
                <a:gd name="connsiteY7" fmla="*/ 6640 h 10000"/>
                <a:gd name="connsiteX8" fmla="*/ 73 w 10039"/>
                <a:gd name="connsiteY8" fmla="*/ 6446 h 10000"/>
                <a:gd name="connsiteX9" fmla="*/ 86 w 10039"/>
                <a:gd name="connsiteY9" fmla="*/ 6000 h 10000"/>
                <a:gd name="connsiteX10" fmla="*/ 92 w 10039"/>
                <a:gd name="connsiteY10" fmla="*/ 5783 h 10000"/>
                <a:gd name="connsiteX11" fmla="*/ 100 w 10039"/>
                <a:gd name="connsiteY11" fmla="*/ 5589 h 10000"/>
                <a:gd name="connsiteX12" fmla="*/ 117 w 10039"/>
                <a:gd name="connsiteY12" fmla="*/ 5177 h 10000"/>
                <a:gd name="connsiteX13" fmla="*/ 134 w 10039"/>
                <a:gd name="connsiteY13" fmla="*/ 4777 h 10000"/>
                <a:gd name="connsiteX14" fmla="*/ 153 w 10039"/>
                <a:gd name="connsiteY14" fmla="*/ 4411 h 10000"/>
                <a:gd name="connsiteX15" fmla="*/ 174 w 10039"/>
                <a:gd name="connsiteY15" fmla="*/ 4034 h 10000"/>
                <a:gd name="connsiteX16" fmla="*/ 197 w 10039"/>
                <a:gd name="connsiteY16" fmla="*/ 3669 h 10000"/>
                <a:gd name="connsiteX17" fmla="*/ 209 w 10039"/>
                <a:gd name="connsiteY17" fmla="*/ 3497 h 10000"/>
                <a:gd name="connsiteX18" fmla="*/ 220 w 10039"/>
                <a:gd name="connsiteY18" fmla="*/ 3314 h 10000"/>
                <a:gd name="connsiteX19" fmla="*/ 245 w 10039"/>
                <a:gd name="connsiteY19" fmla="*/ 2994 h 10000"/>
                <a:gd name="connsiteX20" fmla="*/ 272 w 10039"/>
                <a:gd name="connsiteY20" fmla="*/ 2686 h 10000"/>
                <a:gd name="connsiteX21" fmla="*/ 300 w 10039"/>
                <a:gd name="connsiteY21" fmla="*/ 2377 h 10000"/>
                <a:gd name="connsiteX22" fmla="*/ 329 w 10039"/>
                <a:gd name="connsiteY22" fmla="*/ 2091 h 10000"/>
                <a:gd name="connsiteX23" fmla="*/ 359 w 10039"/>
                <a:gd name="connsiteY23" fmla="*/ 1806 h 10000"/>
                <a:gd name="connsiteX24" fmla="*/ 375 w 10039"/>
                <a:gd name="connsiteY24" fmla="*/ 1680 h 10000"/>
                <a:gd name="connsiteX25" fmla="*/ 390 w 10039"/>
                <a:gd name="connsiteY25" fmla="*/ 1554 h 10000"/>
                <a:gd name="connsiteX26" fmla="*/ 423 w 10039"/>
                <a:gd name="connsiteY26" fmla="*/ 1326 h 10000"/>
                <a:gd name="connsiteX27" fmla="*/ 458 w 10039"/>
                <a:gd name="connsiteY27" fmla="*/ 1086 h 10000"/>
                <a:gd name="connsiteX28" fmla="*/ 492 w 10039"/>
                <a:gd name="connsiteY28" fmla="*/ 891 h 10000"/>
                <a:gd name="connsiteX29" fmla="*/ 527 w 10039"/>
                <a:gd name="connsiteY29" fmla="*/ 720 h 10000"/>
                <a:gd name="connsiteX30" fmla="*/ 563 w 10039"/>
                <a:gd name="connsiteY30" fmla="*/ 549 h 10000"/>
                <a:gd name="connsiteX31" fmla="*/ 601 w 10039"/>
                <a:gd name="connsiteY31" fmla="*/ 411 h 10000"/>
                <a:gd name="connsiteX32" fmla="*/ 639 w 10039"/>
                <a:gd name="connsiteY32" fmla="*/ 286 h 10000"/>
                <a:gd name="connsiteX33" fmla="*/ 677 w 10039"/>
                <a:gd name="connsiteY33" fmla="*/ 171 h 10000"/>
                <a:gd name="connsiteX34" fmla="*/ 697 w 10039"/>
                <a:gd name="connsiteY34" fmla="*/ 126 h 10000"/>
                <a:gd name="connsiteX35" fmla="*/ 718 w 10039"/>
                <a:gd name="connsiteY35" fmla="*/ 103 h 10000"/>
                <a:gd name="connsiteX36" fmla="*/ 758 w 10039"/>
                <a:gd name="connsiteY36" fmla="*/ 46 h 10000"/>
                <a:gd name="connsiteX37" fmla="*/ 798 w 10039"/>
                <a:gd name="connsiteY37" fmla="*/ 0 h 10000"/>
                <a:gd name="connsiteX38" fmla="*/ 840 w 10039"/>
                <a:gd name="connsiteY38" fmla="*/ 0 h 10000"/>
                <a:gd name="connsiteX39" fmla="*/ 857 w 10039"/>
                <a:gd name="connsiteY39" fmla="*/ 0 h 10000"/>
                <a:gd name="connsiteX40" fmla="*/ 2005 w 10039"/>
                <a:gd name="connsiteY40" fmla="*/ 0 h 10000"/>
                <a:gd name="connsiteX41" fmla="*/ 3153 w 10039"/>
                <a:gd name="connsiteY41" fmla="*/ 0 h 10000"/>
                <a:gd name="connsiteX42" fmla="*/ 4301 w 10039"/>
                <a:gd name="connsiteY42" fmla="*/ 0 h 10000"/>
                <a:gd name="connsiteX43" fmla="*/ 5449 w 10039"/>
                <a:gd name="connsiteY43" fmla="*/ 0 h 10000"/>
                <a:gd name="connsiteX44" fmla="*/ 6595 w 10039"/>
                <a:gd name="connsiteY44" fmla="*/ 0 h 10000"/>
                <a:gd name="connsiteX45" fmla="*/ 7744 w 10039"/>
                <a:gd name="connsiteY45" fmla="*/ 0 h 10000"/>
                <a:gd name="connsiteX46" fmla="*/ 8891 w 10039"/>
                <a:gd name="connsiteY46" fmla="*/ 0 h 10000"/>
                <a:gd name="connsiteX47" fmla="*/ 10039 w 10039"/>
                <a:gd name="connsiteY47" fmla="*/ 0 h 10000"/>
                <a:gd name="connsiteX48" fmla="*/ 10039 w 10039"/>
                <a:gd name="connsiteY48" fmla="*/ 3189 h 10000"/>
                <a:gd name="connsiteX49" fmla="*/ 8931 w 10039"/>
                <a:gd name="connsiteY49" fmla="*/ 3189 h 10000"/>
                <a:gd name="connsiteX50" fmla="*/ 7826 w 10039"/>
                <a:gd name="connsiteY50" fmla="*/ 3189 h 10000"/>
                <a:gd name="connsiteX51" fmla="*/ 6718 w 10039"/>
                <a:gd name="connsiteY51" fmla="*/ 3189 h 10000"/>
                <a:gd name="connsiteX52" fmla="*/ 5613 w 10039"/>
                <a:gd name="connsiteY52" fmla="*/ 3189 h 10000"/>
                <a:gd name="connsiteX53" fmla="*/ 4505 w 10039"/>
                <a:gd name="connsiteY53" fmla="*/ 3189 h 10000"/>
                <a:gd name="connsiteX54" fmla="*/ 3400 w 10039"/>
                <a:gd name="connsiteY54" fmla="*/ 3189 h 10000"/>
                <a:gd name="connsiteX55" fmla="*/ 2293 w 10039"/>
                <a:gd name="connsiteY55" fmla="*/ 3189 h 10000"/>
                <a:gd name="connsiteX56" fmla="*/ 1188 w 10039"/>
                <a:gd name="connsiteY56" fmla="*/ 3189 h 10000"/>
                <a:gd name="connsiteX57" fmla="*/ 1158 w 10039"/>
                <a:gd name="connsiteY57" fmla="*/ 3211 h 10000"/>
                <a:gd name="connsiteX58" fmla="*/ 1127 w 10039"/>
                <a:gd name="connsiteY58" fmla="*/ 3234 h 10000"/>
                <a:gd name="connsiteX59" fmla="*/ 1096 w 10039"/>
                <a:gd name="connsiteY59" fmla="*/ 3280 h 10000"/>
                <a:gd name="connsiteX60" fmla="*/ 1067 w 10039"/>
                <a:gd name="connsiteY60" fmla="*/ 3337 h 10000"/>
                <a:gd name="connsiteX61" fmla="*/ 1038 w 10039"/>
                <a:gd name="connsiteY61" fmla="*/ 3406 h 10000"/>
                <a:gd name="connsiteX62" fmla="*/ 1010 w 10039"/>
                <a:gd name="connsiteY62" fmla="*/ 3497 h 10000"/>
                <a:gd name="connsiteX63" fmla="*/ 981 w 10039"/>
                <a:gd name="connsiteY63" fmla="*/ 3600 h 10000"/>
                <a:gd name="connsiteX64" fmla="*/ 954 w 10039"/>
                <a:gd name="connsiteY64" fmla="*/ 3737 h 10000"/>
                <a:gd name="connsiteX65" fmla="*/ 928 w 10039"/>
                <a:gd name="connsiteY65" fmla="*/ 3863 h 10000"/>
                <a:gd name="connsiteX66" fmla="*/ 903 w 10039"/>
                <a:gd name="connsiteY66" fmla="*/ 4011 h 10000"/>
                <a:gd name="connsiteX67" fmla="*/ 876 w 10039"/>
                <a:gd name="connsiteY67" fmla="*/ 4171 h 10000"/>
                <a:gd name="connsiteX68" fmla="*/ 853 w 10039"/>
                <a:gd name="connsiteY68" fmla="*/ 4343 h 10000"/>
                <a:gd name="connsiteX69" fmla="*/ 828 w 10039"/>
                <a:gd name="connsiteY69" fmla="*/ 4537 h 10000"/>
                <a:gd name="connsiteX70" fmla="*/ 805 w 10039"/>
                <a:gd name="connsiteY70" fmla="*/ 4743 h 10000"/>
                <a:gd name="connsiteX71" fmla="*/ 784 w 10039"/>
                <a:gd name="connsiteY71" fmla="*/ 4960 h 10000"/>
                <a:gd name="connsiteX72" fmla="*/ 763 w 10039"/>
                <a:gd name="connsiteY72" fmla="*/ 5200 h 10000"/>
                <a:gd name="connsiteX73" fmla="*/ 744 w 10039"/>
                <a:gd name="connsiteY73" fmla="*/ 5417 h 10000"/>
                <a:gd name="connsiteX74" fmla="*/ 725 w 10039"/>
                <a:gd name="connsiteY74" fmla="*/ 5680 h 10000"/>
                <a:gd name="connsiteX75" fmla="*/ 706 w 10039"/>
                <a:gd name="connsiteY75" fmla="*/ 5920 h 10000"/>
                <a:gd name="connsiteX76" fmla="*/ 689 w 10039"/>
                <a:gd name="connsiteY76" fmla="*/ 6206 h 10000"/>
                <a:gd name="connsiteX77" fmla="*/ 674 w 10039"/>
                <a:gd name="connsiteY77" fmla="*/ 6457 h 10000"/>
                <a:gd name="connsiteX78" fmla="*/ 660 w 10039"/>
                <a:gd name="connsiteY78" fmla="*/ 6743 h 10000"/>
                <a:gd name="connsiteX79" fmla="*/ 645 w 10039"/>
                <a:gd name="connsiteY79" fmla="*/ 7051 h 10000"/>
                <a:gd name="connsiteX80" fmla="*/ 634 w 10039"/>
                <a:gd name="connsiteY80" fmla="*/ 7360 h 10000"/>
                <a:gd name="connsiteX81" fmla="*/ 622 w 10039"/>
                <a:gd name="connsiteY81" fmla="*/ 7669 h 10000"/>
                <a:gd name="connsiteX82" fmla="*/ 613 w 10039"/>
                <a:gd name="connsiteY82" fmla="*/ 7966 h 10000"/>
                <a:gd name="connsiteX83" fmla="*/ 605 w 10039"/>
                <a:gd name="connsiteY83" fmla="*/ 8297 h 10000"/>
                <a:gd name="connsiteX84" fmla="*/ 597 w 10039"/>
                <a:gd name="connsiteY84" fmla="*/ 8629 h 10000"/>
                <a:gd name="connsiteX85" fmla="*/ 592 w 10039"/>
                <a:gd name="connsiteY85" fmla="*/ 8971 h 10000"/>
                <a:gd name="connsiteX86" fmla="*/ 588 w 10039"/>
                <a:gd name="connsiteY86" fmla="*/ 9303 h 10000"/>
                <a:gd name="connsiteX87" fmla="*/ 40 w 10039"/>
                <a:gd name="connsiteY87" fmla="*/ 10000 h 10000"/>
                <a:gd name="connsiteX0" fmla="*/ 589 w 10040"/>
                <a:gd name="connsiteY0" fmla="*/ 9303 h 9303"/>
                <a:gd name="connsiteX1" fmla="*/ 40 w 10040"/>
                <a:gd name="connsiteY1" fmla="*/ 8686 h 9303"/>
                <a:gd name="connsiteX2" fmla="*/ 40 w 10040"/>
                <a:gd name="connsiteY2" fmla="*/ 8446 h 9303"/>
                <a:gd name="connsiteX3" fmla="*/ 41 w 10040"/>
                <a:gd name="connsiteY3" fmla="*/ 8206 h 9303"/>
                <a:gd name="connsiteX4" fmla="*/ 45 w 10040"/>
                <a:gd name="connsiteY4" fmla="*/ 7989 h 9303"/>
                <a:gd name="connsiteX5" fmla="*/ 55 w 10040"/>
                <a:gd name="connsiteY5" fmla="*/ 7314 h 9303"/>
                <a:gd name="connsiteX6" fmla="*/ 62 w 10040"/>
                <a:gd name="connsiteY6" fmla="*/ 6857 h 9303"/>
                <a:gd name="connsiteX7" fmla="*/ 68 w 10040"/>
                <a:gd name="connsiteY7" fmla="*/ 6640 h 9303"/>
                <a:gd name="connsiteX8" fmla="*/ 74 w 10040"/>
                <a:gd name="connsiteY8" fmla="*/ 6446 h 9303"/>
                <a:gd name="connsiteX9" fmla="*/ 87 w 10040"/>
                <a:gd name="connsiteY9" fmla="*/ 6000 h 9303"/>
                <a:gd name="connsiteX10" fmla="*/ 93 w 10040"/>
                <a:gd name="connsiteY10" fmla="*/ 5783 h 9303"/>
                <a:gd name="connsiteX11" fmla="*/ 101 w 10040"/>
                <a:gd name="connsiteY11" fmla="*/ 5589 h 9303"/>
                <a:gd name="connsiteX12" fmla="*/ 118 w 10040"/>
                <a:gd name="connsiteY12" fmla="*/ 5177 h 9303"/>
                <a:gd name="connsiteX13" fmla="*/ 135 w 10040"/>
                <a:gd name="connsiteY13" fmla="*/ 4777 h 9303"/>
                <a:gd name="connsiteX14" fmla="*/ 154 w 10040"/>
                <a:gd name="connsiteY14" fmla="*/ 4411 h 9303"/>
                <a:gd name="connsiteX15" fmla="*/ 175 w 10040"/>
                <a:gd name="connsiteY15" fmla="*/ 4034 h 9303"/>
                <a:gd name="connsiteX16" fmla="*/ 198 w 10040"/>
                <a:gd name="connsiteY16" fmla="*/ 3669 h 9303"/>
                <a:gd name="connsiteX17" fmla="*/ 210 w 10040"/>
                <a:gd name="connsiteY17" fmla="*/ 3497 h 9303"/>
                <a:gd name="connsiteX18" fmla="*/ 221 w 10040"/>
                <a:gd name="connsiteY18" fmla="*/ 3314 h 9303"/>
                <a:gd name="connsiteX19" fmla="*/ 246 w 10040"/>
                <a:gd name="connsiteY19" fmla="*/ 2994 h 9303"/>
                <a:gd name="connsiteX20" fmla="*/ 273 w 10040"/>
                <a:gd name="connsiteY20" fmla="*/ 2686 h 9303"/>
                <a:gd name="connsiteX21" fmla="*/ 301 w 10040"/>
                <a:gd name="connsiteY21" fmla="*/ 2377 h 9303"/>
                <a:gd name="connsiteX22" fmla="*/ 330 w 10040"/>
                <a:gd name="connsiteY22" fmla="*/ 2091 h 9303"/>
                <a:gd name="connsiteX23" fmla="*/ 360 w 10040"/>
                <a:gd name="connsiteY23" fmla="*/ 1806 h 9303"/>
                <a:gd name="connsiteX24" fmla="*/ 376 w 10040"/>
                <a:gd name="connsiteY24" fmla="*/ 1680 h 9303"/>
                <a:gd name="connsiteX25" fmla="*/ 391 w 10040"/>
                <a:gd name="connsiteY25" fmla="*/ 1554 h 9303"/>
                <a:gd name="connsiteX26" fmla="*/ 424 w 10040"/>
                <a:gd name="connsiteY26" fmla="*/ 1326 h 9303"/>
                <a:gd name="connsiteX27" fmla="*/ 459 w 10040"/>
                <a:gd name="connsiteY27" fmla="*/ 1086 h 9303"/>
                <a:gd name="connsiteX28" fmla="*/ 493 w 10040"/>
                <a:gd name="connsiteY28" fmla="*/ 891 h 9303"/>
                <a:gd name="connsiteX29" fmla="*/ 528 w 10040"/>
                <a:gd name="connsiteY29" fmla="*/ 720 h 9303"/>
                <a:gd name="connsiteX30" fmla="*/ 564 w 10040"/>
                <a:gd name="connsiteY30" fmla="*/ 549 h 9303"/>
                <a:gd name="connsiteX31" fmla="*/ 602 w 10040"/>
                <a:gd name="connsiteY31" fmla="*/ 411 h 9303"/>
                <a:gd name="connsiteX32" fmla="*/ 640 w 10040"/>
                <a:gd name="connsiteY32" fmla="*/ 286 h 9303"/>
                <a:gd name="connsiteX33" fmla="*/ 678 w 10040"/>
                <a:gd name="connsiteY33" fmla="*/ 171 h 9303"/>
                <a:gd name="connsiteX34" fmla="*/ 698 w 10040"/>
                <a:gd name="connsiteY34" fmla="*/ 126 h 9303"/>
                <a:gd name="connsiteX35" fmla="*/ 719 w 10040"/>
                <a:gd name="connsiteY35" fmla="*/ 103 h 9303"/>
                <a:gd name="connsiteX36" fmla="*/ 759 w 10040"/>
                <a:gd name="connsiteY36" fmla="*/ 46 h 9303"/>
                <a:gd name="connsiteX37" fmla="*/ 799 w 10040"/>
                <a:gd name="connsiteY37" fmla="*/ 0 h 9303"/>
                <a:gd name="connsiteX38" fmla="*/ 841 w 10040"/>
                <a:gd name="connsiteY38" fmla="*/ 0 h 9303"/>
                <a:gd name="connsiteX39" fmla="*/ 858 w 10040"/>
                <a:gd name="connsiteY39" fmla="*/ 0 h 9303"/>
                <a:gd name="connsiteX40" fmla="*/ 2006 w 10040"/>
                <a:gd name="connsiteY40" fmla="*/ 0 h 9303"/>
                <a:gd name="connsiteX41" fmla="*/ 3154 w 10040"/>
                <a:gd name="connsiteY41" fmla="*/ 0 h 9303"/>
                <a:gd name="connsiteX42" fmla="*/ 4302 w 10040"/>
                <a:gd name="connsiteY42" fmla="*/ 0 h 9303"/>
                <a:gd name="connsiteX43" fmla="*/ 5450 w 10040"/>
                <a:gd name="connsiteY43" fmla="*/ 0 h 9303"/>
                <a:gd name="connsiteX44" fmla="*/ 6596 w 10040"/>
                <a:gd name="connsiteY44" fmla="*/ 0 h 9303"/>
                <a:gd name="connsiteX45" fmla="*/ 7745 w 10040"/>
                <a:gd name="connsiteY45" fmla="*/ 0 h 9303"/>
                <a:gd name="connsiteX46" fmla="*/ 8892 w 10040"/>
                <a:gd name="connsiteY46" fmla="*/ 0 h 9303"/>
                <a:gd name="connsiteX47" fmla="*/ 10040 w 10040"/>
                <a:gd name="connsiteY47" fmla="*/ 0 h 9303"/>
                <a:gd name="connsiteX48" fmla="*/ 10040 w 10040"/>
                <a:gd name="connsiteY48" fmla="*/ 3189 h 9303"/>
                <a:gd name="connsiteX49" fmla="*/ 8932 w 10040"/>
                <a:gd name="connsiteY49" fmla="*/ 3189 h 9303"/>
                <a:gd name="connsiteX50" fmla="*/ 7827 w 10040"/>
                <a:gd name="connsiteY50" fmla="*/ 3189 h 9303"/>
                <a:gd name="connsiteX51" fmla="*/ 6719 w 10040"/>
                <a:gd name="connsiteY51" fmla="*/ 3189 h 9303"/>
                <a:gd name="connsiteX52" fmla="*/ 5614 w 10040"/>
                <a:gd name="connsiteY52" fmla="*/ 3189 h 9303"/>
                <a:gd name="connsiteX53" fmla="*/ 4506 w 10040"/>
                <a:gd name="connsiteY53" fmla="*/ 3189 h 9303"/>
                <a:gd name="connsiteX54" fmla="*/ 3401 w 10040"/>
                <a:gd name="connsiteY54" fmla="*/ 3189 h 9303"/>
                <a:gd name="connsiteX55" fmla="*/ 2294 w 10040"/>
                <a:gd name="connsiteY55" fmla="*/ 3189 h 9303"/>
                <a:gd name="connsiteX56" fmla="*/ 1189 w 10040"/>
                <a:gd name="connsiteY56" fmla="*/ 3189 h 9303"/>
                <a:gd name="connsiteX57" fmla="*/ 1159 w 10040"/>
                <a:gd name="connsiteY57" fmla="*/ 3211 h 9303"/>
                <a:gd name="connsiteX58" fmla="*/ 1128 w 10040"/>
                <a:gd name="connsiteY58" fmla="*/ 3234 h 9303"/>
                <a:gd name="connsiteX59" fmla="*/ 1097 w 10040"/>
                <a:gd name="connsiteY59" fmla="*/ 3280 h 9303"/>
                <a:gd name="connsiteX60" fmla="*/ 1068 w 10040"/>
                <a:gd name="connsiteY60" fmla="*/ 3337 h 9303"/>
                <a:gd name="connsiteX61" fmla="*/ 1039 w 10040"/>
                <a:gd name="connsiteY61" fmla="*/ 3406 h 9303"/>
                <a:gd name="connsiteX62" fmla="*/ 1011 w 10040"/>
                <a:gd name="connsiteY62" fmla="*/ 3497 h 9303"/>
                <a:gd name="connsiteX63" fmla="*/ 982 w 10040"/>
                <a:gd name="connsiteY63" fmla="*/ 3600 h 9303"/>
                <a:gd name="connsiteX64" fmla="*/ 955 w 10040"/>
                <a:gd name="connsiteY64" fmla="*/ 3737 h 9303"/>
                <a:gd name="connsiteX65" fmla="*/ 929 w 10040"/>
                <a:gd name="connsiteY65" fmla="*/ 3863 h 9303"/>
                <a:gd name="connsiteX66" fmla="*/ 904 w 10040"/>
                <a:gd name="connsiteY66" fmla="*/ 4011 h 9303"/>
                <a:gd name="connsiteX67" fmla="*/ 877 w 10040"/>
                <a:gd name="connsiteY67" fmla="*/ 4171 h 9303"/>
                <a:gd name="connsiteX68" fmla="*/ 854 w 10040"/>
                <a:gd name="connsiteY68" fmla="*/ 4343 h 9303"/>
                <a:gd name="connsiteX69" fmla="*/ 829 w 10040"/>
                <a:gd name="connsiteY69" fmla="*/ 4537 h 9303"/>
                <a:gd name="connsiteX70" fmla="*/ 806 w 10040"/>
                <a:gd name="connsiteY70" fmla="*/ 4743 h 9303"/>
                <a:gd name="connsiteX71" fmla="*/ 785 w 10040"/>
                <a:gd name="connsiteY71" fmla="*/ 4960 h 9303"/>
                <a:gd name="connsiteX72" fmla="*/ 764 w 10040"/>
                <a:gd name="connsiteY72" fmla="*/ 5200 h 9303"/>
                <a:gd name="connsiteX73" fmla="*/ 745 w 10040"/>
                <a:gd name="connsiteY73" fmla="*/ 5417 h 9303"/>
                <a:gd name="connsiteX74" fmla="*/ 726 w 10040"/>
                <a:gd name="connsiteY74" fmla="*/ 5680 h 9303"/>
                <a:gd name="connsiteX75" fmla="*/ 707 w 10040"/>
                <a:gd name="connsiteY75" fmla="*/ 5920 h 9303"/>
                <a:gd name="connsiteX76" fmla="*/ 690 w 10040"/>
                <a:gd name="connsiteY76" fmla="*/ 6206 h 9303"/>
                <a:gd name="connsiteX77" fmla="*/ 675 w 10040"/>
                <a:gd name="connsiteY77" fmla="*/ 6457 h 9303"/>
                <a:gd name="connsiteX78" fmla="*/ 661 w 10040"/>
                <a:gd name="connsiteY78" fmla="*/ 6743 h 9303"/>
                <a:gd name="connsiteX79" fmla="*/ 646 w 10040"/>
                <a:gd name="connsiteY79" fmla="*/ 7051 h 9303"/>
                <a:gd name="connsiteX80" fmla="*/ 635 w 10040"/>
                <a:gd name="connsiteY80" fmla="*/ 7360 h 9303"/>
                <a:gd name="connsiteX81" fmla="*/ 623 w 10040"/>
                <a:gd name="connsiteY81" fmla="*/ 7669 h 9303"/>
                <a:gd name="connsiteX82" fmla="*/ 614 w 10040"/>
                <a:gd name="connsiteY82" fmla="*/ 7966 h 9303"/>
                <a:gd name="connsiteX83" fmla="*/ 606 w 10040"/>
                <a:gd name="connsiteY83" fmla="*/ 8297 h 9303"/>
                <a:gd name="connsiteX84" fmla="*/ 598 w 10040"/>
                <a:gd name="connsiteY84" fmla="*/ 8629 h 9303"/>
                <a:gd name="connsiteX85" fmla="*/ 593 w 10040"/>
                <a:gd name="connsiteY85" fmla="*/ 8971 h 9303"/>
                <a:gd name="connsiteX86" fmla="*/ 589 w 10040"/>
                <a:gd name="connsiteY86" fmla="*/ 9303 h 9303"/>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45 w 10000"/>
                <a:gd name="connsiteY4" fmla="*/ 8588 h 10000"/>
                <a:gd name="connsiteX5" fmla="*/ 62 w 10000"/>
                <a:gd name="connsiteY5" fmla="*/ 7371 h 10000"/>
                <a:gd name="connsiteX6" fmla="*/ 68 w 10000"/>
                <a:gd name="connsiteY6" fmla="*/ 7137 h 10000"/>
                <a:gd name="connsiteX7" fmla="*/ 74 w 10000"/>
                <a:gd name="connsiteY7" fmla="*/ 6929 h 10000"/>
                <a:gd name="connsiteX8" fmla="*/ 87 w 10000"/>
                <a:gd name="connsiteY8" fmla="*/ 6450 h 10000"/>
                <a:gd name="connsiteX9" fmla="*/ 93 w 10000"/>
                <a:gd name="connsiteY9" fmla="*/ 6216 h 10000"/>
                <a:gd name="connsiteX10" fmla="*/ 101 w 10000"/>
                <a:gd name="connsiteY10" fmla="*/ 6008 h 10000"/>
                <a:gd name="connsiteX11" fmla="*/ 118 w 10000"/>
                <a:gd name="connsiteY11" fmla="*/ 5565 h 10000"/>
                <a:gd name="connsiteX12" fmla="*/ 134 w 10000"/>
                <a:gd name="connsiteY12" fmla="*/ 5135 h 10000"/>
                <a:gd name="connsiteX13" fmla="*/ 153 w 10000"/>
                <a:gd name="connsiteY13" fmla="*/ 4741 h 10000"/>
                <a:gd name="connsiteX14" fmla="*/ 174 w 10000"/>
                <a:gd name="connsiteY14" fmla="*/ 4336 h 10000"/>
                <a:gd name="connsiteX15" fmla="*/ 197 w 10000"/>
                <a:gd name="connsiteY15" fmla="*/ 3944 h 10000"/>
                <a:gd name="connsiteX16" fmla="*/ 209 w 10000"/>
                <a:gd name="connsiteY16" fmla="*/ 3759 h 10000"/>
                <a:gd name="connsiteX17" fmla="*/ 220 w 10000"/>
                <a:gd name="connsiteY17" fmla="*/ 3562 h 10000"/>
                <a:gd name="connsiteX18" fmla="*/ 245 w 10000"/>
                <a:gd name="connsiteY18" fmla="*/ 3218 h 10000"/>
                <a:gd name="connsiteX19" fmla="*/ 272 w 10000"/>
                <a:gd name="connsiteY19" fmla="*/ 2887 h 10000"/>
                <a:gd name="connsiteX20" fmla="*/ 300 w 10000"/>
                <a:gd name="connsiteY20" fmla="*/ 2555 h 10000"/>
                <a:gd name="connsiteX21" fmla="*/ 329 w 10000"/>
                <a:gd name="connsiteY21" fmla="*/ 2248 h 10000"/>
                <a:gd name="connsiteX22" fmla="*/ 359 w 10000"/>
                <a:gd name="connsiteY22" fmla="*/ 1941 h 10000"/>
                <a:gd name="connsiteX23" fmla="*/ 375 w 10000"/>
                <a:gd name="connsiteY23" fmla="*/ 1806 h 10000"/>
                <a:gd name="connsiteX24" fmla="*/ 389 w 10000"/>
                <a:gd name="connsiteY24" fmla="*/ 1670 h 10000"/>
                <a:gd name="connsiteX25" fmla="*/ 422 w 10000"/>
                <a:gd name="connsiteY25" fmla="*/ 1425 h 10000"/>
                <a:gd name="connsiteX26" fmla="*/ 457 w 10000"/>
                <a:gd name="connsiteY26" fmla="*/ 1167 h 10000"/>
                <a:gd name="connsiteX27" fmla="*/ 491 w 10000"/>
                <a:gd name="connsiteY27" fmla="*/ 958 h 10000"/>
                <a:gd name="connsiteX28" fmla="*/ 526 w 10000"/>
                <a:gd name="connsiteY28" fmla="*/ 774 h 10000"/>
                <a:gd name="connsiteX29" fmla="*/ 562 w 10000"/>
                <a:gd name="connsiteY29" fmla="*/ 590 h 10000"/>
                <a:gd name="connsiteX30" fmla="*/ 600 w 10000"/>
                <a:gd name="connsiteY30" fmla="*/ 442 h 10000"/>
                <a:gd name="connsiteX31" fmla="*/ 637 w 10000"/>
                <a:gd name="connsiteY31" fmla="*/ 307 h 10000"/>
                <a:gd name="connsiteX32" fmla="*/ 675 w 10000"/>
                <a:gd name="connsiteY32" fmla="*/ 184 h 10000"/>
                <a:gd name="connsiteX33" fmla="*/ 695 w 10000"/>
                <a:gd name="connsiteY33" fmla="*/ 135 h 10000"/>
                <a:gd name="connsiteX34" fmla="*/ 716 w 10000"/>
                <a:gd name="connsiteY34" fmla="*/ 111 h 10000"/>
                <a:gd name="connsiteX35" fmla="*/ 756 w 10000"/>
                <a:gd name="connsiteY35" fmla="*/ 49 h 10000"/>
                <a:gd name="connsiteX36" fmla="*/ 796 w 10000"/>
                <a:gd name="connsiteY36" fmla="*/ 0 h 10000"/>
                <a:gd name="connsiteX37" fmla="*/ 838 w 10000"/>
                <a:gd name="connsiteY37" fmla="*/ 0 h 10000"/>
                <a:gd name="connsiteX38" fmla="*/ 855 w 10000"/>
                <a:gd name="connsiteY38" fmla="*/ 0 h 10000"/>
                <a:gd name="connsiteX39" fmla="*/ 1998 w 10000"/>
                <a:gd name="connsiteY39" fmla="*/ 0 h 10000"/>
                <a:gd name="connsiteX40" fmla="*/ 3141 w 10000"/>
                <a:gd name="connsiteY40" fmla="*/ 0 h 10000"/>
                <a:gd name="connsiteX41" fmla="*/ 4285 w 10000"/>
                <a:gd name="connsiteY41" fmla="*/ 0 h 10000"/>
                <a:gd name="connsiteX42" fmla="*/ 5428 w 10000"/>
                <a:gd name="connsiteY42" fmla="*/ 0 h 10000"/>
                <a:gd name="connsiteX43" fmla="*/ 6570 w 10000"/>
                <a:gd name="connsiteY43" fmla="*/ 0 h 10000"/>
                <a:gd name="connsiteX44" fmla="*/ 7714 w 10000"/>
                <a:gd name="connsiteY44" fmla="*/ 0 h 10000"/>
                <a:gd name="connsiteX45" fmla="*/ 8857 w 10000"/>
                <a:gd name="connsiteY45" fmla="*/ 0 h 10000"/>
                <a:gd name="connsiteX46" fmla="*/ 10000 w 10000"/>
                <a:gd name="connsiteY46" fmla="*/ 0 h 10000"/>
                <a:gd name="connsiteX47" fmla="*/ 10000 w 10000"/>
                <a:gd name="connsiteY47" fmla="*/ 3428 h 10000"/>
                <a:gd name="connsiteX48" fmla="*/ 8896 w 10000"/>
                <a:gd name="connsiteY48" fmla="*/ 3428 h 10000"/>
                <a:gd name="connsiteX49" fmla="*/ 7796 w 10000"/>
                <a:gd name="connsiteY49" fmla="*/ 3428 h 10000"/>
                <a:gd name="connsiteX50" fmla="*/ 6692 w 10000"/>
                <a:gd name="connsiteY50" fmla="*/ 3428 h 10000"/>
                <a:gd name="connsiteX51" fmla="*/ 5592 w 10000"/>
                <a:gd name="connsiteY51" fmla="*/ 3428 h 10000"/>
                <a:gd name="connsiteX52" fmla="*/ 4488 w 10000"/>
                <a:gd name="connsiteY52" fmla="*/ 3428 h 10000"/>
                <a:gd name="connsiteX53" fmla="*/ 3387 w 10000"/>
                <a:gd name="connsiteY53" fmla="*/ 3428 h 10000"/>
                <a:gd name="connsiteX54" fmla="*/ 2285 w 10000"/>
                <a:gd name="connsiteY54" fmla="*/ 3428 h 10000"/>
                <a:gd name="connsiteX55" fmla="*/ 1184 w 10000"/>
                <a:gd name="connsiteY55" fmla="*/ 3428 h 10000"/>
                <a:gd name="connsiteX56" fmla="*/ 1154 w 10000"/>
                <a:gd name="connsiteY56" fmla="*/ 3452 h 10000"/>
                <a:gd name="connsiteX57" fmla="*/ 1124 w 10000"/>
                <a:gd name="connsiteY57" fmla="*/ 3476 h 10000"/>
                <a:gd name="connsiteX58" fmla="*/ 1093 w 10000"/>
                <a:gd name="connsiteY58" fmla="*/ 3526 h 10000"/>
                <a:gd name="connsiteX59" fmla="*/ 1064 w 10000"/>
                <a:gd name="connsiteY59" fmla="*/ 3587 h 10000"/>
                <a:gd name="connsiteX60" fmla="*/ 1035 w 10000"/>
                <a:gd name="connsiteY60" fmla="*/ 3661 h 10000"/>
                <a:gd name="connsiteX61" fmla="*/ 1007 w 10000"/>
                <a:gd name="connsiteY61" fmla="*/ 3759 h 10000"/>
                <a:gd name="connsiteX62" fmla="*/ 978 w 10000"/>
                <a:gd name="connsiteY62" fmla="*/ 3870 h 10000"/>
                <a:gd name="connsiteX63" fmla="*/ 951 w 10000"/>
                <a:gd name="connsiteY63" fmla="*/ 4017 h 10000"/>
                <a:gd name="connsiteX64" fmla="*/ 925 w 10000"/>
                <a:gd name="connsiteY64" fmla="*/ 4152 h 10000"/>
                <a:gd name="connsiteX65" fmla="*/ 900 w 10000"/>
                <a:gd name="connsiteY65" fmla="*/ 4312 h 10000"/>
                <a:gd name="connsiteX66" fmla="*/ 874 w 10000"/>
                <a:gd name="connsiteY66" fmla="*/ 4483 h 10000"/>
                <a:gd name="connsiteX67" fmla="*/ 851 w 10000"/>
                <a:gd name="connsiteY67" fmla="*/ 4668 h 10000"/>
                <a:gd name="connsiteX68" fmla="*/ 826 w 10000"/>
                <a:gd name="connsiteY68" fmla="*/ 4877 h 10000"/>
                <a:gd name="connsiteX69" fmla="*/ 803 w 10000"/>
                <a:gd name="connsiteY69" fmla="*/ 5098 h 10000"/>
                <a:gd name="connsiteX70" fmla="*/ 782 w 10000"/>
                <a:gd name="connsiteY70" fmla="*/ 5332 h 10000"/>
                <a:gd name="connsiteX71" fmla="*/ 761 w 10000"/>
                <a:gd name="connsiteY71" fmla="*/ 5590 h 10000"/>
                <a:gd name="connsiteX72" fmla="*/ 742 w 10000"/>
                <a:gd name="connsiteY72" fmla="*/ 5823 h 10000"/>
                <a:gd name="connsiteX73" fmla="*/ 723 w 10000"/>
                <a:gd name="connsiteY73" fmla="*/ 6106 h 10000"/>
                <a:gd name="connsiteX74" fmla="*/ 704 w 10000"/>
                <a:gd name="connsiteY74" fmla="*/ 6364 h 10000"/>
                <a:gd name="connsiteX75" fmla="*/ 687 w 10000"/>
                <a:gd name="connsiteY75" fmla="*/ 6671 h 10000"/>
                <a:gd name="connsiteX76" fmla="*/ 672 w 10000"/>
                <a:gd name="connsiteY76" fmla="*/ 6941 h 10000"/>
                <a:gd name="connsiteX77" fmla="*/ 658 w 10000"/>
                <a:gd name="connsiteY77" fmla="*/ 7248 h 10000"/>
                <a:gd name="connsiteX78" fmla="*/ 643 w 10000"/>
                <a:gd name="connsiteY78" fmla="*/ 7579 h 10000"/>
                <a:gd name="connsiteX79" fmla="*/ 632 w 10000"/>
                <a:gd name="connsiteY79" fmla="*/ 7911 h 10000"/>
                <a:gd name="connsiteX80" fmla="*/ 621 w 10000"/>
                <a:gd name="connsiteY80" fmla="*/ 8244 h 10000"/>
                <a:gd name="connsiteX81" fmla="*/ 612 w 10000"/>
                <a:gd name="connsiteY81" fmla="*/ 8563 h 10000"/>
                <a:gd name="connsiteX82" fmla="*/ 604 w 10000"/>
                <a:gd name="connsiteY82" fmla="*/ 8919 h 10000"/>
                <a:gd name="connsiteX83" fmla="*/ 596 w 10000"/>
                <a:gd name="connsiteY83" fmla="*/ 9276 h 10000"/>
                <a:gd name="connsiteX84" fmla="*/ 591 w 10000"/>
                <a:gd name="connsiteY84" fmla="*/ 9643 h 10000"/>
                <a:gd name="connsiteX85" fmla="*/ 587 w 10000"/>
                <a:gd name="connsiteY85" fmla="*/ 10000 h 10000"/>
                <a:gd name="connsiteX0" fmla="*/ 587 w 10000"/>
                <a:gd name="connsiteY0" fmla="*/ 10000 h 10000"/>
                <a:gd name="connsiteX1" fmla="*/ 40 w 10000"/>
                <a:gd name="connsiteY1" fmla="*/ 9337 h 10000"/>
                <a:gd name="connsiteX2" fmla="*/ 40 w 10000"/>
                <a:gd name="connsiteY2" fmla="*/ 9079 h 10000"/>
                <a:gd name="connsiteX3" fmla="*/ 41 w 10000"/>
                <a:gd name="connsiteY3" fmla="*/ 8821 h 10000"/>
                <a:gd name="connsiteX4" fmla="*/ 62 w 10000"/>
                <a:gd name="connsiteY4" fmla="*/ 7371 h 10000"/>
                <a:gd name="connsiteX5" fmla="*/ 68 w 10000"/>
                <a:gd name="connsiteY5" fmla="*/ 7137 h 10000"/>
                <a:gd name="connsiteX6" fmla="*/ 74 w 10000"/>
                <a:gd name="connsiteY6" fmla="*/ 6929 h 10000"/>
                <a:gd name="connsiteX7" fmla="*/ 87 w 10000"/>
                <a:gd name="connsiteY7" fmla="*/ 6450 h 10000"/>
                <a:gd name="connsiteX8" fmla="*/ 93 w 10000"/>
                <a:gd name="connsiteY8" fmla="*/ 6216 h 10000"/>
                <a:gd name="connsiteX9" fmla="*/ 101 w 10000"/>
                <a:gd name="connsiteY9" fmla="*/ 6008 h 10000"/>
                <a:gd name="connsiteX10" fmla="*/ 118 w 10000"/>
                <a:gd name="connsiteY10" fmla="*/ 5565 h 10000"/>
                <a:gd name="connsiteX11" fmla="*/ 134 w 10000"/>
                <a:gd name="connsiteY11" fmla="*/ 5135 h 10000"/>
                <a:gd name="connsiteX12" fmla="*/ 153 w 10000"/>
                <a:gd name="connsiteY12" fmla="*/ 4741 h 10000"/>
                <a:gd name="connsiteX13" fmla="*/ 174 w 10000"/>
                <a:gd name="connsiteY13" fmla="*/ 4336 h 10000"/>
                <a:gd name="connsiteX14" fmla="*/ 197 w 10000"/>
                <a:gd name="connsiteY14" fmla="*/ 3944 h 10000"/>
                <a:gd name="connsiteX15" fmla="*/ 209 w 10000"/>
                <a:gd name="connsiteY15" fmla="*/ 3759 h 10000"/>
                <a:gd name="connsiteX16" fmla="*/ 220 w 10000"/>
                <a:gd name="connsiteY16" fmla="*/ 3562 h 10000"/>
                <a:gd name="connsiteX17" fmla="*/ 245 w 10000"/>
                <a:gd name="connsiteY17" fmla="*/ 3218 h 10000"/>
                <a:gd name="connsiteX18" fmla="*/ 272 w 10000"/>
                <a:gd name="connsiteY18" fmla="*/ 2887 h 10000"/>
                <a:gd name="connsiteX19" fmla="*/ 300 w 10000"/>
                <a:gd name="connsiteY19" fmla="*/ 2555 h 10000"/>
                <a:gd name="connsiteX20" fmla="*/ 329 w 10000"/>
                <a:gd name="connsiteY20" fmla="*/ 2248 h 10000"/>
                <a:gd name="connsiteX21" fmla="*/ 359 w 10000"/>
                <a:gd name="connsiteY21" fmla="*/ 1941 h 10000"/>
                <a:gd name="connsiteX22" fmla="*/ 375 w 10000"/>
                <a:gd name="connsiteY22" fmla="*/ 1806 h 10000"/>
                <a:gd name="connsiteX23" fmla="*/ 389 w 10000"/>
                <a:gd name="connsiteY23" fmla="*/ 1670 h 10000"/>
                <a:gd name="connsiteX24" fmla="*/ 422 w 10000"/>
                <a:gd name="connsiteY24" fmla="*/ 1425 h 10000"/>
                <a:gd name="connsiteX25" fmla="*/ 457 w 10000"/>
                <a:gd name="connsiteY25" fmla="*/ 1167 h 10000"/>
                <a:gd name="connsiteX26" fmla="*/ 491 w 10000"/>
                <a:gd name="connsiteY26" fmla="*/ 958 h 10000"/>
                <a:gd name="connsiteX27" fmla="*/ 526 w 10000"/>
                <a:gd name="connsiteY27" fmla="*/ 774 h 10000"/>
                <a:gd name="connsiteX28" fmla="*/ 562 w 10000"/>
                <a:gd name="connsiteY28" fmla="*/ 590 h 10000"/>
                <a:gd name="connsiteX29" fmla="*/ 600 w 10000"/>
                <a:gd name="connsiteY29" fmla="*/ 442 h 10000"/>
                <a:gd name="connsiteX30" fmla="*/ 637 w 10000"/>
                <a:gd name="connsiteY30" fmla="*/ 307 h 10000"/>
                <a:gd name="connsiteX31" fmla="*/ 675 w 10000"/>
                <a:gd name="connsiteY31" fmla="*/ 184 h 10000"/>
                <a:gd name="connsiteX32" fmla="*/ 695 w 10000"/>
                <a:gd name="connsiteY32" fmla="*/ 135 h 10000"/>
                <a:gd name="connsiteX33" fmla="*/ 716 w 10000"/>
                <a:gd name="connsiteY33" fmla="*/ 111 h 10000"/>
                <a:gd name="connsiteX34" fmla="*/ 756 w 10000"/>
                <a:gd name="connsiteY34" fmla="*/ 49 h 10000"/>
                <a:gd name="connsiteX35" fmla="*/ 796 w 10000"/>
                <a:gd name="connsiteY35" fmla="*/ 0 h 10000"/>
                <a:gd name="connsiteX36" fmla="*/ 838 w 10000"/>
                <a:gd name="connsiteY36" fmla="*/ 0 h 10000"/>
                <a:gd name="connsiteX37" fmla="*/ 855 w 10000"/>
                <a:gd name="connsiteY37" fmla="*/ 0 h 10000"/>
                <a:gd name="connsiteX38" fmla="*/ 1998 w 10000"/>
                <a:gd name="connsiteY38" fmla="*/ 0 h 10000"/>
                <a:gd name="connsiteX39" fmla="*/ 3141 w 10000"/>
                <a:gd name="connsiteY39" fmla="*/ 0 h 10000"/>
                <a:gd name="connsiteX40" fmla="*/ 4285 w 10000"/>
                <a:gd name="connsiteY40" fmla="*/ 0 h 10000"/>
                <a:gd name="connsiteX41" fmla="*/ 5428 w 10000"/>
                <a:gd name="connsiteY41" fmla="*/ 0 h 10000"/>
                <a:gd name="connsiteX42" fmla="*/ 6570 w 10000"/>
                <a:gd name="connsiteY42" fmla="*/ 0 h 10000"/>
                <a:gd name="connsiteX43" fmla="*/ 7714 w 10000"/>
                <a:gd name="connsiteY43" fmla="*/ 0 h 10000"/>
                <a:gd name="connsiteX44" fmla="*/ 8857 w 10000"/>
                <a:gd name="connsiteY44" fmla="*/ 0 h 10000"/>
                <a:gd name="connsiteX45" fmla="*/ 10000 w 10000"/>
                <a:gd name="connsiteY45" fmla="*/ 0 h 10000"/>
                <a:gd name="connsiteX46" fmla="*/ 10000 w 10000"/>
                <a:gd name="connsiteY46" fmla="*/ 3428 h 10000"/>
                <a:gd name="connsiteX47" fmla="*/ 8896 w 10000"/>
                <a:gd name="connsiteY47" fmla="*/ 3428 h 10000"/>
                <a:gd name="connsiteX48" fmla="*/ 7796 w 10000"/>
                <a:gd name="connsiteY48" fmla="*/ 3428 h 10000"/>
                <a:gd name="connsiteX49" fmla="*/ 6692 w 10000"/>
                <a:gd name="connsiteY49" fmla="*/ 3428 h 10000"/>
                <a:gd name="connsiteX50" fmla="*/ 5592 w 10000"/>
                <a:gd name="connsiteY50" fmla="*/ 3428 h 10000"/>
                <a:gd name="connsiteX51" fmla="*/ 4488 w 10000"/>
                <a:gd name="connsiteY51" fmla="*/ 3428 h 10000"/>
                <a:gd name="connsiteX52" fmla="*/ 3387 w 10000"/>
                <a:gd name="connsiteY52" fmla="*/ 3428 h 10000"/>
                <a:gd name="connsiteX53" fmla="*/ 2285 w 10000"/>
                <a:gd name="connsiteY53" fmla="*/ 3428 h 10000"/>
                <a:gd name="connsiteX54" fmla="*/ 1184 w 10000"/>
                <a:gd name="connsiteY54" fmla="*/ 3428 h 10000"/>
                <a:gd name="connsiteX55" fmla="*/ 1154 w 10000"/>
                <a:gd name="connsiteY55" fmla="*/ 3452 h 10000"/>
                <a:gd name="connsiteX56" fmla="*/ 1124 w 10000"/>
                <a:gd name="connsiteY56" fmla="*/ 3476 h 10000"/>
                <a:gd name="connsiteX57" fmla="*/ 1093 w 10000"/>
                <a:gd name="connsiteY57" fmla="*/ 3526 h 10000"/>
                <a:gd name="connsiteX58" fmla="*/ 1064 w 10000"/>
                <a:gd name="connsiteY58" fmla="*/ 3587 h 10000"/>
                <a:gd name="connsiteX59" fmla="*/ 1035 w 10000"/>
                <a:gd name="connsiteY59" fmla="*/ 3661 h 10000"/>
                <a:gd name="connsiteX60" fmla="*/ 1007 w 10000"/>
                <a:gd name="connsiteY60" fmla="*/ 3759 h 10000"/>
                <a:gd name="connsiteX61" fmla="*/ 978 w 10000"/>
                <a:gd name="connsiteY61" fmla="*/ 3870 h 10000"/>
                <a:gd name="connsiteX62" fmla="*/ 951 w 10000"/>
                <a:gd name="connsiteY62" fmla="*/ 4017 h 10000"/>
                <a:gd name="connsiteX63" fmla="*/ 925 w 10000"/>
                <a:gd name="connsiteY63" fmla="*/ 4152 h 10000"/>
                <a:gd name="connsiteX64" fmla="*/ 900 w 10000"/>
                <a:gd name="connsiteY64" fmla="*/ 4312 h 10000"/>
                <a:gd name="connsiteX65" fmla="*/ 874 w 10000"/>
                <a:gd name="connsiteY65" fmla="*/ 4483 h 10000"/>
                <a:gd name="connsiteX66" fmla="*/ 851 w 10000"/>
                <a:gd name="connsiteY66" fmla="*/ 4668 h 10000"/>
                <a:gd name="connsiteX67" fmla="*/ 826 w 10000"/>
                <a:gd name="connsiteY67" fmla="*/ 4877 h 10000"/>
                <a:gd name="connsiteX68" fmla="*/ 803 w 10000"/>
                <a:gd name="connsiteY68" fmla="*/ 5098 h 10000"/>
                <a:gd name="connsiteX69" fmla="*/ 782 w 10000"/>
                <a:gd name="connsiteY69" fmla="*/ 5332 h 10000"/>
                <a:gd name="connsiteX70" fmla="*/ 761 w 10000"/>
                <a:gd name="connsiteY70" fmla="*/ 5590 h 10000"/>
                <a:gd name="connsiteX71" fmla="*/ 742 w 10000"/>
                <a:gd name="connsiteY71" fmla="*/ 5823 h 10000"/>
                <a:gd name="connsiteX72" fmla="*/ 723 w 10000"/>
                <a:gd name="connsiteY72" fmla="*/ 6106 h 10000"/>
                <a:gd name="connsiteX73" fmla="*/ 704 w 10000"/>
                <a:gd name="connsiteY73" fmla="*/ 6364 h 10000"/>
                <a:gd name="connsiteX74" fmla="*/ 687 w 10000"/>
                <a:gd name="connsiteY74" fmla="*/ 6671 h 10000"/>
                <a:gd name="connsiteX75" fmla="*/ 672 w 10000"/>
                <a:gd name="connsiteY75" fmla="*/ 6941 h 10000"/>
                <a:gd name="connsiteX76" fmla="*/ 658 w 10000"/>
                <a:gd name="connsiteY76" fmla="*/ 7248 h 10000"/>
                <a:gd name="connsiteX77" fmla="*/ 643 w 10000"/>
                <a:gd name="connsiteY77" fmla="*/ 7579 h 10000"/>
                <a:gd name="connsiteX78" fmla="*/ 632 w 10000"/>
                <a:gd name="connsiteY78" fmla="*/ 7911 h 10000"/>
                <a:gd name="connsiteX79" fmla="*/ 621 w 10000"/>
                <a:gd name="connsiteY79" fmla="*/ 8244 h 10000"/>
                <a:gd name="connsiteX80" fmla="*/ 612 w 10000"/>
                <a:gd name="connsiteY80" fmla="*/ 8563 h 10000"/>
                <a:gd name="connsiteX81" fmla="*/ 604 w 10000"/>
                <a:gd name="connsiteY81" fmla="*/ 8919 h 10000"/>
                <a:gd name="connsiteX82" fmla="*/ 596 w 10000"/>
                <a:gd name="connsiteY82" fmla="*/ 9276 h 10000"/>
                <a:gd name="connsiteX83" fmla="*/ 591 w 10000"/>
                <a:gd name="connsiteY83" fmla="*/ 9643 h 10000"/>
                <a:gd name="connsiteX84" fmla="*/ 587 w 10000"/>
                <a:gd name="connsiteY84"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75 w 10001"/>
                <a:gd name="connsiteY5" fmla="*/ 6929 h 10000"/>
                <a:gd name="connsiteX6" fmla="*/ 88 w 10001"/>
                <a:gd name="connsiteY6" fmla="*/ 6450 h 10000"/>
                <a:gd name="connsiteX7" fmla="*/ 94 w 10001"/>
                <a:gd name="connsiteY7" fmla="*/ 6216 h 10000"/>
                <a:gd name="connsiteX8" fmla="*/ 102 w 10001"/>
                <a:gd name="connsiteY8" fmla="*/ 6008 h 10000"/>
                <a:gd name="connsiteX9" fmla="*/ 119 w 10001"/>
                <a:gd name="connsiteY9" fmla="*/ 5565 h 10000"/>
                <a:gd name="connsiteX10" fmla="*/ 135 w 10001"/>
                <a:gd name="connsiteY10" fmla="*/ 5135 h 10000"/>
                <a:gd name="connsiteX11" fmla="*/ 154 w 10001"/>
                <a:gd name="connsiteY11" fmla="*/ 4741 h 10000"/>
                <a:gd name="connsiteX12" fmla="*/ 175 w 10001"/>
                <a:gd name="connsiteY12" fmla="*/ 4336 h 10000"/>
                <a:gd name="connsiteX13" fmla="*/ 198 w 10001"/>
                <a:gd name="connsiteY13" fmla="*/ 3944 h 10000"/>
                <a:gd name="connsiteX14" fmla="*/ 210 w 10001"/>
                <a:gd name="connsiteY14" fmla="*/ 3759 h 10000"/>
                <a:gd name="connsiteX15" fmla="*/ 221 w 10001"/>
                <a:gd name="connsiteY15" fmla="*/ 3562 h 10000"/>
                <a:gd name="connsiteX16" fmla="*/ 246 w 10001"/>
                <a:gd name="connsiteY16" fmla="*/ 3218 h 10000"/>
                <a:gd name="connsiteX17" fmla="*/ 273 w 10001"/>
                <a:gd name="connsiteY17" fmla="*/ 2887 h 10000"/>
                <a:gd name="connsiteX18" fmla="*/ 301 w 10001"/>
                <a:gd name="connsiteY18" fmla="*/ 2555 h 10000"/>
                <a:gd name="connsiteX19" fmla="*/ 330 w 10001"/>
                <a:gd name="connsiteY19" fmla="*/ 2248 h 10000"/>
                <a:gd name="connsiteX20" fmla="*/ 360 w 10001"/>
                <a:gd name="connsiteY20" fmla="*/ 1941 h 10000"/>
                <a:gd name="connsiteX21" fmla="*/ 376 w 10001"/>
                <a:gd name="connsiteY21" fmla="*/ 1806 h 10000"/>
                <a:gd name="connsiteX22" fmla="*/ 390 w 10001"/>
                <a:gd name="connsiteY22" fmla="*/ 1670 h 10000"/>
                <a:gd name="connsiteX23" fmla="*/ 423 w 10001"/>
                <a:gd name="connsiteY23" fmla="*/ 1425 h 10000"/>
                <a:gd name="connsiteX24" fmla="*/ 458 w 10001"/>
                <a:gd name="connsiteY24" fmla="*/ 1167 h 10000"/>
                <a:gd name="connsiteX25" fmla="*/ 492 w 10001"/>
                <a:gd name="connsiteY25" fmla="*/ 958 h 10000"/>
                <a:gd name="connsiteX26" fmla="*/ 527 w 10001"/>
                <a:gd name="connsiteY26" fmla="*/ 774 h 10000"/>
                <a:gd name="connsiteX27" fmla="*/ 563 w 10001"/>
                <a:gd name="connsiteY27" fmla="*/ 590 h 10000"/>
                <a:gd name="connsiteX28" fmla="*/ 601 w 10001"/>
                <a:gd name="connsiteY28" fmla="*/ 442 h 10000"/>
                <a:gd name="connsiteX29" fmla="*/ 638 w 10001"/>
                <a:gd name="connsiteY29" fmla="*/ 307 h 10000"/>
                <a:gd name="connsiteX30" fmla="*/ 676 w 10001"/>
                <a:gd name="connsiteY30" fmla="*/ 184 h 10000"/>
                <a:gd name="connsiteX31" fmla="*/ 696 w 10001"/>
                <a:gd name="connsiteY31" fmla="*/ 135 h 10000"/>
                <a:gd name="connsiteX32" fmla="*/ 717 w 10001"/>
                <a:gd name="connsiteY32" fmla="*/ 111 h 10000"/>
                <a:gd name="connsiteX33" fmla="*/ 757 w 10001"/>
                <a:gd name="connsiteY33" fmla="*/ 49 h 10000"/>
                <a:gd name="connsiteX34" fmla="*/ 797 w 10001"/>
                <a:gd name="connsiteY34" fmla="*/ 0 h 10000"/>
                <a:gd name="connsiteX35" fmla="*/ 839 w 10001"/>
                <a:gd name="connsiteY35" fmla="*/ 0 h 10000"/>
                <a:gd name="connsiteX36" fmla="*/ 856 w 10001"/>
                <a:gd name="connsiteY36" fmla="*/ 0 h 10000"/>
                <a:gd name="connsiteX37" fmla="*/ 1999 w 10001"/>
                <a:gd name="connsiteY37" fmla="*/ 0 h 10000"/>
                <a:gd name="connsiteX38" fmla="*/ 3142 w 10001"/>
                <a:gd name="connsiteY38" fmla="*/ 0 h 10000"/>
                <a:gd name="connsiteX39" fmla="*/ 4286 w 10001"/>
                <a:gd name="connsiteY39" fmla="*/ 0 h 10000"/>
                <a:gd name="connsiteX40" fmla="*/ 5429 w 10001"/>
                <a:gd name="connsiteY40" fmla="*/ 0 h 10000"/>
                <a:gd name="connsiteX41" fmla="*/ 6571 w 10001"/>
                <a:gd name="connsiteY41" fmla="*/ 0 h 10000"/>
                <a:gd name="connsiteX42" fmla="*/ 7715 w 10001"/>
                <a:gd name="connsiteY42" fmla="*/ 0 h 10000"/>
                <a:gd name="connsiteX43" fmla="*/ 8858 w 10001"/>
                <a:gd name="connsiteY43" fmla="*/ 0 h 10000"/>
                <a:gd name="connsiteX44" fmla="*/ 10001 w 10001"/>
                <a:gd name="connsiteY44" fmla="*/ 0 h 10000"/>
                <a:gd name="connsiteX45" fmla="*/ 10001 w 10001"/>
                <a:gd name="connsiteY45" fmla="*/ 3428 h 10000"/>
                <a:gd name="connsiteX46" fmla="*/ 8897 w 10001"/>
                <a:gd name="connsiteY46" fmla="*/ 3428 h 10000"/>
                <a:gd name="connsiteX47" fmla="*/ 7797 w 10001"/>
                <a:gd name="connsiteY47" fmla="*/ 3428 h 10000"/>
                <a:gd name="connsiteX48" fmla="*/ 6693 w 10001"/>
                <a:gd name="connsiteY48" fmla="*/ 3428 h 10000"/>
                <a:gd name="connsiteX49" fmla="*/ 5593 w 10001"/>
                <a:gd name="connsiteY49" fmla="*/ 3428 h 10000"/>
                <a:gd name="connsiteX50" fmla="*/ 4489 w 10001"/>
                <a:gd name="connsiteY50" fmla="*/ 3428 h 10000"/>
                <a:gd name="connsiteX51" fmla="*/ 3388 w 10001"/>
                <a:gd name="connsiteY51" fmla="*/ 3428 h 10000"/>
                <a:gd name="connsiteX52" fmla="*/ 2286 w 10001"/>
                <a:gd name="connsiteY52" fmla="*/ 3428 h 10000"/>
                <a:gd name="connsiteX53" fmla="*/ 1185 w 10001"/>
                <a:gd name="connsiteY53" fmla="*/ 3428 h 10000"/>
                <a:gd name="connsiteX54" fmla="*/ 1155 w 10001"/>
                <a:gd name="connsiteY54" fmla="*/ 3452 h 10000"/>
                <a:gd name="connsiteX55" fmla="*/ 1125 w 10001"/>
                <a:gd name="connsiteY55" fmla="*/ 3476 h 10000"/>
                <a:gd name="connsiteX56" fmla="*/ 1094 w 10001"/>
                <a:gd name="connsiteY56" fmla="*/ 3526 h 10000"/>
                <a:gd name="connsiteX57" fmla="*/ 1065 w 10001"/>
                <a:gd name="connsiteY57" fmla="*/ 3587 h 10000"/>
                <a:gd name="connsiteX58" fmla="*/ 1036 w 10001"/>
                <a:gd name="connsiteY58" fmla="*/ 3661 h 10000"/>
                <a:gd name="connsiteX59" fmla="*/ 1008 w 10001"/>
                <a:gd name="connsiteY59" fmla="*/ 3759 h 10000"/>
                <a:gd name="connsiteX60" fmla="*/ 979 w 10001"/>
                <a:gd name="connsiteY60" fmla="*/ 3870 h 10000"/>
                <a:gd name="connsiteX61" fmla="*/ 952 w 10001"/>
                <a:gd name="connsiteY61" fmla="*/ 4017 h 10000"/>
                <a:gd name="connsiteX62" fmla="*/ 926 w 10001"/>
                <a:gd name="connsiteY62" fmla="*/ 4152 h 10000"/>
                <a:gd name="connsiteX63" fmla="*/ 901 w 10001"/>
                <a:gd name="connsiteY63" fmla="*/ 4312 h 10000"/>
                <a:gd name="connsiteX64" fmla="*/ 875 w 10001"/>
                <a:gd name="connsiteY64" fmla="*/ 4483 h 10000"/>
                <a:gd name="connsiteX65" fmla="*/ 852 w 10001"/>
                <a:gd name="connsiteY65" fmla="*/ 4668 h 10000"/>
                <a:gd name="connsiteX66" fmla="*/ 827 w 10001"/>
                <a:gd name="connsiteY66" fmla="*/ 4877 h 10000"/>
                <a:gd name="connsiteX67" fmla="*/ 804 w 10001"/>
                <a:gd name="connsiteY67" fmla="*/ 5098 h 10000"/>
                <a:gd name="connsiteX68" fmla="*/ 783 w 10001"/>
                <a:gd name="connsiteY68" fmla="*/ 5332 h 10000"/>
                <a:gd name="connsiteX69" fmla="*/ 762 w 10001"/>
                <a:gd name="connsiteY69" fmla="*/ 5590 h 10000"/>
                <a:gd name="connsiteX70" fmla="*/ 743 w 10001"/>
                <a:gd name="connsiteY70" fmla="*/ 5823 h 10000"/>
                <a:gd name="connsiteX71" fmla="*/ 724 w 10001"/>
                <a:gd name="connsiteY71" fmla="*/ 6106 h 10000"/>
                <a:gd name="connsiteX72" fmla="*/ 705 w 10001"/>
                <a:gd name="connsiteY72" fmla="*/ 6364 h 10000"/>
                <a:gd name="connsiteX73" fmla="*/ 688 w 10001"/>
                <a:gd name="connsiteY73" fmla="*/ 6671 h 10000"/>
                <a:gd name="connsiteX74" fmla="*/ 673 w 10001"/>
                <a:gd name="connsiteY74" fmla="*/ 6941 h 10000"/>
                <a:gd name="connsiteX75" fmla="*/ 659 w 10001"/>
                <a:gd name="connsiteY75" fmla="*/ 7248 h 10000"/>
                <a:gd name="connsiteX76" fmla="*/ 644 w 10001"/>
                <a:gd name="connsiteY76" fmla="*/ 7579 h 10000"/>
                <a:gd name="connsiteX77" fmla="*/ 633 w 10001"/>
                <a:gd name="connsiteY77" fmla="*/ 7911 h 10000"/>
                <a:gd name="connsiteX78" fmla="*/ 622 w 10001"/>
                <a:gd name="connsiteY78" fmla="*/ 8244 h 10000"/>
                <a:gd name="connsiteX79" fmla="*/ 613 w 10001"/>
                <a:gd name="connsiteY79" fmla="*/ 8563 h 10000"/>
                <a:gd name="connsiteX80" fmla="*/ 605 w 10001"/>
                <a:gd name="connsiteY80" fmla="*/ 8919 h 10000"/>
                <a:gd name="connsiteX81" fmla="*/ 597 w 10001"/>
                <a:gd name="connsiteY81" fmla="*/ 9276 h 10000"/>
                <a:gd name="connsiteX82" fmla="*/ 592 w 10001"/>
                <a:gd name="connsiteY82" fmla="*/ 9643 h 10000"/>
                <a:gd name="connsiteX83" fmla="*/ 588 w 10001"/>
                <a:gd name="connsiteY83"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94 w 10001"/>
                <a:gd name="connsiteY6" fmla="*/ 6216 h 10000"/>
                <a:gd name="connsiteX7" fmla="*/ 102 w 10001"/>
                <a:gd name="connsiteY7" fmla="*/ 6008 h 10000"/>
                <a:gd name="connsiteX8" fmla="*/ 119 w 10001"/>
                <a:gd name="connsiteY8" fmla="*/ 5565 h 10000"/>
                <a:gd name="connsiteX9" fmla="*/ 135 w 10001"/>
                <a:gd name="connsiteY9" fmla="*/ 5135 h 10000"/>
                <a:gd name="connsiteX10" fmla="*/ 154 w 10001"/>
                <a:gd name="connsiteY10" fmla="*/ 4741 h 10000"/>
                <a:gd name="connsiteX11" fmla="*/ 175 w 10001"/>
                <a:gd name="connsiteY11" fmla="*/ 4336 h 10000"/>
                <a:gd name="connsiteX12" fmla="*/ 198 w 10001"/>
                <a:gd name="connsiteY12" fmla="*/ 3944 h 10000"/>
                <a:gd name="connsiteX13" fmla="*/ 210 w 10001"/>
                <a:gd name="connsiteY13" fmla="*/ 3759 h 10000"/>
                <a:gd name="connsiteX14" fmla="*/ 221 w 10001"/>
                <a:gd name="connsiteY14" fmla="*/ 3562 h 10000"/>
                <a:gd name="connsiteX15" fmla="*/ 246 w 10001"/>
                <a:gd name="connsiteY15" fmla="*/ 3218 h 10000"/>
                <a:gd name="connsiteX16" fmla="*/ 273 w 10001"/>
                <a:gd name="connsiteY16" fmla="*/ 2887 h 10000"/>
                <a:gd name="connsiteX17" fmla="*/ 301 w 10001"/>
                <a:gd name="connsiteY17" fmla="*/ 2555 h 10000"/>
                <a:gd name="connsiteX18" fmla="*/ 330 w 10001"/>
                <a:gd name="connsiteY18" fmla="*/ 2248 h 10000"/>
                <a:gd name="connsiteX19" fmla="*/ 360 w 10001"/>
                <a:gd name="connsiteY19" fmla="*/ 1941 h 10000"/>
                <a:gd name="connsiteX20" fmla="*/ 376 w 10001"/>
                <a:gd name="connsiteY20" fmla="*/ 1806 h 10000"/>
                <a:gd name="connsiteX21" fmla="*/ 390 w 10001"/>
                <a:gd name="connsiteY21" fmla="*/ 1670 h 10000"/>
                <a:gd name="connsiteX22" fmla="*/ 423 w 10001"/>
                <a:gd name="connsiteY22" fmla="*/ 1425 h 10000"/>
                <a:gd name="connsiteX23" fmla="*/ 458 w 10001"/>
                <a:gd name="connsiteY23" fmla="*/ 1167 h 10000"/>
                <a:gd name="connsiteX24" fmla="*/ 492 w 10001"/>
                <a:gd name="connsiteY24" fmla="*/ 958 h 10000"/>
                <a:gd name="connsiteX25" fmla="*/ 527 w 10001"/>
                <a:gd name="connsiteY25" fmla="*/ 774 h 10000"/>
                <a:gd name="connsiteX26" fmla="*/ 563 w 10001"/>
                <a:gd name="connsiteY26" fmla="*/ 590 h 10000"/>
                <a:gd name="connsiteX27" fmla="*/ 601 w 10001"/>
                <a:gd name="connsiteY27" fmla="*/ 442 h 10000"/>
                <a:gd name="connsiteX28" fmla="*/ 638 w 10001"/>
                <a:gd name="connsiteY28" fmla="*/ 307 h 10000"/>
                <a:gd name="connsiteX29" fmla="*/ 676 w 10001"/>
                <a:gd name="connsiteY29" fmla="*/ 184 h 10000"/>
                <a:gd name="connsiteX30" fmla="*/ 696 w 10001"/>
                <a:gd name="connsiteY30" fmla="*/ 135 h 10000"/>
                <a:gd name="connsiteX31" fmla="*/ 717 w 10001"/>
                <a:gd name="connsiteY31" fmla="*/ 111 h 10000"/>
                <a:gd name="connsiteX32" fmla="*/ 757 w 10001"/>
                <a:gd name="connsiteY32" fmla="*/ 49 h 10000"/>
                <a:gd name="connsiteX33" fmla="*/ 797 w 10001"/>
                <a:gd name="connsiteY33" fmla="*/ 0 h 10000"/>
                <a:gd name="connsiteX34" fmla="*/ 839 w 10001"/>
                <a:gd name="connsiteY34" fmla="*/ 0 h 10000"/>
                <a:gd name="connsiteX35" fmla="*/ 856 w 10001"/>
                <a:gd name="connsiteY35" fmla="*/ 0 h 10000"/>
                <a:gd name="connsiteX36" fmla="*/ 1999 w 10001"/>
                <a:gd name="connsiteY36" fmla="*/ 0 h 10000"/>
                <a:gd name="connsiteX37" fmla="*/ 3142 w 10001"/>
                <a:gd name="connsiteY37" fmla="*/ 0 h 10000"/>
                <a:gd name="connsiteX38" fmla="*/ 4286 w 10001"/>
                <a:gd name="connsiteY38" fmla="*/ 0 h 10000"/>
                <a:gd name="connsiteX39" fmla="*/ 5429 w 10001"/>
                <a:gd name="connsiteY39" fmla="*/ 0 h 10000"/>
                <a:gd name="connsiteX40" fmla="*/ 6571 w 10001"/>
                <a:gd name="connsiteY40" fmla="*/ 0 h 10000"/>
                <a:gd name="connsiteX41" fmla="*/ 7715 w 10001"/>
                <a:gd name="connsiteY41" fmla="*/ 0 h 10000"/>
                <a:gd name="connsiteX42" fmla="*/ 8858 w 10001"/>
                <a:gd name="connsiteY42" fmla="*/ 0 h 10000"/>
                <a:gd name="connsiteX43" fmla="*/ 10001 w 10001"/>
                <a:gd name="connsiteY43" fmla="*/ 0 h 10000"/>
                <a:gd name="connsiteX44" fmla="*/ 10001 w 10001"/>
                <a:gd name="connsiteY44" fmla="*/ 3428 h 10000"/>
                <a:gd name="connsiteX45" fmla="*/ 8897 w 10001"/>
                <a:gd name="connsiteY45" fmla="*/ 3428 h 10000"/>
                <a:gd name="connsiteX46" fmla="*/ 7797 w 10001"/>
                <a:gd name="connsiteY46" fmla="*/ 3428 h 10000"/>
                <a:gd name="connsiteX47" fmla="*/ 6693 w 10001"/>
                <a:gd name="connsiteY47" fmla="*/ 3428 h 10000"/>
                <a:gd name="connsiteX48" fmla="*/ 5593 w 10001"/>
                <a:gd name="connsiteY48" fmla="*/ 3428 h 10000"/>
                <a:gd name="connsiteX49" fmla="*/ 4489 w 10001"/>
                <a:gd name="connsiteY49" fmla="*/ 3428 h 10000"/>
                <a:gd name="connsiteX50" fmla="*/ 3388 w 10001"/>
                <a:gd name="connsiteY50" fmla="*/ 3428 h 10000"/>
                <a:gd name="connsiteX51" fmla="*/ 2286 w 10001"/>
                <a:gd name="connsiteY51" fmla="*/ 3428 h 10000"/>
                <a:gd name="connsiteX52" fmla="*/ 1185 w 10001"/>
                <a:gd name="connsiteY52" fmla="*/ 3428 h 10000"/>
                <a:gd name="connsiteX53" fmla="*/ 1155 w 10001"/>
                <a:gd name="connsiteY53" fmla="*/ 3452 h 10000"/>
                <a:gd name="connsiteX54" fmla="*/ 1125 w 10001"/>
                <a:gd name="connsiteY54" fmla="*/ 3476 h 10000"/>
                <a:gd name="connsiteX55" fmla="*/ 1094 w 10001"/>
                <a:gd name="connsiteY55" fmla="*/ 3526 h 10000"/>
                <a:gd name="connsiteX56" fmla="*/ 1065 w 10001"/>
                <a:gd name="connsiteY56" fmla="*/ 3587 h 10000"/>
                <a:gd name="connsiteX57" fmla="*/ 1036 w 10001"/>
                <a:gd name="connsiteY57" fmla="*/ 3661 h 10000"/>
                <a:gd name="connsiteX58" fmla="*/ 1008 w 10001"/>
                <a:gd name="connsiteY58" fmla="*/ 3759 h 10000"/>
                <a:gd name="connsiteX59" fmla="*/ 979 w 10001"/>
                <a:gd name="connsiteY59" fmla="*/ 3870 h 10000"/>
                <a:gd name="connsiteX60" fmla="*/ 952 w 10001"/>
                <a:gd name="connsiteY60" fmla="*/ 4017 h 10000"/>
                <a:gd name="connsiteX61" fmla="*/ 926 w 10001"/>
                <a:gd name="connsiteY61" fmla="*/ 4152 h 10000"/>
                <a:gd name="connsiteX62" fmla="*/ 901 w 10001"/>
                <a:gd name="connsiteY62" fmla="*/ 4312 h 10000"/>
                <a:gd name="connsiteX63" fmla="*/ 875 w 10001"/>
                <a:gd name="connsiteY63" fmla="*/ 4483 h 10000"/>
                <a:gd name="connsiteX64" fmla="*/ 852 w 10001"/>
                <a:gd name="connsiteY64" fmla="*/ 4668 h 10000"/>
                <a:gd name="connsiteX65" fmla="*/ 827 w 10001"/>
                <a:gd name="connsiteY65" fmla="*/ 4877 h 10000"/>
                <a:gd name="connsiteX66" fmla="*/ 804 w 10001"/>
                <a:gd name="connsiteY66" fmla="*/ 5098 h 10000"/>
                <a:gd name="connsiteX67" fmla="*/ 783 w 10001"/>
                <a:gd name="connsiteY67" fmla="*/ 5332 h 10000"/>
                <a:gd name="connsiteX68" fmla="*/ 762 w 10001"/>
                <a:gd name="connsiteY68" fmla="*/ 5590 h 10000"/>
                <a:gd name="connsiteX69" fmla="*/ 743 w 10001"/>
                <a:gd name="connsiteY69" fmla="*/ 5823 h 10000"/>
                <a:gd name="connsiteX70" fmla="*/ 724 w 10001"/>
                <a:gd name="connsiteY70" fmla="*/ 6106 h 10000"/>
                <a:gd name="connsiteX71" fmla="*/ 705 w 10001"/>
                <a:gd name="connsiteY71" fmla="*/ 6364 h 10000"/>
                <a:gd name="connsiteX72" fmla="*/ 688 w 10001"/>
                <a:gd name="connsiteY72" fmla="*/ 6671 h 10000"/>
                <a:gd name="connsiteX73" fmla="*/ 673 w 10001"/>
                <a:gd name="connsiteY73" fmla="*/ 6941 h 10000"/>
                <a:gd name="connsiteX74" fmla="*/ 659 w 10001"/>
                <a:gd name="connsiteY74" fmla="*/ 7248 h 10000"/>
                <a:gd name="connsiteX75" fmla="*/ 644 w 10001"/>
                <a:gd name="connsiteY75" fmla="*/ 7579 h 10000"/>
                <a:gd name="connsiteX76" fmla="*/ 633 w 10001"/>
                <a:gd name="connsiteY76" fmla="*/ 7911 h 10000"/>
                <a:gd name="connsiteX77" fmla="*/ 622 w 10001"/>
                <a:gd name="connsiteY77" fmla="*/ 8244 h 10000"/>
                <a:gd name="connsiteX78" fmla="*/ 613 w 10001"/>
                <a:gd name="connsiteY78" fmla="*/ 8563 h 10000"/>
                <a:gd name="connsiteX79" fmla="*/ 605 w 10001"/>
                <a:gd name="connsiteY79" fmla="*/ 8919 h 10000"/>
                <a:gd name="connsiteX80" fmla="*/ 597 w 10001"/>
                <a:gd name="connsiteY80" fmla="*/ 9276 h 10000"/>
                <a:gd name="connsiteX81" fmla="*/ 592 w 10001"/>
                <a:gd name="connsiteY81" fmla="*/ 9643 h 10000"/>
                <a:gd name="connsiteX82" fmla="*/ 588 w 10001"/>
                <a:gd name="connsiteY82" fmla="*/ 10000 h 10000"/>
                <a:gd name="connsiteX0" fmla="*/ 588 w 10001"/>
                <a:gd name="connsiteY0" fmla="*/ 10000 h 10000"/>
                <a:gd name="connsiteX1" fmla="*/ 41 w 10001"/>
                <a:gd name="connsiteY1" fmla="*/ 9337 h 10000"/>
                <a:gd name="connsiteX2" fmla="*/ 41 w 10001"/>
                <a:gd name="connsiteY2" fmla="*/ 9079 h 10000"/>
                <a:gd name="connsiteX3" fmla="*/ 63 w 10001"/>
                <a:gd name="connsiteY3" fmla="*/ 7371 h 10000"/>
                <a:gd name="connsiteX4" fmla="*/ 69 w 10001"/>
                <a:gd name="connsiteY4" fmla="*/ 7137 h 10000"/>
                <a:gd name="connsiteX5" fmla="*/ 88 w 10001"/>
                <a:gd name="connsiteY5" fmla="*/ 6450 h 10000"/>
                <a:gd name="connsiteX6" fmla="*/ 102 w 10001"/>
                <a:gd name="connsiteY6" fmla="*/ 6008 h 10000"/>
                <a:gd name="connsiteX7" fmla="*/ 119 w 10001"/>
                <a:gd name="connsiteY7" fmla="*/ 5565 h 10000"/>
                <a:gd name="connsiteX8" fmla="*/ 135 w 10001"/>
                <a:gd name="connsiteY8" fmla="*/ 5135 h 10000"/>
                <a:gd name="connsiteX9" fmla="*/ 154 w 10001"/>
                <a:gd name="connsiteY9" fmla="*/ 4741 h 10000"/>
                <a:gd name="connsiteX10" fmla="*/ 175 w 10001"/>
                <a:gd name="connsiteY10" fmla="*/ 4336 h 10000"/>
                <a:gd name="connsiteX11" fmla="*/ 198 w 10001"/>
                <a:gd name="connsiteY11" fmla="*/ 3944 h 10000"/>
                <a:gd name="connsiteX12" fmla="*/ 210 w 10001"/>
                <a:gd name="connsiteY12" fmla="*/ 3759 h 10000"/>
                <a:gd name="connsiteX13" fmla="*/ 221 w 10001"/>
                <a:gd name="connsiteY13" fmla="*/ 3562 h 10000"/>
                <a:gd name="connsiteX14" fmla="*/ 246 w 10001"/>
                <a:gd name="connsiteY14" fmla="*/ 3218 h 10000"/>
                <a:gd name="connsiteX15" fmla="*/ 273 w 10001"/>
                <a:gd name="connsiteY15" fmla="*/ 2887 h 10000"/>
                <a:gd name="connsiteX16" fmla="*/ 301 w 10001"/>
                <a:gd name="connsiteY16" fmla="*/ 2555 h 10000"/>
                <a:gd name="connsiteX17" fmla="*/ 330 w 10001"/>
                <a:gd name="connsiteY17" fmla="*/ 2248 h 10000"/>
                <a:gd name="connsiteX18" fmla="*/ 360 w 10001"/>
                <a:gd name="connsiteY18" fmla="*/ 1941 h 10000"/>
                <a:gd name="connsiteX19" fmla="*/ 376 w 10001"/>
                <a:gd name="connsiteY19" fmla="*/ 1806 h 10000"/>
                <a:gd name="connsiteX20" fmla="*/ 390 w 10001"/>
                <a:gd name="connsiteY20" fmla="*/ 1670 h 10000"/>
                <a:gd name="connsiteX21" fmla="*/ 423 w 10001"/>
                <a:gd name="connsiteY21" fmla="*/ 1425 h 10000"/>
                <a:gd name="connsiteX22" fmla="*/ 458 w 10001"/>
                <a:gd name="connsiteY22" fmla="*/ 1167 h 10000"/>
                <a:gd name="connsiteX23" fmla="*/ 492 w 10001"/>
                <a:gd name="connsiteY23" fmla="*/ 958 h 10000"/>
                <a:gd name="connsiteX24" fmla="*/ 527 w 10001"/>
                <a:gd name="connsiteY24" fmla="*/ 774 h 10000"/>
                <a:gd name="connsiteX25" fmla="*/ 563 w 10001"/>
                <a:gd name="connsiteY25" fmla="*/ 590 h 10000"/>
                <a:gd name="connsiteX26" fmla="*/ 601 w 10001"/>
                <a:gd name="connsiteY26" fmla="*/ 442 h 10000"/>
                <a:gd name="connsiteX27" fmla="*/ 638 w 10001"/>
                <a:gd name="connsiteY27" fmla="*/ 307 h 10000"/>
                <a:gd name="connsiteX28" fmla="*/ 676 w 10001"/>
                <a:gd name="connsiteY28" fmla="*/ 184 h 10000"/>
                <a:gd name="connsiteX29" fmla="*/ 696 w 10001"/>
                <a:gd name="connsiteY29" fmla="*/ 135 h 10000"/>
                <a:gd name="connsiteX30" fmla="*/ 717 w 10001"/>
                <a:gd name="connsiteY30" fmla="*/ 111 h 10000"/>
                <a:gd name="connsiteX31" fmla="*/ 757 w 10001"/>
                <a:gd name="connsiteY31" fmla="*/ 49 h 10000"/>
                <a:gd name="connsiteX32" fmla="*/ 797 w 10001"/>
                <a:gd name="connsiteY32" fmla="*/ 0 h 10000"/>
                <a:gd name="connsiteX33" fmla="*/ 839 w 10001"/>
                <a:gd name="connsiteY33" fmla="*/ 0 h 10000"/>
                <a:gd name="connsiteX34" fmla="*/ 856 w 10001"/>
                <a:gd name="connsiteY34" fmla="*/ 0 h 10000"/>
                <a:gd name="connsiteX35" fmla="*/ 1999 w 10001"/>
                <a:gd name="connsiteY35" fmla="*/ 0 h 10000"/>
                <a:gd name="connsiteX36" fmla="*/ 3142 w 10001"/>
                <a:gd name="connsiteY36" fmla="*/ 0 h 10000"/>
                <a:gd name="connsiteX37" fmla="*/ 4286 w 10001"/>
                <a:gd name="connsiteY37" fmla="*/ 0 h 10000"/>
                <a:gd name="connsiteX38" fmla="*/ 5429 w 10001"/>
                <a:gd name="connsiteY38" fmla="*/ 0 h 10000"/>
                <a:gd name="connsiteX39" fmla="*/ 6571 w 10001"/>
                <a:gd name="connsiteY39" fmla="*/ 0 h 10000"/>
                <a:gd name="connsiteX40" fmla="*/ 7715 w 10001"/>
                <a:gd name="connsiteY40" fmla="*/ 0 h 10000"/>
                <a:gd name="connsiteX41" fmla="*/ 8858 w 10001"/>
                <a:gd name="connsiteY41" fmla="*/ 0 h 10000"/>
                <a:gd name="connsiteX42" fmla="*/ 10001 w 10001"/>
                <a:gd name="connsiteY42" fmla="*/ 0 h 10000"/>
                <a:gd name="connsiteX43" fmla="*/ 10001 w 10001"/>
                <a:gd name="connsiteY43" fmla="*/ 3428 h 10000"/>
                <a:gd name="connsiteX44" fmla="*/ 8897 w 10001"/>
                <a:gd name="connsiteY44" fmla="*/ 3428 h 10000"/>
                <a:gd name="connsiteX45" fmla="*/ 7797 w 10001"/>
                <a:gd name="connsiteY45" fmla="*/ 3428 h 10000"/>
                <a:gd name="connsiteX46" fmla="*/ 6693 w 10001"/>
                <a:gd name="connsiteY46" fmla="*/ 3428 h 10000"/>
                <a:gd name="connsiteX47" fmla="*/ 5593 w 10001"/>
                <a:gd name="connsiteY47" fmla="*/ 3428 h 10000"/>
                <a:gd name="connsiteX48" fmla="*/ 4489 w 10001"/>
                <a:gd name="connsiteY48" fmla="*/ 3428 h 10000"/>
                <a:gd name="connsiteX49" fmla="*/ 3388 w 10001"/>
                <a:gd name="connsiteY49" fmla="*/ 3428 h 10000"/>
                <a:gd name="connsiteX50" fmla="*/ 2286 w 10001"/>
                <a:gd name="connsiteY50" fmla="*/ 3428 h 10000"/>
                <a:gd name="connsiteX51" fmla="*/ 1185 w 10001"/>
                <a:gd name="connsiteY51" fmla="*/ 3428 h 10000"/>
                <a:gd name="connsiteX52" fmla="*/ 1155 w 10001"/>
                <a:gd name="connsiteY52" fmla="*/ 3452 h 10000"/>
                <a:gd name="connsiteX53" fmla="*/ 1125 w 10001"/>
                <a:gd name="connsiteY53" fmla="*/ 3476 h 10000"/>
                <a:gd name="connsiteX54" fmla="*/ 1094 w 10001"/>
                <a:gd name="connsiteY54" fmla="*/ 3526 h 10000"/>
                <a:gd name="connsiteX55" fmla="*/ 1065 w 10001"/>
                <a:gd name="connsiteY55" fmla="*/ 3587 h 10000"/>
                <a:gd name="connsiteX56" fmla="*/ 1036 w 10001"/>
                <a:gd name="connsiteY56" fmla="*/ 3661 h 10000"/>
                <a:gd name="connsiteX57" fmla="*/ 1008 w 10001"/>
                <a:gd name="connsiteY57" fmla="*/ 3759 h 10000"/>
                <a:gd name="connsiteX58" fmla="*/ 979 w 10001"/>
                <a:gd name="connsiteY58" fmla="*/ 3870 h 10000"/>
                <a:gd name="connsiteX59" fmla="*/ 952 w 10001"/>
                <a:gd name="connsiteY59" fmla="*/ 4017 h 10000"/>
                <a:gd name="connsiteX60" fmla="*/ 926 w 10001"/>
                <a:gd name="connsiteY60" fmla="*/ 4152 h 10000"/>
                <a:gd name="connsiteX61" fmla="*/ 901 w 10001"/>
                <a:gd name="connsiteY61" fmla="*/ 4312 h 10000"/>
                <a:gd name="connsiteX62" fmla="*/ 875 w 10001"/>
                <a:gd name="connsiteY62" fmla="*/ 4483 h 10000"/>
                <a:gd name="connsiteX63" fmla="*/ 852 w 10001"/>
                <a:gd name="connsiteY63" fmla="*/ 4668 h 10000"/>
                <a:gd name="connsiteX64" fmla="*/ 827 w 10001"/>
                <a:gd name="connsiteY64" fmla="*/ 4877 h 10000"/>
                <a:gd name="connsiteX65" fmla="*/ 804 w 10001"/>
                <a:gd name="connsiteY65" fmla="*/ 5098 h 10000"/>
                <a:gd name="connsiteX66" fmla="*/ 783 w 10001"/>
                <a:gd name="connsiteY66" fmla="*/ 5332 h 10000"/>
                <a:gd name="connsiteX67" fmla="*/ 762 w 10001"/>
                <a:gd name="connsiteY67" fmla="*/ 5590 h 10000"/>
                <a:gd name="connsiteX68" fmla="*/ 743 w 10001"/>
                <a:gd name="connsiteY68" fmla="*/ 5823 h 10000"/>
                <a:gd name="connsiteX69" fmla="*/ 724 w 10001"/>
                <a:gd name="connsiteY69" fmla="*/ 6106 h 10000"/>
                <a:gd name="connsiteX70" fmla="*/ 705 w 10001"/>
                <a:gd name="connsiteY70" fmla="*/ 6364 h 10000"/>
                <a:gd name="connsiteX71" fmla="*/ 688 w 10001"/>
                <a:gd name="connsiteY71" fmla="*/ 6671 h 10000"/>
                <a:gd name="connsiteX72" fmla="*/ 673 w 10001"/>
                <a:gd name="connsiteY72" fmla="*/ 6941 h 10000"/>
                <a:gd name="connsiteX73" fmla="*/ 659 w 10001"/>
                <a:gd name="connsiteY73" fmla="*/ 7248 h 10000"/>
                <a:gd name="connsiteX74" fmla="*/ 644 w 10001"/>
                <a:gd name="connsiteY74" fmla="*/ 7579 h 10000"/>
                <a:gd name="connsiteX75" fmla="*/ 633 w 10001"/>
                <a:gd name="connsiteY75" fmla="*/ 7911 h 10000"/>
                <a:gd name="connsiteX76" fmla="*/ 622 w 10001"/>
                <a:gd name="connsiteY76" fmla="*/ 8244 h 10000"/>
                <a:gd name="connsiteX77" fmla="*/ 613 w 10001"/>
                <a:gd name="connsiteY77" fmla="*/ 8563 h 10000"/>
                <a:gd name="connsiteX78" fmla="*/ 605 w 10001"/>
                <a:gd name="connsiteY78" fmla="*/ 8919 h 10000"/>
                <a:gd name="connsiteX79" fmla="*/ 597 w 10001"/>
                <a:gd name="connsiteY79" fmla="*/ 9276 h 10000"/>
                <a:gd name="connsiteX80" fmla="*/ 592 w 10001"/>
                <a:gd name="connsiteY80" fmla="*/ 9643 h 10000"/>
                <a:gd name="connsiteX81" fmla="*/ 588 w 10001"/>
                <a:gd name="connsiteY81" fmla="*/ 10000 h 10000"/>
                <a:gd name="connsiteX0" fmla="*/ 592 w 10001"/>
                <a:gd name="connsiteY0" fmla="*/ 9643 h 9643"/>
                <a:gd name="connsiteX1" fmla="*/ 41 w 10001"/>
                <a:gd name="connsiteY1" fmla="*/ 9337 h 9643"/>
                <a:gd name="connsiteX2" fmla="*/ 41 w 10001"/>
                <a:gd name="connsiteY2" fmla="*/ 9079 h 9643"/>
                <a:gd name="connsiteX3" fmla="*/ 63 w 10001"/>
                <a:gd name="connsiteY3" fmla="*/ 7371 h 9643"/>
                <a:gd name="connsiteX4" fmla="*/ 69 w 10001"/>
                <a:gd name="connsiteY4" fmla="*/ 7137 h 9643"/>
                <a:gd name="connsiteX5" fmla="*/ 88 w 10001"/>
                <a:gd name="connsiteY5" fmla="*/ 6450 h 9643"/>
                <a:gd name="connsiteX6" fmla="*/ 102 w 10001"/>
                <a:gd name="connsiteY6" fmla="*/ 6008 h 9643"/>
                <a:gd name="connsiteX7" fmla="*/ 119 w 10001"/>
                <a:gd name="connsiteY7" fmla="*/ 5565 h 9643"/>
                <a:gd name="connsiteX8" fmla="*/ 135 w 10001"/>
                <a:gd name="connsiteY8" fmla="*/ 5135 h 9643"/>
                <a:gd name="connsiteX9" fmla="*/ 154 w 10001"/>
                <a:gd name="connsiteY9" fmla="*/ 4741 h 9643"/>
                <a:gd name="connsiteX10" fmla="*/ 175 w 10001"/>
                <a:gd name="connsiteY10" fmla="*/ 4336 h 9643"/>
                <a:gd name="connsiteX11" fmla="*/ 198 w 10001"/>
                <a:gd name="connsiteY11" fmla="*/ 3944 h 9643"/>
                <a:gd name="connsiteX12" fmla="*/ 210 w 10001"/>
                <a:gd name="connsiteY12" fmla="*/ 3759 h 9643"/>
                <a:gd name="connsiteX13" fmla="*/ 221 w 10001"/>
                <a:gd name="connsiteY13" fmla="*/ 3562 h 9643"/>
                <a:gd name="connsiteX14" fmla="*/ 246 w 10001"/>
                <a:gd name="connsiteY14" fmla="*/ 3218 h 9643"/>
                <a:gd name="connsiteX15" fmla="*/ 273 w 10001"/>
                <a:gd name="connsiteY15" fmla="*/ 2887 h 9643"/>
                <a:gd name="connsiteX16" fmla="*/ 301 w 10001"/>
                <a:gd name="connsiteY16" fmla="*/ 2555 h 9643"/>
                <a:gd name="connsiteX17" fmla="*/ 330 w 10001"/>
                <a:gd name="connsiteY17" fmla="*/ 2248 h 9643"/>
                <a:gd name="connsiteX18" fmla="*/ 360 w 10001"/>
                <a:gd name="connsiteY18" fmla="*/ 1941 h 9643"/>
                <a:gd name="connsiteX19" fmla="*/ 376 w 10001"/>
                <a:gd name="connsiteY19" fmla="*/ 1806 h 9643"/>
                <a:gd name="connsiteX20" fmla="*/ 390 w 10001"/>
                <a:gd name="connsiteY20" fmla="*/ 1670 h 9643"/>
                <a:gd name="connsiteX21" fmla="*/ 423 w 10001"/>
                <a:gd name="connsiteY21" fmla="*/ 1425 h 9643"/>
                <a:gd name="connsiteX22" fmla="*/ 458 w 10001"/>
                <a:gd name="connsiteY22" fmla="*/ 1167 h 9643"/>
                <a:gd name="connsiteX23" fmla="*/ 492 w 10001"/>
                <a:gd name="connsiteY23" fmla="*/ 958 h 9643"/>
                <a:gd name="connsiteX24" fmla="*/ 527 w 10001"/>
                <a:gd name="connsiteY24" fmla="*/ 774 h 9643"/>
                <a:gd name="connsiteX25" fmla="*/ 563 w 10001"/>
                <a:gd name="connsiteY25" fmla="*/ 590 h 9643"/>
                <a:gd name="connsiteX26" fmla="*/ 601 w 10001"/>
                <a:gd name="connsiteY26" fmla="*/ 442 h 9643"/>
                <a:gd name="connsiteX27" fmla="*/ 638 w 10001"/>
                <a:gd name="connsiteY27" fmla="*/ 307 h 9643"/>
                <a:gd name="connsiteX28" fmla="*/ 676 w 10001"/>
                <a:gd name="connsiteY28" fmla="*/ 184 h 9643"/>
                <a:gd name="connsiteX29" fmla="*/ 696 w 10001"/>
                <a:gd name="connsiteY29" fmla="*/ 135 h 9643"/>
                <a:gd name="connsiteX30" fmla="*/ 717 w 10001"/>
                <a:gd name="connsiteY30" fmla="*/ 111 h 9643"/>
                <a:gd name="connsiteX31" fmla="*/ 757 w 10001"/>
                <a:gd name="connsiteY31" fmla="*/ 49 h 9643"/>
                <a:gd name="connsiteX32" fmla="*/ 797 w 10001"/>
                <a:gd name="connsiteY32" fmla="*/ 0 h 9643"/>
                <a:gd name="connsiteX33" fmla="*/ 839 w 10001"/>
                <a:gd name="connsiteY33" fmla="*/ 0 h 9643"/>
                <a:gd name="connsiteX34" fmla="*/ 856 w 10001"/>
                <a:gd name="connsiteY34" fmla="*/ 0 h 9643"/>
                <a:gd name="connsiteX35" fmla="*/ 1999 w 10001"/>
                <a:gd name="connsiteY35" fmla="*/ 0 h 9643"/>
                <a:gd name="connsiteX36" fmla="*/ 3142 w 10001"/>
                <a:gd name="connsiteY36" fmla="*/ 0 h 9643"/>
                <a:gd name="connsiteX37" fmla="*/ 4286 w 10001"/>
                <a:gd name="connsiteY37" fmla="*/ 0 h 9643"/>
                <a:gd name="connsiteX38" fmla="*/ 5429 w 10001"/>
                <a:gd name="connsiteY38" fmla="*/ 0 h 9643"/>
                <a:gd name="connsiteX39" fmla="*/ 6571 w 10001"/>
                <a:gd name="connsiteY39" fmla="*/ 0 h 9643"/>
                <a:gd name="connsiteX40" fmla="*/ 7715 w 10001"/>
                <a:gd name="connsiteY40" fmla="*/ 0 h 9643"/>
                <a:gd name="connsiteX41" fmla="*/ 8858 w 10001"/>
                <a:gd name="connsiteY41" fmla="*/ 0 h 9643"/>
                <a:gd name="connsiteX42" fmla="*/ 10001 w 10001"/>
                <a:gd name="connsiteY42" fmla="*/ 0 h 9643"/>
                <a:gd name="connsiteX43" fmla="*/ 10001 w 10001"/>
                <a:gd name="connsiteY43" fmla="*/ 3428 h 9643"/>
                <a:gd name="connsiteX44" fmla="*/ 8897 w 10001"/>
                <a:gd name="connsiteY44" fmla="*/ 3428 h 9643"/>
                <a:gd name="connsiteX45" fmla="*/ 7797 w 10001"/>
                <a:gd name="connsiteY45" fmla="*/ 3428 h 9643"/>
                <a:gd name="connsiteX46" fmla="*/ 6693 w 10001"/>
                <a:gd name="connsiteY46" fmla="*/ 3428 h 9643"/>
                <a:gd name="connsiteX47" fmla="*/ 5593 w 10001"/>
                <a:gd name="connsiteY47" fmla="*/ 3428 h 9643"/>
                <a:gd name="connsiteX48" fmla="*/ 4489 w 10001"/>
                <a:gd name="connsiteY48" fmla="*/ 3428 h 9643"/>
                <a:gd name="connsiteX49" fmla="*/ 3388 w 10001"/>
                <a:gd name="connsiteY49" fmla="*/ 3428 h 9643"/>
                <a:gd name="connsiteX50" fmla="*/ 2286 w 10001"/>
                <a:gd name="connsiteY50" fmla="*/ 3428 h 9643"/>
                <a:gd name="connsiteX51" fmla="*/ 1185 w 10001"/>
                <a:gd name="connsiteY51" fmla="*/ 3428 h 9643"/>
                <a:gd name="connsiteX52" fmla="*/ 1155 w 10001"/>
                <a:gd name="connsiteY52" fmla="*/ 3452 h 9643"/>
                <a:gd name="connsiteX53" fmla="*/ 1125 w 10001"/>
                <a:gd name="connsiteY53" fmla="*/ 3476 h 9643"/>
                <a:gd name="connsiteX54" fmla="*/ 1094 w 10001"/>
                <a:gd name="connsiteY54" fmla="*/ 3526 h 9643"/>
                <a:gd name="connsiteX55" fmla="*/ 1065 w 10001"/>
                <a:gd name="connsiteY55" fmla="*/ 3587 h 9643"/>
                <a:gd name="connsiteX56" fmla="*/ 1036 w 10001"/>
                <a:gd name="connsiteY56" fmla="*/ 3661 h 9643"/>
                <a:gd name="connsiteX57" fmla="*/ 1008 w 10001"/>
                <a:gd name="connsiteY57" fmla="*/ 3759 h 9643"/>
                <a:gd name="connsiteX58" fmla="*/ 979 w 10001"/>
                <a:gd name="connsiteY58" fmla="*/ 3870 h 9643"/>
                <a:gd name="connsiteX59" fmla="*/ 952 w 10001"/>
                <a:gd name="connsiteY59" fmla="*/ 4017 h 9643"/>
                <a:gd name="connsiteX60" fmla="*/ 926 w 10001"/>
                <a:gd name="connsiteY60" fmla="*/ 4152 h 9643"/>
                <a:gd name="connsiteX61" fmla="*/ 901 w 10001"/>
                <a:gd name="connsiteY61" fmla="*/ 4312 h 9643"/>
                <a:gd name="connsiteX62" fmla="*/ 875 w 10001"/>
                <a:gd name="connsiteY62" fmla="*/ 4483 h 9643"/>
                <a:gd name="connsiteX63" fmla="*/ 852 w 10001"/>
                <a:gd name="connsiteY63" fmla="*/ 4668 h 9643"/>
                <a:gd name="connsiteX64" fmla="*/ 827 w 10001"/>
                <a:gd name="connsiteY64" fmla="*/ 4877 h 9643"/>
                <a:gd name="connsiteX65" fmla="*/ 804 w 10001"/>
                <a:gd name="connsiteY65" fmla="*/ 5098 h 9643"/>
                <a:gd name="connsiteX66" fmla="*/ 783 w 10001"/>
                <a:gd name="connsiteY66" fmla="*/ 5332 h 9643"/>
                <a:gd name="connsiteX67" fmla="*/ 762 w 10001"/>
                <a:gd name="connsiteY67" fmla="*/ 5590 h 9643"/>
                <a:gd name="connsiteX68" fmla="*/ 743 w 10001"/>
                <a:gd name="connsiteY68" fmla="*/ 5823 h 9643"/>
                <a:gd name="connsiteX69" fmla="*/ 724 w 10001"/>
                <a:gd name="connsiteY69" fmla="*/ 6106 h 9643"/>
                <a:gd name="connsiteX70" fmla="*/ 705 w 10001"/>
                <a:gd name="connsiteY70" fmla="*/ 6364 h 9643"/>
                <a:gd name="connsiteX71" fmla="*/ 688 w 10001"/>
                <a:gd name="connsiteY71" fmla="*/ 6671 h 9643"/>
                <a:gd name="connsiteX72" fmla="*/ 673 w 10001"/>
                <a:gd name="connsiteY72" fmla="*/ 6941 h 9643"/>
                <a:gd name="connsiteX73" fmla="*/ 659 w 10001"/>
                <a:gd name="connsiteY73" fmla="*/ 7248 h 9643"/>
                <a:gd name="connsiteX74" fmla="*/ 644 w 10001"/>
                <a:gd name="connsiteY74" fmla="*/ 7579 h 9643"/>
                <a:gd name="connsiteX75" fmla="*/ 633 w 10001"/>
                <a:gd name="connsiteY75" fmla="*/ 7911 h 9643"/>
                <a:gd name="connsiteX76" fmla="*/ 622 w 10001"/>
                <a:gd name="connsiteY76" fmla="*/ 8244 h 9643"/>
                <a:gd name="connsiteX77" fmla="*/ 613 w 10001"/>
                <a:gd name="connsiteY77" fmla="*/ 8563 h 9643"/>
                <a:gd name="connsiteX78" fmla="*/ 605 w 10001"/>
                <a:gd name="connsiteY78" fmla="*/ 8919 h 9643"/>
                <a:gd name="connsiteX79" fmla="*/ 597 w 10001"/>
                <a:gd name="connsiteY79" fmla="*/ 9276 h 9643"/>
                <a:gd name="connsiteX80" fmla="*/ 592 w 10001"/>
                <a:gd name="connsiteY80" fmla="*/ 9643 h 9643"/>
                <a:gd name="connsiteX0" fmla="*/ 598 w 10001"/>
                <a:gd name="connsiteY0" fmla="*/ 9619 h 9697"/>
                <a:gd name="connsiteX1" fmla="*/ 42 w 10001"/>
                <a:gd name="connsiteY1" fmla="*/ 9683 h 9697"/>
                <a:gd name="connsiteX2" fmla="*/ 42 w 10001"/>
                <a:gd name="connsiteY2" fmla="*/ 9415 h 9697"/>
                <a:gd name="connsiteX3" fmla="*/ 64 w 10001"/>
                <a:gd name="connsiteY3" fmla="*/ 7644 h 9697"/>
                <a:gd name="connsiteX4" fmla="*/ 70 w 10001"/>
                <a:gd name="connsiteY4" fmla="*/ 7401 h 9697"/>
                <a:gd name="connsiteX5" fmla="*/ 89 w 10001"/>
                <a:gd name="connsiteY5" fmla="*/ 6689 h 9697"/>
                <a:gd name="connsiteX6" fmla="*/ 103 w 10001"/>
                <a:gd name="connsiteY6" fmla="*/ 6230 h 9697"/>
                <a:gd name="connsiteX7" fmla="*/ 120 w 10001"/>
                <a:gd name="connsiteY7" fmla="*/ 5771 h 9697"/>
                <a:gd name="connsiteX8" fmla="*/ 136 w 10001"/>
                <a:gd name="connsiteY8" fmla="*/ 5325 h 9697"/>
                <a:gd name="connsiteX9" fmla="*/ 155 w 10001"/>
                <a:gd name="connsiteY9" fmla="*/ 4917 h 9697"/>
                <a:gd name="connsiteX10" fmla="*/ 176 w 10001"/>
                <a:gd name="connsiteY10" fmla="*/ 4497 h 9697"/>
                <a:gd name="connsiteX11" fmla="*/ 199 w 10001"/>
                <a:gd name="connsiteY11" fmla="*/ 4090 h 9697"/>
                <a:gd name="connsiteX12" fmla="*/ 211 w 10001"/>
                <a:gd name="connsiteY12" fmla="*/ 3898 h 9697"/>
                <a:gd name="connsiteX13" fmla="*/ 222 w 10001"/>
                <a:gd name="connsiteY13" fmla="*/ 3694 h 9697"/>
                <a:gd name="connsiteX14" fmla="*/ 247 w 10001"/>
                <a:gd name="connsiteY14" fmla="*/ 3337 h 9697"/>
                <a:gd name="connsiteX15" fmla="*/ 274 w 10001"/>
                <a:gd name="connsiteY15" fmla="*/ 2994 h 9697"/>
                <a:gd name="connsiteX16" fmla="*/ 302 w 10001"/>
                <a:gd name="connsiteY16" fmla="*/ 2650 h 9697"/>
                <a:gd name="connsiteX17" fmla="*/ 331 w 10001"/>
                <a:gd name="connsiteY17" fmla="*/ 2331 h 9697"/>
                <a:gd name="connsiteX18" fmla="*/ 361 w 10001"/>
                <a:gd name="connsiteY18" fmla="*/ 2013 h 9697"/>
                <a:gd name="connsiteX19" fmla="*/ 377 w 10001"/>
                <a:gd name="connsiteY19" fmla="*/ 1873 h 9697"/>
                <a:gd name="connsiteX20" fmla="*/ 391 w 10001"/>
                <a:gd name="connsiteY20" fmla="*/ 1732 h 9697"/>
                <a:gd name="connsiteX21" fmla="*/ 424 w 10001"/>
                <a:gd name="connsiteY21" fmla="*/ 1478 h 9697"/>
                <a:gd name="connsiteX22" fmla="*/ 459 w 10001"/>
                <a:gd name="connsiteY22" fmla="*/ 1210 h 9697"/>
                <a:gd name="connsiteX23" fmla="*/ 493 w 10001"/>
                <a:gd name="connsiteY23" fmla="*/ 993 h 9697"/>
                <a:gd name="connsiteX24" fmla="*/ 528 w 10001"/>
                <a:gd name="connsiteY24" fmla="*/ 803 h 9697"/>
                <a:gd name="connsiteX25" fmla="*/ 564 w 10001"/>
                <a:gd name="connsiteY25" fmla="*/ 612 h 9697"/>
                <a:gd name="connsiteX26" fmla="*/ 602 w 10001"/>
                <a:gd name="connsiteY26" fmla="*/ 458 h 9697"/>
                <a:gd name="connsiteX27" fmla="*/ 639 w 10001"/>
                <a:gd name="connsiteY27" fmla="*/ 318 h 9697"/>
                <a:gd name="connsiteX28" fmla="*/ 677 w 10001"/>
                <a:gd name="connsiteY28" fmla="*/ 191 h 9697"/>
                <a:gd name="connsiteX29" fmla="*/ 697 w 10001"/>
                <a:gd name="connsiteY29" fmla="*/ 140 h 9697"/>
                <a:gd name="connsiteX30" fmla="*/ 718 w 10001"/>
                <a:gd name="connsiteY30" fmla="*/ 115 h 9697"/>
                <a:gd name="connsiteX31" fmla="*/ 758 w 10001"/>
                <a:gd name="connsiteY31" fmla="*/ 51 h 9697"/>
                <a:gd name="connsiteX32" fmla="*/ 798 w 10001"/>
                <a:gd name="connsiteY32" fmla="*/ 0 h 9697"/>
                <a:gd name="connsiteX33" fmla="*/ 840 w 10001"/>
                <a:gd name="connsiteY33" fmla="*/ 0 h 9697"/>
                <a:gd name="connsiteX34" fmla="*/ 857 w 10001"/>
                <a:gd name="connsiteY34" fmla="*/ 0 h 9697"/>
                <a:gd name="connsiteX35" fmla="*/ 2000 w 10001"/>
                <a:gd name="connsiteY35" fmla="*/ 0 h 9697"/>
                <a:gd name="connsiteX36" fmla="*/ 3143 w 10001"/>
                <a:gd name="connsiteY36" fmla="*/ 0 h 9697"/>
                <a:gd name="connsiteX37" fmla="*/ 4287 w 10001"/>
                <a:gd name="connsiteY37" fmla="*/ 0 h 9697"/>
                <a:gd name="connsiteX38" fmla="*/ 5429 w 10001"/>
                <a:gd name="connsiteY38" fmla="*/ 0 h 9697"/>
                <a:gd name="connsiteX39" fmla="*/ 6571 w 10001"/>
                <a:gd name="connsiteY39" fmla="*/ 0 h 9697"/>
                <a:gd name="connsiteX40" fmla="*/ 7715 w 10001"/>
                <a:gd name="connsiteY40" fmla="*/ 0 h 9697"/>
                <a:gd name="connsiteX41" fmla="*/ 8858 w 10001"/>
                <a:gd name="connsiteY41" fmla="*/ 0 h 9697"/>
                <a:gd name="connsiteX42" fmla="*/ 10001 w 10001"/>
                <a:gd name="connsiteY42" fmla="*/ 0 h 9697"/>
                <a:gd name="connsiteX43" fmla="*/ 10001 w 10001"/>
                <a:gd name="connsiteY43" fmla="*/ 3555 h 9697"/>
                <a:gd name="connsiteX44" fmla="*/ 8897 w 10001"/>
                <a:gd name="connsiteY44" fmla="*/ 3555 h 9697"/>
                <a:gd name="connsiteX45" fmla="*/ 7797 w 10001"/>
                <a:gd name="connsiteY45" fmla="*/ 3555 h 9697"/>
                <a:gd name="connsiteX46" fmla="*/ 6693 w 10001"/>
                <a:gd name="connsiteY46" fmla="*/ 3555 h 9697"/>
                <a:gd name="connsiteX47" fmla="*/ 5593 w 10001"/>
                <a:gd name="connsiteY47" fmla="*/ 3555 h 9697"/>
                <a:gd name="connsiteX48" fmla="*/ 4490 w 10001"/>
                <a:gd name="connsiteY48" fmla="*/ 3555 h 9697"/>
                <a:gd name="connsiteX49" fmla="*/ 3389 w 10001"/>
                <a:gd name="connsiteY49" fmla="*/ 3555 h 9697"/>
                <a:gd name="connsiteX50" fmla="*/ 2287 w 10001"/>
                <a:gd name="connsiteY50" fmla="*/ 3555 h 9697"/>
                <a:gd name="connsiteX51" fmla="*/ 1186 w 10001"/>
                <a:gd name="connsiteY51" fmla="*/ 3555 h 9697"/>
                <a:gd name="connsiteX52" fmla="*/ 1156 w 10001"/>
                <a:gd name="connsiteY52" fmla="*/ 3580 h 9697"/>
                <a:gd name="connsiteX53" fmla="*/ 1126 w 10001"/>
                <a:gd name="connsiteY53" fmla="*/ 3605 h 9697"/>
                <a:gd name="connsiteX54" fmla="*/ 1095 w 10001"/>
                <a:gd name="connsiteY54" fmla="*/ 3657 h 9697"/>
                <a:gd name="connsiteX55" fmla="*/ 1066 w 10001"/>
                <a:gd name="connsiteY55" fmla="*/ 3720 h 9697"/>
                <a:gd name="connsiteX56" fmla="*/ 1037 w 10001"/>
                <a:gd name="connsiteY56" fmla="*/ 3797 h 9697"/>
                <a:gd name="connsiteX57" fmla="*/ 1009 w 10001"/>
                <a:gd name="connsiteY57" fmla="*/ 3898 h 9697"/>
                <a:gd name="connsiteX58" fmla="*/ 980 w 10001"/>
                <a:gd name="connsiteY58" fmla="*/ 4013 h 9697"/>
                <a:gd name="connsiteX59" fmla="*/ 953 w 10001"/>
                <a:gd name="connsiteY59" fmla="*/ 4166 h 9697"/>
                <a:gd name="connsiteX60" fmla="*/ 927 w 10001"/>
                <a:gd name="connsiteY60" fmla="*/ 4306 h 9697"/>
                <a:gd name="connsiteX61" fmla="*/ 902 w 10001"/>
                <a:gd name="connsiteY61" fmla="*/ 4472 h 9697"/>
                <a:gd name="connsiteX62" fmla="*/ 876 w 10001"/>
                <a:gd name="connsiteY62" fmla="*/ 4649 h 9697"/>
                <a:gd name="connsiteX63" fmla="*/ 853 w 10001"/>
                <a:gd name="connsiteY63" fmla="*/ 4841 h 9697"/>
                <a:gd name="connsiteX64" fmla="*/ 828 w 10001"/>
                <a:gd name="connsiteY64" fmla="*/ 5058 h 9697"/>
                <a:gd name="connsiteX65" fmla="*/ 805 w 10001"/>
                <a:gd name="connsiteY65" fmla="*/ 5287 h 9697"/>
                <a:gd name="connsiteX66" fmla="*/ 784 w 10001"/>
                <a:gd name="connsiteY66" fmla="*/ 5529 h 9697"/>
                <a:gd name="connsiteX67" fmla="*/ 763 w 10001"/>
                <a:gd name="connsiteY67" fmla="*/ 5797 h 9697"/>
                <a:gd name="connsiteX68" fmla="*/ 744 w 10001"/>
                <a:gd name="connsiteY68" fmla="*/ 6039 h 9697"/>
                <a:gd name="connsiteX69" fmla="*/ 725 w 10001"/>
                <a:gd name="connsiteY69" fmla="*/ 6332 h 9697"/>
                <a:gd name="connsiteX70" fmla="*/ 706 w 10001"/>
                <a:gd name="connsiteY70" fmla="*/ 6600 h 9697"/>
                <a:gd name="connsiteX71" fmla="*/ 689 w 10001"/>
                <a:gd name="connsiteY71" fmla="*/ 6918 h 9697"/>
                <a:gd name="connsiteX72" fmla="*/ 674 w 10001"/>
                <a:gd name="connsiteY72" fmla="*/ 7198 h 9697"/>
                <a:gd name="connsiteX73" fmla="*/ 660 w 10001"/>
                <a:gd name="connsiteY73" fmla="*/ 7516 h 9697"/>
                <a:gd name="connsiteX74" fmla="*/ 645 w 10001"/>
                <a:gd name="connsiteY74" fmla="*/ 7860 h 9697"/>
                <a:gd name="connsiteX75" fmla="*/ 634 w 10001"/>
                <a:gd name="connsiteY75" fmla="*/ 8204 h 9697"/>
                <a:gd name="connsiteX76" fmla="*/ 623 w 10001"/>
                <a:gd name="connsiteY76" fmla="*/ 8549 h 9697"/>
                <a:gd name="connsiteX77" fmla="*/ 614 w 10001"/>
                <a:gd name="connsiteY77" fmla="*/ 8880 h 9697"/>
                <a:gd name="connsiteX78" fmla="*/ 606 w 10001"/>
                <a:gd name="connsiteY78" fmla="*/ 9249 h 9697"/>
                <a:gd name="connsiteX79" fmla="*/ 598 w 10001"/>
                <a:gd name="connsiteY79" fmla="*/ 9619 h 9697"/>
                <a:gd name="connsiteX0" fmla="*/ 606 w 10000"/>
                <a:gd name="connsiteY0" fmla="*/ 9538 h 9986"/>
                <a:gd name="connsiteX1" fmla="*/ 42 w 10000"/>
                <a:gd name="connsiteY1" fmla="*/ 9986 h 9986"/>
                <a:gd name="connsiteX2" fmla="*/ 42 w 10000"/>
                <a:gd name="connsiteY2" fmla="*/ 9709 h 9986"/>
                <a:gd name="connsiteX3" fmla="*/ 64 w 10000"/>
                <a:gd name="connsiteY3" fmla="*/ 7883 h 9986"/>
                <a:gd name="connsiteX4" fmla="*/ 70 w 10000"/>
                <a:gd name="connsiteY4" fmla="*/ 7632 h 9986"/>
                <a:gd name="connsiteX5" fmla="*/ 89 w 10000"/>
                <a:gd name="connsiteY5" fmla="*/ 6898 h 9986"/>
                <a:gd name="connsiteX6" fmla="*/ 103 w 10000"/>
                <a:gd name="connsiteY6" fmla="*/ 6425 h 9986"/>
                <a:gd name="connsiteX7" fmla="*/ 120 w 10000"/>
                <a:gd name="connsiteY7" fmla="*/ 5951 h 9986"/>
                <a:gd name="connsiteX8" fmla="*/ 136 w 10000"/>
                <a:gd name="connsiteY8" fmla="*/ 5491 h 9986"/>
                <a:gd name="connsiteX9" fmla="*/ 155 w 10000"/>
                <a:gd name="connsiteY9" fmla="*/ 5071 h 9986"/>
                <a:gd name="connsiteX10" fmla="*/ 176 w 10000"/>
                <a:gd name="connsiteY10" fmla="*/ 4638 h 9986"/>
                <a:gd name="connsiteX11" fmla="*/ 199 w 10000"/>
                <a:gd name="connsiteY11" fmla="*/ 4218 h 9986"/>
                <a:gd name="connsiteX12" fmla="*/ 211 w 10000"/>
                <a:gd name="connsiteY12" fmla="*/ 4020 h 9986"/>
                <a:gd name="connsiteX13" fmla="*/ 222 w 10000"/>
                <a:gd name="connsiteY13" fmla="*/ 3809 h 9986"/>
                <a:gd name="connsiteX14" fmla="*/ 247 w 10000"/>
                <a:gd name="connsiteY14" fmla="*/ 3441 h 9986"/>
                <a:gd name="connsiteX15" fmla="*/ 274 w 10000"/>
                <a:gd name="connsiteY15" fmla="*/ 3088 h 9986"/>
                <a:gd name="connsiteX16" fmla="*/ 302 w 10000"/>
                <a:gd name="connsiteY16" fmla="*/ 2733 h 9986"/>
                <a:gd name="connsiteX17" fmla="*/ 331 w 10000"/>
                <a:gd name="connsiteY17" fmla="*/ 2404 h 9986"/>
                <a:gd name="connsiteX18" fmla="*/ 361 w 10000"/>
                <a:gd name="connsiteY18" fmla="*/ 2076 h 9986"/>
                <a:gd name="connsiteX19" fmla="*/ 377 w 10000"/>
                <a:gd name="connsiteY19" fmla="*/ 1932 h 9986"/>
                <a:gd name="connsiteX20" fmla="*/ 391 w 10000"/>
                <a:gd name="connsiteY20" fmla="*/ 1786 h 9986"/>
                <a:gd name="connsiteX21" fmla="*/ 424 w 10000"/>
                <a:gd name="connsiteY21" fmla="*/ 1524 h 9986"/>
                <a:gd name="connsiteX22" fmla="*/ 459 w 10000"/>
                <a:gd name="connsiteY22" fmla="*/ 1248 h 9986"/>
                <a:gd name="connsiteX23" fmla="*/ 493 w 10000"/>
                <a:gd name="connsiteY23" fmla="*/ 1024 h 9986"/>
                <a:gd name="connsiteX24" fmla="*/ 528 w 10000"/>
                <a:gd name="connsiteY24" fmla="*/ 828 h 9986"/>
                <a:gd name="connsiteX25" fmla="*/ 564 w 10000"/>
                <a:gd name="connsiteY25" fmla="*/ 631 h 9986"/>
                <a:gd name="connsiteX26" fmla="*/ 602 w 10000"/>
                <a:gd name="connsiteY26" fmla="*/ 472 h 9986"/>
                <a:gd name="connsiteX27" fmla="*/ 639 w 10000"/>
                <a:gd name="connsiteY27" fmla="*/ 328 h 9986"/>
                <a:gd name="connsiteX28" fmla="*/ 677 w 10000"/>
                <a:gd name="connsiteY28" fmla="*/ 197 h 9986"/>
                <a:gd name="connsiteX29" fmla="*/ 697 w 10000"/>
                <a:gd name="connsiteY29" fmla="*/ 144 h 9986"/>
                <a:gd name="connsiteX30" fmla="*/ 718 w 10000"/>
                <a:gd name="connsiteY30" fmla="*/ 119 h 9986"/>
                <a:gd name="connsiteX31" fmla="*/ 758 w 10000"/>
                <a:gd name="connsiteY31" fmla="*/ 53 h 9986"/>
                <a:gd name="connsiteX32" fmla="*/ 798 w 10000"/>
                <a:gd name="connsiteY32" fmla="*/ 0 h 9986"/>
                <a:gd name="connsiteX33" fmla="*/ 840 w 10000"/>
                <a:gd name="connsiteY33" fmla="*/ 0 h 9986"/>
                <a:gd name="connsiteX34" fmla="*/ 857 w 10000"/>
                <a:gd name="connsiteY34" fmla="*/ 0 h 9986"/>
                <a:gd name="connsiteX35" fmla="*/ 2000 w 10000"/>
                <a:gd name="connsiteY35" fmla="*/ 0 h 9986"/>
                <a:gd name="connsiteX36" fmla="*/ 3143 w 10000"/>
                <a:gd name="connsiteY36" fmla="*/ 0 h 9986"/>
                <a:gd name="connsiteX37" fmla="*/ 4287 w 10000"/>
                <a:gd name="connsiteY37" fmla="*/ 0 h 9986"/>
                <a:gd name="connsiteX38" fmla="*/ 5428 w 10000"/>
                <a:gd name="connsiteY38" fmla="*/ 0 h 9986"/>
                <a:gd name="connsiteX39" fmla="*/ 6570 w 10000"/>
                <a:gd name="connsiteY39" fmla="*/ 0 h 9986"/>
                <a:gd name="connsiteX40" fmla="*/ 7714 w 10000"/>
                <a:gd name="connsiteY40" fmla="*/ 0 h 9986"/>
                <a:gd name="connsiteX41" fmla="*/ 8857 w 10000"/>
                <a:gd name="connsiteY41" fmla="*/ 0 h 9986"/>
                <a:gd name="connsiteX42" fmla="*/ 10000 w 10000"/>
                <a:gd name="connsiteY42" fmla="*/ 0 h 9986"/>
                <a:gd name="connsiteX43" fmla="*/ 10000 w 10000"/>
                <a:gd name="connsiteY43" fmla="*/ 3666 h 9986"/>
                <a:gd name="connsiteX44" fmla="*/ 8896 w 10000"/>
                <a:gd name="connsiteY44" fmla="*/ 3666 h 9986"/>
                <a:gd name="connsiteX45" fmla="*/ 7796 w 10000"/>
                <a:gd name="connsiteY45" fmla="*/ 3666 h 9986"/>
                <a:gd name="connsiteX46" fmla="*/ 6692 w 10000"/>
                <a:gd name="connsiteY46" fmla="*/ 3666 h 9986"/>
                <a:gd name="connsiteX47" fmla="*/ 5592 w 10000"/>
                <a:gd name="connsiteY47" fmla="*/ 3666 h 9986"/>
                <a:gd name="connsiteX48" fmla="*/ 4490 w 10000"/>
                <a:gd name="connsiteY48" fmla="*/ 3666 h 9986"/>
                <a:gd name="connsiteX49" fmla="*/ 3389 w 10000"/>
                <a:gd name="connsiteY49" fmla="*/ 3666 h 9986"/>
                <a:gd name="connsiteX50" fmla="*/ 2287 w 10000"/>
                <a:gd name="connsiteY50" fmla="*/ 3666 h 9986"/>
                <a:gd name="connsiteX51" fmla="*/ 1186 w 10000"/>
                <a:gd name="connsiteY51" fmla="*/ 3666 h 9986"/>
                <a:gd name="connsiteX52" fmla="*/ 1156 w 10000"/>
                <a:gd name="connsiteY52" fmla="*/ 3692 h 9986"/>
                <a:gd name="connsiteX53" fmla="*/ 1126 w 10000"/>
                <a:gd name="connsiteY53" fmla="*/ 3718 h 9986"/>
                <a:gd name="connsiteX54" fmla="*/ 1095 w 10000"/>
                <a:gd name="connsiteY54" fmla="*/ 3771 h 9986"/>
                <a:gd name="connsiteX55" fmla="*/ 1066 w 10000"/>
                <a:gd name="connsiteY55" fmla="*/ 3836 h 9986"/>
                <a:gd name="connsiteX56" fmla="*/ 1037 w 10000"/>
                <a:gd name="connsiteY56" fmla="*/ 3916 h 9986"/>
                <a:gd name="connsiteX57" fmla="*/ 1009 w 10000"/>
                <a:gd name="connsiteY57" fmla="*/ 4020 h 9986"/>
                <a:gd name="connsiteX58" fmla="*/ 980 w 10000"/>
                <a:gd name="connsiteY58" fmla="*/ 4138 h 9986"/>
                <a:gd name="connsiteX59" fmla="*/ 953 w 10000"/>
                <a:gd name="connsiteY59" fmla="*/ 4296 h 9986"/>
                <a:gd name="connsiteX60" fmla="*/ 927 w 10000"/>
                <a:gd name="connsiteY60" fmla="*/ 4441 h 9986"/>
                <a:gd name="connsiteX61" fmla="*/ 902 w 10000"/>
                <a:gd name="connsiteY61" fmla="*/ 4612 h 9986"/>
                <a:gd name="connsiteX62" fmla="*/ 876 w 10000"/>
                <a:gd name="connsiteY62" fmla="*/ 4794 h 9986"/>
                <a:gd name="connsiteX63" fmla="*/ 853 w 10000"/>
                <a:gd name="connsiteY63" fmla="*/ 4992 h 9986"/>
                <a:gd name="connsiteX64" fmla="*/ 828 w 10000"/>
                <a:gd name="connsiteY64" fmla="*/ 5216 h 9986"/>
                <a:gd name="connsiteX65" fmla="*/ 805 w 10000"/>
                <a:gd name="connsiteY65" fmla="*/ 5452 h 9986"/>
                <a:gd name="connsiteX66" fmla="*/ 784 w 10000"/>
                <a:gd name="connsiteY66" fmla="*/ 5702 h 9986"/>
                <a:gd name="connsiteX67" fmla="*/ 763 w 10000"/>
                <a:gd name="connsiteY67" fmla="*/ 5978 h 9986"/>
                <a:gd name="connsiteX68" fmla="*/ 744 w 10000"/>
                <a:gd name="connsiteY68" fmla="*/ 6228 h 9986"/>
                <a:gd name="connsiteX69" fmla="*/ 725 w 10000"/>
                <a:gd name="connsiteY69" fmla="*/ 6530 h 9986"/>
                <a:gd name="connsiteX70" fmla="*/ 706 w 10000"/>
                <a:gd name="connsiteY70" fmla="*/ 6806 h 9986"/>
                <a:gd name="connsiteX71" fmla="*/ 689 w 10000"/>
                <a:gd name="connsiteY71" fmla="*/ 7134 h 9986"/>
                <a:gd name="connsiteX72" fmla="*/ 674 w 10000"/>
                <a:gd name="connsiteY72" fmla="*/ 7423 h 9986"/>
                <a:gd name="connsiteX73" fmla="*/ 660 w 10000"/>
                <a:gd name="connsiteY73" fmla="*/ 7751 h 9986"/>
                <a:gd name="connsiteX74" fmla="*/ 645 w 10000"/>
                <a:gd name="connsiteY74" fmla="*/ 8106 h 9986"/>
                <a:gd name="connsiteX75" fmla="*/ 634 w 10000"/>
                <a:gd name="connsiteY75" fmla="*/ 8460 h 9986"/>
                <a:gd name="connsiteX76" fmla="*/ 623 w 10000"/>
                <a:gd name="connsiteY76" fmla="*/ 8816 h 9986"/>
                <a:gd name="connsiteX77" fmla="*/ 614 w 10000"/>
                <a:gd name="connsiteY77" fmla="*/ 9157 h 9986"/>
                <a:gd name="connsiteX78" fmla="*/ 606 w 10000"/>
                <a:gd name="connsiteY78" fmla="*/ 9538 h 9986"/>
                <a:gd name="connsiteX0" fmla="*/ 615 w 10001"/>
                <a:gd name="connsiteY0" fmla="*/ 9170 h 10047"/>
                <a:gd name="connsiteX1" fmla="*/ 43 w 10001"/>
                <a:gd name="connsiteY1" fmla="*/ 10000 h 10047"/>
                <a:gd name="connsiteX2" fmla="*/ 43 w 10001"/>
                <a:gd name="connsiteY2" fmla="*/ 9723 h 10047"/>
                <a:gd name="connsiteX3" fmla="*/ 65 w 10001"/>
                <a:gd name="connsiteY3" fmla="*/ 7894 h 10047"/>
                <a:gd name="connsiteX4" fmla="*/ 71 w 10001"/>
                <a:gd name="connsiteY4" fmla="*/ 7643 h 10047"/>
                <a:gd name="connsiteX5" fmla="*/ 90 w 10001"/>
                <a:gd name="connsiteY5" fmla="*/ 6908 h 10047"/>
                <a:gd name="connsiteX6" fmla="*/ 104 w 10001"/>
                <a:gd name="connsiteY6" fmla="*/ 6434 h 10047"/>
                <a:gd name="connsiteX7" fmla="*/ 121 w 10001"/>
                <a:gd name="connsiteY7" fmla="*/ 5959 h 10047"/>
                <a:gd name="connsiteX8" fmla="*/ 137 w 10001"/>
                <a:gd name="connsiteY8" fmla="*/ 5499 h 10047"/>
                <a:gd name="connsiteX9" fmla="*/ 156 w 10001"/>
                <a:gd name="connsiteY9" fmla="*/ 5078 h 10047"/>
                <a:gd name="connsiteX10" fmla="*/ 177 w 10001"/>
                <a:gd name="connsiteY10" fmla="*/ 4645 h 10047"/>
                <a:gd name="connsiteX11" fmla="*/ 200 w 10001"/>
                <a:gd name="connsiteY11" fmla="*/ 4224 h 10047"/>
                <a:gd name="connsiteX12" fmla="*/ 212 w 10001"/>
                <a:gd name="connsiteY12" fmla="*/ 4026 h 10047"/>
                <a:gd name="connsiteX13" fmla="*/ 223 w 10001"/>
                <a:gd name="connsiteY13" fmla="*/ 3814 h 10047"/>
                <a:gd name="connsiteX14" fmla="*/ 248 w 10001"/>
                <a:gd name="connsiteY14" fmla="*/ 3446 h 10047"/>
                <a:gd name="connsiteX15" fmla="*/ 275 w 10001"/>
                <a:gd name="connsiteY15" fmla="*/ 3092 h 10047"/>
                <a:gd name="connsiteX16" fmla="*/ 303 w 10001"/>
                <a:gd name="connsiteY16" fmla="*/ 2737 h 10047"/>
                <a:gd name="connsiteX17" fmla="*/ 332 w 10001"/>
                <a:gd name="connsiteY17" fmla="*/ 2407 h 10047"/>
                <a:gd name="connsiteX18" fmla="*/ 362 w 10001"/>
                <a:gd name="connsiteY18" fmla="*/ 2079 h 10047"/>
                <a:gd name="connsiteX19" fmla="*/ 378 w 10001"/>
                <a:gd name="connsiteY19" fmla="*/ 1935 h 10047"/>
                <a:gd name="connsiteX20" fmla="*/ 392 w 10001"/>
                <a:gd name="connsiteY20" fmla="*/ 1789 h 10047"/>
                <a:gd name="connsiteX21" fmla="*/ 425 w 10001"/>
                <a:gd name="connsiteY21" fmla="*/ 1526 h 10047"/>
                <a:gd name="connsiteX22" fmla="*/ 460 w 10001"/>
                <a:gd name="connsiteY22" fmla="*/ 1250 h 10047"/>
                <a:gd name="connsiteX23" fmla="*/ 494 w 10001"/>
                <a:gd name="connsiteY23" fmla="*/ 1025 h 10047"/>
                <a:gd name="connsiteX24" fmla="*/ 529 w 10001"/>
                <a:gd name="connsiteY24" fmla="*/ 829 h 10047"/>
                <a:gd name="connsiteX25" fmla="*/ 565 w 10001"/>
                <a:gd name="connsiteY25" fmla="*/ 632 h 10047"/>
                <a:gd name="connsiteX26" fmla="*/ 603 w 10001"/>
                <a:gd name="connsiteY26" fmla="*/ 473 h 10047"/>
                <a:gd name="connsiteX27" fmla="*/ 640 w 10001"/>
                <a:gd name="connsiteY27" fmla="*/ 328 h 10047"/>
                <a:gd name="connsiteX28" fmla="*/ 678 w 10001"/>
                <a:gd name="connsiteY28" fmla="*/ 197 h 10047"/>
                <a:gd name="connsiteX29" fmla="*/ 698 w 10001"/>
                <a:gd name="connsiteY29" fmla="*/ 144 h 10047"/>
                <a:gd name="connsiteX30" fmla="*/ 719 w 10001"/>
                <a:gd name="connsiteY30" fmla="*/ 119 h 10047"/>
                <a:gd name="connsiteX31" fmla="*/ 759 w 10001"/>
                <a:gd name="connsiteY31" fmla="*/ 53 h 10047"/>
                <a:gd name="connsiteX32" fmla="*/ 799 w 10001"/>
                <a:gd name="connsiteY32" fmla="*/ 0 h 10047"/>
                <a:gd name="connsiteX33" fmla="*/ 841 w 10001"/>
                <a:gd name="connsiteY33" fmla="*/ 0 h 10047"/>
                <a:gd name="connsiteX34" fmla="*/ 858 w 10001"/>
                <a:gd name="connsiteY34" fmla="*/ 0 h 10047"/>
                <a:gd name="connsiteX35" fmla="*/ 2001 w 10001"/>
                <a:gd name="connsiteY35" fmla="*/ 0 h 10047"/>
                <a:gd name="connsiteX36" fmla="*/ 3144 w 10001"/>
                <a:gd name="connsiteY36" fmla="*/ 0 h 10047"/>
                <a:gd name="connsiteX37" fmla="*/ 4288 w 10001"/>
                <a:gd name="connsiteY37" fmla="*/ 0 h 10047"/>
                <a:gd name="connsiteX38" fmla="*/ 5429 w 10001"/>
                <a:gd name="connsiteY38" fmla="*/ 0 h 10047"/>
                <a:gd name="connsiteX39" fmla="*/ 6571 w 10001"/>
                <a:gd name="connsiteY39" fmla="*/ 0 h 10047"/>
                <a:gd name="connsiteX40" fmla="*/ 7715 w 10001"/>
                <a:gd name="connsiteY40" fmla="*/ 0 h 10047"/>
                <a:gd name="connsiteX41" fmla="*/ 8858 w 10001"/>
                <a:gd name="connsiteY41" fmla="*/ 0 h 10047"/>
                <a:gd name="connsiteX42" fmla="*/ 10001 w 10001"/>
                <a:gd name="connsiteY42" fmla="*/ 0 h 10047"/>
                <a:gd name="connsiteX43" fmla="*/ 10001 w 10001"/>
                <a:gd name="connsiteY43" fmla="*/ 3671 h 10047"/>
                <a:gd name="connsiteX44" fmla="*/ 8897 w 10001"/>
                <a:gd name="connsiteY44" fmla="*/ 3671 h 10047"/>
                <a:gd name="connsiteX45" fmla="*/ 7797 w 10001"/>
                <a:gd name="connsiteY45" fmla="*/ 3671 h 10047"/>
                <a:gd name="connsiteX46" fmla="*/ 6693 w 10001"/>
                <a:gd name="connsiteY46" fmla="*/ 3671 h 10047"/>
                <a:gd name="connsiteX47" fmla="*/ 5593 w 10001"/>
                <a:gd name="connsiteY47" fmla="*/ 3671 h 10047"/>
                <a:gd name="connsiteX48" fmla="*/ 4491 w 10001"/>
                <a:gd name="connsiteY48" fmla="*/ 3671 h 10047"/>
                <a:gd name="connsiteX49" fmla="*/ 3390 w 10001"/>
                <a:gd name="connsiteY49" fmla="*/ 3671 h 10047"/>
                <a:gd name="connsiteX50" fmla="*/ 2288 w 10001"/>
                <a:gd name="connsiteY50" fmla="*/ 3671 h 10047"/>
                <a:gd name="connsiteX51" fmla="*/ 1187 w 10001"/>
                <a:gd name="connsiteY51" fmla="*/ 3671 h 10047"/>
                <a:gd name="connsiteX52" fmla="*/ 1157 w 10001"/>
                <a:gd name="connsiteY52" fmla="*/ 3697 h 10047"/>
                <a:gd name="connsiteX53" fmla="*/ 1127 w 10001"/>
                <a:gd name="connsiteY53" fmla="*/ 3723 h 10047"/>
                <a:gd name="connsiteX54" fmla="*/ 1096 w 10001"/>
                <a:gd name="connsiteY54" fmla="*/ 3776 h 10047"/>
                <a:gd name="connsiteX55" fmla="*/ 1067 w 10001"/>
                <a:gd name="connsiteY55" fmla="*/ 3841 h 10047"/>
                <a:gd name="connsiteX56" fmla="*/ 1038 w 10001"/>
                <a:gd name="connsiteY56" fmla="*/ 3921 h 10047"/>
                <a:gd name="connsiteX57" fmla="*/ 1010 w 10001"/>
                <a:gd name="connsiteY57" fmla="*/ 4026 h 10047"/>
                <a:gd name="connsiteX58" fmla="*/ 981 w 10001"/>
                <a:gd name="connsiteY58" fmla="*/ 4144 h 10047"/>
                <a:gd name="connsiteX59" fmla="*/ 954 w 10001"/>
                <a:gd name="connsiteY59" fmla="*/ 4302 h 10047"/>
                <a:gd name="connsiteX60" fmla="*/ 928 w 10001"/>
                <a:gd name="connsiteY60" fmla="*/ 4447 h 10047"/>
                <a:gd name="connsiteX61" fmla="*/ 903 w 10001"/>
                <a:gd name="connsiteY61" fmla="*/ 4618 h 10047"/>
                <a:gd name="connsiteX62" fmla="*/ 877 w 10001"/>
                <a:gd name="connsiteY62" fmla="*/ 4801 h 10047"/>
                <a:gd name="connsiteX63" fmla="*/ 854 w 10001"/>
                <a:gd name="connsiteY63" fmla="*/ 4999 h 10047"/>
                <a:gd name="connsiteX64" fmla="*/ 829 w 10001"/>
                <a:gd name="connsiteY64" fmla="*/ 5223 h 10047"/>
                <a:gd name="connsiteX65" fmla="*/ 806 w 10001"/>
                <a:gd name="connsiteY65" fmla="*/ 5460 h 10047"/>
                <a:gd name="connsiteX66" fmla="*/ 785 w 10001"/>
                <a:gd name="connsiteY66" fmla="*/ 5710 h 10047"/>
                <a:gd name="connsiteX67" fmla="*/ 764 w 10001"/>
                <a:gd name="connsiteY67" fmla="*/ 5986 h 10047"/>
                <a:gd name="connsiteX68" fmla="*/ 745 w 10001"/>
                <a:gd name="connsiteY68" fmla="*/ 6237 h 10047"/>
                <a:gd name="connsiteX69" fmla="*/ 726 w 10001"/>
                <a:gd name="connsiteY69" fmla="*/ 6539 h 10047"/>
                <a:gd name="connsiteX70" fmla="*/ 707 w 10001"/>
                <a:gd name="connsiteY70" fmla="*/ 6816 h 10047"/>
                <a:gd name="connsiteX71" fmla="*/ 690 w 10001"/>
                <a:gd name="connsiteY71" fmla="*/ 7144 h 10047"/>
                <a:gd name="connsiteX72" fmla="*/ 675 w 10001"/>
                <a:gd name="connsiteY72" fmla="*/ 7433 h 10047"/>
                <a:gd name="connsiteX73" fmla="*/ 661 w 10001"/>
                <a:gd name="connsiteY73" fmla="*/ 7762 h 10047"/>
                <a:gd name="connsiteX74" fmla="*/ 646 w 10001"/>
                <a:gd name="connsiteY74" fmla="*/ 8117 h 10047"/>
                <a:gd name="connsiteX75" fmla="*/ 635 w 10001"/>
                <a:gd name="connsiteY75" fmla="*/ 8472 h 10047"/>
                <a:gd name="connsiteX76" fmla="*/ 624 w 10001"/>
                <a:gd name="connsiteY76" fmla="*/ 8828 h 10047"/>
                <a:gd name="connsiteX77" fmla="*/ 615 w 10001"/>
                <a:gd name="connsiteY77" fmla="*/ 9170 h 10047"/>
                <a:gd name="connsiteX0" fmla="*/ 625 w 10002"/>
                <a:gd name="connsiteY0" fmla="*/ 8828 h 10072"/>
                <a:gd name="connsiteX1" fmla="*/ 44 w 10002"/>
                <a:gd name="connsiteY1" fmla="*/ 10000 h 10072"/>
                <a:gd name="connsiteX2" fmla="*/ 44 w 10002"/>
                <a:gd name="connsiteY2" fmla="*/ 9723 h 10072"/>
                <a:gd name="connsiteX3" fmla="*/ 66 w 10002"/>
                <a:gd name="connsiteY3" fmla="*/ 7894 h 10072"/>
                <a:gd name="connsiteX4" fmla="*/ 72 w 10002"/>
                <a:gd name="connsiteY4" fmla="*/ 7643 h 10072"/>
                <a:gd name="connsiteX5" fmla="*/ 91 w 10002"/>
                <a:gd name="connsiteY5" fmla="*/ 6908 h 10072"/>
                <a:gd name="connsiteX6" fmla="*/ 105 w 10002"/>
                <a:gd name="connsiteY6" fmla="*/ 6434 h 10072"/>
                <a:gd name="connsiteX7" fmla="*/ 122 w 10002"/>
                <a:gd name="connsiteY7" fmla="*/ 5959 h 10072"/>
                <a:gd name="connsiteX8" fmla="*/ 138 w 10002"/>
                <a:gd name="connsiteY8" fmla="*/ 5499 h 10072"/>
                <a:gd name="connsiteX9" fmla="*/ 157 w 10002"/>
                <a:gd name="connsiteY9" fmla="*/ 5078 h 10072"/>
                <a:gd name="connsiteX10" fmla="*/ 178 w 10002"/>
                <a:gd name="connsiteY10" fmla="*/ 4645 h 10072"/>
                <a:gd name="connsiteX11" fmla="*/ 201 w 10002"/>
                <a:gd name="connsiteY11" fmla="*/ 4224 h 10072"/>
                <a:gd name="connsiteX12" fmla="*/ 213 w 10002"/>
                <a:gd name="connsiteY12" fmla="*/ 4026 h 10072"/>
                <a:gd name="connsiteX13" fmla="*/ 224 w 10002"/>
                <a:gd name="connsiteY13" fmla="*/ 3814 h 10072"/>
                <a:gd name="connsiteX14" fmla="*/ 249 w 10002"/>
                <a:gd name="connsiteY14" fmla="*/ 3446 h 10072"/>
                <a:gd name="connsiteX15" fmla="*/ 276 w 10002"/>
                <a:gd name="connsiteY15" fmla="*/ 3092 h 10072"/>
                <a:gd name="connsiteX16" fmla="*/ 304 w 10002"/>
                <a:gd name="connsiteY16" fmla="*/ 2737 h 10072"/>
                <a:gd name="connsiteX17" fmla="*/ 333 w 10002"/>
                <a:gd name="connsiteY17" fmla="*/ 2407 h 10072"/>
                <a:gd name="connsiteX18" fmla="*/ 363 w 10002"/>
                <a:gd name="connsiteY18" fmla="*/ 2079 h 10072"/>
                <a:gd name="connsiteX19" fmla="*/ 379 w 10002"/>
                <a:gd name="connsiteY19" fmla="*/ 1935 h 10072"/>
                <a:gd name="connsiteX20" fmla="*/ 393 w 10002"/>
                <a:gd name="connsiteY20" fmla="*/ 1789 h 10072"/>
                <a:gd name="connsiteX21" fmla="*/ 426 w 10002"/>
                <a:gd name="connsiteY21" fmla="*/ 1526 h 10072"/>
                <a:gd name="connsiteX22" fmla="*/ 461 w 10002"/>
                <a:gd name="connsiteY22" fmla="*/ 1250 h 10072"/>
                <a:gd name="connsiteX23" fmla="*/ 495 w 10002"/>
                <a:gd name="connsiteY23" fmla="*/ 1025 h 10072"/>
                <a:gd name="connsiteX24" fmla="*/ 530 w 10002"/>
                <a:gd name="connsiteY24" fmla="*/ 829 h 10072"/>
                <a:gd name="connsiteX25" fmla="*/ 566 w 10002"/>
                <a:gd name="connsiteY25" fmla="*/ 632 h 10072"/>
                <a:gd name="connsiteX26" fmla="*/ 604 w 10002"/>
                <a:gd name="connsiteY26" fmla="*/ 473 h 10072"/>
                <a:gd name="connsiteX27" fmla="*/ 641 w 10002"/>
                <a:gd name="connsiteY27" fmla="*/ 328 h 10072"/>
                <a:gd name="connsiteX28" fmla="*/ 679 w 10002"/>
                <a:gd name="connsiteY28" fmla="*/ 197 h 10072"/>
                <a:gd name="connsiteX29" fmla="*/ 699 w 10002"/>
                <a:gd name="connsiteY29" fmla="*/ 144 h 10072"/>
                <a:gd name="connsiteX30" fmla="*/ 720 w 10002"/>
                <a:gd name="connsiteY30" fmla="*/ 119 h 10072"/>
                <a:gd name="connsiteX31" fmla="*/ 760 w 10002"/>
                <a:gd name="connsiteY31" fmla="*/ 53 h 10072"/>
                <a:gd name="connsiteX32" fmla="*/ 800 w 10002"/>
                <a:gd name="connsiteY32" fmla="*/ 0 h 10072"/>
                <a:gd name="connsiteX33" fmla="*/ 842 w 10002"/>
                <a:gd name="connsiteY33" fmla="*/ 0 h 10072"/>
                <a:gd name="connsiteX34" fmla="*/ 859 w 10002"/>
                <a:gd name="connsiteY34" fmla="*/ 0 h 10072"/>
                <a:gd name="connsiteX35" fmla="*/ 2002 w 10002"/>
                <a:gd name="connsiteY35" fmla="*/ 0 h 10072"/>
                <a:gd name="connsiteX36" fmla="*/ 3145 w 10002"/>
                <a:gd name="connsiteY36" fmla="*/ 0 h 10072"/>
                <a:gd name="connsiteX37" fmla="*/ 4289 w 10002"/>
                <a:gd name="connsiteY37" fmla="*/ 0 h 10072"/>
                <a:gd name="connsiteX38" fmla="*/ 5430 w 10002"/>
                <a:gd name="connsiteY38" fmla="*/ 0 h 10072"/>
                <a:gd name="connsiteX39" fmla="*/ 6572 w 10002"/>
                <a:gd name="connsiteY39" fmla="*/ 0 h 10072"/>
                <a:gd name="connsiteX40" fmla="*/ 7716 w 10002"/>
                <a:gd name="connsiteY40" fmla="*/ 0 h 10072"/>
                <a:gd name="connsiteX41" fmla="*/ 8859 w 10002"/>
                <a:gd name="connsiteY41" fmla="*/ 0 h 10072"/>
                <a:gd name="connsiteX42" fmla="*/ 10002 w 10002"/>
                <a:gd name="connsiteY42" fmla="*/ 0 h 10072"/>
                <a:gd name="connsiteX43" fmla="*/ 10002 w 10002"/>
                <a:gd name="connsiteY43" fmla="*/ 3671 h 10072"/>
                <a:gd name="connsiteX44" fmla="*/ 8898 w 10002"/>
                <a:gd name="connsiteY44" fmla="*/ 3671 h 10072"/>
                <a:gd name="connsiteX45" fmla="*/ 7798 w 10002"/>
                <a:gd name="connsiteY45" fmla="*/ 3671 h 10072"/>
                <a:gd name="connsiteX46" fmla="*/ 6694 w 10002"/>
                <a:gd name="connsiteY46" fmla="*/ 3671 h 10072"/>
                <a:gd name="connsiteX47" fmla="*/ 5594 w 10002"/>
                <a:gd name="connsiteY47" fmla="*/ 3671 h 10072"/>
                <a:gd name="connsiteX48" fmla="*/ 4492 w 10002"/>
                <a:gd name="connsiteY48" fmla="*/ 3671 h 10072"/>
                <a:gd name="connsiteX49" fmla="*/ 3391 w 10002"/>
                <a:gd name="connsiteY49" fmla="*/ 3671 h 10072"/>
                <a:gd name="connsiteX50" fmla="*/ 2289 w 10002"/>
                <a:gd name="connsiteY50" fmla="*/ 3671 h 10072"/>
                <a:gd name="connsiteX51" fmla="*/ 1188 w 10002"/>
                <a:gd name="connsiteY51" fmla="*/ 3671 h 10072"/>
                <a:gd name="connsiteX52" fmla="*/ 1158 w 10002"/>
                <a:gd name="connsiteY52" fmla="*/ 3697 h 10072"/>
                <a:gd name="connsiteX53" fmla="*/ 1128 w 10002"/>
                <a:gd name="connsiteY53" fmla="*/ 3723 h 10072"/>
                <a:gd name="connsiteX54" fmla="*/ 1097 w 10002"/>
                <a:gd name="connsiteY54" fmla="*/ 3776 h 10072"/>
                <a:gd name="connsiteX55" fmla="*/ 1068 w 10002"/>
                <a:gd name="connsiteY55" fmla="*/ 3841 h 10072"/>
                <a:gd name="connsiteX56" fmla="*/ 1039 w 10002"/>
                <a:gd name="connsiteY56" fmla="*/ 3921 h 10072"/>
                <a:gd name="connsiteX57" fmla="*/ 1011 w 10002"/>
                <a:gd name="connsiteY57" fmla="*/ 4026 h 10072"/>
                <a:gd name="connsiteX58" fmla="*/ 982 w 10002"/>
                <a:gd name="connsiteY58" fmla="*/ 4144 h 10072"/>
                <a:gd name="connsiteX59" fmla="*/ 955 w 10002"/>
                <a:gd name="connsiteY59" fmla="*/ 4302 h 10072"/>
                <a:gd name="connsiteX60" fmla="*/ 929 w 10002"/>
                <a:gd name="connsiteY60" fmla="*/ 4447 h 10072"/>
                <a:gd name="connsiteX61" fmla="*/ 904 w 10002"/>
                <a:gd name="connsiteY61" fmla="*/ 4618 h 10072"/>
                <a:gd name="connsiteX62" fmla="*/ 878 w 10002"/>
                <a:gd name="connsiteY62" fmla="*/ 4801 h 10072"/>
                <a:gd name="connsiteX63" fmla="*/ 855 w 10002"/>
                <a:gd name="connsiteY63" fmla="*/ 4999 h 10072"/>
                <a:gd name="connsiteX64" fmla="*/ 830 w 10002"/>
                <a:gd name="connsiteY64" fmla="*/ 5223 h 10072"/>
                <a:gd name="connsiteX65" fmla="*/ 807 w 10002"/>
                <a:gd name="connsiteY65" fmla="*/ 5460 h 10072"/>
                <a:gd name="connsiteX66" fmla="*/ 786 w 10002"/>
                <a:gd name="connsiteY66" fmla="*/ 5710 h 10072"/>
                <a:gd name="connsiteX67" fmla="*/ 765 w 10002"/>
                <a:gd name="connsiteY67" fmla="*/ 5986 h 10072"/>
                <a:gd name="connsiteX68" fmla="*/ 746 w 10002"/>
                <a:gd name="connsiteY68" fmla="*/ 6237 h 10072"/>
                <a:gd name="connsiteX69" fmla="*/ 727 w 10002"/>
                <a:gd name="connsiteY69" fmla="*/ 6539 h 10072"/>
                <a:gd name="connsiteX70" fmla="*/ 708 w 10002"/>
                <a:gd name="connsiteY70" fmla="*/ 6816 h 10072"/>
                <a:gd name="connsiteX71" fmla="*/ 691 w 10002"/>
                <a:gd name="connsiteY71" fmla="*/ 7144 h 10072"/>
                <a:gd name="connsiteX72" fmla="*/ 676 w 10002"/>
                <a:gd name="connsiteY72" fmla="*/ 7433 h 10072"/>
                <a:gd name="connsiteX73" fmla="*/ 662 w 10002"/>
                <a:gd name="connsiteY73" fmla="*/ 7762 h 10072"/>
                <a:gd name="connsiteX74" fmla="*/ 647 w 10002"/>
                <a:gd name="connsiteY74" fmla="*/ 8117 h 10072"/>
                <a:gd name="connsiteX75" fmla="*/ 636 w 10002"/>
                <a:gd name="connsiteY75" fmla="*/ 8472 h 10072"/>
                <a:gd name="connsiteX76" fmla="*/ 625 w 10002"/>
                <a:gd name="connsiteY76" fmla="*/ 8828 h 10072"/>
                <a:gd name="connsiteX0" fmla="*/ 636 w 10002"/>
                <a:gd name="connsiteY0" fmla="*/ 8472 h 10099"/>
                <a:gd name="connsiteX1" fmla="*/ 44 w 10002"/>
                <a:gd name="connsiteY1" fmla="*/ 10000 h 10099"/>
                <a:gd name="connsiteX2" fmla="*/ 44 w 10002"/>
                <a:gd name="connsiteY2" fmla="*/ 9723 h 10099"/>
                <a:gd name="connsiteX3" fmla="*/ 66 w 10002"/>
                <a:gd name="connsiteY3" fmla="*/ 7894 h 10099"/>
                <a:gd name="connsiteX4" fmla="*/ 72 w 10002"/>
                <a:gd name="connsiteY4" fmla="*/ 7643 h 10099"/>
                <a:gd name="connsiteX5" fmla="*/ 91 w 10002"/>
                <a:gd name="connsiteY5" fmla="*/ 6908 h 10099"/>
                <a:gd name="connsiteX6" fmla="*/ 105 w 10002"/>
                <a:gd name="connsiteY6" fmla="*/ 6434 h 10099"/>
                <a:gd name="connsiteX7" fmla="*/ 122 w 10002"/>
                <a:gd name="connsiteY7" fmla="*/ 5959 h 10099"/>
                <a:gd name="connsiteX8" fmla="*/ 138 w 10002"/>
                <a:gd name="connsiteY8" fmla="*/ 5499 h 10099"/>
                <a:gd name="connsiteX9" fmla="*/ 157 w 10002"/>
                <a:gd name="connsiteY9" fmla="*/ 5078 h 10099"/>
                <a:gd name="connsiteX10" fmla="*/ 178 w 10002"/>
                <a:gd name="connsiteY10" fmla="*/ 4645 h 10099"/>
                <a:gd name="connsiteX11" fmla="*/ 201 w 10002"/>
                <a:gd name="connsiteY11" fmla="*/ 4224 h 10099"/>
                <a:gd name="connsiteX12" fmla="*/ 213 w 10002"/>
                <a:gd name="connsiteY12" fmla="*/ 4026 h 10099"/>
                <a:gd name="connsiteX13" fmla="*/ 224 w 10002"/>
                <a:gd name="connsiteY13" fmla="*/ 3814 h 10099"/>
                <a:gd name="connsiteX14" fmla="*/ 249 w 10002"/>
                <a:gd name="connsiteY14" fmla="*/ 3446 h 10099"/>
                <a:gd name="connsiteX15" fmla="*/ 276 w 10002"/>
                <a:gd name="connsiteY15" fmla="*/ 3092 h 10099"/>
                <a:gd name="connsiteX16" fmla="*/ 304 w 10002"/>
                <a:gd name="connsiteY16" fmla="*/ 2737 h 10099"/>
                <a:gd name="connsiteX17" fmla="*/ 333 w 10002"/>
                <a:gd name="connsiteY17" fmla="*/ 2407 h 10099"/>
                <a:gd name="connsiteX18" fmla="*/ 363 w 10002"/>
                <a:gd name="connsiteY18" fmla="*/ 2079 h 10099"/>
                <a:gd name="connsiteX19" fmla="*/ 379 w 10002"/>
                <a:gd name="connsiteY19" fmla="*/ 1935 h 10099"/>
                <a:gd name="connsiteX20" fmla="*/ 393 w 10002"/>
                <a:gd name="connsiteY20" fmla="*/ 1789 h 10099"/>
                <a:gd name="connsiteX21" fmla="*/ 426 w 10002"/>
                <a:gd name="connsiteY21" fmla="*/ 1526 h 10099"/>
                <a:gd name="connsiteX22" fmla="*/ 461 w 10002"/>
                <a:gd name="connsiteY22" fmla="*/ 1250 h 10099"/>
                <a:gd name="connsiteX23" fmla="*/ 495 w 10002"/>
                <a:gd name="connsiteY23" fmla="*/ 1025 h 10099"/>
                <a:gd name="connsiteX24" fmla="*/ 530 w 10002"/>
                <a:gd name="connsiteY24" fmla="*/ 829 h 10099"/>
                <a:gd name="connsiteX25" fmla="*/ 566 w 10002"/>
                <a:gd name="connsiteY25" fmla="*/ 632 h 10099"/>
                <a:gd name="connsiteX26" fmla="*/ 604 w 10002"/>
                <a:gd name="connsiteY26" fmla="*/ 473 h 10099"/>
                <a:gd name="connsiteX27" fmla="*/ 641 w 10002"/>
                <a:gd name="connsiteY27" fmla="*/ 328 h 10099"/>
                <a:gd name="connsiteX28" fmla="*/ 679 w 10002"/>
                <a:gd name="connsiteY28" fmla="*/ 197 h 10099"/>
                <a:gd name="connsiteX29" fmla="*/ 699 w 10002"/>
                <a:gd name="connsiteY29" fmla="*/ 144 h 10099"/>
                <a:gd name="connsiteX30" fmla="*/ 720 w 10002"/>
                <a:gd name="connsiteY30" fmla="*/ 119 h 10099"/>
                <a:gd name="connsiteX31" fmla="*/ 760 w 10002"/>
                <a:gd name="connsiteY31" fmla="*/ 53 h 10099"/>
                <a:gd name="connsiteX32" fmla="*/ 800 w 10002"/>
                <a:gd name="connsiteY32" fmla="*/ 0 h 10099"/>
                <a:gd name="connsiteX33" fmla="*/ 842 w 10002"/>
                <a:gd name="connsiteY33" fmla="*/ 0 h 10099"/>
                <a:gd name="connsiteX34" fmla="*/ 859 w 10002"/>
                <a:gd name="connsiteY34" fmla="*/ 0 h 10099"/>
                <a:gd name="connsiteX35" fmla="*/ 2002 w 10002"/>
                <a:gd name="connsiteY35" fmla="*/ 0 h 10099"/>
                <a:gd name="connsiteX36" fmla="*/ 3145 w 10002"/>
                <a:gd name="connsiteY36" fmla="*/ 0 h 10099"/>
                <a:gd name="connsiteX37" fmla="*/ 4289 w 10002"/>
                <a:gd name="connsiteY37" fmla="*/ 0 h 10099"/>
                <a:gd name="connsiteX38" fmla="*/ 5430 w 10002"/>
                <a:gd name="connsiteY38" fmla="*/ 0 h 10099"/>
                <a:gd name="connsiteX39" fmla="*/ 6572 w 10002"/>
                <a:gd name="connsiteY39" fmla="*/ 0 h 10099"/>
                <a:gd name="connsiteX40" fmla="*/ 7716 w 10002"/>
                <a:gd name="connsiteY40" fmla="*/ 0 h 10099"/>
                <a:gd name="connsiteX41" fmla="*/ 8859 w 10002"/>
                <a:gd name="connsiteY41" fmla="*/ 0 h 10099"/>
                <a:gd name="connsiteX42" fmla="*/ 10002 w 10002"/>
                <a:gd name="connsiteY42" fmla="*/ 0 h 10099"/>
                <a:gd name="connsiteX43" fmla="*/ 10002 w 10002"/>
                <a:gd name="connsiteY43" fmla="*/ 3671 h 10099"/>
                <a:gd name="connsiteX44" fmla="*/ 8898 w 10002"/>
                <a:gd name="connsiteY44" fmla="*/ 3671 h 10099"/>
                <a:gd name="connsiteX45" fmla="*/ 7798 w 10002"/>
                <a:gd name="connsiteY45" fmla="*/ 3671 h 10099"/>
                <a:gd name="connsiteX46" fmla="*/ 6694 w 10002"/>
                <a:gd name="connsiteY46" fmla="*/ 3671 h 10099"/>
                <a:gd name="connsiteX47" fmla="*/ 5594 w 10002"/>
                <a:gd name="connsiteY47" fmla="*/ 3671 h 10099"/>
                <a:gd name="connsiteX48" fmla="*/ 4492 w 10002"/>
                <a:gd name="connsiteY48" fmla="*/ 3671 h 10099"/>
                <a:gd name="connsiteX49" fmla="*/ 3391 w 10002"/>
                <a:gd name="connsiteY49" fmla="*/ 3671 h 10099"/>
                <a:gd name="connsiteX50" fmla="*/ 2289 w 10002"/>
                <a:gd name="connsiteY50" fmla="*/ 3671 h 10099"/>
                <a:gd name="connsiteX51" fmla="*/ 1188 w 10002"/>
                <a:gd name="connsiteY51" fmla="*/ 3671 h 10099"/>
                <a:gd name="connsiteX52" fmla="*/ 1158 w 10002"/>
                <a:gd name="connsiteY52" fmla="*/ 3697 h 10099"/>
                <a:gd name="connsiteX53" fmla="*/ 1128 w 10002"/>
                <a:gd name="connsiteY53" fmla="*/ 3723 h 10099"/>
                <a:gd name="connsiteX54" fmla="*/ 1097 w 10002"/>
                <a:gd name="connsiteY54" fmla="*/ 3776 h 10099"/>
                <a:gd name="connsiteX55" fmla="*/ 1068 w 10002"/>
                <a:gd name="connsiteY55" fmla="*/ 3841 h 10099"/>
                <a:gd name="connsiteX56" fmla="*/ 1039 w 10002"/>
                <a:gd name="connsiteY56" fmla="*/ 3921 h 10099"/>
                <a:gd name="connsiteX57" fmla="*/ 1011 w 10002"/>
                <a:gd name="connsiteY57" fmla="*/ 4026 h 10099"/>
                <a:gd name="connsiteX58" fmla="*/ 982 w 10002"/>
                <a:gd name="connsiteY58" fmla="*/ 4144 h 10099"/>
                <a:gd name="connsiteX59" fmla="*/ 955 w 10002"/>
                <a:gd name="connsiteY59" fmla="*/ 4302 h 10099"/>
                <a:gd name="connsiteX60" fmla="*/ 929 w 10002"/>
                <a:gd name="connsiteY60" fmla="*/ 4447 h 10099"/>
                <a:gd name="connsiteX61" fmla="*/ 904 w 10002"/>
                <a:gd name="connsiteY61" fmla="*/ 4618 h 10099"/>
                <a:gd name="connsiteX62" fmla="*/ 878 w 10002"/>
                <a:gd name="connsiteY62" fmla="*/ 4801 h 10099"/>
                <a:gd name="connsiteX63" fmla="*/ 855 w 10002"/>
                <a:gd name="connsiteY63" fmla="*/ 4999 h 10099"/>
                <a:gd name="connsiteX64" fmla="*/ 830 w 10002"/>
                <a:gd name="connsiteY64" fmla="*/ 5223 h 10099"/>
                <a:gd name="connsiteX65" fmla="*/ 807 w 10002"/>
                <a:gd name="connsiteY65" fmla="*/ 5460 h 10099"/>
                <a:gd name="connsiteX66" fmla="*/ 786 w 10002"/>
                <a:gd name="connsiteY66" fmla="*/ 5710 h 10099"/>
                <a:gd name="connsiteX67" fmla="*/ 765 w 10002"/>
                <a:gd name="connsiteY67" fmla="*/ 5986 h 10099"/>
                <a:gd name="connsiteX68" fmla="*/ 746 w 10002"/>
                <a:gd name="connsiteY68" fmla="*/ 6237 h 10099"/>
                <a:gd name="connsiteX69" fmla="*/ 727 w 10002"/>
                <a:gd name="connsiteY69" fmla="*/ 6539 h 10099"/>
                <a:gd name="connsiteX70" fmla="*/ 708 w 10002"/>
                <a:gd name="connsiteY70" fmla="*/ 6816 h 10099"/>
                <a:gd name="connsiteX71" fmla="*/ 691 w 10002"/>
                <a:gd name="connsiteY71" fmla="*/ 7144 h 10099"/>
                <a:gd name="connsiteX72" fmla="*/ 676 w 10002"/>
                <a:gd name="connsiteY72" fmla="*/ 7433 h 10099"/>
                <a:gd name="connsiteX73" fmla="*/ 662 w 10002"/>
                <a:gd name="connsiteY73" fmla="*/ 7762 h 10099"/>
                <a:gd name="connsiteX74" fmla="*/ 647 w 10002"/>
                <a:gd name="connsiteY74" fmla="*/ 8117 h 10099"/>
                <a:gd name="connsiteX75" fmla="*/ 636 w 10002"/>
                <a:gd name="connsiteY75" fmla="*/ 8472 h 10099"/>
                <a:gd name="connsiteX0" fmla="*/ 631 w 9997"/>
                <a:gd name="connsiteY0" fmla="*/ 8472 h 10005"/>
                <a:gd name="connsiteX1" fmla="*/ 39 w 9997"/>
                <a:gd name="connsiteY1" fmla="*/ 10000 h 10005"/>
                <a:gd name="connsiteX2" fmla="*/ 61 w 9997"/>
                <a:gd name="connsiteY2" fmla="*/ 7894 h 10005"/>
                <a:gd name="connsiteX3" fmla="*/ 67 w 9997"/>
                <a:gd name="connsiteY3" fmla="*/ 7643 h 10005"/>
                <a:gd name="connsiteX4" fmla="*/ 86 w 9997"/>
                <a:gd name="connsiteY4" fmla="*/ 6908 h 10005"/>
                <a:gd name="connsiteX5" fmla="*/ 100 w 9997"/>
                <a:gd name="connsiteY5" fmla="*/ 6434 h 10005"/>
                <a:gd name="connsiteX6" fmla="*/ 117 w 9997"/>
                <a:gd name="connsiteY6" fmla="*/ 5959 h 10005"/>
                <a:gd name="connsiteX7" fmla="*/ 133 w 9997"/>
                <a:gd name="connsiteY7" fmla="*/ 5499 h 10005"/>
                <a:gd name="connsiteX8" fmla="*/ 152 w 9997"/>
                <a:gd name="connsiteY8" fmla="*/ 5078 h 10005"/>
                <a:gd name="connsiteX9" fmla="*/ 173 w 9997"/>
                <a:gd name="connsiteY9" fmla="*/ 4645 h 10005"/>
                <a:gd name="connsiteX10" fmla="*/ 196 w 9997"/>
                <a:gd name="connsiteY10" fmla="*/ 4224 h 10005"/>
                <a:gd name="connsiteX11" fmla="*/ 208 w 9997"/>
                <a:gd name="connsiteY11" fmla="*/ 4026 h 10005"/>
                <a:gd name="connsiteX12" fmla="*/ 219 w 9997"/>
                <a:gd name="connsiteY12" fmla="*/ 3814 h 10005"/>
                <a:gd name="connsiteX13" fmla="*/ 244 w 9997"/>
                <a:gd name="connsiteY13" fmla="*/ 3446 h 10005"/>
                <a:gd name="connsiteX14" fmla="*/ 271 w 9997"/>
                <a:gd name="connsiteY14" fmla="*/ 3092 h 10005"/>
                <a:gd name="connsiteX15" fmla="*/ 299 w 9997"/>
                <a:gd name="connsiteY15" fmla="*/ 2737 h 10005"/>
                <a:gd name="connsiteX16" fmla="*/ 328 w 9997"/>
                <a:gd name="connsiteY16" fmla="*/ 2407 h 10005"/>
                <a:gd name="connsiteX17" fmla="*/ 358 w 9997"/>
                <a:gd name="connsiteY17" fmla="*/ 2079 h 10005"/>
                <a:gd name="connsiteX18" fmla="*/ 374 w 9997"/>
                <a:gd name="connsiteY18" fmla="*/ 1935 h 10005"/>
                <a:gd name="connsiteX19" fmla="*/ 388 w 9997"/>
                <a:gd name="connsiteY19" fmla="*/ 1789 h 10005"/>
                <a:gd name="connsiteX20" fmla="*/ 421 w 9997"/>
                <a:gd name="connsiteY20" fmla="*/ 1526 h 10005"/>
                <a:gd name="connsiteX21" fmla="*/ 456 w 9997"/>
                <a:gd name="connsiteY21" fmla="*/ 1250 h 10005"/>
                <a:gd name="connsiteX22" fmla="*/ 490 w 9997"/>
                <a:gd name="connsiteY22" fmla="*/ 1025 h 10005"/>
                <a:gd name="connsiteX23" fmla="*/ 525 w 9997"/>
                <a:gd name="connsiteY23" fmla="*/ 829 h 10005"/>
                <a:gd name="connsiteX24" fmla="*/ 561 w 9997"/>
                <a:gd name="connsiteY24" fmla="*/ 632 h 10005"/>
                <a:gd name="connsiteX25" fmla="*/ 599 w 9997"/>
                <a:gd name="connsiteY25" fmla="*/ 473 h 10005"/>
                <a:gd name="connsiteX26" fmla="*/ 636 w 9997"/>
                <a:gd name="connsiteY26" fmla="*/ 328 h 10005"/>
                <a:gd name="connsiteX27" fmla="*/ 674 w 9997"/>
                <a:gd name="connsiteY27" fmla="*/ 197 h 10005"/>
                <a:gd name="connsiteX28" fmla="*/ 694 w 9997"/>
                <a:gd name="connsiteY28" fmla="*/ 144 h 10005"/>
                <a:gd name="connsiteX29" fmla="*/ 715 w 9997"/>
                <a:gd name="connsiteY29" fmla="*/ 119 h 10005"/>
                <a:gd name="connsiteX30" fmla="*/ 755 w 9997"/>
                <a:gd name="connsiteY30" fmla="*/ 53 h 10005"/>
                <a:gd name="connsiteX31" fmla="*/ 795 w 9997"/>
                <a:gd name="connsiteY31" fmla="*/ 0 h 10005"/>
                <a:gd name="connsiteX32" fmla="*/ 837 w 9997"/>
                <a:gd name="connsiteY32" fmla="*/ 0 h 10005"/>
                <a:gd name="connsiteX33" fmla="*/ 854 w 9997"/>
                <a:gd name="connsiteY33" fmla="*/ 0 h 10005"/>
                <a:gd name="connsiteX34" fmla="*/ 1997 w 9997"/>
                <a:gd name="connsiteY34" fmla="*/ 0 h 10005"/>
                <a:gd name="connsiteX35" fmla="*/ 3140 w 9997"/>
                <a:gd name="connsiteY35" fmla="*/ 0 h 10005"/>
                <a:gd name="connsiteX36" fmla="*/ 4284 w 9997"/>
                <a:gd name="connsiteY36" fmla="*/ 0 h 10005"/>
                <a:gd name="connsiteX37" fmla="*/ 5425 w 9997"/>
                <a:gd name="connsiteY37" fmla="*/ 0 h 10005"/>
                <a:gd name="connsiteX38" fmla="*/ 6567 w 9997"/>
                <a:gd name="connsiteY38" fmla="*/ 0 h 10005"/>
                <a:gd name="connsiteX39" fmla="*/ 7711 w 9997"/>
                <a:gd name="connsiteY39" fmla="*/ 0 h 10005"/>
                <a:gd name="connsiteX40" fmla="*/ 8854 w 9997"/>
                <a:gd name="connsiteY40" fmla="*/ 0 h 10005"/>
                <a:gd name="connsiteX41" fmla="*/ 9997 w 9997"/>
                <a:gd name="connsiteY41" fmla="*/ 0 h 10005"/>
                <a:gd name="connsiteX42" fmla="*/ 9997 w 9997"/>
                <a:gd name="connsiteY42" fmla="*/ 3671 h 10005"/>
                <a:gd name="connsiteX43" fmla="*/ 8893 w 9997"/>
                <a:gd name="connsiteY43" fmla="*/ 3671 h 10005"/>
                <a:gd name="connsiteX44" fmla="*/ 7793 w 9997"/>
                <a:gd name="connsiteY44" fmla="*/ 3671 h 10005"/>
                <a:gd name="connsiteX45" fmla="*/ 6689 w 9997"/>
                <a:gd name="connsiteY45" fmla="*/ 3671 h 10005"/>
                <a:gd name="connsiteX46" fmla="*/ 5589 w 9997"/>
                <a:gd name="connsiteY46" fmla="*/ 3671 h 10005"/>
                <a:gd name="connsiteX47" fmla="*/ 4487 w 9997"/>
                <a:gd name="connsiteY47" fmla="*/ 3671 h 10005"/>
                <a:gd name="connsiteX48" fmla="*/ 3386 w 9997"/>
                <a:gd name="connsiteY48" fmla="*/ 3671 h 10005"/>
                <a:gd name="connsiteX49" fmla="*/ 2284 w 9997"/>
                <a:gd name="connsiteY49" fmla="*/ 3671 h 10005"/>
                <a:gd name="connsiteX50" fmla="*/ 1183 w 9997"/>
                <a:gd name="connsiteY50" fmla="*/ 3671 h 10005"/>
                <a:gd name="connsiteX51" fmla="*/ 1153 w 9997"/>
                <a:gd name="connsiteY51" fmla="*/ 3697 h 10005"/>
                <a:gd name="connsiteX52" fmla="*/ 1123 w 9997"/>
                <a:gd name="connsiteY52" fmla="*/ 3723 h 10005"/>
                <a:gd name="connsiteX53" fmla="*/ 1092 w 9997"/>
                <a:gd name="connsiteY53" fmla="*/ 3776 h 10005"/>
                <a:gd name="connsiteX54" fmla="*/ 1063 w 9997"/>
                <a:gd name="connsiteY54" fmla="*/ 3841 h 10005"/>
                <a:gd name="connsiteX55" fmla="*/ 1034 w 9997"/>
                <a:gd name="connsiteY55" fmla="*/ 3921 h 10005"/>
                <a:gd name="connsiteX56" fmla="*/ 1006 w 9997"/>
                <a:gd name="connsiteY56" fmla="*/ 4026 h 10005"/>
                <a:gd name="connsiteX57" fmla="*/ 977 w 9997"/>
                <a:gd name="connsiteY57" fmla="*/ 4144 h 10005"/>
                <a:gd name="connsiteX58" fmla="*/ 950 w 9997"/>
                <a:gd name="connsiteY58" fmla="*/ 4302 h 10005"/>
                <a:gd name="connsiteX59" fmla="*/ 924 w 9997"/>
                <a:gd name="connsiteY59" fmla="*/ 4447 h 10005"/>
                <a:gd name="connsiteX60" fmla="*/ 899 w 9997"/>
                <a:gd name="connsiteY60" fmla="*/ 4618 h 10005"/>
                <a:gd name="connsiteX61" fmla="*/ 873 w 9997"/>
                <a:gd name="connsiteY61" fmla="*/ 4801 h 10005"/>
                <a:gd name="connsiteX62" fmla="*/ 850 w 9997"/>
                <a:gd name="connsiteY62" fmla="*/ 4999 h 10005"/>
                <a:gd name="connsiteX63" fmla="*/ 825 w 9997"/>
                <a:gd name="connsiteY63" fmla="*/ 5223 h 10005"/>
                <a:gd name="connsiteX64" fmla="*/ 802 w 9997"/>
                <a:gd name="connsiteY64" fmla="*/ 5460 h 10005"/>
                <a:gd name="connsiteX65" fmla="*/ 781 w 9997"/>
                <a:gd name="connsiteY65" fmla="*/ 5710 h 10005"/>
                <a:gd name="connsiteX66" fmla="*/ 760 w 9997"/>
                <a:gd name="connsiteY66" fmla="*/ 5986 h 10005"/>
                <a:gd name="connsiteX67" fmla="*/ 741 w 9997"/>
                <a:gd name="connsiteY67" fmla="*/ 6237 h 10005"/>
                <a:gd name="connsiteX68" fmla="*/ 722 w 9997"/>
                <a:gd name="connsiteY68" fmla="*/ 6539 h 10005"/>
                <a:gd name="connsiteX69" fmla="*/ 703 w 9997"/>
                <a:gd name="connsiteY69" fmla="*/ 6816 h 10005"/>
                <a:gd name="connsiteX70" fmla="*/ 686 w 9997"/>
                <a:gd name="connsiteY70" fmla="*/ 7144 h 10005"/>
                <a:gd name="connsiteX71" fmla="*/ 671 w 9997"/>
                <a:gd name="connsiteY71" fmla="*/ 7433 h 10005"/>
                <a:gd name="connsiteX72" fmla="*/ 657 w 9997"/>
                <a:gd name="connsiteY72" fmla="*/ 7762 h 10005"/>
                <a:gd name="connsiteX73" fmla="*/ 642 w 9997"/>
                <a:gd name="connsiteY73" fmla="*/ 8117 h 10005"/>
                <a:gd name="connsiteX74" fmla="*/ 631 w 9997"/>
                <a:gd name="connsiteY74" fmla="*/ 8472 h 10005"/>
                <a:gd name="connsiteX0" fmla="*/ 629 w 9998"/>
                <a:gd name="connsiteY0" fmla="*/ 8468 h 10004"/>
                <a:gd name="connsiteX1" fmla="*/ 37 w 9998"/>
                <a:gd name="connsiteY1" fmla="*/ 9995 h 10004"/>
                <a:gd name="connsiteX2" fmla="*/ 65 w 9998"/>
                <a:gd name="connsiteY2" fmla="*/ 7639 h 10004"/>
                <a:gd name="connsiteX3" fmla="*/ 84 w 9998"/>
                <a:gd name="connsiteY3" fmla="*/ 6905 h 10004"/>
                <a:gd name="connsiteX4" fmla="*/ 98 w 9998"/>
                <a:gd name="connsiteY4" fmla="*/ 6431 h 10004"/>
                <a:gd name="connsiteX5" fmla="*/ 115 w 9998"/>
                <a:gd name="connsiteY5" fmla="*/ 5956 h 10004"/>
                <a:gd name="connsiteX6" fmla="*/ 131 w 9998"/>
                <a:gd name="connsiteY6" fmla="*/ 5496 h 10004"/>
                <a:gd name="connsiteX7" fmla="*/ 150 w 9998"/>
                <a:gd name="connsiteY7" fmla="*/ 5075 h 10004"/>
                <a:gd name="connsiteX8" fmla="*/ 171 w 9998"/>
                <a:gd name="connsiteY8" fmla="*/ 4643 h 10004"/>
                <a:gd name="connsiteX9" fmla="*/ 194 w 9998"/>
                <a:gd name="connsiteY9" fmla="*/ 4222 h 10004"/>
                <a:gd name="connsiteX10" fmla="*/ 206 w 9998"/>
                <a:gd name="connsiteY10" fmla="*/ 4024 h 10004"/>
                <a:gd name="connsiteX11" fmla="*/ 217 w 9998"/>
                <a:gd name="connsiteY11" fmla="*/ 3812 h 10004"/>
                <a:gd name="connsiteX12" fmla="*/ 242 w 9998"/>
                <a:gd name="connsiteY12" fmla="*/ 3444 h 10004"/>
                <a:gd name="connsiteX13" fmla="*/ 269 w 9998"/>
                <a:gd name="connsiteY13" fmla="*/ 3090 h 10004"/>
                <a:gd name="connsiteX14" fmla="*/ 297 w 9998"/>
                <a:gd name="connsiteY14" fmla="*/ 2736 h 10004"/>
                <a:gd name="connsiteX15" fmla="*/ 326 w 9998"/>
                <a:gd name="connsiteY15" fmla="*/ 2406 h 10004"/>
                <a:gd name="connsiteX16" fmla="*/ 356 w 9998"/>
                <a:gd name="connsiteY16" fmla="*/ 2078 h 10004"/>
                <a:gd name="connsiteX17" fmla="*/ 372 w 9998"/>
                <a:gd name="connsiteY17" fmla="*/ 1934 h 10004"/>
                <a:gd name="connsiteX18" fmla="*/ 386 w 9998"/>
                <a:gd name="connsiteY18" fmla="*/ 1788 h 10004"/>
                <a:gd name="connsiteX19" fmla="*/ 419 w 9998"/>
                <a:gd name="connsiteY19" fmla="*/ 1525 h 10004"/>
                <a:gd name="connsiteX20" fmla="*/ 454 w 9998"/>
                <a:gd name="connsiteY20" fmla="*/ 1249 h 10004"/>
                <a:gd name="connsiteX21" fmla="*/ 488 w 9998"/>
                <a:gd name="connsiteY21" fmla="*/ 1024 h 10004"/>
                <a:gd name="connsiteX22" fmla="*/ 523 w 9998"/>
                <a:gd name="connsiteY22" fmla="*/ 829 h 10004"/>
                <a:gd name="connsiteX23" fmla="*/ 559 w 9998"/>
                <a:gd name="connsiteY23" fmla="*/ 632 h 10004"/>
                <a:gd name="connsiteX24" fmla="*/ 597 w 9998"/>
                <a:gd name="connsiteY24" fmla="*/ 473 h 10004"/>
                <a:gd name="connsiteX25" fmla="*/ 634 w 9998"/>
                <a:gd name="connsiteY25" fmla="*/ 328 h 10004"/>
                <a:gd name="connsiteX26" fmla="*/ 672 w 9998"/>
                <a:gd name="connsiteY26" fmla="*/ 197 h 10004"/>
                <a:gd name="connsiteX27" fmla="*/ 692 w 9998"/>
                <a:gd name="connsiteY27" fmla="*/ 144 h 10004"/>
                <a:gd name="connsiteX28" fmla="*/ 713 w 9998"/>
                <a:gd name="connsiteY28" fmla="*/ 119 h 10004"/>
                <a:gd name="connsiteX29" fmla="*/ 753 w 9998"/>
                <a:gd name="connsiteY29" fmla="*/ 53 h 10004"/>
                <a:gd name="connsiteX30" fmla="*/ 793 w 9998"/>
                <a:gd name="connsiteY30" fmla="*/ 0 h 10004"/>
                <a:gd name="connsiteX31" fmla="*/ 835 w 9998"/>
                <a:gd name="connsiteY31" fmla="*/ 0 h 10004"/>
                <a:gd name="connsiteX32" fmla="*/ 852 w 9998"/>
                <a:gd name="connsiteY32" fmla="*/ 0 h 10004"/>
                <a:gd name="connsiteX33" fmla="*/ 1996 w 9998"/>
                <a:gd name="connsiteY33" fmla="*/ 0 h 10004"/>
                <a:gd name="connsiteX34" fmla="*/ 3139 w 9998"/>
                <a:gd name="connsiteY34" fmla="*/ 0 h 10004"/>
                <a:gd name="connsiteX35" fmla="*/ 4283 w 9998"/>
                <a:gd name="connsiteY35" fmla="*/ 0 h 10004"/>
                <a:gd name="connsiteX36" fmla="*/ 5425 w 9998"/>
                <a:gd name="connsiteY36" fmla="*/ 0 h 10004"/>
                <a:gd name="connsiteX37" fmla="*/ 6567 w 9998"/>
                <a:gd name="connsiteY37" fmla="*/ 0 h 10004"/>
                <a:gd name="connsiteX38" fmla="*/ 7711 w 9998"/>
                <a:gd name="connsiteY38" fmla="*/ 0 h 10004"/>
                <a:gd name="connsiteX39" fmla="*/ 8855 w 9998"/>
                <a:gd name="connsiteY39" fmla="*/ 0 h 10004"/>
                <a:gd name="connsiteX40" fmla="*/ 9998 w 9998"/>
                <a:gd name="connsiteY40" fmla="*/ 0 h 10004"/>
                <a:gd name="connsiteX41" fmla="*/ 9998 w 9998"/>
                <a:gd name="connsiteY41" fmla="*/ 3669 h 10004"/>
                <a:gd name="connsiteX42" fmla="*/ 8894 w 9998"/>
                <a:gd name="connsiteY42" fmla="*/ 3669 h 10004"/>
                <a:gd name="connsiteX43" fmla="*/ 7793 w 9998"/>
                <a:gd name="connsiteY43" fmla="*/ 3669 h 10004"/>
                <a:gd name="connsiteX44" fmla="*/ 6689 w 9998"/>
                <a:gd name="connsiteY44" fmla="*/ 3669 h 10004"/>
                <a:gd name="connsiteX45" fmla="*/ 5589 w 9998"/>
                <a:gd name="connsiteY45" fmla="*/ 3669 h 10004"/>
                <a:gd name="connsiteX46" fmla="*/ 4486 w 9998"/>
                <a:gd name="connsiteY46" fmla="*/ 3669 h 10004"/>
                <a:gd name="connsiteX47" fmla="*/ 3385 w 9998"/>
                <a:gd name="connsiteY47" fmla="*/ 3669 h 10004"/>
                <a:gd name="connsiteX48" fmla="*/ 2283 w 9998"/>
                <a:gd name="connsiteY48" fmla="*/ 3669 h 10004"/>
                <a:gd name="connsiteX49" fmla="*/ 1181 w 9998"/>
                <a:gd name="connsiteY49" fmla="*/ 3669 h 10004"/>
                <a:gd name="connsiteX50" fmla="*/ 1151 w 9998"/>
                <a:gd name="connsiteY50" fmla="*/ 3695 h 10004"/>
                <a:gd name="connsiteX51" fmla="*/ 1121 w 9998"/>
                <a:gd name="connsiteY51" fmla="*/ 3721 h 10004"/>
                <a:gd name="connsiteX52" fmla="*/ 1090 w 9998"/>
                <a:gd name="connsiteY52" fmla="*/ 3774 h 10004"/>
                <a:gd name="connsiteX53" fmla="*/ 1061 w 9998"/>
                <a:gd name="connsiteY53" fmla="*/ 3839 h 10004"/>
                <a:gd name="connsiteX54" fmla="*/ 1032 w 9998"/>
                <a:gd name="connsiteY54" fmla="*/ 3919 h 10004"/>
                <a:gd name="connsiteX55" fmla="*/ 1004 w 9998"/>
                <a:gd name="connsiteY55" fmla="*/ 4024 h 10004"/>
                <a:gd name="connsiteX56" fmla="*/ 975 w 9998"/>
                <a:gd name="connsiteY56" fmla="*/ 4142 h 10004"/>
                <a:gd name="connsiteX57" fmla="*/ 948 w 9998"/>
                <a:gd name="connsiteY57" fmla="*/ 4300 h 10004"/>
                <a:gd name="connsiteX58" fmla="*/ 922 w 9998"/>
                <a:gd name="connsiteY58" fmla="*/ 4445 h 10004"/>
                <a:gd name="connsiteX59" fmla="*/ 897 w 9998"/>
                <a:gd name="connsiteY59" fmla="*/ 4616 h 10004"/>
                <a:gd name="connsiteX60" fmla="*/ 871 w 9998"/>
                <a:gd name="connsiteY60" fmla="*/ 4799 h 10004"/>
                <a:gd name="connsiteX61" fmla="*/ 848 w 9998"/>
                <a:gd name="connsiteY61" fmla="*/ 4997 h 10004"/>
                <a:gd name="connsiteX62" fmla="*/ 823 w 9998"/>
                <a:gd name="connsiteY62" fmla="*/ 5220 h 10004"/>
                <a:gd name="connsiteX63" fmla="*/ 800 w 9998"/>
                <a:gd name="connsiteY63" fmla="*/ 5457 h 10004"/>
                <a:gd name="connsiteX64" fmla="*/ 779 w 9998"/>
                <a:gd name="connsiteY64" fmla="*/ 5707 h 10004"/>
                <a:gd name="connsiteX65" fmla="*/ 758 w 9998"/>
                <a:gd name="connsiteY65" fmla="*/ 5983 h 10004"/>
                <a:gd name="connsiteX66" fmla="*/ 739 w 9998"/>
                <a:gd name="connsiteY66" fmla="*/ 6234 h 10004"/>
                <a:gd name="connsiteX67" fmla="*/ 720 w 9998"/>
                <a:gd name="connsiteY67" fmla="*/ 6536 h 10004"/>
                <a:gd name="connsiteX68" fmla="*/ 701 w 9998"/>
                <a:gd name="connsiteY68" fmla="*/ 6813 h 10004"/>
                <a:gd name="connsiteX69" fmla="*/ 684 w 9998"/>
                <a:gd name="connsiteY69" fmla="*/ 7140 h 10004"/>
                <a:gd name="connsiteX70" fmla="*/ 669 w 9998"/>
                <a:gd name="connsiteY70" fmla="*/ 7429 h 10004"/>
                <a:gd name="connsiteX71" fmla="*/ 655 w 9998"/>
                <a:gd name="connsiteY71" fmla="*/ 7758 h 10004"/>
                <a:gd name="connsiteX72" fmla="*/ 640 w 9998"/>
                <a:gd name="connsiteY72" fmla="*/ 8113 h 10004"/>
                <a:gd name="connsiteX73" fmla="*/ 629 w 9998"/>
                <a:gd name="connsiteY73" fmla="*/ 8468 h 10004"/>
                <a:gd name="connsiteX0" fmla="*/ 564 w 9935"/>
                <a:gd name="connsiteY0" fmla="*/ 8465 h 8465"/>
                <a:gd name="connsiteX1" fmla="*/ 0 w 9935"/>
                <a:gd name="connsiteY1" fmla="*/ 7636 h 8465"/>
                <a:gd name="connsiteX2" fmla="*/ 19 w 9935"/>
                <a:gd name="connsiteY2" fmla="*/ 6902 h 8465"/>
                <a:gd name="connsiteX3" fmla="*/ 33 w 9935"/>
                <a:gd name="connsiteY3" fmla="*/ 6428 h 8465"/>
                <a:gd name="connsiteX4" fmla="*/ 50 w 9935"/>
                <a:gd name="connsiteY4" fmla="*/ 5954 h 8465"/>
                <a:gd name="connsiteX5" fmla="*/ 66 w 9935"/>
                <a:gd name="connsiteY5" fmla="*/ 5494 h 8465"/>
                <a:gd name="connsiteX6" fmla="*/ 85 w 9935"/>
                <a:gd name="connsiteY6" fmla="*/ 5073 h 8465"/>
                <a:gd name="connsiteX7" fmla="*/ 106 w 9935"/>
                <a:gd name="connsiteY7" fmla="*/ 4641 h 8465"/>
                <a:gd name="connsiteX8" fmla="*/ 129 w 9935"/>
                <a:gd name="connsiteY8" fmla="*/ 4220 h 8465"/>
                <a:gd name="connsiteX9" fmla="*/ 141 w 9935"/>
                <a:gd name="connsiteY9" fmla="*/ 4022 h 8465"/>
                <a:gd name="connsiteX10" fmla="*/ 152 w 9935"/>
                <a:gd name="connsiteY10" fmla="*/ 3810 h 8465"/>
                <a:gd name="connsiteX11" fmla="*/ 177 w 9935"/>
                <a:gd name="connsiteY11" fmla="*/ 3443 h 8465"/>
                <a:gd name="connsiteX12" fmla="*/ 204 w 9935"/>
                <a:gd name="connsiteY12" fmla="*/ 3089 h 8465"/>
                <a:gd name="connsiteX13" fmla="*/ 232 w 9935"/>
                <a:gd name="connsiteY13" fmla="*/ 2735 h 8465"/>
                <a:gd name="connsiteX14" fmla="*/ 261 w 9935"/>
                <a:gd name="connsiteY14" fmla="*/ 2405 h 8465"/>
                <a:gd name="connsiteX15" fmla="*/ 291 w 9935"/>
                <a:gd name="connsiteY15" fmla="*/ 2077 h 8465"/>
                <a:gd name="connsiteX16" fmla="*/ 307 w 9935"/>
                <a:gd name="connsiteY16" fmla="*/ 1933 h 8465"/>
                <a:gd name="connsiteX17" fmla="*/ 321 w 9935"/>
                <a:gd name="connsiteY17" fmla="*/ 1787 h 8465"/>
                <a:gd name="connsiteX18" fmla="*/ 354 w 9935"/>
                <a:gd name="connsiteY18" fmla="*/ 1524 h 8465"/>
                <a:gd name="connsiteX19" fmla="*/ 389 w 9935"/>
                <a:gd name="connsiteY19" fmla="*/ 1249 h 8465"/>
                <a:gd name="connsiteX20" fmla="*/ 423 w 9935"/>
                <a:gd name="connsiteY20" fmla="*/ 1024 h 8465"/>
                <a:gd name="connsiteX21" fmla="*/ 458 w 9935"/>
                <a:gd name="connsiteY21" fmla="*/ 829 h 8465"/>
                <a:gd name="connsiteX22" fmla="*/ 494 w 9935"/>
                <a:gd name="connsiteY22" fmla="*/ 632 h 8465"/>
                <a:gd name="connsiteX23" fmla="*/ 532 w 9935"/>
                <a:gd name="connsiteY23" fmla="*/ 473 h 8465"/>
                <a:gd name="connsiteX24" fmla="*/ 569 w 9935"/>
                <a:gd name="connsiteY24" fmla="*/ 328 h 8465"/>
                <a:gd name="connsiteX25" fmla="*/ 607 w 9935"/>
                <a:gd name="connsiteY25" fmla="*/ 197 h 8465"/>
                <a:gd name="connsiteX26" fmla="*/ 627 w 9935"/>
                <a:gd name="connsiteY26" fmla="*/ 144 h 8465"/>
                <a:gd name="connsiteX27" fmla="*/ 648 w 9935"/>
                <a:gd name="connsiteY27" fmla="*/ 119 h 8465"/>
                <a:gd name="connsiteX28" fmla="*/ 688 w 9935"/>
                <a:gd name="connsiteY28" fmla="*/ 53 h 8465"/>
                <a:gd name="connsiteX29" fmla="*/ 728 w 9935"/>
                <a:gd name="connsiteY29" fmla="*/ 0 h 8465"/>
                <a:gd name="connsiteX30" fmla="*/ 770 w 9935"/>
                <a:gd name="connsiteY30" fmla="*/ 0 h 8465"/>
                <a:gd name="connsiteX31" fmla="*/ 787 w 9935"/>
                <a:gd name="connsiteY31" fmla="*/ 0 h 8465"/>
                <a:gd name="connsiteX32" fmla="*/ 1931 w 9935"/>
                <a:gd name="connsiteY32" fmla="*/ 0 h 8465"/>
                <a:gd name="connsiteX33" fmla="*/ 3075 w 9935"/>
                <a:gd name="connsiteY33" fmla="*/ 0 h 8465"/>
                <a:gd name="connsiteX34" fmla="*/ 4219 w 9935"/>
                <a:gd name="connsiteY34" fmla="*/ 0 h 8465"/>
                <a:gd name="connsiteX35" fmla="*/ 5361 w 9935"/>
                <a:gd name="connsiteY35" fmla="*/ 0 h 8465"/>
                <a:gd name="connsiteX36" fmla="*/ 6503 w 9935"/>
                <a:gd name="connsiteY36" fmla="*/ 0 h 8465"/>
                <a:gd name="connsiteX37" fmla="*/ 7648 w 9935"/>
                <a:gd name="connsiteY37" fmla="*/ 0 h 8465"/>
                <a:gd name="connsiteX38" fmla="*/ 8792 w 9935"/>
                <a:gd name="connsiteY38" fmla="*/ 0 h 8465"/>
                <a:gd name="connsiteX39" fmla="*/ 9935 w 9935"/>
                <a:gd name="connsiteY39" fmla="*/ 0 h 8465"/>
                <a:gd name="connsiteX40" fmla="*/ 9935 w 9935"/>
                <a:gd name="connsiteY40" fmla="*/ 3668 h 8465"/>
                <a:gd name="connsiteX41" fmla="*/ 8831 w 9935"/>
                <a:gd name="connsiteY41" fmla="*/ 3668 h 8465"/>
                <a:gd name="connsiteX42" fmla="*/ 7730 w 9935"/>
                <a:gd name="connsiteY42" fmla="*/ 3668 h 8465"/>
                <a:gd name="connsiteX43" fmla="*/ 6625 w 9935"/>
                <a:gd name="connsiteY43" fmla="*/ 3668 h 8465"/>
                <a:gd name="connsiteX44" fmla="*/ 5525 w 9935"/>
                <a:gd name="connsiteY44" fmla="*/ 3668 h 8465"/>
                <a:gd name="connsiteX45" fmla="*/ 4422 w 9935"/>
                <a:gd name="connsiteY45" fmla="*/ 3668 h 8465"/>
                <a:gd name="connsiteX46" fmla="*/ 3321 w 9935"/>
                <a:gd name="connsiteY46" fmla="*/ 3668 h 8465"/>
                <a:gd name="connsiteX47" fmla="*/ 2218 w 9935"/>
                <a:gd name="connsiteY47" fmla="*/ 3668 h 8465"/>
                <a:gd name="connsiteX48" fmla="*/ 1116 w 9935"/>
                <a:gd name="connsiteY48" fmla="*/ 3668 h 8465"/>
                <a:gd name="connsiteX49" fmla="*/ 1086 w 9935"/>
                <a:gd name="connsiteY49" fmla="*/ 3694 h 8465"/>
                <a:gd name="connsiteX50" fmla="*/ 1056 w 9935"/>
                <a:gd name="connsiteY50" fmla="*/ 3720 h 8465"/>
                <a:gd name="connsiteX51" fmla="*/ 1025 w 9935"/>
                <a:gd name="connsiteY51" fmla="*/ 3772 h 8465"/>
                <a:gd name="connsiteX52" fmla="*/ 996 w 9935"/>
                <a:gd name="connsiteY52" fmla="*/ 3837 h 8465"/>
                <a:gd name="connsiteX53" fmla="*/ 967 w 9935"/>
                <a:gd name="connsiteY53" fmla="*/ 3917 h 8465"/>
                <a:gd name="connsiteX54" fmla="*/ 939 w 9935"/>
                <a:gd name="connsiteY54" fmla="*/ 4022 h 8465"/>
                <a:gd name="connsiteX55" fmla="*/ 910 w 9935"/>
                <a:gd name="connsiteY55" fmla="*/ 4140 h 8465"/>
                <a:gd name="connsiteX56" fmla="*/ 883 w 9935"/>
                <a:gd name="connsiteY56" fmla="*/ 4298 h 8465"/>
                <a:gd name="connsiteX57" fmla="*/ 857 w 9935"/>
                <a:gd name="connsiteY57" fmla="*/ 4443 h 8465"/>
                <a:gd name="connsiteX58" fmla="*/ 832 w 9935"/>
                <a:gd name="connsiteY58" fmla="*/ 4614 h 8465"/>
                <a:gd name="connsiteX59" fmla="*/ 806 w 9935"/>
                <a:gd name="connsiteY59" fmla="*/ 4797 h 8465"/>
                <a:gd name="connsiteX60" fmla="*/ 783 w 9935"/>
                <a:gd name="connsiteY60" fmla="*/ 4995 h 8465"/>
                <a:gd name="connsiteX61" fmla="*/ 758 w 9935"/>
                <a:gd name="connsiteY61" fmla="*/ 5218 h 8465"/>
                <a:gd name="connsiteX62" fmla="*/ 735 w 9935"/>
                <a:gd name="connsiteY62" fmla="*/ 5455 h 8465"/>
                <a:gd name="connsiteX63" fmla="*/ 714 w 9935"/>
                <a:gd name="connsiteY63" fmla="*/ 5705 h 8465"/>
                <a:gd name="connsiteX64" fmla="*/ 693 w 9935"/>
                <a:gd name="connsiteY64" fmla="*/ 5981 h 8465"/>
                <a:gd name="connsiteX65" fmla="*/ 674 w 9935"/>
                <a:gd name="connsiteY65" fmla="*/ 6232 h 8465"/>
                <a:gd name="connsiteX66" fmla="*/ 655 w 9935"/>
                <a:gd name="connsiteY66" fmla="*/ 6533 h 8465"/>
                <a:gd name="connsiteX67" fmla="*/ 636 w 9935"/>
                <a:gd name="connsiteY67" fmla="*/ 6810 h 8465"/>
                <a:gd name="connsiteX68" fmla="*/ 619 w 9935"/>
                <a:gd name="connsiteY68" fmla="*/ 7137 h 8465"/>
                <a:gd name="connsiteX69" fmla="*/ 604 w 9935"/>
                <a:gd name="connsiteY69" fmla="*/ 7426 h 8465"/>
                <a:gd name="connsiteX70" fmla="*/ 590 w 9935"/>
                <a:gd name="connsiteY70" fmla="*/ 7755 h 8465"/>
                <a:gd name="connsiteX71" fmla="*/ 575 w 9935"/>
                <a:gd name="connsiteY71" fmla="*/ 8110 h 8465"/>
                <a:gd name="connsiteX72" fmla="*/ 564 w 9935"/>
                <a:gd name="connsiteY72" fmla="*/ 8465 h 8465"/>
                <a:gd name="connsiteX0" fmla="*/ 568 w 10000"/>
                <a:gd name="connsiteY0" fmla="*/ 10000 h 10000"/>
                <a:gd name="connsiteX1" fmla="*/ 0 w 10000"/>
                <a:gd name="connsiteY1" fmla="*/ 9021 h 10000"/>
                <a:gd name="connsiteX2" fmla="*/ 19 w 10000"/>
                <a:gd name="connsiteY2" fmla="*/ 8154 h 10000"/>
                <a:gd name="connsiteX3" fmla="*/ 33 w 10000"/>
                <a:gd name="connsiteY3" fmla="*/ 7594 h 10000"/>
                <a:gd name="connsiteX4" fmla="*/ 66 w 10000"/>
                <a:gd name="connsiteY4" fmla="*/ 6490 h 10000"/>
                <a:gd name="connsiteX5" fmla="*/ 86 w 10000"/>
                <a:gd name="connsiteY5" fmla="*/ 5993 h 10000"/>
                <a:gd name="connsiteX6" fmla="*/ 107 w 10000"/>
                <a:gd name="connsiteY6" fmla="*/ 5483 h 10000"/>
                <a:gd name="connsiteX7" fmla="*/ 130 w 10000"/>
                <a:gd name="connsiteY7" fmla="*/ 4985 h 10000"/>
                <a:gd name="connsiteX8" fmla="*/ 142 w 10000"/>
                <a:gd name="connsiteY8" fmla="*/ 4751 h 10000"/>
                <a:gd name="connsiteX9" fmla="*/ 153 w 10000"/>
                <a:gd name="connsiteY9" fmla="*/ 4501 h 10000"/>
                <a:gd name="connsiteX10" fmla="*/ 178 w 10000"/>
                <a:gd name="connsiteY10" fmla="*/ 4067 h 10000"/>
                <a:gd name="connsiteX11" fmla="*/ 205 w 10000"/>
                <a:gd name="connsiteY11" fmla="*/ 3649 h 10000"/>
                <a:gd name="connsiteX12" fmla="*/ 234 w 10000"/>
                <a:gd name="connsiteY12" fmla="*/ 3231 h 10000"/>
                <a:gd name="connsiteX13" fmla="*/ 263 w 10000"/>
                <a:gd name="connsiteY13" fmla="*/ 2841 h 10000"/>
                <a:gd name="connsiteX14" fmla="*/ 293 w 10000"/>
                <a:gd name="connsiteY14" fmla="*/ 2454 h 10000"/>
                <a:gd name="connsiteX15" fmla="*/ 309 w 10000"/>
                <a:gd name="connsiteY15" fmla="*/ 2284 h 10000"/>
                <a:gd name="connsiteX16" fmla="*/ 323 w 10000"/>
                <a:gd name="connsiteY16" fmla="*/ 2111 h 10000"/>
                <a:gd name="connsiteX17" fmla="*/ 356 w 10000"/>
                <a:gd name="connsiteY17" fmla="*/ 1800 h 10000"/>
                <a:gd name="connsiteX18" fmla="*/ 392 w 10000"/>
                <a:gd name="connsiteY18" fmla="*/ 1475 h 10000"/>
                <a:gd name="connsiteX19" fmla="*/ 426 w 10000"/>
                <a:gd name="connsiteY19" fmla="*/ 1210 h 10000"/>
                <a:gd name="connsiteX20" fmla="*/ 461 w 10000"/>
                <a:gd name="connsiteY20" fmla="*/ 979 h 10000"/>
                <a:gd name="connsiteX21" fmla="*/ 497 w 10000"/>
                <a:gd name="connsiteY21" fmla="*/ 747 h 10000"/>
                <a:gd name="connsiteX22" fmla="*/ 535 w 10000"/>
                <a:gd name="connsiteY22" fmla="*/ 559 h 10000"/>
                <a:gd name="connsiteX23" fmla="*/ 573 w 10000"/>
                <a:gd name="connsiteY23" fmla="*/ 387 h 10000"/>
                <a:gd name="connsiteX24" fmla="*/ 611 w 10000"/>
                <a:gd name="connsiteY24" fmla="*/ 233 h 10000"/>
                <a:gd name="connsiteX25" fmla="*/ 631 w 10000"/>
                <a:gd name="connsiteY25" fmla="*/ 170 h 10000"/>
                <a:gd name="connsiteX26" fmla="*/ 652 w 10000"/>
                <a:gd name="connsiteY26" fmla="*/ 141 h 10000"/>
                <a:gd name="connsiteX27" fmla="*/ 693 w 10000"/>
                <a:gd name="connsiteY27" fmla="*/ 63 h 10000"/>
                <a:gd name="connsiteX28" fmla="*/ 733 w 10000"/>
                <a:gd name="connsiteY28" fmla="*/ 0 h 10000"/>
                <a:gd name="connsiteX29" fmla="*/ 775 w 10000"/>
                <a:gd name="connsiteY29" fmla="*/ 0 h 10000"/>
                <a:gd name="connsiteX30" fmla="*/ 792 w 10000"/>
                <a:gd name="connsiteY30" fmla="*/ 0 h 10000"/>
                <a:gd name="connsiteX31" fmla="*/ 1944 w 10000"/>
                <a:gd name="connsiteY31" fmla="*/ 0 h 10000"/>
                <a:gd name="connsiteX32" fmla="*/ 3095 w 10000"/>
                <a:gd name="connsiteY32" fmla="*/ 0 h 10000"/>
                <a:gd name="connsiteX33" fmla="*/ 4247 w 10000"/>
                <a:gd name="connsiteY33" fmla="*/ 0 h 10000"/>
                <a:gd name="connsiteX34" fmla="*/ 5396 w 10000"/>
                <a:gd name="connsiteY34" fmla="*/ 0 h 10000"/>
                <a:gd name="connsiteX35" fmla="*/ 6546 w 10000"/>
                <a:gd name="connsiteY35" fmla="*/ 0 h 10000"/>
                <a:gd name="connsiteX36" fmla="*/ 7698 w 10000"/>
                <a:gd name="connsiteY36" fmla="*/ 0 h 10000"/>
                <a:gd name="connsiteX37" fmla="*/ 8850 w 10000"/>
                <a:gd name="connsiteY37" fmla="*/ 0 h 10000"/>
                <a:gd name="connsiteX38" fmla="*/ 10000 w 10000"/>
                <a:gd name="connsiteY38" fmla="*/ 0 h 10000"/>
                <a:gd name="connsiteX39" fmla="*/ 10000 w 10000"/>
                <a:gd name="connsiteY39" fmla="*/ 4333 h 10000"/>
                <a:gd name="connsiteX40" fmla="*/ 8889 w 10000"/>
                <a:gd name="connsiteY40" fmla="*/ 4333 h 10000"/>
                <a:gd name="connsiteX41" fmla="*/ 7781 w 10000"/>
                <a:gd name="connsiteY41" fmla="*/ 4333 h 10000"/>
                <a:gd name="connsiteX42" fmla="*/ 6668 w 10000"/>
                <a:gd name="connsiteY42" fmla="*/ 4333 h 10000"/>
                <a:gd name="connsiteX43" fmla="*/ 5561 w 10000"/>
                <a:gd name="connsiteY43" fmla="*/ 4333 h 10000"/>
                <a:gd name="connsiteX44" fmla="*/ 4451 w 10000"/>
                <a:gd name="connsiteY44" fmla="*/ 4333 h 10000"/>
                <a:gd name="connsiteX45" fmla="*/ 3343 w 10000"/>
                <a:gd name="connsiteY45" fmla="*/ 4333 h 10000"/>
                <a:gd name="connsiteX46" fmla="*/ 2233 w 10000"/>
                <a:gd name="connsiteY46" fmla="*/ 4333 h 10000"/>
                <a:gd name="connsiteX47" fmla="*/ 1123 w 10000"/>
                <a:gd name="connsiteY47" fmla="*/ 4333 h 10000"/>
                <a:gd name="connsiteX48" fmla="*/ 1093 w 10000"/>
                <a:gd name="connsiteY48" fmla="*/ 4364 h 10000"/>
                <a:gd name="connsiteX49" fmla="*/ 1063 w 10000"/>
                <a:gd name="connsiteY49" fmla="*/ 4395 h 10000"/>
                <a:gd name="connsiteX50" fmla="*/ 1032 w 10000"/>
                <a:gd name="connsiteY50" fmla="*/ 4456 h 10000"/>
                <a:gd name="connsiteX51" fmla="*/ 1003 w 10000"/>
                <a:gd name="connsiteY51" fmla="*/ 4533 h 10000"/>
                <a:gd name="connsiteX52" fmla="*/ 973 w 10000"/>
                <a:gd name="connsiteY52" fmla="*/ 4627 h 10000"/>
                <a:gd name="connsiteX53" fmla="*/ 945 w 10000"/>
                <a:gd name="connsiteY53" fmla="*/ 4751 h 10000"/>
                <a:gd name="connsiteX54" fmla="*/ 916 w 10000"/>
                <a:gd name="connsiteY54" fmla="*/ 4891 h 10000"/>
                <a:gd name="connsiteX55" fmla="*/ 889 w 10000"/>
                <a:gd name="connsiteY55" fmla="*/ 5077 h 10000"/>
                <a:gd name="connsiteX56" fmla="*/ 863 w 10000"/>
                <a:gd name="connsiteY56" fmla="*/ 5249 h 10000"/>
                <a:gd name="connsiteX57" fmla="*/ 837 w 10000"/>
                <a:gd name="connsiteY57" fmla="*/ 5451 h 10000"/>
                <a:gd name="connsiteX58" fmla="*/ 811 w 10000"/>
                <a:gd name="connsiteY58" fmla="*/ 5667 h 10000"/>
                <a:gd name="connsiteX59" fmla="*/ 788 w 10000"/>
                <a:gd name="connsiteY59" fmla="*/ 5901 h 10000"/>
                <a:gd name="connsiteX60" fmla="*/ 763 w 10000"/>
                <a:gd name="connsiteY60" fmla="*/ 6164 h 10000"/>
                <a:gd name="connsiteX61" fmla="*/ 740 w 10000"/>
                <a:gd name="connsiteY61" fmla="*/ 6444 h 10000"/>
                <a:gd name="connsiteX62" fmla="*/ 719 w 10000"/>
                <a:gd name="connsiteY62" fmla="*/ 6740 h 10000"/>
                <a:gd name="connsiteX63" fmla="*/ 698 w 10000"/>
                <a:gd name="connsiteY63" fmla="*/ 7066 h 10000"/>
                <a:gd name="connsiteX64" fmla="*/ 678 w 10000"/>
                <a:gd name="connsiteY64" fmla="*/ 7362 h 10000"/>
                <a:gd name="connsiteX65" fmla="*/ 659 w 10000"/>
                <a:gd name="connsiteY65" fmla="*/ 7718 h 10000"/>
                <a:gd name="connsiteX66" fmla="*/ 640 w 10000"/>
                <a:gd name="connsiteY66" fmla="*/ 8045 h 10000"/>
                <a:gd name="connsiteX67" fmla="*/ 623 w 10000"/>
                <a:gd name="connsiteY67" fmla="*/ 8431 h 10000"/>
                <a:gd name="connsiteX68" fmla="*/ 608 w 10000"/>
                <a:gd name="connsiteY68" fmla="*/ 8773 h 10000"/>
                <a:gd name="connsiteX69" fmla="*/ 594 w 10000"/>
                <a:gd name="connsiteY69" fmla="*/ 9161 h 10000"/>
                <a:gd name="connsiteX70" fmla="*/ 579 w 10000"/>
                <a:gd name="connsiteY70" fmla="*/ 9581 h 10000"/>
                <a:gd name="connsiteX71" fmla="*/ 568 w 10000"/>
                <a:gd name="connsiteY71" fmla="*/ 10000 h 10000"/>
                <a:gd name="connsiteX0" fmla="*/ 602 w 10034"/>
                <a:gd name="connsiteY0" fmla="*/ 10000 h 10000"/>
                <a:gd name="connsiteX1" fmla="*/ 34 w 10034"/>
                <a:gd name="connsiteY1" fmla="*/ 9021 h 10000"/>
                <a:gd name="connsiteX2" fmla="*/ 67 w 10034"/>
                <a:gd name="connsiteY2" fmla="*/ 7594 h 10000"/>
                <a:gd name="connsiteX3" fmla="*/ 100 w 10034"/>
                <a:gd name="connsiteY3" fmla="*/ 6490 h 10000"/>
                <a:gd name="connsiteX4" fmla="*/ 120 w 10034"/>
                <a:gd name="connsiteY4" fmla="*/ 5993 h 10000"/>
                <a:gd name="connsiteX5" fmla="*/ 141 w 10034"/>
                <a:gd name="connsiteY5" fmla="*/ 5483 h 10000"/>
                <a:gd name="connsiteX6" fmla="*/ 164 w 10034"/>
                <a:gd name="connsiteY6" fmla="*/ 4985 h 10000"/>
                <a:gd name="connsiteX7" fmla="*/ 176 w 10034"/>
                <a:gd name="connsiteY7" fmla="*/ 4751 h 10000"/>
                <a:gd name="connsiteX8" fmla="*/ 187 w 10034"/>
                <a:gd name="connsiteY8" fmla="*/ 4501 h 10000"/>
                <a:gd name="connsiteX9" fmla="*/ 212 w 10034"/>
                <a:gd name="connsiteY9" fmla="*/ 4067 h 10000"/>
                <a:gd name="connsiteX10" fmla="*/ 239 w 10034"/>
                <a:gd name="connsiteY10" fmla="*/ 3649 h 10000"/>
                <a:gd name="connsiteX11" fmla="*/ 268 w 10034"/>
                <a:gd name="connsiteY11" fmla="*/ 3231 h 10000"/>
                <a:gd name="connsiteX12" fmla="*/ 297 w 10034"/>
                <a:gd name="connsiteY12" fmla="*/ 2841 h 10000"/>
                <a:gd name="connsiteX13" fmla="*/ 327 w 10034"/>
                <a:gd name="connsiteY13" fmla="*/ 2454 h 10000"/>
                <a:gd name="connsiteX14" fmla="*/ 343 w 10034"/>
                <a:gd name="connsiteY14" fmla="*/ 2284 h 10000"/>
                <a:gd name="connsiteX15" fmla="*/ 357 w 10034"/>
                <a:gd name="connsiteY15" fmla="*/ 2111 h 10000"/>
                <a:gd name="connsiteX16" fmla="*/ 390 w 10034"/>
                <a:gd name="connsiteY16" fmla="*/ 1800 h 10000"/>
                <a:gd name="connsiteX17" fmla="*/ 426 w 10034"/>
                <a:gd name="connsiteY17" fmla="*/ 1475 h 10000"/>
                <a:gd name="connsiteX18" fmla="*/ 460 w 10034"/>
                <a:gd name="connsiteY18" fmla="*/ 1210 h 10000"/>
                <a:gd name="connsiteX19" fmla="*/ 495 w 10034"/>
                <a:gd name="connsiteY19" fmla="*/ 979 h 10000"/>
                <a:gd name="connsiteX20" fmla="*/ 531 w 10034"/>
                <a:gd name="connsiteY20" fmla="*/ 747 h 10000"/>
                <a:gd name="connsiteX21" fmla="*/ 569 w 10034"/>
                <a:gd name="connsiteY21" fmla="*/ 559 h 10000"/>
                <a:gd name="connsiteX22" fmla="*/ 607 w 10034"/>
                <a:gd name="connsiteY22" fmla="*/ 387 h 10000"/>
                <a:gd name="connsiteX23" fmla="*/ 645 w 10034"/>
                <a:gd name="connsiteY23" fmla="*/ 233 h 10000"/>
                <a:gd name="connsiteX24" fmla="*/ 665 w 10034"/>
                <a:gd name="connsiteY24" fmla="*/ 170 h 10000"/>
                <a:gd name="connsiteX25" fmla="*/ 686 w 10034"/>
                <a:gd name="connsiteY25" fmla="*/ 141 h 10000"/>
                <a:gd name="connsiteX26" fmla="*/ 727 w 10034"/>
                <a:gd name="connsiteY26" fmla="*/ 63 h 10000"/>
                <a:gd name="connsiteX27" fmla="*/ 767 w 10034"/>
                <a:gd name="connsiteY27" fmla="*/ 0 h 10000"/>
                <a:gd name="connsiteX28" fmla="*/ 809 w 10034"/>
                <a:gd name="connsiteY28" fmla="*/ 0 h 10000"/>
                <a:gd name="connsiteX29" fmla="*/ 826 w 10034"/>
                <a:gd name="connsiteY29" fmla="*/ 0 h 10000"/>
                <a:gd name="connsiteX30" fmla="*/ 1978 w 10034"/>
                <a:gd name="connsiteY30" fmla="*/ 0 h 10000"/>
                <a:gd name="connsiteX31" fmla="*/ 3129 w 10034"/>
                <a:gd name="connsiteY31" fmla="*/ 0 h 10000"/>
                <a:gd name="connsiteX32" fmla="*/ 4281 w 10034"/>
                <a:gd name="connsiteY32" fmla="*/ 0 h 10000"/>
                <a:gd name="connsiteX33" fmla="*/ 5430 w 10034"/>
                <a:gd name="connsiteY33" fmla="*/ 0 h 10000"/>
                <a:gd name="connsiteX34" fmla="*/ 6580 w 10034"/>
                <a:gd name="connsiteY34" fmla="*/ 0 h 10000"/>
                <a:gd name="connsiteX35" fmla="*/ 7732 w 10034"/>
                <a:gd name="connsiteY35" fmla="*/ 0 h 10000"/>
                <a:gd name="connsiteX36" fmla="*/ 8884 w 10034"/>
                <a:gd name="connsiteY36" fmla="*/ 0 h 10000"/>
                <a:gd name="connsiteX37" fmla="*/ 10034 w 10034"/>
                <a:gd name="connsiteY37" fmla="*/ 0 h 10000"/>
                <a:gd name="connsiteX38" fmla="*/ 10034 w 10034"/>
                <a:gd name="connsiteY38" fmla="*/ 4333 h 10000"/>
                <a:gd name="connsiteX39" fmla="*/ 8923 w 10034"/>
                <a:gd name="connsiteY39" fmla="*/ 4333 h 10000"/>
                <a:gd name="connsiteX40" fmla="*/ 7815 w 10034"/>
                <a:gd name="connsiteY40" fmla="*/ 4333 h 10000"/>
                <a:gd name="connsiteX41" fmla="*/ 6702 w 10034"/>
                <a:gd name="connsiteY41" fmla="*/ 4333 h 10000"/>
                <a:gd name="connsiteX42" fmla="*/ 5595 w 10034"/>
                <a:gd name="connsiteY42" fmla="*/ 4333 h 10000"/>
                <a:gd name="connsiteX43" fmla="*/ 4485 w 10034"/>
                <a:gd name="connsiteY43" fmla="*/ 4333 h 10000"/>
                <a:gd name="connsiteX44" fmla="*/ 3377 w 10034"/>
                <a:gd name="connsiteY44" fmla="*/ 4333 h 10000"/>
                <a:gd name="connsiteX45" fmla="*/ 2267 w 10034"/>
                <a:gd name="connsiteY45" fmla="*/ 4333 h 10000"/>
                <a:gd name="connsiteX46" fmla="*/ 1157 w 10034"/>
                <a:gd name="connsiteY46" fmla="*/ 4333 h 10000"/>
                <a:gd name="connsiteX47" fmla="*/ 1127 w 10034"/>
                <a:gd name="connsiteY47" fmla="*/ 4364 h 10000"/>
                <a:gd name="connsiteX48" fmla="*/ 1097 w 10034"/>
                <a:gd name="connsiteY48" fmla="*/ 4395 h 10000"/>
                <a:gd name="connsiteX49" fmla="*/ 1066 w 10034"/>
                <a:gd name="connsiteY49" fmla="*/ 4456 h 10000"/>
                <a:gd name="connsiteX50" fmla="*/ 1037 w 10034"/>
                <a:gd name="connsiteY50" fmla="*/ 4533 h 10000"/>
                <a:gd name="connsiteX51" fmla="*/ 1007 w 10034"/>
                <a:gd name="connsiteY51" fmla="*/ 4627 h 10000"/>
                <a:gd name="connsiteX52" fmla="*/ 979 w 10034"/>
                <a:gd name="connsiteY52" fmla="*/ 4751 h 10000"/>
                <a:gd name="connsiteX53" fmla="*/ 950 w 10034"/>
                <a:gd name="connsiteY53" fmla="*/ 4891 h 10000"/>
                <a:gd name="connsiteX54" fmla="*/ 923 w 10034"/>
                <a:gd name="connsiteY54" fmla="*/ 5077 h 10000"/>
                <a:gd name="connsiteX55" fmla="*/ 897 w 10034"/>
                <a:gd name="connsiteY55" fmla="*/ 5249 h 10000"/>
                <a:gd name="connsiteX56" fmla="*/ 871 w 10034"/>
                <a:gd name="connsiteY56" fmla="*/ 5451 h 10000"/>
                <a:gd name="connsiteX57" fmla="*/ 845 w 10034"/>
                <a:gd name="connsiteY57" fmla="*/ 5667 h 10000"/>
                <a:gd name="connsiteX58" fmla="*/ 822 w 10034"/>
                <a:gd name="connsiteY58" fmla="*/ 5901 h 10000"/>
                <a:gd name="connsiteX59" fmla="*/ 797 w 10034"/>
                <a:gd name="connsiteY59" fmla="*/ 6164 h 10000"/>
                <a:gd name="connsiteX60" fmla="*/ 774 w 10034"/>
                <a:gd name="connsiteY60" fmla="*/ 6444 h 10000"/>
                <a:gd name="connsiteX61" fmla="*/ 753 w 10034"/>
                <a:gd name="connsiteY61" fmla="*/ 6740 h 10000"/>
                <a:gd name="connsiteX62" fmla="*/ 732 w 10034"/>
                <a:gd name="connsiteY62" fmla="*/ 7066 h 10000"/>
                <a:gd name="connsiteX63" fmla="*/ 712 w 10034"/>
                <a:gd name="connsiteY63" fmla="*/ 7362 h 10000"/>
                <a:gd name="connsiteX64" fmla="*/ 693 w 10034"/>
                <a:gd name="connsiteY64" fmla="*/ 7718 h 10000"/>
                <a:gd name="connsiteX65" fmla="*/ 674 w 10034"/>
                <a:gd name="connsiteY65" fmla="*/ 8045 h 10000"/>
                <a:gd name="connsiteX66" fmla="*/ 657 w 10034"/>
                <a:gd name="connsiteY66" fmla="*/ 8431 h 10000"/>
                <a:gd name="connsiteX67" fmla="*/ 642 w 10034"/>
                <a:gd name="connsiteY67" fmla="*/ 8773 h 10000"/>
                <a:gd name="connsiteX68" fmla="*/ 628 w 10034"/>
                <a:gd name="connsiteY68" fmla="*/ 9161 h 10000"/>
                <a:gd name="connsiteX69" fmla="*/ 613 w 10034"/>
                <a:gd name="connsiteY69" fmla="*/ 9581 h 10000"/>
                <a:gd name="connsiteX70" fmla="*/ 602 w 10034"/>
                <a:gd name="connsiteY70" fmla="*/ 10000 h 10000"/>
                <a:gd name="connsiteX0" fmla="*/ 596 w 10028"/>
                <a:gd name="connsiteY0" fmla="*/ 10000 h 10000"/>
                <a:gd name="connsiteX1" fmla="*/ 28 w 10028"/>
                <a:gd name="connsiteY1" fmla="*/ 9021 h 10000"/>
                <a:gd name="connsiteX2" fmla="*/ 94 w 10028"/>
                <a:gd name="connsiteY2" fmla="*/ 6490 h 10000"/>
                <a:gd name="connsiteX3" fmla="*/ 114 w 10028"/>
                <a:gd name="connsiteY3" fmla="*/ 5993 h 10000"/>
                <a:gd name="connsiteX4" fmla="*/ 135 w 10028"/>
                <a:gd name="connsiteY4" fmla="*/ 5483 h 10000"/>
                <a:gd name="connsiteX5" fmla="*/ 158 w 10028"/>
                <a:gd name="connsiteY5" fmla="*/ 4985 h 10000"/>
                <a:gd name="connsiteX6" fmla="*/ 170 w 10028"/>
                <a:gd name="connsiteY6" fmla="*/ 4751 h 10000"/>
                <a:gd name="connsiteX7" fmla="*/ 181 w 10028"/>
                <a:gd name="connsiteY7" fmla="*/ 4501 h 10000"/>
                <a:gd name="connsiteX8" fmla="*/ 206 w 10028"/>
                <a:gd name="connsiteY8" fmla="*/ 4067 h 10000"/>
                <a:gd name="connsiteX9" fmla="*/ 233 w 10028"/>
                <a:gd name="connsiteY9" fmla="*/ 3649 h 10000"/>
                <a:gd name="connsiteX10" fmla="*/ 262 w 10028"/>
                <a:gd name="connsiteY10" fmla="*/ 3231 h 10000"/>
                <a:gd name="connsiteX11" fmla="*/ 291 w 10028"/>
                <a:gd name="connsiteY11" fmla="*/ 2841 h 10000"/>
                <a:gd name="connsiteX12" fmla="*/ 321 w 10028"/>
                <a:gd name="connsiteY12" fmla="*/ 2454 h 10000"/>
                <a:gd name="connsiteX13" fmla="*/ 337 w 10028"/>
                <a:gd name="connsiteY13" fmla="*/ 2284 h 10000"/>
                <a:gd name="connsiteX14" fmla="*/ 351 w 10028"/>
                <a:gd name="connsiteY14" fmla="*/ 2111 h 10000"/>
                <a:gd name="connsiteX15" fmla="*/ 384 w 10028"/>
                <a:gd name="connsiteY15" fmla="*/ 1800 h 10000"/>
                <a:gd name="connsiteX16" fmla="*/ 420 w 10028"/>
                <a:gd name="connsiteY16" fmla="*/ 1475 h 10000"/>
                <a:gd name="connsiteX17" fmla="*/ 454 w 10028"/>
                <a:gd name="connsiteY17" fmla="*/ 1210 h 10000"/>
                <a:gd name="connsiteX18" fmla="*/ 489 w 10028"/>
                <a:gd name="connsiteY18" fmla="*/ 979 h 10000"/>
                <a:gd name="connsiteX19" fmla="*/ 525 w 10028"/>
                <a:gd name="connsiteY19" fmla="*/ 747 h 10000"/>
                <a:gd name="connsiteX20" fmla="*/ 563 w 10028"/>
                <a:gd name="connsiteY20" fmla="*/ 559 h 10000"/>
                <a:gd name="connsiteX21" fmla="*/ 601 w 10028"/>
                <a:gd name="connsiteY21" fmla="*/ 387 h 10000"/>
                <a:gd name="connsiteX22" fmla="*/ 639 w 10028"/>
                <a:gd name="connsiteY22" fmla="*/ 233 h 10000"/>
                <a:gd name="connsiteX23" fmla="*/ 659 w 10028"/>
                <a:gd name="connsiteY23" fmla="*/ 170 h 10000"/>
                <a:gd name="connsiteX24" fmla="*/ 680 w 10028"/>
                <a:gd name="connsiteY24" fmla="*/ 141 h 10000"/>
                <a:gd name="connsiteX25" fmla="*/ 721 w 10028"/>
                <a:gd name="connsiteY25" fmla="*/ 63 h 10000"/>
                <a:gd name="connsiteX26" fmla="*/ 761 w 10028"/>
                <a:gd name="connsiteY26" fmla="*/ 0 h 10000"/>
                <a:gd name="connsiteX27" fmla="*/ 803 w 10028"/>
                <a:gd name="connsiteY27" fmla="*/ 0 h 10000"/>
                <a:gd name="connsiteX28" fmla="*/ 820 w 10028"/>
                <a:gd name="connsiteY28" fmla="*/ 0 h 10000"/>
                <a:gd name="connsiteX29" fmla="*/ 1972 w 10028"/>
                <a:gd name="connsiteY29" fmla="*/ 0 h 10000"/>
                <a:gd name="connsiteX30" fmla="*/ 3123 w 10028"/>
                <a:gd name="connsiteY30" fmla="*/ 0 h 10000"/>
                <a:gd name="connsiteX31" fmla="*/ 4275 w 10028"/>
                <a:gd name="connsiteY31" fmla="*/ 0 h 10000"/>
                <a:gd name="connsiteX32" fmla="*/ 5424 w 10028"/>
                <a:gd name="connsiteY32" fmla="*/ 0 h 10000"/>
                <a:gd name="connsiteX33" fmla="*/ 6574 w 10028"/>
                <a:gd name="connsiteY33" fmla="*/ 0 h 10000"/>
                <a:gd name="connsiteX34" fmla="*/ 7726 w 10028"/>
                <a:gd name="connsiteY34" fmla="*/ 0 h 10000"/>
                <a:gd name="connsiteX35" fmla="*/ 8878 w 10028"/>
                <a:gd name="connsiteY35" fmla="*/ 0 h 10000"/>
                <a:gd name="connsiteX36" fmla="*/ 10028 w 10028"/>
                <a:gd name="connsiteY36" fmla="*/ 0 h 10000"/>
                <a:gd name="connsiteX37" fmla="*/ 10028 w 10028"/>
                <a:gd name="connsiteY37" fmla="*/ 4333 h 10000"/>
                <a:gd name="connsiteX38" fmla="*/ 8917 w 10028"/>
                <a:gd name="connsiteY38" fmla="*/ 4333 h 10000"/>
                <a:gd name="connsiteX39" fmla="*/ 7809 w 10028"/>
                <a:gd name="connsiteY39" fmla="*/ 4333 h 10000"/>
                <a:gd name="connsiteX40" fmla="*/ 6696 w 10028"/>
                <a:gd name="connsiteY40" fmla="*/ 4333 h 10000"/>
                <a:gd name="connsiteX41" fmla="*/ 5589 w 10028"/>
                <a:gd name="connsiteY41" fmla="*/ 4333 h 10000"/>
                <a:gd name="connsiteX42" fmla="*/ 4479 w 10028"/>
                <a:gd name="connsiteY42" fmla="*/ 4333 h 10000"/>
                <a:gd name="connsiteX43" fmla="*/ 3371 w 10028"/>
                <a:gd name="connsiteY43" fmla="*/ 4333 h 10000"/>
                <a:gd name="connsiteX44" fmla="*/ 2261 w 10028"/>
                <a:gd name="connsiteY44" fmla="*/ 4333 h 10000"/>
                <a:gd name="connsiteX45" fmla="*/ 1151 w 10028"/>
                <a:gd name="connsiteY45" fmla="*/ 4333 h 10000"/>
                <a:gd name="connsiteX46" fmla="*/ 1121 w 10028"/>
                <a:gd name="connsiteY46" fmla="*/ 4364 h 10000"/>
                <a:gd name="connsiteX47" fmla="*/ 1091 w 10028"/>
                <a:gd name="connsiteY47" fmla="*/ 4395 h 10000"/>
                <a:gd name="connsiteX48" fmla="*/ 1060 w 10028"/>
                <a:gd name="connsiteY48" fmla="*/ 4456 h 10000"/>
                <a:gd name="connsiteX49" fmla="*/ 1031 w 10028"/>
                <a:gd name="connsiteY49" fmla="*/ 4533 h 10000"/>
                <a:gd name="connsiteX50" fmla="*/ 1001 w 10028"/>
                <a:gd name="connsiteY50" fmla="*/ 4627 h 10000"/>
                <a:gd name="connsiteX51" fmla="*/ 973 w 10028"/>
                <a:gd name="connsiteY51" fmla="*/ 4751 h 10000"/>
                <a:gd name="connsiteX52" fmla="*/ 944 w 10028"/>
                <a:gd name="connsiteY52" fmla="*/ 4891 h 10000"/>
                <a:gd name="connsiteX53" fmla="*/ 917 w 10028"/>
                <a:gd name="connsiteY53" fmla="*/ 5077 h 10000"/>
                <a:gd name="connsiteX54" fmla="*/ 891 w 10028"/>
                <a:gd name="connsiteY54" fmla="*/ 5249 h 10000"/>
                <a:gd name="connsiteX55" fmla="*/ 865 w 10028"/>
                <a:gd name="connsiteY55" fmla="*/ 5451 h 10000"/>
                <a:gd name="connsiteX56" fmla="*/ 839 w 10028"/>
                <a:gd name="connsiteY56" fmla="*/ 5667 h 10000"/>
                <a:gd name="connsiteX57" fmla="*/ 816 w 10028"/>
                <a:gd name="connsiteY57" fmla="*/ 5901 h 10000"/>
                <a:gd name="connsiteX58" fmla="*/ 791 w 10028"/>
                <a:gd name="connsiteY58" fmla="*/ 6164 h 10000"/>
                <a:gd name="connsiteX59" fmla="*/ 768 w 10028"/>
                <a:gd name="connsiteY59" fmla="*/ 6444 h 10000"/>
                <a:gd name="connsiteX60" fmla="*/ 747 w 10028"/>
                <a:gd name="connsiteY60" fmla="*/ 6740 h 10000"/>
                <a:gd name="connsiteX61" fmla="*/ 726 w 10028"/>
                <a:gd name="connsiteY61" fmla="*/ 7066 h 10000"/>
                <a:gd name="connsiteX62" fmla="*/ 706 w 10028"/>
                <a:gd name="connsiteY62" fmla="*/ 7362 h 10000"/>
                <a:gd name="connsiteX63" fmla="*/ 687 w 10028"/>
                <a:gd name="connsiteY63" fmla="*/ 7718 h 10000"/>
                <a:gd name="connsiteX64" fmla="*/ 668 w 10028"/>
                <a:gd name="connsiteY64" fmla="*/ 8045 h 10000"/>
                <a:gd name="connsiteX65" fmla="*/ 651 w 10028"/>
                <a:gd name="connsiteY65" fmla="*/ 8431 h 10000"/>
                <a:gd name="connsiteX66" fmla="*/ 636 w 10028"/>
                <a:gd name="connsiteY66" fmla="*/ 8773 h 10000"/>
                <a:gd name="connsiteX67" fmla="*/ 622 w 10028"/>
                <a:gd name="connsiteY67" fmla="*/ 9161 h 10000"/>
                <a:gd name="connsiteX68" fmla="*/ 607 w 10028"/>
                <a:gd name="connsiteY68" fmla="*/ 9581 h 10000"/>
                <a:gd name="connsiteX69" fmla="*/ 596 w 10028"/>
                <a:gd name="connsiteY69" fmla="*/ 10000 h 10000"/>
                <a:gd name="connsiteX0" fmla="*/ 596 w 10028"/>
                <a:gd name="connsiteY0" fmla="*/ 10000 h 10000"/>
                <a:gd name="connsiteX1" fmla="*/ 28 w 10028"/>
                <a:gd name="connsiteY1" fmla="*/ 9021 h 10000"/>
                <a:gd name="connsiteX2" fmla="*/ 94 w 10028"/>
                <a:gd name="connsiteY2" fmla="*/ 6490 h 10000"/>
                <a:gd name="connsiteX3" fmla="*/ 135 w 10028"/>
                <a:gd name="connsiteY3" fmla="*/ 5483 h 10000"/>
                <a:gd name="connsiteX4" fmla="*/ 158 w 10028"/>
                <a:gd name="connsiteY4" fmla="*/ 4985 h 10000"/>
                <a:gd name="connsiteX5" fmla="*/ 170 w 10028"/>
                <a:gd name="connsiteY5" fmla="*/ 4751 h 10000"/>
                <a:gd name="connsiteX6" fmla="*/ 181 w 10028"/>
                <a:gd name="connsiteY6" fmla="*/ 4501 h 10000"/>
                <a:gd name="connsiteX7" fmla="*/ 206 w 10028"/>
                <a:gd name="connsiteY7" fmla="*/ 4067 h 10000"/>
                <a:gd name="connsiteX8" fmla="*/ 233 w 10028"/>
                <a:gd name="connsiteY8" fmla="*/ 3649 h 10000"/>
                <a:gd name="connsiteX9" fmla="*/ 262 w 10028"/>
                <a:gd name="connsiteY9" fmla="*/ 3231 h 10000"/>
                <a:gd name="connsiteX10" fmla="*/ 291 w 10028"/>
                <a:gd name="connsiteY10" fmla="*/ 2841 h 10000"/>
                <a:gd name="connsiteX11" fmla="*/ 321 w 10028"/>
                <a:gd name="connsiteY11" fmla="*/ 2454 h 10000"/>
                <a:gd name="connsiteX12" fmla="*/ 337 w 10028"/>
                <a:gd name="connsiteY12" fmla="*/ 2284 h 10000"/>
                <a:gd name="connsiteX13" fmla="*/ 351 w 10028"/>
                <a:gd name="connsiteY13" fmla="*/ 2111 h 10000"/>
                <a:gd name="connsiteX14" fmla="*/ 384 w 10028"/>
                <a:gd name="connsiteY14" fmla="*/ 1800 h 10000"/>
                <a:gd name="connsiteX15" fmla="*/ 420 w 10028"/>
                <a:gd name="connsiteY15" fmla="*/ 1475 h 10000"/>
                <a:gd name="connsiteX16" fmla="*/ 454 w 10028"/>
                <a:gd name="connsiteY16" fmla="*/ 1210 h 10000"/>
                <a:gd name="connsiteX17" fmla="*/ 489 w 10028"/>
                <a:gd name="connsiteY17" fmla="*/ 979 h 10000"/>
                <a:gd name="connsiteX18" fmla="*/ 525 w 10028"/>
                <a:gd name="connsiteY18" fmla="*/ 747 h 10000"/>
                <a:gd name="connsiteX19" fmla="*/ 563 w 10028"/>
                <a:gd name="connsiteY19" fmla="*/ 559 h 10000"/>
                <a:gd name="connsiteX20" fmla="*/ 601 w 10028"/>
                <a:gd name="connsiteY20" fmla="*/ 387 h 10000"/>
                <a:gd name="connsiteX21" fmla="*/ 639 w 10028"/>
                <a:gd name="connsiteY21" fmla="*/ 233 h 10000"/>
                <a:gd name="connsiteX22" fmla="*/ 659 w 10028"/>
                <a:gd name="connsiteY22" fmla="*/ 170 h 10000"/>
                <a:gd name="connsiteX23" fmla="*/ 680 w 10028"/>
                <a:gd name="connsiteY23" fmla="*/ 141 h 10000"/>
                <a:gd name="connsiteX24" fmla="*/ 721 w 10028"/>
                <a:gd name="connsiteY24" fmla="*/ 63 h 10000"/>
                <a:gd name="connsiteX25" fmla="*/ 761 w 10028"/>
                <a:gd name="connsiteY25" fmla="*/ 0 h 10000"/>
                <a:gd name="connsiteX26" fmla="*/ 803 w 10028"/>
                <a:gd name="connsiteY26" fmla="*/ 0 h 10000"/>
                <a:gd name="connsiteX27" fmla="*/ 820 w 10028"/>
                <a:gd name="connsiteY27" fmla="*/ 0 h 10000"/>
                <a:gd name="connsiteX28" fmla="*/ 1972 w 10028"/>
                <a:gd name="connsiteY28" fmla="*/ 0 h 10000"/>
                <a:gd name="connsiteX29" fmla="*/ 3123 w 10028"/>
                <a:gd name="connsiteY29" fmla="*/ 0 h 10000"/>
                <a:gd name="connsiteX30" fmla="*/ 4275 w 10028"/>
                <a:gd name="connsiteY30" fmla="*/ 0 h 10000"/>
                <a:gd name="connsiteX31" fmla="*/ 5424 w 10028"/>
                <a:gd name="connsiteY31" fmla="*/ 0 h 10000"/>
                <a:gd name="connsiteX32" fmla="*/ 6574 w 10028"/>
                <a:gd name="connsiteY32" fmla="*/ 0 h 10000"/>
                <a:gd name="connsiteX33" fmla="*/ 7726 w 10028"/>
                <a:gd name="connsiteY33" fmla="*/ 0 h 10000"/>
                <a:gd name="connsiteX34" fmla="*/ 8878 w 10028"/>
                <a:gd name="connsiteY34" fmla="*/ 0 h 10000"/>
                <a:gd name="connsiteX35" fmla="*/ 10028 w 10028"/>
                <a:gd name="connsiteY35" fmla="*/ 0 h 10000"/>
                <a:gd name="connsiteX36" fmla="*/ 10028 w 10028"/>
                <a:gd name="connsiteY36" fmla="*/ 4333 h 10000"/>
                <a:gd name="connsiteX37" fmla="*/ 8917 w 10028"/>
                <a:gd name="connsiteY37" fmla="*/ 4333 h 10000"/>
                <a:gd name="connsiteX38" fmla="*/ 7809 w 10028"/>
                <a:gd name="connsiteY38" fmla="*/ 4333 h 10000"/>
                <a:gd name="connsiteX39" fmla="*/ 6696 w 10028"/>
                <a:gd name="connsiteY39" fmla="*/ 4333 h 10000"/>
                <a:gd name="connsiteX40" fmla="*/ 5589 w 10028"/>
                <a:gd name="connsiteY40" fmla="*/ 4333 h 10000"/>
                <a:gd name="connsiteX41" fmla="*/ 4479 w 10028"/>
                <a:gd name="connsiteY41" fmla="*/ 4333 h 10000"/>
                <a:gd name="connsiteX42" fmla="*/ 3371 w 10028"/>
                <a:gd name="connsiteY42" fmla="*/ 4333 h 10000"/>
                <a:gd name="connsiteX43" fmla="*/ 2261 w 10028"/>
                <a:gd name="connsiteY43" fmla="*/ 4333 h 10000"/>
                <a:gd name="connsiteX44" fmla="*/ 1151 w 10028"/>
                <a:gd name="connsiteY44" fmla="*/ 4333 h 10000"/>
                <a:gd name="connsiteX45" fmla="*/ 1121 w 10028"/>
                <a:gd name="connsiteY45" fmla="*/ 4364 h 10000"/>
                <a:gd name="connsiteX46" fmla="*/ 1091 w 10028"/>
                <a:gd name="connsiteY46" fmla="*/ 4395 h 10000"/>
                <a:gd name="connsiteX47" fmla="*/ 1060 w 10028"/>
                <a:gd name="connsiteY47" fmla="*/ 4456 h 10000"/>
                <a:gd name="connsiteX48" fmla="*/ 1031 w 10028"/>
                <a:gd name="connsiteY48" fmla="*/ 4533 h 10000"/>
                <a:gd name="connsiteX49" fmla="*/ 1001 w 10028"/>
                <a:gd name="connsiteY49" fmla="*/ 4627 h 10000"/>
                <a:gd name="connsiteX50" fmla="*/ 973 w 10028"/>
                <a:gd name="connsiteY50" fmla="*/ 4751 h 10000"/>
                <a:gd name="connsiteX51" fmla="*/ 944 w 10028"/>
                <a:gd name="connsiteY51" fmla="*/ 4891 h 10000"/>
                <a:gd name="connsiteX52" fmla="*/ 917 w 10028"/>
                <a:gd name="connsiteY52" fmla="*/ 5077 h 10000"/>
                <a:gd name="connsiteX53" fmla="*/ 891 w 10028"/>
                <a:gd name="connsiteY53" fmla="*/ 5249 h 10000"/>
                <a:gd name="connsiteX54" fmla="*/ 865 w 10028"/>
                <a:gd name="connsiteY54" fmla="*/ 5451 h 10000"/>
                <a:gd name="connsiteX55" fmla="*/ 839 w 10028"/>
                <a:gd name="connsiteY55" fmla="*/ 5667 h 10000"/>
                <a:gd name="connsiteX56" fmla="*/ 816 w 10028"/>
                <a:gd name="connsiteY56" fmla="*/ 5901 h 10000"/>
                <a:gd name="connsiteX57" fmla="*/ 791 w 10028"/>
                <a:gd name="connsiteY57" fmla="*/ 6164 h 10000"/>
                <a:gd name="connsiteX58" fmla="*/ 768 w 10028"/>
                <a:gd name="connsiteY58" fmla="*/ 6444 h 10000"/>
                <a:gd name="connsiteX59" fmla="*/ 747 w 10028"/>
                <a:gd name="connsiteY59" fmla="*/ 6740 h 10000"/>
                <a:gd name="connsiteX60" fmla="*/ 726 w 10028"/>
                <a:gd name="connsiteY60" fmla="*/ 7066 h 10000"/>
                <a:gd name="connsiteX61" fmla="*/ 706 w 10028"/>
                <a:gd name="connsiteY61" fmla="*/ 7362 h 10000"/>
                <a:gd name="connsiteX62" fmla="*/ 687 w 10028"/>
                <a:gd name="connsiteY62" fmla="*/ 7718 h 10000"/>
                <a:gd name="connsiteX63" fmla="*/ 668 w 10028"/>
                <a:gd name="connsiteY63" fmla="*/ 8045 h 10000"/>
                <a:gd name="connsiteX64" fmla="*/ 651 w 10028"/>
                <a:gd name="connsiteY64" fmla="*/ 8431 h 10000"/>
                <a:gd name="connsiteX65" fmla="*/ 636 w 10028"/>
                <a:gd name="connsiteY65" fmla="*/ 8773 h 10000"/>
                <a:gd name="connsiteX66" fmla="*/ 622 w 10028"/>
                <a:gd name="connsiteY66" fmla="*/ 9161 h 10000"/>
                <a:gd name="connsiteX67" fmla="*/ 607 w 10028"/>
                <a:gd name="connsiteY67" fmla="*/ 9581 h 10000"/>
                <a:gd name="connsiteX68" fmla="*/ 596 w 10028"/>
                <a:gd name="connsiteY68" fmla="*/ 10000 h 10000"/>
                <a:gd name="connsiteX0" fmla="*/ 596 w 10028"/>
                <a:gd name="connsiteY0" fmla="*/ 10000 h 10000"/>
                <a:gd name="connsiteX1" fmla="*/ 28 w 10028"/>
                <a:gd name="connsiteY1" fmla="*/ 9021 h 10000"/>
                <a:gd name="connsiteX2" fmla="*/ 94 w 10028"/>
                <a:gd name="connsiteY2" fmla="*/ 6490 h 10000"/>
                <a:gd name="connsiteX3" fmla="*/ 158 w 10028"/>
                <a:gd name="connsiteY3" fmla="*/ 4985 h 10000"/>
                <a:gd name="connsiteX4" fmla="*/ 170 w 10028"/>
                <a:gd name="connsiteY4" fmla="*/ 4751 h 10000"/>
                <a:gd name="connsiteX5" fmla="*/ 181 w 10028"/>
                <a:gd name="connsiteY5" fmla="*/ 4501 h 10000"/>
                <a:gd name="connsiteX6" fmla="*/ 206 w 10028"/>
                <a:gd name="connsiteY6" fmla="*/ 4067 h 10000"/>
                <a:gd name="connsiteX7" fmla="*/ 233 w 10028"/>
                <a:gd name="connsiteY7" fmla="*/ 3649 h 10000"/>
                <a:gd name="connsiteX8" fmla="*/ 262 w 10028"/>
                <a:gd name="connsiteY8" fmla="*/ 3231 h 10000"/>
                <a:gd name="connsiteX9" fmla="*/ 291 w 10028"/>
                <a:gd name="connsiteY9" fmla="*/ 2841 h 10000"/>
                <a:gd name="connsiteX10" fmla="*/ 321 w 10028"/>
                <a:gd name="connsiteY10" fmla="*/ 2454 h 10000"/>
                <a:gd name="connsiteX11" fmla="*/ 337 w 10028"/>
                <a:gd name="connsiteY11" fmla="*/ 2284 h 10000"/>
                <a:gd name="connsiteX12" fmla="*/ 351 w 10028"/>
                <a:gd name="connsiteY12" fmla="*/ 2111 h 10000"/>
                <a:gd name="connsiteX13" fmla="*/ 384 w 10028"/>
                <a:gd name="connsiteY13" fmla="*/ 1800 h 10000"/>
                <a:gd name="connsiteX14" fmla="*/ 420 w 10028"/>
                <a:gd name="connsiteY14" fmla="*/ 1475 h 10000"/>
                <a:gd name="connsiteX15" fmla="*/ 454 w 10028"/>
                <a:gd name="connsiteY15" fmla="*/ 1210 h 10000"/>
                <a:gd name="connsiteX16" fmla="*/ 489 w 10028"/>
                <a:gd name="connsiteY16" fmla="*/ 979 h 10000"/>
                <a:gd name="connsiteX17" fmla="*/ 525 w 10028"/>
                <a:gd name="connsiteY17" fmla="*/ 747 h 10000"/>
                <a:gd name="connsiteX18" fmla="*/ 563 w 10028"/>
                <a:gd name="connsiteY18" fmla="*/ 559 h 10000"/>
                <a:gd name="connsiteX19" fmla="*/ 601 w 10028"/>
                <a:gd name="connsiteY19" fmla="*/ 387 h 10000"/>
                <a:gd name="connsiteX20" fmla="*/ 639 w 10028"/>
                <a:gd name="connsiteY20" fmla="*/ 233 h 10000"/>
                <a:gd name="connsiteX21" fmla="*/ 659 w 10028"/>
                <a:gd name="connsiteY21" fmla="*/ 170 h 10000"/>
                <a:gd name="connsiteX22" fmla="*/ 680 w 10028"/>
                <a:gd name="connsiteY22" fmla="*/ 141 h 10000"/>
                <a:gd name="connsiteX23" fmla="*/ 721 w 10028"/>
                <a:gd name="connsiteY23" fmla="*/ 63 h 10000"/>
                <a:gd name="connsiteX24" fmla="*/ 761 w 10028"/>
                <a:gd name="connsiteY24" fmla="*/ 0 h 10000"/>
                <a:gd name="connsiteX25" fmla="*/ 803 w 10028"/>
                <a:gd name="connsiteY25" fmla="*/ 0 h 10000"/>
                <a:gd name="connsiteX26" fmla="*/ 820 w 10028"/>
                <a:gd name="connsiteY26" fmla="*/ 0 h 10000"/>
                <a:gd name="connsiteX27" fmla="*/ 1972 w 10028"/>
                <a:gd name="connsiteY27" fmla="*/ 0 h 10000"/>
                <a:gd name="connsiteX28" fmla="*/ 3123 w 10028"/>
                <a:gd name="connsiteY28" fmla="*/ 0 h 10000"/>
                <a:gd name="connsiteX29" fmla="*/ 4275 w 10028"/>
                <a:gd name="connsiteY29" fmla="*/ 0 h 10000"/>
                <a:gd name="connsiteX30" fmla="*/ 5424 w 10028"/>
                <a:gd name="connsiteY30" fmla="*/ 0 h 10000"/>
                <a:gd name="connsiteX31" fmla="*/ 6574 w 10028"/>
                <a:gd name="connsiteY31" fmla="*/ 0 h 10000"/>
                <a:gd name="connsiteX32" fmla="*/ 7726 w 10028"/>
                <a:gd name="connsiteY32" fmla="*/ 0 h 10000"/>
                <a:gd name="connsiteX33" fmla="*/ 8878 w 10028"/>
                <a:gd name="connsiteY33" fmla="*/ 0 h 10000"/>
                <a:gd name="connsiteX34" fmla="*/ 10028 w 10028"/>
                <a:gd name="connsiteY34" fmla="*/ 0 h 10000"/>
                <a:gd name="connsiteX35" fmla="*/ 10028 w 10028"/>
                <a:gd name="connsiteY35" fmla="*/ 4333 h 10000"/>
                <a:gd name="connsiteX36" fmla="*/ 8917 w 10028"/>
                <a:gd name="connsiteY36" fmla="*/ 4333 h 10000"/>
                <a:gd name="connsiteX37" fmla="*/ 7809 w 10028"/>
                <a:gd name="connsiteY37" fmla="*/ 4333 h 10000"/>
                <a:gd name="connsiteX38" fmla="*/ 6696 w 10028"/>
                <a:gd name="connsiteY38" fmla="*/ 4333 h 10000"/>
                <a:gd name="connsiteX39" fmla="*/ 5589 w 10028"/>
                <a:gd name="connsiteY39" fmla="*/ 4333 h 10000"/>
                <a:gd name="connsiteX40" fmla="*/ 4479 w 10028"/>
                <a:gd name="connsiteY40" fmla="*/ 4333 h 10000"/>
                <a:gd name="connsiteX41" fmla="*/ 3371 w 10028"/>
                <a:gd name="connsiteY41" fmla="*/ 4333 h 10000"/>
                <a:gd name="connsiteX42" fmla="*/ 2261 w 10028"/>
                <a:gd name="connsiteY42" fmla="*/ 4333 h 10000"/>
                <a:gd name="connsiteX43" fmla="*/ 1151 w 10028"/>
                <a:gd name="connsiteY43" fmla="*/ 4333 h 10000"/>
                <a:gd name="connsiteX44" fmla="*/ 1121 w 10028"/>
                <a:gd name="connsiteY44" fmla="*/ 4364 h 10000"/>
                <a:gd name="connsiteX45" fmla="*/ 1091 w 10028"/>
                <a:gd name="connsiteY45" fmla="*/ 4395 h 10000"/>
                <a:gd name="connsiteX46" fmla="*/ 1060 w 10028"/>
                <a:gd name="connsiteY46" fmla="*/ 4456 h 10000"/>
                <a:gd name="connsiteX47" fmla="*/ 1031 w 10028"/>
                <a:gd name="connsiteY47" fmla="*/ 4533 h 10000"/>
                <a:gd name="connsiteX48" fmla="*/ 1001 w 10028"/>
                <a:gd name="connsiteY48" fmla="*/ 4627 h 10000"/>
                <a:gd name="connsiteX49" fmla="*/ 973 w 10028"/>
                <a:gd name="connsiteY49" fmla="*/ 4751 h 10000"/>
                <a:gd name="connsiteX50" fmla="*/ 944 w 10028"/>
                <a:gd name="connsiteY50" fmla="*/ 4891 h 10000"/>
                <a:gd name="connsiteX51" fmla="*/ 917 w 10028"/>
                <a:gd name="connsiteY51" fmla="*/ 5077 h 10000"/>
                <a:gd name="connsiteX52" fmla="*/ 891 w 10028"/>
                <a:gd name="connsiteY52" fmla="*/ 5249 h 10000"/>
                <a:gd name="connsiteX53" fmla="*/ 865 w 10028"/>
                <a:gd name="connsiteY53" fmla="*/ 5451 h 10000"/>
                <a:gd name="connsiteX54" fmla="*/ 839 w 10028"/>
                <a:gd name="connsiteY54" fmla="*/ 5667 h 10000"/>
                <a:gd name="connsiteX55" fmla="*/ 816 w 10028"/>
                <a:gd name="connsiteY55" fmla="*/ 5901 h 10000"/>
                <a:gd name="connsiteX56" fmla="*/ 791 w 10028"/>
                <a:gd name="connsiteY56" fmla="*/ 6164 h 10000"/>
                <a:gd name="connsiteX57" fmla="*/ 768 w 10028"/>
                <a:gd name="connsiteY57" fmla="*/ 6444 h 10000"/>
                <a:gd name="connsiteX58" fmla="*/ 747 w 10028"/>
                <a:gd name="connsiteY58" fmla="*/ 6740 h 10000"/>
                <a:gd name="connsiteX59" fmla="*/ 726 w 10028"/>
                <a:gd name="connsiteY59" fmla="*/ 7066 h 10000"/>
                <a:gd name="connsiteX60" fmla="*/ 706 w 10028"/>
                <a:gd name="connsiteY60" fmla="*/ 7362 h 10000"/>
                <a:gd name="connsiteX61" fmla="*/ 687 w 10028"/>
                <a:gd name="connsiteY61" fmla="*/ 7718 h 10000"/>
                <a:gd name="connsiteX62" fmla="*/ 668 w 10028"/>
                <a:gd name="connsiteY62" fmla="*/ 8045 h 10000"/>
                <a:gd name="connsiteX63" fmla="*/ 651 w 10028"/>
                <a:gd name="connsiteY63" fmla="*/ 8431 h 10000"/>
                <a:gd name="connsiteX64" fmla="*/ 636 w 10028"/>
                <a:gd name="connsiteY64" fmla="*/ 8773 h 10000"/>
                <a:gd name="connsiteX65" fmla="*/ 622 w 10028"/>
                <a:gd name="connsiteY65" fmla="*/ 9161 h 10000"/>
                <a:gd name="connsiteX66" fmla="*/ 607 w 10028"/>
                <a:gd name="connsiteY66" fmla="*/ 9581 h 10000"/>
                <a:gd name="connsiteX67" fmla="*/ 596 w 10028"/>
                <a:gd name="connsiteY67" fmla="*/ 10000 h 10000"/>
                <a:gd name="connsiteX0" fmla="*/ 607 w 10028"/>
                <a:gd name="connsiteY0" fmla="*/ 9581 h 9581"/>
                <a:gd name="connsiteX1" fmla="*/ 28 w 10028"/>
                <a:gd name="connsiteY1" fmla="*/ 9021 h 9581"/>
                <a:gd name="connsiteX2" fmla="*/ 94 w 10028"/>
                <a:gd name="connsiteY2" fmla="*/ 6490 h 9581"/>
                <a:gd name="connsiteX3" fmla="*/ 158 w 10028"/>
                <a:gd name="connsiteY3" fmla="*/ 4985 h 9581"/>
                <a:gd name="connsiteX4" fmla="*/ 170 w 10028"/>
                <a:gd name="connsiteY4" fmla="*/ 4751 h 9581"/>
                <a:gd name="connsiteX5" fmla="*/ 181 w 10028"/>
                <a:gd name="connsiteY5" fmla="*/ 4501 h 9581"/>
                <a:gd name="connsiteX6" fmla="*/ 206 w 10028"/>
                <a:gd name="connsiteY6" fmla="*/ 4067 h 9581"/>
                <a:gd name="connsiteX7" fmla="*/ 233 w 10028"/>
                <a:gd name="connsiteY7" fmla="*/ 3649 h 9581"/>
                <a:gd name="connsiteX8" fmla="*/ 262 w 10028"/>
                <a:gd name="connsiteY8" fmla="*/ 3231 h 9581"/>
                <a:gd name="connsiteX9" fmla="*/ 291 w 10028"/>
                <a:gd name="connsiteY9" fmla="*/ 2841 h 9581"/>
                <a:gd name="connsiteX10" fmla="*/ 321 w 10028"/>
                <a:gd name="connsiteY10" fmla="*/ 2454 h 9581"/>
                <a:gd name="connsiteX11" fmla="*/ 337 w 10028"/>
                <a:gd name="connsiteY11" fmla="*/ 2284 h 9581"/>
                <a:gd name="connsiteX12" fmla="*/ 351 w 10028"/>
                <a:gd name="connsiteY12" fmla="*/ 2111 h 9581"/>
                <a:gd name="connsiteX13" fmla="*/ 384 w 10028"/>
                <a:gd name="connsiteY13" fmla="*/ 1800 h 9581"/>
                <a:gd name="connsiteX14" fmla="*/ 420 w 10028"/>
                <a:gd name="connsiteY14" fmla="*/ 1475 h 9581"/>
                <a:gd name="connsiteX15" fmla="*/ 454 w 10028"/>
                <a:gd name="connsiteY15" fmla="*/ 1210 h 9581"/>
                <a:gd name="connsiteX16" fmla="*/ 489 w 10028"/>
                <a:gd name="connsiteY16" fmla="*/ 979 h 9581"/>
                <a:gd name="connsiteX17" fmla="*/ 525 w 10028"/>
                <a:gd name="connsiteY17" fmla="*/ 747 h 9581"/>
                <a:gd name="connsiteX18" fmla="*/ 563 w 10028"/>
                <a:gd name="connsiteY18" fmla="*/ 559 h 9581"/>
                <a:gd name="connsiteX19" fmla="*/ 601 w 10028"/>
                <a:gd name="connsiteY19" fmla="*/ 387 h 9581"/>
                <a:gd name="connsiteX20" fmla="*/ 639 w 10028"/>
                <a:gd name="connsiteY20" fmla="*/ 233 h 9581"/>
                <a:gd name="connsiteX21" fmla="*/ 659 w 10028"/>
                <a:gd name="connsiteY21" fmla="*/ 170 h 9581"/>
                <a:gd name="connsiteX22" fmla="*/ 680 w 10028"/>
                <a:gd name="connsiteY22" fmla="*/ 141 h 9581"/>
                <a:gd name="connsiteX23" fmla="*/ 721 w 10028"/>
                <a:gd name="connsiteY23" fmla="*/ 63 h 9581"/>
                <a:gd name="connsiteX24" fmla="*/ 761 w 10028"/>
                <a:gd name="connsiteY24" fmla="*/ 0 h 9581"/>
                <a:gd name="connsiteX25" fmla="*/ 803 w 10028"/>
                <a:gd name="connsiteY25" fmla="*/ 0 h 9581"/>
                <a:gd name="connsiteX26" fmla="*/ 820 w 10028"/>
                <a:gd name="connsiteY26" fmla="*/ 0 h 9581"/>
                <a:gd name="connsiteX27" fmla="*/ 1972 w 10028"/>
                <a:gd name="connsiteY27" fmla="*/ 0 h 9581"/>
                <a:gd name="connsiteX28" fmla="*/ 3123 w 10028"/>
                <a:gd name="connsiteY28" fmla="*/ 0 h 9581"/>
                <a:gd name="connsiteX29" fmla="*/ 4275 w 10028"/>
                <a:gd name="connsiteY29" fmla="*/ 0 h 9581"/>
                <a:gd name="connsiteX30" fmla="*/ 5424 w 10028"/>
                <a:gd name="connsiteY30" fmla="*/ 0 h 9581"/>
                <a:gd name="connsiteX31" fmla="*/ 6574 w 10028"/>
                <a:gd name="connsiteY31" fmla="*/ 0 h 9581"/>
                <a:gd name="connsiteX32" fmla="*/ 7726 w 10028"/>
                <a:gd name="connsiteY32" fmla="*/ 0 h 9581"/>
                <a:gd name="connsiteX33" fmla="*/ 8878 w 10028"/>
                <a:gd name="connsiteY33" fmla="*/ 0 h 9581"/>
                <a:gd name="connsiteX34" fmla="*/ 10028 w 10028"/>
                <a:gd name="connsiteY34" fmla="*/ 0 h 9581"/>
                <a:gd name="connsiteX35" fmla="*/ 10028 w 10028"/>
                <a:gd name="connsiteY35" fmla="*/ 4333 h 9581"/>
                <a:gd name="connsiteX36" fmla="*/ 8917 w 10028"/>
                <a:gd name="connsiteY36" fmla="*/ 4333 h 9581"/>
                <a:gd name="connsiteX37" fmla="*/ 7809 w 10028"/>
                <a:gd name="connsiteY37" fmla="*/ 4333 h 9581"/>
                <a:gd name="connsiteX38" fmla="*/ 6696 w 10028"/>
                <a:gd name="connsiteY38" fmla="*/ 4333 h 9581"/>
                <a:gd name="connsiteX39" fmla="*/ 5589 w 10028"/>
                <a:gd name="connsiteY39" fmla="*/ 4333 h 9581"/>
                <a:gd name="connsiteX40" fmla="*/ 4479 w 10028"/>
                <a:gd name="connsiteY40" fmla="*/ 4333 h 9581"/>
                <a:gd name="connsiteX41" fmla="*/ 3371 w 10028"/>
                <a:gd name="connsiteY41" fmla="*/ 4333 h 9581"/>
                <a:gd name="connsiteX42" fmla="*/ 2261 w 10028"/>
                <a:gd name="connsiteY42" fmla="*/ 4333 h 9581"/>
                <a:gd name="connsiteX43" fmla="*/ 1151 w 10028"/>
                <a:gd name="connsiteY43" fmla="*/ 4333 h 9581"/>
                <a:gd name="connsiteX44" fmla="*/ 1121 w 10028"/>
                <a:gd name="connsiteY44" fmla="*/ 4364 h 9581"/>
                <a:gd name="connsiteX45" fmla="*/ 1091 w 10028"/>
                <a:gd name="connsiteY45" fmla="*/ 4395 h 9581"/>
                <a:gd name="connsiteX46" fmla="*/ 1060 w 10028"/>
                <a:gd name="connsiteY46" fmla="*/ 4456 h 9581"/>
                <a:gd name="connsiteX47" fmla="*/ 1031 w 10028"/>
                <a:gd name="connsiteY47" fmla="*/ 4533 h 9581"/>
                <a:gd name="connsiteX48" fmla="*/ 1001 w 10028"/>
                <a:gd name="connsiteY48" fmla="*/ 4627 h 9581"/>
                <a:gd name="connsiteX49" fmla="*/ 973 w 10028"/>
                <a:gd name="connsiteY49" fmla="*/ 4751 h 9581"/>
                <a:gd name="connsiteX50" fmla="*/ 944 w 10028"/>
                <a:gd name="connsiteY50" fmla="*/ 4891 h 9581"/>
                <a:gd name="connsiteX51" fmla="*/ 917 w 10028"/>
                <a:gd name="connsiteY51" fmla="*/ 5077 h 9581"/>
                <a:gd name="connsiteX52" fmla="*/ 891 w 10028"/>
                <a:gd name="connsiteY52" fmla="*/ 5249 h 9581"/>
                <a:gd name="connsiteX53" fmla="*/ 865 w 10028"/>
                <a:gd name="connsiteY53" fmla="*/ 5451 h 9581"/>
                <a:gd name="connsiteX54" fmla="*/ 839 w 10028"/>
                <a:gd name="connsiteY54" fmla="*/ 5667 h 9581"/>
                <a:gd name="connsiteX55" fmla="*/ 816 w 10028"/>
                <a:gd name="connsiteY55" fmla="*/ 5901 h 9581"/>
                <a:gd name="connsiteX56" fmla="*/ 791 w 10028"/>
                <a:gd name="connsiteY56" fmla="*/ 6164 h 9581"/>
                <a:gd name="connsiteX57" fmla="*/ 768 w 10028"/>
                <a:gd name="connsiteY57" fmla="*/ 6444 h 9581"/>
                <a:gd name="connsiteX58" fmla="*/ 747 w 10028"/>
                <a:gd name="connsiteY58" fmla="*/ 6740 h 9581"/>
                <a:gd name="connsiteX59" fmla="*/ 726 w 10028"/>
                <a:gd name="connsiteY59" fmla="*/ 7066 h 9581"/>
                <a:gd name="connsiteX60" fmla="*/ 706 w 10028"/>
                <a:gd name="connsiteY60" fmla="*/ 7362 h 9581"/>
                <a:gd name="connsiteX61" fmla="*/ 687 w 10028"/>
                <a:gd name="connsiteY61" fmla="*/ 7718 h 9581"/>
                <a:gd name="connsiteX62" fmla="*/ 668 w 10028"/>
                <a:gd name="connsiteY62" fmla="*/ 8045 h 9581"/>
                <a:gd name="connsiteX63" fmla="*/ 651 w 10028"/>
                <a:gd name="connsiteY63" fmla="*/ 8431 h 9581"/>
                <a:gd name="connsiteX64" fmla="*/ 636 w 10028"/>
                <a:gd name="connsiteY64" fmla="*/ 8773 h 9581"/>
                <a:gd name="connsiteX65" fmla="*/ 622 w 10028"/>
                <a:gd name="connsiteY65" fmla="*/ 9161 h 9581"/>
                <a:gd name="connsiteX66" fmla="*/ 607 w 10028"/>
                <a:gd name="connsiteY66" fmla="*/ 9581 h 9581"/>
                <a:gd name="connsiteX0" fmla="*/ 620 w 10000"/>
                <a:gd name="connsiteY0" fmla="*/ 9562 h 9562"/>
                <a:gd name="connsiteX1" fmla="*/ 28 w 10000"/>
                <a:gd name="connsiteY1" fmla="*/ 9416 h 9562"/>
                <a:gd name="connsiteX2" fmla="*/ 94 w 10000"/>
                <a:gd name="connsiteY2" fmla="*/ 6774 h 9562"/>
                <a:gd name="connsiteX3" fmla="*/ 158 w 10000"/>
                <a:gd name="connsiteY3" fmla="*/ 5203 h 9562"/>
                <a:gd name="connsiteX4" fmla="*/ 170 w 10000"/>
                <a:gd name="connsiteY4" fmla="*/ 4959 h 9562"/>
                <a:gd name="connsiteX5" fmla="*/ 180 w 10000"/>
                <a:gd name="connsiteY5" fmla="*/ 4698 h 9562"/>
                <a:gd name="connsiteX6" fmla="*/ 205 w 10000"/>
                <a:gd name="connsiteY6" fmla="*/ 4245 h 9562"/>
                <a:gd name="connsiteX7" fmla="*/ 232 w 10000"/>
                <a:gd name="connsiteY7" fmla="*/ 3809 h 9562"/>
                <a:gd name="connsiteX8" fmla="*/ 261 w 10000"/>
                <a:gd name="connsiteY8" fmla="*/ 3372 h 9562"/>
                <a:gd name="connsiteX9" fmla="*/ 290 w 10000"/>
                <a:gd name="connsiteY9" fmla="*/ 2965 h 9562"/>
                <a:gd name="connsiteX10" fmla="*/ 320 w 10000"/>
                <a:gd name="connsiteY10" fmla="*/ 2561 h 9562"/>
                <a:gd name="connsiteX11" fmla="*/ 336 w 10000"/>
                <a:gd name="connsiteY11" fmla="*/ 2384 h 9562"/>
                <a:gd name="connsiteX12" fmla="*/ 350 w 10000"/>
                <a:gd name="connsiteY12" fmla="*/ 2203 h 9562"/>
                <a:gd name="connsiteX13" fmla="*/ 383 w 10000"/>
                <a:gd name="connsiteY13" fmla="*/ 1879 h 9562"/>
                <a:gd name="connsiteX14" fmla="*/ 419 w 10000"/>
                <a:gd name="connsiteY14" fmla="*/ 1540 h 9562"/>
                <a:gd name="connsiteX15" fmla="*/ 453 w 10000"/>
                <a:gd name="connsiteY15" fmla="*/ 1263 h 9562"/>
                <a:gd name="connsiteX16" fmla="*/ 488 w 10000"/>
                <a:gd name="connsiteY16" fmla="*/ 1022 h 9562"/>
                <a:gd name="connsiteX17" fmla="*/ 524 w 10000"/>
                <a:gd name="connsiteY17" fmla="*/ 780 h 9562"/>
                <a:gd name="connsiteX18" fmla="*/ 561 w 10000"/>
                <a:gd name="connsiteY18" fmla="*/ 583 h 9562"/>
                <a:gd name="connsiteX19" fmla="*/ 599 w 10000"/>
                <a:gd name="connsiteY19" fmla="*/ 404 h 9562"/>
                <a:gd name="connsiteX20" fmla="*/ 637 w 10000"/>
                <a:gd name="connsiteY20" fmla="*/ 243 h 9562"/>
                <a:gd name="connsiteX21" fmla="*/ 657 w 10000"/>
                <a:gd name="connsiteY21" fmla="*/ 177 h 9562"/>
                <a:gd name="connsiteX22" fmla="*/ 678 w 10000"/>
                <a:gd name="connsiteY22" fmla="*/ 147 h 9562"/>
                <a:gd name="connsiteX23" fmla="*/ 719 w 10000"/>
                <a:gd name="connsiteY23" fmla="*/ 66 h 9562"/>
                <a:gd name="connsiteX24" fmla="*/ 759 w 10000"/>
                <a:gd name="connsiteY24" fmla="*/ 0 h 9562"/>
                <a:gd name="connsiteX25" fmla="*/ 801 w 10000"/>
                <a:gd name="connsiteY25" fmla="*/ 0 h 9562"/>
                <a:gd name="connsiteX26" fmla="*/ 818 w 10000"/>
                <a:gd name="connsiteY26" fmla="*/ 0 h 9562"/>
                <a:gd name="connsiteX27" fmla="*/ 1966 w 10000"/>
                <a:gd name="connsiteY27" fmla="*/ 0 h 9562"/>
                <a:gd name="connsiteX28" fmla="*/ 3114 w 10000"/>
                <a:gd name="connsiteY28" fmla="*/ 0 h 9562"/>
                <a:gd name="connsiteX29" fmla="*/ 4263 w 10000"/>
                <a:gd name="connsiteY29" fmla="*/ 0 h 9562"/>
                <a:gd name="connsiteX30" fmla="*/ 5409 w 10000"/>
                <a:gd name="connsiteY30" fmla="*/ 0 h 9562"/>
                <a:gd name="connsiteX31" fmla="*/ 6556 w 10000"/>
                <a:gd name="connsiteY31" fmla="*/ 0 h 9562"/>
                <a:gd name="connsiteX32" fmla="*/ 7704 w 10000"/>
                <a:gd name="connsiteY32" fmla="*/ 0 h 9562"/>
                <a:gd name="connsiteX33" fmla="*/ 8853 w 10000"/>
                <a:gd name="connsiteY33" fmla="*/ 0 h 9562"/>
                <a:gd name="connsiteX34" fmla="*/ 10000 w 10000"/>
                <a:gd name="connsiteY34" fmla="*/ 0 h 9562"/>
                <a:gd name="connsiteX35" fmla="*/ 10000 w 10000"/>
                <a:gd name="connsiteY35" fmla="*/ 4522 h 9562"/>
                <a:gd name="connsiteX36" fmla="*/ 8892 w 10000"/>
                <a:gd name="connsiteY36" fmla="*/ 4522 h 9562"/>
                <a:gd name="connsiteX37" fmla="*/ 7787 w 10000"/>
                <a:gd name="connsiteY37" fmla="*/ 4522 h 9562"/>
                <a:gd name="connsiteX38" fmla="*/ 6677 w 10000"/>
                <a:gd name="connsiteY38" fmla="*/ 4522 h 9562"/>
                <a:gd name="connsiteX39" fmla="*/ 5573 w 10000"/>
                <a:gd name="connsiteY39" fmla="*/ 4522 h 9562"/>
                <a:gd name="connsiteX40" fmla="*/ 4466 w 10000"/>
                <a:gd name="connsiteY40" fmla="*/ 4522 h 9562"/>
                <a:gd name="connsiteX41" fmla="*/ 3362 w 10000"/>
                <a:gd name="connsiteY41" fmla="*/ 4522 h 9562"/>
                <a:gd name="connsiteX42" fmla="*/ 2255 w 10000"/>
                <a:gd name="connsiteY42" fmla="*/ 4522 h 9562"/>
                <a:gd name="connsiteX43" fmla="*/ 1148 w 10000"/>
                <a:gd name="connsiteY43" fmla="*/ 4522 h 9562"/>
                <a:gd name="connsiteX44" fmla="*/ 1118 w 10000"/>
                <a:gd name="connsiteY44" fmla="*/ 4555 h 9562"/>
                <a:gd name="connsiteX45" fmla="*/ 1088 w 10000"/>
                <a:gd name="connsiteY45" fmla="*/ 4587 h 9562"/>
                <a:gd name="connsiteX46" fmla="*/ 1057 w 10000"/>
                <a:gd name="connsiteY46" fmla="*/ 4651 h 9562"/>
                <a:gd name="connsiteX47" fmla="*/ 1028 w 10000"/>
                <a:gd name="connsiteY47" fmla="*/ 4731 h 9562"/>
                <a:gd name="connsiteX48" fmla="*/ 998 w 10000"/>
                <a:gd name="connsiteY48" fmla="*/ 4829 h 9562"/>
                <a:gd name="connsiteX49" fmla="*/ 970 w 10000"/>
                <a:gd name="connsiteY49" fmla="*/ 4959 h 9562"/>
                <a:gd name="connsiteX50" fmla="*/ 941 w 10000"/>
                <a:gd name="connsiteY50" fmla="*/ 5105 h 9562"/>
                <a:gd name="connsiteX51" fmla="*/ 914 w 10000"/>
                <a:gd name="connsiteY51" fmla="*/ 5299 h 9562"/>
                <a:gd name="connsiteX52" fmla="*/ 889 w 10000"/>
                <a:gd name="connsiteY52" fmla="*/ 5479 h 9562"/>
                <a:gd name="connsiteX53" fmla="*/ 863 w 10000"/>
                <a:gd name="connsiteY53" fmla="*/ 5689 h 9562"/>
                <a:gd name="connsiteX54" fmla="*/ 837 w 10000"/>
                <a:gd name="connsiteY54" fmla="*/ 5915 h 9562"/>
                <a:gd name="connsiteX55" fmla="*/ 814 w 10000"/>
                <a:gd name="connsiteY55" fmla="*/ 6159 h 9562"/>
                <a:gd name="connsiteX56" fmla="*/ 789 w 10000"/>
                <a:gd name="connsiteY56" fmla="*/ 6434 h 9562"/>
                <a:gd name="connsiteX57" fmla="*/ 766 w 10000"/>
                <a:gd name="connsiteY57" fmla="*/ 6726 h 9562"/>
                <a:gd name="connsiteX58" fmla="*/ 745 w 10000"/>
                <a:gd name="connsiteY58" fmla="*/ 7035 h 9562"/>
                <a:gd name="connsiteX59" fmla="*/ 724 w 10000"/>
                <a:gd name="connsiteY59" fmla="*/ 7375 h 9562"/>
                <a:gd name="connsiteX60" fmla="*/ 704 w 10000"/>
                <a:gd name="connsiteY60" fmla="*/ 7684 h 9562"/>
                <a:gd name="connsiteX61" fmla="*/ 685 w 10000"/>
                <a:gd name="connsiteY61" fmla="*/ 8056 h 9562"/>
                <a:gd name="connsiteX62" fmla="*/ 666 w 10000"/>
                <a:gd name="connsiteY62" fmla="*/ 8397 h 9562"/>
                <a:gd name="connsiteX63" fmla="*/ 649 w 10000"/>
                <a:gd name="connsiteY63" fmla="*/ 8800 h 9562"/>
                <a:gd name="connsiteX64" fmla="*/ 634 w 10000"/>
                <a:gd name="connsiteY64" fmla="*/ 9157 h 9562"/>
                <a:gd name="connsiteX65" fmla="*/ 620 w 10000"/>
                <a:gd name="connsiteY65" fmla="*/ 9562 h 9562"/>
                <a:gd name="connsiteX0" fmla="*/ 634 w 10000"/>
                <a:gd name="connsiteY0" fmla="*/ 9576 h 9994"/>
                <a:gd name="connsiteX1" fmla="*/ 28 w 10000"/>
                <a:gd name="connsiteY1" fmla="*/ 9847 h 9994"/>
                <a:gd name="connsiteX2" fmla="*/ 94 w 10000"/>
                <a:gd name="connsiteY2" fmla="*/ 7084 h 9994"/>
                <a:gd name="connsiteX3" fmla="*/ 158 w 10000"/>
                <a:gd name="connsiteY3" fmla="*/ 5441 h 9994"/>
                <a:gd name="connsiteX4" fmla="*/ 170 w 10000"/>
                <a:gd name="connsiteY4" fmla="*/ 5186 h 9994"/>
                <a:gd name="connsiteX5" fmla="*/ 180 w 10000"/>
                <a:gd name="connsiteY5" fmla="*/ 4913 h 9994"/>
                <a:gd name="connsiteX6" fmla="*/ 205 w 10000"/>
                <a:gd name="connsiteY6" fmla="*/ 4439 h 9994"/>
                <a:gd name="connsiteX7" fmla="*/ 232 w 10000"/>
                <a:gd name="connsiteY7" fmla="*/ 3983 h 9994"/>
                <a:gd name="connsiteX8" fmla="*/ 261 w 10000"/>
                <a:gd name="connsiteY8" fmla="*/ 3526 h 9994"/>
                <a:gd name="connsiteX9" fmla="*/ 290 w 10000"/>
                <a:gd name="connsiteY9" fmla="*/ 3101 h 9994"/>
                <a:gd name="connsiteX10" fmla="*/ 320 w 10000"/>
                <a:gd name="connsiteY10" fmla="*/ 2678 h 9994"/>
                <a:gd name="connsiteX11" fmla="*/ 336 w 10000"/>
                <a:gd name="connsiteY11" fmla="*/ 2493 h 9994"/>
                <a:gd name="connsiteX12" fmla="*/ 350 w 10000"/>
                <a:gd name="connsiteY12" fmla="*/ 2304 h 9994"/>
                <a:gd name="connsiteX13" fmla="*/ 383 w 10000"/>
                <a:gd name="connsiteY13" fmla="*/ 1965 h 9994"/>
                <a:gd name="connsiteX14" fmla="*/ 419 w 10000"/>
                <a:gd name="connsiteY14" fmla="*/ 1611 h 9994"/>
                <a:gd name="connsiteX15" fmla="*/ 453 w 10000"/>
                <a:gd name="connsiteY15" fmla="*/ 1321 h 9994"/>
                <a:gd name="connsiteX16" fmla="*/ 488 w 10000"/>
                <a:gd name="connsiteY16" fmla="*/ 1069 h 9994"/>
                <a:gd name="connsiteX17" fmla="*/ 524 w 10000"/>
                <a:gd name="connsiteY17" fmla="*/ 816 h 9994"/>
                <a:gd name="connsiteX18" fmla="*/ 561 w 10000"/>
                <a:gd name="connsiteY18" fmla="*/ 610 h 9994"/>
                <a:gd name="connsiteX19" fmla="*/ 599 w 10000"/>
                <a:gd name="connsiteY19" fmla="*/ 423 h 9994"/>
                <a:gd name="connsiteX20" fmla="*/ 637 w 10000"/>
                <a:gd name="connsiteY20" fmla="*/ 254 h 9994"/>
                <a:gd name="connsiteX21" fmla="*/ 657 w 10000"/>
                <a:gd name="connsiteY21" fmla="*/ 185 h 9994"/>
                <a:gd name="connsiteX22" fmla="*/ 678 w 10000"/>
                <a:gd name="connsiteY22" fmla="*/ 154 h 9994"/>
                <a:gd name="connsiteX23" fmla="*/ 719 w 10000"/>
                <a:gd name="connsiteY23" fmla="*/ 69 h 9994"/>
                <a:gd name="connsiteX24" fmla="*/ 759 w 10000"/>
                <a:gd name="connsiteY24" fmla="*/ 0 h 9994"/>
                <a:gd name="connsiteX25" fmla="*/ 801 w 10000"/>
                <a:gd name="connsiteY25" fmla="*/ 0 h 9994"/>
                <a:gd name="connsiteX26" fmla="*/ 818 w 10000"/>
                <a:gd name="connsiteY26" fmla="*/ 0 h 9994"/>
                <a:gd name="connsiteX27" fmla="*/ 1966 w 10000"/>
                <a:gd name="connsiteY27" fmla="*/ 0 h 9994"/>
                <a:gd name="connsiteX28" fmla="*/ 3114 w 10000"/>
                <a:gd name="connsiteY28" fmla="*/ 0 h 9994"/>
                <a:gd name="connsiteX29" fmla="*/ 4263 w 10000"/>
                <a:gd name="connsiteY29" fmla="*/ 0 h 9994"/>
                <a:gd name="connsiteX30" fmla="*/ 5409 w 10000"/>
                <a:gd name="connsiteY30" fmla="*/ 0 h 9994"/>
                <a:gd name="connsiteX31" fmla="*/ 6556 w 10000"/>
                <a:gd name="connsiteY31" fmla="*/ 0 h 9994"/>
                <a:gd name="connsiteX32" fmla="*/ 7704 w 10000"/>
                <a:gd name="connsiteY32" fmla="*/ 0 h 9994"/>
                <a:gd name="connsiteX33" fmla="*/ 8853 w 10000"/>
                <a:gd name="connsiteY33" fmla="*/ 0 h 9994"/>
                <a:gd name="connsiteX34" fmla="*/ 10000 w 10000"/>
                <a:gd name="connsiteY34" fmla="*/ 0 h 9994"/>
                <a:gd name="connsiteX35" fmla="*/ 10000 w 10000"/>
                <a:gd name="connsiteY35" fmla="*/ 4729 h 9994"/>
                <a:gd name="connsiteX36" fmla="*/ 8892 w 10000"/>
                <a:gd name="connsiteY36" fmla="*/ 4729 h 9994"/>
                <a:gd name="connsiteX37" fmla="*/ 7787 w 10000"/>
                <a:gd name="connsiteY37" fmla="*/ 4729 h 9994"/>
                <a:gd name="connsiteX38" fmla="*/ 6677 w 10000"/>
                <a:gd name="connsiteY38" fmla="*/ 4729 h 9994"/>
                <a:gd name="connsiteX39" fmla="*/ 5573 w 10000"/>
                <a:gd name="connsiteY39" fmla="*/ 4729 h 9994"/>
                <a:gd name="connsiteX40" fmla="*/ 4466 w 10000"/>
                <a:gd name="connsiteY40" fmla="*/ 4729 h 9994"/>
                <a:gd name="connsiteX41" fmla="*/ 3362 w 10000"/>
                <a:gd name="connsiteY41" fmla="*/ 4729 h 9994"/>
                <a:gd name="connsiteX42" fmla="*/ 2255 w 10000"/>
                <a:gd name="connsiteY42" fmla="*/ 4729 h 9994"/>
                <a:gd name="connsiteX43" fmla="*/ 1148 w 10000"/>
                <a:gd name="connsiteY43" fmla="*/ 4729 h 9994"/>
                <a:gd name="connsiteX44" fmla="*/ 1118 w 10000"/>
                <a:gd name="connsiteY44" fmla="*/ 4764 h 9994"/>
                <a:gd name="connsiteX45" fmla="*/ 1088 w 10000"/>
                <a:gd name="connsiteY45" fmla="*/ 4797 h 9994"/>
                <a:gd name="connsiteX46" fmla="*/ 1057 w 10000"/>
                <a:gd name="connsiteY46" fmla="*/ 4864 h 9994"/>
                <a:gd name="connsiteX47" fmla="*/ 1028 w 10000"/>
                <a:gd name="connsiteY47" fmla="*/ 4948 h 9994"/>
                <a:gd name="connsiteX48" fmla="*/ 998 w 10000"/>
                <a:gd name="connsiteY48" fmla="*/ 5050 h 9994"/>
                <a:gd name="connsiteX49" fmla="*/ 970 w 10000"/>
                <a:gd name="connsiteY49" fmla="*/ 5186 h 9994"/>
                <a:gd name="connsiteX50" fmla="*/ 941 w 10000"/>
                <a:gd name="connsiteY50" fmla="*/ 5339 h 9994"/>
                <a:gd name="connsiteX51" fmla="*/ 914 w 10000"/>
                <a:gd name="connsiteY51" fmla="*/ 5542 h 9994"/>
                <a:gd name="connsiteX52" fmla="*/ 889 w 10000"/>
                <a:gd name="connsiteY52" fmla="*/ 5730 h 9994"/>
                <a:gd name="connsiteX53" fmla="*/ 863 w 10000"/>
                <a:gd name="connsiteY53" fmla="*/ 5950 h 9994"/>
                <a:gd name="connsiteX54" fmla="*/ 837 w 10000"/>
                <a:gd name="connsiteY54" fmla="*/ 6186 h 9994"/>
                <a:gd name="connsiteX55" fmla="*/ 814 w 10000"/>
                <a:gd name="connsiteY55" fmla="*/ 6441 h 9994"/>
                <a:gd name="connsiteX56" fmla="*/ 789 w 10000"/>
                <a:gd name="connsiteY56" fmla="*/ 6729 h 9994"/>
                <a:gd name="connsiteX57" fmla="*/ 766 w 10000"/>
                <a:gd name="connsiteY57" fmla="*/ 7034 h 9994"/>
                <a:gd name="connsiteX58" fmla="*/ 745 w 10000"/>
                <a:gd name="connsiteY58" fmla="*/ 7357 h 9994"/>
                <a:gd name="connsiteX59" fmla="*/ 724 w 10000"/>
                <a:gd name="connsiteY59" fmla="*/ 7713 h 9994"/>
                <a:gd name="connsiteX60" fmla="*/ 704 w 10000"/>
                <a:gd name="connsiteY60" fmla="*/ 8036 h 9994"/>
                <a:gd name="connsiteX61" fmla="*/ 685 w 10000"/>
                <a:gd name="connsiteY61" fmla="*/ 8425 h 9994"/>
                <a:gd name="connsiteX62" fmla="*/ 666 w 10000"/>
                <a:gd name="connsiteY62" fmla="*/ 8782 h 9994"/>
                <a:gd name="connsiteX63" fmla="*/ 649 w 10000"/>
                <a:gd name="connsiteY63" fmla="*/ 9203 h 9994"/>
                <a:gd name="connsiteX64" fmla="*/ 634 w 10000"/>
                <a:gd name="connsiteY64" fmla="*/ 9576 h 9994"/>
                <a:gd name="connsiteX0" fmla="*/ 649 w 10000"/>
                <a:gd name="connsiteY0" fmla="*/ 9209 h 9940"/>
                <a:gd name="connsiteX1" fmla="*/ 28 w 10000"/>
                <a:gd name="connsiteY1" fmla="*/ 9853 h 9940"/>
                <a:gd name="connsiteX2" fmla="*/ 94 w 10000"/>
                <a:gd name="connsiteY2" fmla="*/ 7088 h 9940"/>
                <a:gd name="connsiteX3" fmla="*/ 158 w 10000"/>
                <a:gd name="connsiteY3" fmla="*/ 5444 h 9940"/>
                <a:gd name="connsiteX4" fmla="*/ 170 w 10000"/>
                <a:gd name="connsiteY4" fmla="*/ 5189 h 9940"/>
                <a:gd name="connsiteX5" fmla="*/ 180 w 10000"/>
                <a:gd name="connsiteY5" fmla="*/ 4916 h 9940"/>
                <a:gd name="connsiteX6" fmla="*/ 205 w 10000"/>
                <a:gd name="connsiteY6" fmla="*/ 4442 h 9940"/>
                <a:gd name="connsiteX7" fmla="*/ 232 w 10000"/>
                <a:gd name="connsiteY7" fmla="*/ 3985 h 9940"/>
                <a:gd name="connsiteX8" fmla="*/ 261 w 10000"/>
                <a:gd name="connsiteY8" fmla="*/ 3528 h 9940"/>
                <a:gd name="connsiteX9" fmla="*/ 290 w 10000"/>
                <a:gd name="connsiteY9" fmla="*/ 3103 h 9940"/>
                <a:gd name="connsiteX10" fmla="*/ 320 w 10000"/>
                <a:gd name="connsiteY10" fmla="*/ 2680 h 9940"/>
                <a:gd name="connsiteX11" fmla="*/ 336 w 10000"/>
                <a:gd name="connsiteY11" fmla="*/ 2494 h 9940"/>
                <a:gd name="connsiteX12" fmla="*/ 350 w 10000"/>
                <a:gd name="connsiteY12" fmla="*/ 2305 h 9940"/>
                <a:gd name="connsiteX13" fmla="*/ 383 w 10000"/>
                <a:gd name="connsiteY13" fmla="*/ 1966 h 9940"/>
                <a:gd name="connsiteX14" fmla="*/ 419 w 10000"/>
                <a:gd name="connsiteY14" fmla="*/ 1612 h 9940"/>
                <a:gd name="connsiteX15" fmla="*/ 453 w 10000"/>
                <a:gd name="connsiteY15" fmla="*/ 1322 h 9940"/>
                <a:gd name="connsiteX16" fmla="*/ 488 w 10000"/>
                <a:gd name="connsiteY16" fmla="*/ 1070 h 9940"/>
                <a:gd name="connsiteX17" fmla="*/ 524 w 10000"/>
                <a:gd name="connsiteY17" fmla="*/ 816 h 9940"/>
                <a:gd name="connsiteX18" fmla="*/ 561 w 10000"/>
                <a:gd name="connsiteY18" fmla="*/ 610 h 9940"/>
                <a:gd name="connsiteX19" fmla="*/ 599 w 10000"/>
                <a:gd name="connsiteY19" fmla="*/ 423 h 9940"/>
                <a:gd name="connsiteX20" fmla="*/ 637 w 10000"/>
                <a:gd name="connsiteY20" fmla="*/ 254 h 9940"/>
                <a:gd name="connsiteX21" fmla="*/ 657 w 10000"/>
                <a:gd name="connsiteY21" fmla="*/ 185 h 9940"/>
                <a:gd name="connsiteX22" fmla="*/ 678 w 10000"/>
                <a:gd name="connsiteY22" fmla="*/ 154 h 9940"/>
                <a:gd name="connsiteX23" fmla="*/ 719 w 10000"/>
                <a:gd name="connsiteY23" fmla="*/ 69 h 9940"/>
                <a:gd name="connsiteX24" fmla="*/ 759 w 10000"/>
                <a:gd name="connsiteY24" fmla="*/ 0 h 9940"/>
                <a:gd name="connsiteX25" fmla="*/ 801 w 10000"/>
                <a:gd name="connsiteY25" fmla="*/ 0 h 9940"/>
                <a:gd name="connsiteX26" fmla="*/ 818 w 10000"/>
                <a:gd name="connsiteY26" fmla="*/ 0 h 9940"/>
                <a:gd name="connsiteX27" fmla="*/ 1966 w 10000"/>
                <a:gd name="connsiteY27" fmla="*/ 0 h 9940"/>
                <a:gd name="connsiteX28" fmla="*/ 3114 w 10000"/>
                <a:gd name="connsiteY28" fmla="*/ 0 h 9940"/>
                <a:gd name="connsiteX29" fmla="*/ 4263 w 10000"/>
                <a:gd name="connsiteY29" fmla="*/ 0 h 9940"/>
                <a:gd name="connsiteX30" fmla="*/ 5409 w 10000"/>
                <a:gd name="connsiteY30" fmla="*/ 0 h 9940"/>
                <a:gd name="connsiteX31" fmla="*/ 6556 w 10000"/>
                <a:gd name="connsiteY31" fmla="*/ 0 h 9940"/>
                <a:gd name="connsiteX32" fmla="*/ 7704 w 10000"/>
                <a:gd name="connsiteY32" fmla="*/ 0 h 9940"/>
                <a:gd name="connsiteX33" fmla="*/ 8853 w 10000"/>
                <a:gd name="connsiteY33" fmla="*/ 0 h 9940"/>
                <a:gd name="connsiteX34" fmla="*/ 10000 w 10000"/>
                <a:gd name="connsiteY34" fmla="*/ 0 h 9940"/>
                <a:gd name="connsiteX35" fmla="*/ 10000 w 10000"/>
                <a:gd name="connsiteY35" fmla="*/ 4732 h 9940"/>
                <a:gd name="connsiteX36" fmla="*/ 8892 w 10000"/>
                <a:gd name="connsiteY36" fmla="*/ 4732 h 9940"/>
                <a:gd name="connsiteX37" fmla="*/ 7787 w 10000"/>
                <a:gd name="connsiteY37" fmla="*/ 4732 h 9940"/>
                <a:gd name="connsiteX38" fmla="*/ 6677 w 10000"/>
                <a:gd name="connsiteY38" fmla="*/ 4732 h 9940"/>
                <a:gd name="connsiteX39" fmla="*/ 5573 w 10000"/>
                <a:gd name="connsiteY39" fmla="*/ 4732 h 9940"/>
                <a:gd name="connsiteX40" fmla="*/ 4466 w 10000"/>
                <a:gd name="connsiteY40" fmla="*/ 4732 h 9940"/>
                <a:gd name="connsiteX41" fmla="*/ 3362 w 10000"/>
                <a:gd name="connsiteY41" fmla="*/ 4732 h 9940"/>
                <a:gd name="connsiteX42" fmla="*/ 2255 w 10000"/>
                <a:gd name="connsiteY42" fmla="*/ 4732 h 9940"/>
                <a:gd name="connsiteX43" fmla="*/ 1148 w 10000"/>
                <a:gd name="connsiteY43" fmla="*/ 4732 h 9940"/>
                <a:gd name="connsiteX44" fmla="*/ 1118 w 10000"/>
                <a:gd name="connsiteY44" fmla="*/ 4767 h 9940"/>
                <a:gd name="connsiteX45" fmla="*/ 1088 w 10000"/>
                <a:gd name="connsiteY45" fmla="*/ 4800 h 9940"/>
                <a:gd name="connsiteX46" fmla="*/ 1057 w 10000"/>
                <a:gd name="connsiteY46" fmla="*/ 4867 h 9940"/>
                <a:gd name="connsiteX47" fmla="*/ 1028 w 10000"/>
                <a:gd name="connsiteY47" fmla="*/ 4951 h 9940"/>
                <a:gd name="connsiteX48" fmla="*/ 998 w 10000"/>
                <a:gd name="connsiteY48" fmla="*/ 5053 h 9940"/>
                <a:gd name="connsiteX49" fmla="*/ 970 w 10000"/>
                <a:gd name="connsiteY49" fmla="*/ 5189 h 9940"/>
                <a:gd name="connsiteX50" fmla="*/ 941 w 10000"/>
                <a:gd name="connsiteY50" fmla="*/ 5342 h 9940"/>
                <a:gd name="connsiteX51" fmla="*/ 914 w 10000"/>
                <a:gd name="connsiteY51" fmla="*/ 5545 h 9940"/>
                <a:gd name="connsiteX52" fmla="*/ 889 w 10000"/>
                <a:gd name="connsiteY52" fmla="*/ 5733 h 9940"/>
                <a:gd name="connsiteX53" fmla="*/ 863 w 10000"/>
                <a:gd name="connsiteY53" fmla="*/ 5954 h 9940"/>
                <a:gd name="connsiteX54" fmla="*/ 837 w 10000"/>
                <a:gd name="connsiteY54" fmla="*/ 6190 h 9940"/>
                <a:gd name="connsiteX55" fmla="*/ 814 w 10000"/>
                <a:gd name="connsiteY55" fmla="*/ 6445 h 9940"/>
                <a:gd name="connsiteX56" fmla="*/ 789 w 10000"/>
                <a:gd name="connsiteY56" fmla="*/ 6733 h 9940"/>
                <a:gd name="connsiteX57" fmla="*/ 766 w 10000"/>
                <a:gd name="connsiteY57" fmla="*/ 7038 h 9940"/>
                <a:gd name="connsiteX58" fmla="*/ 745 w 10000"/>
                <a:gd name="connsiteY58" fmla="*/ 7361 h 9940"/>
                <a:gd name="connsiteX59" fmla="*/ 724 w 10000"/>
                <a:gd name="connsiteY59" fmla="*/ 7718 h 9940"/>
                <a:gd name="connsiteX60" fmla="*/ 704 w 10000"/>
                <a:gd name="connsiteY60" fmla="*/ 8041 h 9940"/>
                <a:gd name="connsiteX61" fmla="*/ 685 w 10000"/>
                <a:gd name="connsiteY61" fmla="*/ 8430 h 9940"/>
                <a:gd name="connsiteX62" fmla="*/ 666 w 10000"/>
                <a:gd name="connsiteY62" fmla="*/ 8787 h 9940"/>
                <a:gd name="connsiteX63" fmla="*/ 649 w 10000"/>
                <a:gd name="connsiteY63" fmla="*/ 9209 h 9940"/>
                <a:gd name="connsiteX0" fmla="*/ 666 w 10000"/>
                <a:gd name="connsiteY0" fmla="*/ 8840 h 9958"/>
                <a:gd name="connsiteX1" fmla="*/ 28 w 10000"/>
                <a:gd name="connsiteY1" fmla="*/ 9912 h 9958"/>
                <a:gd name="connsiteX2" fmla="*/ 94 w 10000"/>
                <a:gd name="connsiteY2" fmla="*/ 7131 h 9958"/>
                <a:gd name="connsiteX3" fmla="*/ 158 w 10000"/>
                <a:gd name="connsiteY3" fmla="*/ 5477 h 9958"/>
                <a:gd name="connsiteX4" fmla="*/ 170 w 10000"/>
                <a:gd name="connsiteY4" fmla="*/ 5220 h 9958"/>
                <a:gd name="connsiteX5" fmla="*/ 180 w 10000"/>
                <a:gd name="connsiteY5" fmla="*/ 4946 h 9958"/>
                <a:gd name="connsiteX6" fmla="*/ 205 w 10000"/>
                <a:gd name="connsiteY6" fmla="*/ 4469 h 9958"/>
                <a:gd name="connsiteX7" fmla="*/ 232 w 10000"/>
                <a:gd name="connsiteY7" fmla="*/ 4009 h 9958"/>
                <a:gd name="connsiteX8" fmla="*/ 261 w 10000"/>
                <a:gd name="connsiteY8" fmla="*/ 3549 h 9958"/>
                <a:gd name="connsiteX9" fmla="*/ 290 w 10000"/>
                <a:gd name="connsiteY9" fmla="*/ 3122 h 9958"/>
                <a:gd name="connsiteX10" fmla="*/ 320 w 10000"/>
                <a:gd name="connsiteY10" fmla="*/ 2696 h 9958"/>
                <a:gd name="connsiteX11" fmla="*/ 336 w 10000"/>
                <a:gd name="connsiteY11" fmla="*/ 2509 h 9958"/>
                <a:gd name="connsiteX12" fmla="*/ 350 w 10000"/>
                <a:gd name="connsiteY12" fmla="*/ 2319 h 9958"/>
                <a:gd name="connsiteX13" fmla="*/ 383 w 10000"/>
                <a:gd name="connsiteY13" fmla="*/ 1978 h 9958"/>
                <a:gd name="connsiteX14" fmla="*/ 419 w 10000"/>
                <a:gd name="connsiteY14" fmla="*/ 1622 h 9958"/>
                <a:gd name="connsiteX15" fmla="*/ 453 w 10000"/>
                <a:gd name="connsiteY15" fmla="*/ 1330 h 9958"/>
                <a:gd name="connsiteX16" fmla="*/ 488 w 10000"/>
                <a:gd name="connsiteY16" fmla="*/ 1076 h 9958"/>
                <a:gd name="connsiteX17" fmla="*/ 524 w 10000"/>
                <a:gd name="connsiteY17" fmla="*/ 821 h 9958"/>
                <a:gd name="connsiteX18" fmla="*/ 561 w 10000"/>
                <a:gd name="connsiteY18" fmla="*/ 614 h 9958"/>
                <a:gd name="connsiteX19" fmla="*/ 599 w 10000"/>
                <a:gd name="connsiteY19" fmla="*/ 426 h 9958"/>
                <a:gd name="connsiteX20" fmla="*/ 637 w 10000"/>
                <a:gd name="connsiteY20" fmla="*/ 256 h 9958"/>
                <a:gd name="connsiteX21" fmla="*/ 657 w 10000"/>
                <a:gd name="connsiteY21" fmla="*/ 186 h 9958"/>
                <a:gd name="connsiteX22" fmla="*/ 678 w 10000"/>
                <a:gd name="connsiteY22" fmla="*/ 155 h 9958"/>
                <a:gd name="connsiteX23" fmla="*/ 719 w 10000"/>
                <a:gd name="connsiteY23" fmla="*/ 69 h 9958"/>
                <a:gd name="connsiteX24" fmla="*/ 759 w 10000"/>
                <a:gd name="connsiteY24" fmla="*/ 0 h 9958"/>
                <a:gd name="connsiteX25" fmla="*/ 801 w 10000"/>
                <a:gd name="connsiteY25" fmla="*/ 0 h 9958"/>
                <a:gd name="connsiteX26" fmla="*/ 818 w 10000"/>
                <a:gd name="connsiteY26" fmla="*/ 0 h 9958"/>
                <a:gd name="connsiteX27" fmla="*/ 1966 w 10000"/>
                <a:gd name="connsiteY27" fmla="*/ 0 h 9958"/>
                <a:gd name="connsiteX28" fmla="*/ 3114 w 10000"/>
                <a:gd name="connsiteY28" fmla="*/ 0 h 9958"/>
                <a:gd name="connsiteX29" fmla="*/ 4263 w 10000"/>
                <a:gd name="connsiteY29" fmla="*/ 0 h 9958"/>
                <a:gd name="connsiteX30" fmla="*/ 5409 w 10000"/>
                <a:gd name="connsiteY30" fmla="*/ 0 h 9958"/>
                <a:gd name="connsiteX31" fmla="*/ 6556 w 10000"/>
                <a:gd name="connsiteY31" fmla="*/ 0 h 9958"/>
                <a:gd name="connsiteX32" fmla="*/ 7704 w 10000"/>
                <a:gd name="connsiteY32" fmla="*/ 0 h 9958"/>
                <a:gd name="connsiteX33" fmla="*/ 8853 w 10000"/>
                <a:gd name="connsiteY33" fmla="*/ 0 h 9958"/>
                <a:gd name="connsiteX34" fmla="*/ 10000 w 10000"/>
                <a:gd name="connsiteY34" fmla="*/ 0 h 9958"/>
                <a:gd name="connsiteX35" fmla="*/ 10000 w 10000"/>
                <a:gd name="connsiteY35" fmla="*/ 4761 h 9958"/>
                <a:gd name="connsiteX36" fmla="*/ 8892 w 10000"/>
                <a:gd name="connsiteY36" fmla="*/ 4761 h 9958"/>
                <a:gd name="connsiteX37" fmla="*/ 7787 w 10000"/>
                <a:gd name="connsiteY37" fmla="*/ 4761 h 9958"/>
                <a:gd name="connsiteX38" fmla="*/ 6677 w 10000"/>
                <a:gd name="connsiteY38" fmla="*/ 4761 h 9958"/>
                <a:gd name="connsiteX39" fmla="*/ 5573 w 10000"/>
                <a:gd name="connsiteY39" fmla="*/ 4761 h 9958"/>
                <a:gd name="connsiteX40" fmla="*/ 4466 w 10000"/>
                <a:gd name="connsiteY40" fmla="*/ 4761 h 9958"/>
                <a:gd name="connsiteX41" fmla="*/ 3362 w 10000"/>
                <a:gd name="connsiteY41" fmla="*/ 4761 h 9958"/>
                <a:gd name="connsiteX42" fmla="*/ 2255 w 10000"/>
                <a:gd name="connsiteY42" fmla="*/ 4761 h 9958"/>
                <a:gd name="connsiteX43" fmla="*/ 1148 w 10000"/>
                <a:gd name="connsiteY43" fmla="*/ 4761 h 9958"/>
                <a:gd name="connsiteX44" fmla="*/ 1118 w 10000"/>
                <a:gd name="connsiteY44" fmla="*/ 4796 h 9958"/>
                <a:gd name="connsiteX45" fmla="*/ 1088 w 10000"/>
                <a:gd name="connsiteY45" fmla="*/ 4829 h 9958"/>
                <a:gd name="connsiteX46" fmla="*/ 1057 w 10000"/>
                <a:gd name="connsiteY46" fmla="*/ 4896 h 9958"/>
                <a:gd name="connsiteX47" fmla="*/ 1028 w 10000"/>
                <a:gd name="connsiteY47" fmla="*/ 4981 h 9958"/>
                <a:gd name="connsiteX48" fmla="*/ 998 w 10000"/>
                <a:gd name="connsiteY48" fmla="*/ 5084 h 9958"/>
                <a:gd name="connsiteX49" fmla="*/ 970 w 10000"/>
                <a:gd name="connsiteY49" fmla="*/ 5220 h 9958"/>
                <a:gd name="connsiteX50" fmla="*/ 941 w 10000"/>
                <a:gd name="connsiteY50" fmla="*/ 5374 h 9958"/>
                <a:gd name="connsiteX51" fmla="*/ 914 w 10000"/>
                <a:gd name="connsiteY51" fmla="*/ 5578 h 9958"/>
                <a:gd name="connsiteX52" fmla="*/ 889 w 10000"/>
                <a:gd name="connsiteY52" fmla="*/ 5768 h 9958"/>
                <a:gd name="connsiteX53" fmla="*/ 863 w 10000"/>
                <a:gd name="connsiteY53" fmla="*/ 5990 h 9958"/>
                <a:gd name="connsiteX54" fmla="*/ 837 w 10000"/>
                <a:gd name="connsiteY54" fmla="*/ 6227 h 9958"/>
                <a:gd name="connsiteX55" fmla="*/ 814 w 10000"/>
                <a:gd name="connsiteY55" fmla="*/ 6484 h 9958"/>
                <a:gd name="connsiteX56" fmla="*/ 789 w 10000"/>
                <a:gd name="connsiteY56" fmla="*/ 6774 h 9958"/>
                <a:gd name="connsiteX57" fmla="*/ 766 w 10000"/>
                <a:gd name="connsiteY57" fmla="*/ 7080 h 9958"/>
                <a:gd name="connsiteX58" fmla="*/ 745 w 10000"/>
                <a:gd name="connsiteY58" fmla="*/ 7405 h 9958"/>
                <a:gd name="connsiteX59" fmla="*/ 724 w 10000"/>
                <a:gd name="connsiteY59" fmla="*/ 7765 h 9958"/>
                <a:gd name="connsiteX60" fmla="*/ 704 w 10000"/>
                <a:gd name="connsiteY60" fmla="*/ 8090 h 9958"/>
                <a:gd name="connsiteX61" fmla="*/ 685 w 10000"/>
                <a:gd name="connsiteY61" fmla="*/ 8481 h 9958"/>
                <a:gd name="connsiteX62" fmla="*/ 666 w 10000"/>
                <a:gd name="connsiteY62" fmla="*/ 8840 h 9958"/>
                <a:gd name="connsiteX0" fmla="*/ 685 w 10000"/>
                <a:gd name="connsiteY0" fmla="*/ 8517 h 9979"/>
                <a:gd name="connsiteX1" fmla="*/ 28 w 10000"/>
                <a:gd name="connsiteY1" fmla="*/ 9954 h 9979"/>
                <a:gd name="connsiteX2" fmla="*/ 94 w 10000"/>
                <a:gd name="connsiteY2" fmla="*/ 7161 h 9979"/>
                <a:gd name="connsiteX3" fmla="*/ 158 w 10000"/>
                <a:gd name="connsiteY3" fmla="*/ 5500 h 9979"/>
                <a:gd name="connsiteX4" fmla="*/ 170 w 10000"/>
                <a:gd name="connsiteY4" fmla="*/ 5242 h 9979"/>
                <a:gd name="connsiteX5" fmla="*/ 180 w 10000"/>
                <a:gd name="connsiteY5" fmla="*/ 4967 h 9979"/>
                <a:gd name="connsiteX6" fmla="*/ 205 w 10000"/>
                <a:gd name="connsiteY6" fmla="*/ 4488 h 9979"/>
                <a:gd name="connsiteX7" fmla="*/ 232 w 10000"/>
                <a:gd name="connsiteY7" fmla="*/ 4026 h 9979"/>
                <a:gd name="connsiteX8" fmla="*/ 261 w 10000"/>
                <a:gd name="connsiteY8" fmla="*/ 3564 h 9979"/>
                <a:gd name="connsiteX9" fmla="*/ 290 w 10000"/>
                <a:gd name="connsiteY9" fmla="*/ 3135 h 9979"/>
                <a:gd name="connsiteX10" fmla="*/ 320 w 10000"/>
                <a:gd name="connsiteY10" fmla="*/ 2707 h 9979"/>
                <a:gd name="connsiteX11" fmla="*/ 336 w 10000"/>
                <a:gd name="connsiteY11" fmla="*/ 2520 h 9979"/>
                <a:gd name="connsiteX12" fmla="*/ 350 w 10000"/>
                <a:gd name="connsiteY12" fmla="*/ 2329 h 9979"/>
                <a:gd name="connsiteX13" fmla="*/ 383 w 10000"/>
                <a:gd name="connsiteY13" fmla="*/ 1986 h 9979"/>
                <a:gd name="connsiteX14" fmla="*/ 419 w 10000"/>
                <a:gd name="connsiteY14" fmla="*/ 1629 h 9979"/>
                <a:gd name="connsiteX15" fmla="*/ 453 w 10000"/>
                <a:gd name="connsiteY15" fmla="*/ 1336 h 9979"/>
                <a:gd name="connsiteX16" fmla="*/ 488 w 10000"/>
                <a:gd name="connsiteY16" fmla="*/ 1081 h 9979"/>
                <a:gd name="connsiteX17" fmla="*/ 524 w 10000"/>
                <a:gd name="connsiteY17" fmla="*/ 824 h 9979"/>
                <a:gd name="connsiteX18" fmla="*/ 561 w 10000"/>
                <a:gd name="connsiteY18" fmla="*/ 617 h 9979"/>
                <a:gd name="connsiteX19" fmla="*/ 599 w 10000"/>
                <a:gd name="connsiteY19" fmla="*/ 428 h 9979"/>
                <a:gd name="connsiteX20" fmla="*/ 637 w 10000"/>
                <a:gd name="connsiteY20" fmla="*/ 257 h 9979"/>
                <a:gd name="connsiteX21" fmla="*/ 657 w 10000"/>
                <a:gd name="connsiteY21" fmla="*/ 187 h 9979"/>
                <a:gd name="connsiteX22" fmla="*/ 678 w 10000"/>
                <a:gd name="connsiteY22" fmla="*/ 156 h 9979"/>
                <a:gd name="connsiteX23" fmla="*/ 719 w 10000"/>
                <a:gd name="connsiteY23" fmla="*/ 69 h 9979"/>
                <a:gd name="connsiteX24" fmla="*/ 759 w 10000"/>
                <a:gd name="connsiteY24" fmla="*/ 0 h 9979"/>
                <a:gd name="connsiteX25" fmla="*/ 801 w 10000"/>
                <a:gd name="connsiteY25" fmla="*/ 0 h 9979"/>
                <a:gd name="connsiteX26" fmla="*/ 818 w 10000"/>
                <a:gd name="connsiteY26" fmla="*/ 0 h 9979"/>
                <a:gd name="connsiteX27" fmla="*/ 1966 w 10000"/>
                <a:gd name="connsiteY27" fmla="*/ 0 h 9979"/>
                <a:gd name="connsiteX28" fmla="*/ 3114 w 10000"/>
                <a:gd name="connsiteY28" fmla="*/ 0 h 9979"/>
                <a:gd name="connsiteX29" fmla="*/ 4263 w 10000"/>
                <a:gd name="connsiteY29" fmla="*/ 0 h 9979"/>
                <a:gd name="connsiteX30" fmla="*/ 5409 w 10000"/>
                <a:gd name="connsiteY30" fmla="*/ 0 h 9979"/>
                <a:gd name="connsiteX31" fmla="*/ 6556 w 10000"/>
                <a:gd name="connsiteY31" fmla="*/ 0 h 9979"/>
                <a:gd name="connsiteX32" fmla="*/ 7704 w 10000"/>
                <a:gd name="connsiteY32" fmla="*/ 0 h 9979"/>
                <a:gd name="connsiteX33" fmla="*/ 8853 w 10000"/>
                <a:gd name="connsiteY33" fmla="*/ 0 h 9979"/>
                <a:gd name="connsiteX34" fmla="*/ 10000 w 10000"/>
                <a:gd name="connsiteY34" fmla="*/ 0 h 9979"/>
                <a:gd name="connsiteX35" fmla="*/ 10000 w 10000"/>
                <a:gd name="connsiteY35" fmla="*/ 4781 h 9979"/>
                <a:gd name="connsiteX36" fmla="*/ 8892 w 10000"/>
                <a:gd name="connsiteY36" fmla="*/ 4781 h 9979"/>
                <a:gd name="connsiteX37" fmla="*/ 7787 w 10000"/>
                <a:gd name="connsiteY37" fmla="*/ 4781 h 9979"/>
                <a:gd name="connsiteX38" fmla="*/ 6677 w 10000"/>
                <a:gd name="connsiteY38" fmla="*/ 4781 h 9979"/>
                <a:gd name="connsiteX39" fmla="*/ 5573 w 10000"/>
                <a:gd name="connsiteY39" fmla="*/ 4781 h 9979"/>
                <a:gd name="connsiteX40" fmla="*/ 4466 w 10000"/>
                <a:gd name="connsiteY40" fmla="*/ 4781 h 9979"/>
                <a:gd name="connsiteX41" fmla="*/ 3362 w 10000"/>
                <a:gd name="connsiteY41" fmla="*/ 4781 h 9979"/>
                <a:gd name="connsiteX42" fmla="*/ 2255 w 10000"/>
                <a:gd name="connsiteY42" fmla="*/ 4781 h 9979"/>
                <a:gd name="connsiteX43" fmla="*/ 1148 w 10000"/>
                <a:gd name="connsiteY43" fmla="*/ 4781 h 9979"/>
                <a:gd name="connsiteX44" fmla="*/ 1118 w 10000"/>
                <a:gd name="connsiteY44" fmla="*/ 4816 h 9979"/>
                <a:gd name="connsiteX45" fmla="*/ 1088 w 10000"/>
                <a:gd name="connsiteY45" fmla="*/ 4849 h 9979"/>
                <a:gd name="connsiteX46" fmla="*/ 1057 w 10000"/>
                <a:gd name="connsiteY46" fmla="*/ 4917 h 9979"/>
                <a:gd name="connsiteX47" fmla="*/ 1028 w 10000"/>
                <a:gd name="connsiteY47" fmla="*/ 5002 h 9979"/>
                <a:gd name="connsiteX48" fmla="*/ 998 w 10000"/>
                <a:gd name="connsiteY48" fmla="*/ 5105 h 9979"/>
                <a:gd name="connsiteX49" fmla="*/ 970 w 10000"/>
                <a:gd name="connsiteY49" fmla="*/ 5242 h 9979"/>
                <a:gd name="connsiteX50" fmla="*/ 941 w 10000"/>
                <a:gd name="connsiteY50" fmla="*/ 5397 h 9979"/>
                <a:gd name="connsiteX51" fmla="*/ 914 w 10000"/>
                <a:gd name="connsiteY51" fmla="*/ 5602 h 9979"/>
                <a:gd name="connsiteX52" fmla="*/ 889 w 10000"/>
                <a:gd name="connsiteY52" fmla="*/ 5792 h 9979"/>
                <a:gd name="connsiteX53" fmla="*/ 863 w 10000"/>
                <a:gd name="connsiteY53" fmla="*/ 6015 h 9979"/>
                <a:gd name="connsiteX54" fmla="*/ 837 w 10000"/>
                <a:gd name="connsiteY54" fmla="*/ 6253 h 9979"/>
                <a:gd name="connsiteX55" fmla="*/ 814 w 10000"/>
                <a:gd name="connsiteY55" fmla="*/ 6511 h 9979"/>
                <a:gd name="connsiteX56" fmla="*/ 789 w 10000"/>
                <a:gd name="connsiteY56" fmla="*/ 6803 h 9979"/>
                <a:gd name="connsiteX57" fmla="*/ 766 w 10000"/>
                <a:gd name="connsiteY57" fmla="*/ 7110 h 9979"/>
                <a:gd name="connsiteX58" fmla="*/ 745 w 10000"/>
                <a:gd name="connsiteY58" fmla="*/ 7436 h 9979"/>
                <a:gd name="connsiteX59" fmla="*/ 724 w 10000"/>
                <a:gd name="connsiteY59" fmla="*/ 7798 h 9979"/>
                <a:gd name="connsiteX60" fmla="*/ 704 w 10000"/>
                <a:gd name="connsiteY60" fmla="*/ 8124 h 9979"/>
                <a:gd name="connsiteX61" fmla="*/ 685 w 10000"/>
                <a:gd name="connsiteY61" fmla="*/ 8517 h 9979"/>
                <a:gd name="connsiteX0" fmla="*/ 704 w 10000"/>
                <a:gd name="connsiteY0" fmla="*/ 8141 h 9986"/>
                <a:gd name="connsiteX1" fmla="*/ 28 w 10000"/>
                <a:gd name="connsiteY1" fmla="*/ 9975 h 9986"/>
                <a:gd name="connsiteX2" fmla="*/ 94 w 10000"/>
                <a:gd name="connsiteY2" fmla="*/ 7176 h 9986"/>
                <a:gd name="connsiteX3" fmla="*/ 158 w 10000"/>
                <a:gd name="connsiteY3" fmla="*/ 5512 h 9986"/>
                <a:gd name="connsiteX4" fmla="*/ 170 w 10000"/>
                <a:gd name="connsiteY4" fmla="*/ 5253 h 9986"/>
                <a:gd name="connsiteX5" fmla="*/ 180 w 10000"/>
                <a:gd name="connsiteY5" fmla="*/ 4977 h 9986"/>
                <a:gd name="connsiteX6" fmla="*/ 205 w 10000"/>
                <a:gd name="connsiteY6" fmla="*/ 4497 h 9986"/>
                <a:gd name="connsiteX7" fmla="*/ 232 w 10000"/>
                <a:gd name="connsiteY7" fmla="*/ 4034 h 9986"/>
                <a:gd name="connsiteX8" fmla="*/ 261 w 10000"/>
                <a:gd name="connsiteY8" fmla="*/ 3572 h 9986"/>
                <a:gd name="connsiteX9" fmla="*/ 290 w 10000"/>
                <a:gd name="connsiteY9" fmla="*/ 3142 h 9986"/>
                <a:gd name="connsiteX10" fmla="*/ 320 w 10000"/>
                <a:gd name="connsiteY10" fmla="*/ 2713 h 9986"/>
                <a:gd name="connsiteX11" fmla="*/ 336 w 10000"/>
                <a:gd name="connsiteY11" fmla="*/ 2525 h 9986"/>
                <a:gd name="connsiteX12" fmla="*/ 350 w 10000"/>
                <a:gd name="connsiteY12" fmla="*/ 2334 h 9986"/>
                <a:gd name="connsiteX13" fmla="*/ 383 w 10000"/>
                <a:gd name="connsiteY13" fmla="*/ 1990 h 9986"/>
                <a:gd name="connsiteX14" fmla="*/ 419 w 10000"/>
                <a:gd name="connsiteY14" fmla="*/ 1632 h 9986"/>
                <a:gd name="connsiteX15" fmla="*/ 453 w 10000"/>
                <a:gd name="connsiteY15" fmla="*/ 1339 h 9986"/>
                <a:gd name="connsiteX16" fmla="*/ 488 w 10000"/>
                <a:gd name="connsiteY16" fmla="*/ 1083 h 9986"/>
                <a:gd name="connsiteX17" fmla="*/ 524 w 10000"/>
                <a:gd name="connsiteY17" fmla="*/ 826 h 9986"/>
                <a:gd name="connsiteX18" fmla="*/ 561 w 10000"/>
                <a:gd name="connsiteY18" fmla="*/ 618 h 9986"/>
                <a:gd name="connsiteX19" fmla="*/ 599 w 10000"/>
                <a:gd name="connsiteY19" fmla="*/ 429 h 9986"/>
                <a:gd name="connsiteX20" fmla="*/ 637 w 10000"/>
                <a:gd name="connsiteY20" fmla="*/ 258 h 9986"/>
                <a:gd name="connsiteX21" fmla="*/ 657 w 10000"/>
                <a:gd name="connsiteY21" fmla="*/ 187 h 9986"/>
                <a:gd name="connsiteX22" fmla="*/ 678 w 10000"/>
                <a:gd name="connsiteY22" fmla="*/ 156 h 9986"/>
                <a:gd name="connsiteX23" fmla="*/ 719 w 10000"/>
                <a:gd name="connsiteY23" fmla="*/ 69 h 9986"/>
                <a:gd name="connsiteX24" fmla="*/ 759 w 10000"/>
                <a:gd name="connsiteY24" fmla="*/ 0 h 9986"/>
                <a:gd name="connsiteX25" fmla="*/ 801 w 10000"/>
                <a:gd name="connsiteY25" fmla="*/ 0 h 9986"/>
                <a:gd name="connsiteX26" fmla="*/ 818 w 10000"/>
                <a:gd name="connsiteY26" fmla="*/ 0 h 9986"/>
                <a:gd name="connsiteX27" fmla="*/ 1966 w 10000"/>
                <a:gd name="connsiteY27" fmla="*/ 0 h 9986"/>
                <a:gd name="connsiteX28" fmla="*/ 3114 w 10000"/>
                <a:gd name="connsiteY28" fmla="*/ 0 h 9986"/>
                <a:gd name="connsiteX29" fmla="*/ 4263 w 10000"/>
                <a:gd name="connsiteY29" fmla="*/ 0 h 9986"/>
                <a:gd name="connsiteX30" fmla="*/ 5409 w 10000"/>
                <a:gd name="connsiteY30" fmla="*/ 0 h 9986"/>
                <a:gd name="connsiteX31" fmla="*/ 6556 w 10000"/>
                <a:gd name="connsiteY31" fmla="*/ 0 h 9986"/>
                <a:gd name="connsiteX32" fmla="*/ 7704 w 10000"/>
                <a:gd name="connsiteY32" fmla="*/ 0 h 9986"/>
                <a:gd name="connsiteX33" fmla="*/ 8853 w 10000"/>
                <a:gd name="connsiteY33" fmla="*/ 0 h 9986"/>
                <a:gd name="connsiteX34" fmla="*/ 10000 w 10000"/>
                <a:gd name="connsiteY34" fmla="*/ 0 h 9986"/>
                <a:gd name="connsiteX35" fmla="*/ 10000 w 10000"/>
                <a:gd name="connsiteY35" fmla="*/ 4791 h 9986"/>
                <a:gd name="connsiteX36" fmla="*/ 8892 w 10000"/>
                <a:gd name="connsiteY36" fmla="*/ 4791 h 9986"/>
                <a:gd name="connsiteX37" fmla="*/ 7787 w 10000"/>
                <a:gd name="connsiteY37" fmla="*/ 4791 h 9986"/>
                <a:gd name="connsiteX38" fmla="*/ 6677 w 10000"/>
                <a:gd name="connsiteY38" fmla="*/ 4791 h 9986"/>
                <a:gd name="connsiteX39" fmla="*/ 5573 w 10000"/>
                <a:gd name="connsiteY39" fmla="*/ 4791 h 9986"/>
                <a:gd name="connsiteX40" fmla="*/ 4466 w 10000"/>
                <a:gd name="connsiteY40" fmla="*/ 4791 h 9986"/>
                <a:gd name="connsiteX41" fmla="*/ 3362 w 10000"/>
                <a:gd name="connsiteY41" fmla="*/ 4791 h 9986"/>
                <a:gd name="connsiteX42" fmla="*/ 2255 w 10000"/>
                <a:gd name="connsiteY42" fmla="*/ 4791 h 9986"/>
                <a:gd name="connsiteX43" fmla="*/ 1148 w 10000"/>
                <a:gd name="connsiteY43" fmla="*/ 4791 h 9986"/>
                <a:gd name="connsiteX44" fmla="*/ 1118 w 10000"/>
                <a:gd name="connsiteY44" fmla="*/ 4826 h 9986"/>
                <a:gd name="connsiteX45" fmla="*/ 1088 w 10000"/>
                <a:gd name="connsiteY45" fmla="*/ 4859 h 9986"/>
                <a:gd name="connsiteX46" fmla="*/ 1057 w 10000"/>
                <a:gd name="connsiteY46" fmla="*/ 4927 h 9986"/>
                <a:gd name="connsiteX47" fmla="*/ 1028 w 10000"/>
                <a:gd name="connsiteY47" fmla="*/ 5013 h 9986"/>
                <a:gd name="connsiteX48" fmla="*/ 998 w 10000"/>
                <a:gd name="connsiteY48" fmla="*/ 5116 h 9986"/>
                <a:gd name="connsiteX49" fmla="*/ 970 w 10000"/>
                <a:gd name="connsiteY49" fmla="*/ 5253 h 9986"/>
                <a:gd name="connsiteX50" fmla="*/ 941 w 10000"/>
                <a:gd name="connsiteY50" fmla="*/ 5408 h 9986"/>
                <a:gd name="connsiteX51" fmla="*/ 914 w 10000"/>
                <a:gd name="connsiteY51" fmla="*/ 5614 h 9986"/>
                <a:gd name="connsiteX52" fmla="*/ 889 w 10000"/>
                <a:gd name="connsiteY52" fmla="*/ 5804 h 9986"/>
                <a:gd name="connsiteX53" fmla="*/ 863 w 10000"/>
                <a:gd name="connsiteY53" fmla="*/ 6028 h 9986"/>
                <a:gd name="connsiteX54" fmla="*/ 837 w 10000"/>
                <a:gd name="connsiteY54" fmla="*/ 6266 h 9986"/>
                <a:gd name="connsiteX55" fmla="*/ 814 w 10000"/>
                <a:gd name="connsiteY55" fmla="*/ 6525 h 9986"/>
                <a:gd name="connsiteX56" fmla="*/ 789 w 10000"/>
                <a:gd name="connsiteY56" fmla="*/ 6817 h 9986"/>
                <a:gd name="connsiteX57" fmla="*/ 766 w 10000"/>
                <a:gd name="connsiteY57" fmla="*/ 7125 h 9986"/>
                <a:gd name="connsiteX58" fmla="*/ 745 w 10000"/>
                <a:gd name="connsiteY58" fmla="*/ 7452 h 9986"/>
                <a:gd name="connsiteX59" fmla="*/ 724 w 10000"/>
                <a:gd name="connsiteY59" fmla="*/ 7814 h 9986"/>
                <a:gd name="connsiteX60" fmla="*/ 704 w 10000"/>
                <a:gd name="connsiteY60" fmla="*/ 8141 h 9986"/>
                <a:gd name="connsiteX0" fmla="*/ 610 w 9906"/>
                <a:gd name="connsiteY0" fmla="*/ 8152 h 8152"/>
                <a:gd name="connsiteX1" fmla="*/ 0 w 9906"/>
                <a:gd name="connsiteY1" fmla="*/ 7186 h 8152"/>
                <a:gd name="connsiteX2" fmla="*/ 64 w 9906"/>
                <a:gd name="connsiteY2" fmla="*/ 5520 h 8152"/>
                <a:gd name="connsiteX3" fmla="*/ 76 w 9906"/>
                <a:gd name="connsiteY3" fmla="*/ 5260 h 8152"/>
                <a:gd name="connsiteX4" fmla="*/ 86 w 9906"/>
                <a:gd name="connsiteY4" fmla="*/ 4984 h 8152"/>
                <a:gd name="connsiteX5" fmla="*/ 111 w 9906"/>
                <a:gd name="connsiteY5" fmla="*/ 4503 h 8152"/>
                <a:gd name="connsiteX6" fmla="*/ 138 w 9906"/>
                <a:gd name="connsiteY6" fmla="*/ 4040 h 8152"/>
                <a:gd name="connsiteX7" fmla="*/ 167 w 9906"/>
                <a:gd name="connsiteY7" fmla="*/ 3577 h 8152"/>
                <a:gd name="connsiteX8" fmla="*/ 196 w 9906"/>
                <a:gd name="connsiteY8" fmla="*/ 3146 h 8152"/>
                <a:gd name="connsiteX9" fmla="*/ 226 w 9906"/>
                <a:gd name="connsiteY9" fmla="*/ 2717 h 8152"/>
                <a:gd name="connsiteX10" fmla="*/ 242 w 9906"/>
                <a:gd name="connsiteY10" fmla="*/ 2529 h 8152"/>
                <a:gd name="connsiteX11" fmla="*/ 256 w 9906"/>
                <a:gd name="connsiteY11" fmla="*/ 2337 h 8152"/>
                <a:gd name="connsiteX12" fmla="*/ 289 w 9906"/>
                <a:gd name="connsiteY12" fmla="*/ 1993 h 8152"/>
                <a:gd name="connsiteX13" fmla="*/ 325 w 9906"/>
                <a:gd name="connsiteY13" fmla="*/ 1634 h 8152"/>
                <a:gd name="connsiteX14" fmla="*/ 359 w 9906"/>
                <a:gd name="connsiteY14" fmla="*/ 1341 h 8152"/>
                <a:gd name="connsiteX15" fmla="*/ 394 w 9906"/>
                <a:gd name="connsiteY15" fmla="*/ 1085 h 8152"/>
                <a:gd name="connsiteX16" fmla="*/ 430 w 9906"/>
                <a:gd name="connsiteY16" fmla="*/ 827 h 8152"/>
                <a:gd name="connsiteX17" fmla="*/ 467 w 9906"/>
                <a:gd name="connsiteY17" fmla="*/ 619 h 8152"/>
                <a:gd name="connsiteX18" fmla="*/ 505 w 9906"/>
                <a:gd name="connsiteY18" fmla="*/ 430 h 8152"/>
                <a:gd name="connsiteX19" fmla="*/ 543 w 9906"/>
                <a:gd name="connsiteY19" fmla="*/ 258 h 8152"/>
                <a:gd name="connsiteX20" fmla="*/ 563 w 9906"/>
                <a:gd name="connsiteY20" fmla="*/ 187 h 8152"/>
                <a:gd name="connsiteX21" fmla="*/ 584 w 9906"/>
                <a:gd name="connsiteY21" fmla="*/ 156 h 8152"/>
                <a:gd name="connsiteX22" fmla="*/ 625 w 9906"/>
                <a:gd name="connsiteY22" fmla="*/ 69 h 8152"/>
                <a:gd name="connsiteX23" fmla="*/ 665 w 9906"/>
                <a:gd name="connsiteY23" fmla="*/ 0 h 8152"/>
                <a:gd name="connsiteX24" fmla="*/ 707 w 9906"/>
                <a:gd name="connsiteY24" fmla="*/ 0 h 8152"/>
                <a:gd name="connsiteX25" fmla="*/ 724 w 9906"/>
                <a:gd name="connsiteY25" fmla="*/ 0 h 8152"/>
                <a:gd name="connsiteX26" fmla="*/ 1872 w 9906"/>
                <a:gd name="connsiteY26" fmla="*/ 0 h 8152"/>
                <a:gd name="connsiteX27" fmla="*/ 3020 w 9906"/>
                <a:gd name="connsiteY27" fmla="*/ 0 h 8152"/>
                <a:gd name="connsiteX28" fmla="*/ 4169 w 9906"/>
                <a:gd name="connsiteY28" fmla="*/ 0 h 8152"/>
                <a:gd name="connsiteX29" fmla="*/ 5315 w 9906"/>
                <a:gd name="connsiteY29" fmla="*/ 0 h 8152"/>
                <a:gd name="connsiteX30" fmla="*/ 6462 w 9906"/>
                <a:gd name="connsiteY30" fmla="*/ 0 h 8152"/>
                <a:gd name="connsiteX31" fmla="*/ 7610 w 9906"/>
                <a:gd name="connsiteY31" fmla="*/ 0 h 8152"/>
                <a:gd name="connsiteX32" fmla="*/ 8759 w 9906"/>
                <a:gd name="connsiteY32" fmla="*/ 0 h 8152"/>
                <a:gd name="connsiteX33" fmla="*/ 9906 w 9906"/>
                <a:gd name="connsiteY33" fmla="*/ 0 h 8152"/>
                <a:gd name="connsiteX34" fmla="*/ 9906 w 9906"/>
                <a:gd name="connsiteY34" fmla="*/ 4798 h 8152"/>
                <a:gd name="connsiteX35" fmla="*/ 8798 w 9906"/>
                <a:gd name="connsiteY35" fmla="*/ 4798 h 8152"/>
                <a:gd name="connsiteX36" fmla="*/ 7693 w 9906"/>
                <a:gd name="connsiteY36" fmla="*/ 4798 h 8152"/>
                <a:gd name="connsiteX37" fmla="*/ 6583 w 9906"/>
                <a:gd name="connsiteY37" fmla="*/ 4798 h 8152"/>
                <a:gd name="connsiteX38" fmla="*/ 5479 w 9906"/>
                <a:gd name="connsiteY38" fmla="*/ 4798 h 8152"/>
                <a:gd name="connsiteX39" fmla="*/ 4372 w 9906"/>
                <a:gd name="connsiteY39" fmla="*/ 4798 h 8152"/>
                <a:gd name="connsiteX40" fmla="*/ 3268 w 9906"/>
                <a:gd name="connsiteY40" fmla="*/ 4798 h 8152"/>
                <a:gd name="connsiteX41" fmla="*/ 2161 w 9906"/>
                <a:gd name="connsiteY41" fmla="*/ 4798 h 8152"/>
                <a:gd name="connsiteX42" fmla="*/ 1054 w 9906"/>
                <a:gd name="connsiteY42" fmla="*/ 4798 h 8152"/>
                <a:gd name="connsiteX43" fmla="*/ 1024 w 9906"/>
                <a:gd name="connsiteY43" fmla="*/ 4833 h 8152"/>
                <a:gd name="connsiteX44" fmla="*/ 994 w 9906"/>
                <a:gd name="connsiteY44" fmla="*/ 4866 h 8152"/>
                <a:gd name="connsiteX45" fmla="*/ 963 w 9906"/>
                <a:gd name="connsiteY45" fmla="*/ 4934 h 8152"/>
                <a:gd name="connsiteX46" fmla="*/ 934 w 9906"/>
                <a:gd name="connsiteY46" fmla="*/ 5020 h 8152"/>
                <a:gd name="connsiteX47" fmla="*/ 904 w 9906"/>
                <a:gd name="connsiteY47" fmla="*/ 5123 h 8152"/>
                <a:gd name="connsiteX48" fmla="*/ 876 w 9906"/>
                <a:gd name="connsiteY48" fmla="*/ 5260 h 8152"/>
                <a:gd name="connsiteX49" fmla="*/ 847 w 9906"/>
                <a:gd name="connsiteY49" fmla="*/ 5416 h 8152"/>
                <a:gd name="connsiteX50" fmla="*/ 820 w 9906"/>
                <a:gd name="connsiteY50" fmla="*/ 5622 h 8152"/>
                <a:gd name="connsiteX51" fmla="*/ 795 w 9906"/>
                <a:gd name="connsiteY51" fmla="*/ 5812 h 8152"/>
                <a:gd name="connsiteX52" fmla="*/ 769 w 9906"/>
                <a:gd name="connsiteY52" fmla="*/ 6036 h 8152"/>
                <a:gd name="connsiteX53" fmla="*/ 743 w 9906"/>
                <a:gd name="connsiteY53" fmla="*/ 6275 h 8152"/>
                <a:gd name="connsiteX54" fmla="*/ 720 w 9906"/>
                <a:gd name="connsiteY54" fmla="*/ 6534 h 8152"/>
                <a:gd name="connsiteX55" fmla="*/ 695 w 9906"/>
                <a:gd name="connsiteY55" fmla="*/ 6827 h 8152"/>
                <a:gd name="connsiteX56" fmla="*/ 672 w 9906"/>
                <a:gd name="connsiteY56" fmla="*/ 7135 h 8152"/>
                <a:gd name="connsiteX57" fmla="*/ 651 w 9906"/>
                <a:gd name="connsiteY57" fmla="*/ 7462 h 8152"/>
                <a:gd name="connsiteX58" fmla="*/ 630 w 9906"/>
                <a:gd name="connsiteY58" fmla="*/ 7825 h 8152"/>
                <a:gd name="connsiteX59" fmla="*/ 610 w 9906"/>
                <a:gd name="connsiteY59" fmla="*/ 8152 h 8152"/>
                <a:gd name="connsiteX0" fmla="*/ 551 w 9935"/>
                <a:gd name="connsiteY0" fmla="*/ 10000 h 10000"/>
                <a:gd name="connsiteX1" fmla="*/ 0 w 9935"/>
                <a:gd name="connsiteY1" fmla="*/ 6771 h 10000"/>
                <a:gd name="connsiteX2" fmla="*/ 12 w 9935"/>
                <a:gd name="connsiteY2" fmla="*/ 6452 h 10000"/>
                <a:gd name="connsiteX3" fmla="*/ 22 w 9935"/>
                <a:gd name="connsiteY3" fmla="*/ 6114 h 10000"/>
                <a:gd name="connsiteX4" fmla="*/ 47 w 9935"/>
                <a:gd name="connsiteY4" fmla="*/ 5524 h 10000"/>
                <a:gd name="connsiteX5" fmla="*/ 74 w 9935"/>
                <a:gd name="connsiteY5" fmla="*/ 4956 h 10000"/>
                <a:gd name="connsiteX6" fmla="*/ 104 w 9935"/>
                <a:gd name="connsiteY6" fmla="*/ 4388 h 10000"/>
                <a:gd name="connsiteX7" fmla="*/ 133 w 9935"/>
                <a:gd name="connsiteY7" fmla="*/ 3859 h 10000"/>
                <a:gd name="connsiteX8" fmla="*/ 163 w 9935"/>
                <a:gd name="connsiteY8" fmla="*/ 3333 h 10000"/>
                <a:gd name="connsiteX9" fmla="*/ 179 w 9935"/>
                <a:gd name="connsiteY9" fmla="*/ 3102 h 10000"/>
                <a:gd name="connsiteX10" fmla="*/ 193 w 9935"/>
                <a:gd name="connsiteY10" fmla="*/ 2867 h 10000"/>
                <a:gd name="connsiteX11" fmla="*/ 227 w 9935"/>
                <a:gd name="connsiteY11" fmla="*/ 2445 h 10000"/>
                <a:gd name="connsiteX12" fmla="*/ 263 w 9935"/>
                <a:gd name="connsiteY12" fmla="*/ 2004 h 10000"/>
                <a:gd name="connsiteX13" fmla="*/ 297 w 9935"/>
                <a:gd name="connsiteY13" fmla="*/ 1645 h 10000"/>
                <a:gd name="connsiteX14" fmla="*/ 333 w 9935"/>
                <a:gd name="connsiteY14" fmla="*/ 1331 h 10000"/>
                <a:gd name="connsiteX15" fmla="*/ 369 w 9935"/>
                <a:gd name="connsiteY15" fmla="*/ 1014 h 10000"/>
                <a:gd name="connsiteX16" fmla="*/ 406 w 9935"/>
                <a:gd name="connsiteY16" fmla="*/ 759 h 10000"/>
                <a:gd name="connsiteX17" fmla="*/ 445 w 9935"/>
                <a:gd name="connsiteY17" fmla="*/ 527 h 10000"/>
                <a:gd name="connsiteX18" fmla="*/ 483 w 9935"/>
                <a:gd name="connsiteY18" fmla="*/ 316 h 10000"/>
                <a:gd name="connsiteX19" fmla="*/ 503 w 9935"/>
                <a:gd name="connsiteY19" fmla="*/ 229 h 10000"/>
                <a:gd name="connsiteX20" fmla="*/ 525 w 9935"/>
                <a:gd name="connsiteY20" fmla="*/ 191 h 10000"/>
                <a:gd name="connsiteX21" fmla="*/ 566 w 9935"/>
                <a:gd name="connsiteY21" fmla="*/ 85 h 10000"/>
                <a:gd name="connsiteX22" fmla="*/ 606 w 9935"/>
                <a:gd name="connsiteY22" fmla="*/ 0 h 10000"/>
                <a:gd name="connsiteX23" fmla="*/ 649 w 9935"/>
                <a:gd name="connsiteY23" fmla="*/ 0 h 10000"/>
                <a:gd name="connsiteX24" fmla="*/ 666 w 9935"/>
                <a:gd name="connsiteY24" fmla="*/ 0 h 10000"/>
                <a:gd name="connsiteX25" fmla="*/ 1825 w 9935"/>
                <a:gd name="connsiteY25" fmla="*/ 0 h 10000"/>
                <a:gd name="connsiteX26" fmla="*/ 2984 w 9935"/>
                <a:gd name="connsiteY26" fmla="*/ 0 h 10000"/>
                <a:gd name="connsiteX27" fmla="*/ 4144 w 9935"/>
                <a:gd name="connsiteY27" fmla="*/ 0 h 10000"/>
                <a:gd name="connsiteX28" fmla="*/ 5300 w 9935"/>
                <a:gd name="connsiteY28" fmla="*/ 0 h 10000"/>
                <a:gd name="connsiteX29" fmla="*/ 6458 w 9935"/>
                <a:gd name="connsiteY29" fmla="*/ 0 h 10000"/>
                <a:gd name="connsiteX30" fmla="*/ 7617 w 9935"/>
                <a:gd name="connsiteY30" fmla="*/ 0 h 10000"/>
                <a:gd name="connsiteX31" fmla="*/ 8777 w 9935"/>
                <a:gd name="connsiteY31" fmla="*/ 0 h 10000"/>
                <a:gd name="connsiteX32" fmla="*/ 9935 w 9935"/>
                <a:gd name="connsiteY32" fmla="*/ 0 h 10000"/>
                <a:gd name="connsiteX33" fmla="*/ 9935 w 9935"/>
                <a:gd name="connsiteY33" fmla="*/ 5886 h 10000"/>
                <a:gd name="connsiteX34" fmla="*/ 8816 w 9935"/>
                <a:gd name="connsiteY34" fmla="*/ 5886 h 10000"/>
                <a:gd name="connsiteX35" fmla="*/ 7701 w 9935"/>
                <a:gd name="connsiteY35" fmla="*/ 5886 h 10000"/>
                <a:gd name="connsiteX36" fmla="*/ 6580 w 9935"/>
                <a:gd name="connsiteY36" fmla="*/ 5886 h 10000"/>
                <a:gd name="connsiteX37" fmla="*/ 5466 w 9935"/>
                <a:gd name="connsiteY37" fmla="*/ 5886 h 10000"/>
                <a:gd name="connsiteX38" fmla="*/ 4348 w 9935"/>
                <a:gd name="connsiteY38" fmla="*/ 5886 h 10000"/>
                <a:gd name="connsiteX39" fmla="*/ 3234 w 9935"/>
                <a:gd name="connsiteY39" fmla="*/ 5886 h 10000"/>
                <a:gd name="connsiteX40" fmla="*/ 2117 w 9935"/>
                <a:gd name="connsiteY40" fmla="*/ 5886 h 10000"/>
                <a:gd name="connsiteX41" fmla="*/ 999 w 9935"/>
                <a:gd name="connsiteY41" fmla="*/ 5886 h 10000"/>
                <a:gd name="connsiteX42" fmla="*/ 969 w 9935"/>
                <a:gd name="connsiteY42" fmla="*/ 5929 h 10000"/>
                <a:gd name="connsiteX43" fmla="*/ 938 w 9935"/>
                <a:gd name="connsiteY43" fmla="*/ 5969 h 10000"/>
                <a:gd name="connsiteX44" fmla="*/ 907 w 9935"/>
                <a:gd name="connsiteY44" fmla="*/ 6053 h 10000"/>
                <a:gd name="connsiteX45" fmla="*/ 878 w 9935"/>
                <a:gd name="connsiteY45" fmla="*/ 6158 h 10000"/>
                <a:gd name="connsiteX46" fmla="*/ 848 w 9935"/>
                <a:gd name="connsiteY46" fmla="*/ 6284 h 10000"/>
                <a:gd name="connsiteX47" fmla="*/ 819 w 9935"/>
                <a:gd name="connsiteY47" fmla="*/ 6452 h 10000"/>
                <a:gd name="connsiteX48" fmla="*/ 790 w 9935"/>
                <a:gd name="connsiteY48" fmla="*/ 6644 h 10000"/>
                <a:gd name="connsiteX49" fmla="*/ 763 w 9935"/>
                <a:gd name="connsiteY49" fmla="*/ 6896 h 10000"/>
                <a:gd name="connsiteX50" fmla="*/ 738 w 9935"/>
                <a:gd name="connsiteY50" fmla="*/ 7130 h 10000"/>
                <a:gd name="connsiteX51" fmla="*/ 711 w 9935"/>
                <a:gd name="connsiteY51" fmla="*/ 7404 h 10000"/>
                <a:gd name="connsiteX52" fmla="*/ 685 w 9935"/>
                <a:gd name="connsiteY52" fmla="*/ 7697 h 10000"/>
                <a:gd name="connsiteX53" fmla="*/ 662 w 9935"/>
                <a:gd name="connsiteY53" fmla="*/ 8015 h 10000"/>
                <a:gd name="connsiteX54" fmla="*/ 637 w 9935"/>
                <a:gd name="connsiteY54" fmla="*/ 8375 h 10000"/>
                <a:gd name="connsiteX55" fmla="*/ 613 w 9935"/>
                <a:gd name="connsiteY55" fmla="*/ 8752 h 10000"/>
                <a:gd name="connsiteX56" fmla="*/ 592 w 9935"/>
                <a:gd name="connsiteY56" fmla="*/ 9154 h 10000"/>
                <a:gd name="connsiteX57" fmla="*/ 571 w 9935"/>
                <a:gd name="connsiteY57" fmla="*/ 9599 h 10000"/>
                <a:gd name="connsiteX58" fmla="*/ 551 w 9935"/>
                <a:gd name="connsiteY58" fmla="*/ 10000 h 10000"/>
                <a:gd name="connsiteX0" fmla="*/ 543 w 9988"/>
                <a:gd name="connsiteY0" fmla="*/ 10000 h 10000"/>
                <a:gd name="connsiteX1" fmla="*/ 0 w 9988"/>
                <a:gd name="connsiteY1" fmla="*/ 6452 h 10000"/>
                <a:gd name="connsiteX2" fmla="*/ 10 w 9988"/>
                <a:gd name="connsiteY2" fmla="*/ 6114 h 10000"/>
                <a:gd name="connsiteX3" fmla="*/ 35 w 9988"/>
                <a:gd name="connsiteY3" fmla="*/ 5524 h 10000"/>
                <a:gd name="connsiteX4" fmla="*/ 62 w 9988"/>
                <a:gd name="connsiteY4" fmla="*/ 4956 h 10000"/>
                <a:gd name="connsiteX5" fmla="*/ 93 w 9988"/>
                <a:gd name="connsiteY5" fmla="*/ 4388 h 10000"/>
                <a:gd name="connsiteX6" fmla="*/ 122 w 9988"/>
                <a:gd name="connsiteY6" fmla="*/ 3859 h 10000"/>
                <a:gd name="connsiteX7" fmla="*/ 152 w 9988"/>
                <a:gd name="connsiteY7" fmla="*/ 3333 h 10000"/>
                <a:gd name="connsiteX8" fmla="*/ 168 w 9988"/>
                <a:gd name="connsiteY8" fmla="*/ 3102 h 10000"/>
                <a:gd name="connsiteX9" fmla="*/ 182 w 9988"/>
                <a:gd name="connsiteY9" fmla="*/ 2867 h 10000"/>
                <a:gd name="connsiteX10" fmla="*/ 216 w 9988"/>
                <a:gd name="connsiteY10" fmla="*/ 2445 h 10000"/>
                <a:gd name="connsiteX11" fmla="*/ 253 w 9988"/>
                <a:gd name="connsiteY11" fmla="*/ 2004 h 10000"/>
                <a:gd name="connsiteX12" fmla="*/ 287 w 9988"/>
                <a:gd name="connsiteY12" fmla="*/ 1645 h 10000"/>
                <a:gd name="connsiteX13" fmla="*/ 323 w 9988"/>
                <a:gd name="connsiteY13" fmla="*/ 1331 h 10000"/>
                <a:gd name="connsiteX14" fmla="*/ 359 w 9988"/>
                <a:gd name="connsiteY14" fmla="*/ 1014 h 10000"/>
                <a:gd name="connsiteX15" fmla="*/ 397 w 9988"/>
                <a:gd name="connsiteY15" fmla="*/ 759 h 10000"/>
                <a:gd name="connsiteX16" fmla="*/ 436 w 9988"/>
                <a:gd name="connsiteY16" fmla="*/ 527 h 10000"/>
                <a:gd name="connsiteX17" fmla="*/ 474 w 9988"/>
                <a:gd name="connsiteY17" fmla="*/ 316 h 10000"/>
                <a:gd name="connsiteX18" fmla="*/ 494 w 9988"/>
                <a:gd name="connsiteY18" fmla="*/ 229 h 10000"/>
                <a:gd name="connsiteX19" fmla="*/ 516 w 9988"/>
                <a:gd name="connsiteY19" fmla="*/ 191 h 10000"/>
                <a:gd name="connsiteX20" fmla="*/ 558 w 9988"/>
                <a:gd name="connsiteY20" fmla="*/ 85 h 10000"/>
                <a:gd name="connsiteX21" fmla="*/ 598 w 9988"/>
                <a:gd name="connsiteY21" fmla="*/ 0 h 10000"/>
                <a:gd name="connsiteX22" fmla="*/ 641 w 9988"/>
                <a:gd name="connsiteY22" fmla="*/ 0 h 10000"/>
                <a:gd name="connsiteX23" fmla="*/ 658 w 9988"/>
                <a:gd name="connsiteY23" fmla="*/ 0 h 10000"/>
                <a:gd name="connsiteX24" fmla="*/ 1825 w 9988"/>
                <a:gd name="connsiteY24" fmla="*/ 0 h 10000"/>
                <a:gd name="connsiteX25" fmla="*/ 2992 w 9988"/>
                <a:gd name="connsiteY25" fmla="*/ 0 h 10000"/>
                <a:gd name="connsiteX26" fmla="*/ 4159 w 9988"/>
                <a:gd name="connsiteY26" fmla="*/ 0 h 10000"/>
                <a:gd name="connsiteX27" fmla="*/ 5323 w 9988"/>
                <a:gd name="connsiteY27" fmla="*/ 0 h 10000"/>
                <a:gd name="connsiteX28" fmla="*/ 6488 w 9988"/>
                <a:gd name="connsiteY28" fmla="*/ 0 h 10000"/>
                <a:gd name="connsiteX29" fmla="*/ 7655 w 9988"/>
                <a:gd name="connsiteY29" fmla="*/ 0 h 10000"/>
                <a:gd name="connsiteX30" fmla="*/ 8822 w 9988"/>
                <a:gd name="connsiteY30" fmla="*/ 0 h 10000"/>
                <a:gd name="connsiteX31" fmla="*/ 9988 w 9988"/>
                <a:gd name="connsiteY31" fmla="*/ 0 h 10000"/>
                <a:gd name="connsiteX32" fmla="*/ 9988 w 9988"/>
                <a:gd name="connsiteY32" fmla="*/ 5886 h 10000"/>
                <a:gd name="connsiteX33" fmla="*/ 8862 w 9988"/>
                <a:gd name="connsiteY33" fmla="*/ 5886 h 10000"/>
                <a:gd name="connsiteX34" fmla="*/ 7739 w 9988"/>
                <a:gd name="connsiteY34" fmla="*/ 5886 h 10000"/>
                <a:gd name="connsiteX35" fmla="*/ 6611 w 9988"/>
                <a:gd name="connsiteY35" fmla="*/ 5886 h 10000"/>
                <a:gd name="connsiteX36" fmla="*/ 5490 w 9988"/>
                <a:gd name="connsiteY36" fmla="*/ 5886 h 10000"/>
                <a:gd name="connsiteX37" fmla="*/ 4364 w 9988"/>
                <a:gd name="connsiteY37" fmla="*/ 5886 h 10000"/>
                <a:gd name="connsiteX38" fmla="*/ 3243 w 9988"/>
                <a:gd name="connsiteY38" fmla="*/ 5886 h 10000"/>
                <a:gd name="connsiteX39" fmla="*/ 2119 w 9988"/>
                <a:gd name="connsiteY39" fmla="*/ 5886 h 10000"/>
                <a:gd name="connsiteX40" fmla="*/ 994 w 9988"/>
                <a:gd name="connsiteY40" fmla="*/ 5886 h 10000"/>
                <a:gd name="connsiteX41" fmla="*/ 963 w 9988"/>
                <a:gd name="connsiteY41" fmla="*/ 5929 h 10000"/>
                <a:gd name="connsiteX42" fmla="*/ 932 w 9988"/>
                <a:gd name="connsiteY42" fmla="*/ 5969 h 10000"/>
                <a:gd name="connsiteX43" fmla="*/ 901 w 9988"/>
                <a:gd name="connsiteY43" fmla="*/ 6053 h 10000"/>
                <a:gd name="connsiteX44" fmla="*/ 872 w 9988"/>
                <a:gd name="connsiteY44" fmla="*/ 6158 h 10000"/>
                <a:gd name="connsiteX45" fmla="*/ 842 w 9988"/>
                <a:gd name="connsiteY45" fmla="*/ 6284 h 10000"/>
                <a:gd name="connsiteX46" fmla="*/ 812 w 9988"/>
                <a:gd name="connsiteY46" fmla="*/ 6452 h 10000"/>
                <a:gd name="connsiteX47" fmla="*/ 783 w 9988"/>
                <a:gd name="connsiteY47" fmla="*/ 6644 h 10000"/>
                <a:gd name="connsiteX48" fmla="*/ 756 w 9988"/>
                <a:gd name="connsiteY48" fmla="*/ 6896 h 10000"/>
                <a:gd name="connsiteX49" fmla="*/ 731 w 9988"/>
                <a:gd name="connsiteY49" fmla="*/ 7130 h 10000"/>
                <a:gd name="connsiteX50" fmla="*/ 704 w 9988"/>
                <a:gd name="connsiteY50" fmla="*/ 7404 h 10000"/>
                <a:gd name="connsiteX51" fmla="*/ 677 w 9988"/>
                <a:gd name="connsiteY51" fmla="*/ 7697 h 10000"/>
                <a:gd name="connsiteX52" fmla="*/ 654 w 9988"/>
                <a:gd name="connsiteY52" fmla="*/ 8015 h 10000"/>
                <a:gd name="connsiteX53" fmla="*/ 629 w 9988"/>
                <a:gd name="connsiteY53" fmla="*/ 8375 h 10000"/>
                <a:gd name="connsiteX54" fmla="*/ 605 w 9988"/>
                <a:gd name="connsiteY54" fmla="*/ 8752 h 10000"/>
                <a:gd name="connsiteX55" fmla="*/ 584 w 9988"/>
                <a:gd name="connsiteY55" fmla="*/ 9154 h 10000"/>
                <a:gd name="connsiteX56" fmla="*/ 563 w 9988"/>
                <a:gd name="connsiteY56" fmla="*/ 9599 h 10000"/>
                <a:gd name="connsiteX57" fmla="*/ 543 w 9988"/>
                <a:gd name="connsiteY57" fmla="*/ 10000 h 10000"/>
                <a:gd name="connsiteX0" fmla="*/ 564 w 10000"/>
                <a:gd name="connsiteY0" fmla="*/ 9599 h 9599"/>
                <a:gd name="connsiteX1" fmla="*/ 0 w 10000"/>
                <a:gd name="connsiteY1" fmla="*/ 6452 h 9599"/>
                <a:gd name="connsiteX2" fmla="*/ 10 w 10000"/>
                <a:gd name="connsiteY2" fmla="*/ 6114 h 9599"/>
                <a:gd name="connsiteX3" fmla="*/ 35 w 10000"/>
                <a:gd name="connsiteY3" fmla="*/ 5524 h 9599"/>
                <a:gd name="connsiteX4" fmla="*/ 62 w 10000"/>
                <a:gd name="connsiteY4" fmla="*/ 4956 h 9599"/>
                <a:gd name="connsiteX5" fmla="*/ 93 w 10000"/>
                <a:gd name="connsiteY5" fmla="*/ 4388 h 9599"/>
                <a:gd name="connsiteX6" fmla="*/ 122 w 10000"/>
                <a:gd name="connsiteY6" fmla="*/ 3859 h 9599"/>
                <a:gd name="connsiteX7" fmla="*/ 152 w 10000"/>
                <a:gd name="connsiteY7" fmla="*/ 3333 h 9599"/>
                <a:gd name="connsiteX8" fmla="*/ 168 w 10000"/>
                <a:gd name="connsiteY8" fmla="*/ 3102 h 9599"/>
                <a:gd name="connsiteX9" fmla="*/ 182 w 10000"/>
                <a:gd name="connsiteY9" fmla="*/ 2867 h 9599"/>
                <a:gd name="connsiteX10" fmla="*/ 216 w 10000"/>
                <a:gd name="connsiteY10" fmla="*/ 2445 h 9599"/>
                <a:gd name="connsiteX11" fmla="*/ 253 w 10000"/>
                <a:gd name="connsiteY11" fmla="*/ 2004 h 9599"/>
                <a:gd name="connsiteX12" fmla="*/ 287 w 10000"/>
                <a:gd name="connsiteY12" fmla="*/ 1645 h 9599"/>
                <a:gd name="connsiteX13" fmla="*/ 323 w 10000"/>
                <a:gd name="connsiteY13" fmla="*/ 1331 h 9599"/>
                <a:gd name="connsiteX14" fmla="*/ 359 w 10000"/>
                <a:gd name="connsiteY14" fmla="*/ 1014 h 9599"/>
                <a:gd name="connsiteX15" fmla="*/ 397 w 10000"/>
                <a:gd name="connsiteY15" fmla="*/ 759 h 9599"/>
                <a:gd name="connsiteX16" fmla="*/ 437 w 10000"/>
                <a:gd name="connsiteY16" fmla="*/ 527 h 9599"/>
                <a:gd name="connsiteX17" fmla="*/ 475 w 10000"/>
                <a:gd name="connsiteY17" fmla="*/ 316 h 9599"/>
                <a:gd name="connsiteX18" fmla="*/ 495 w 10000"/>
                <a:gd name="connsiteY18" fmla="*/ 229 h 9599"/>
                <a:gd name="connsiteX19" fmla="*/ 517 w 10000"/>
                <a:gd name="connsiteY19" fmla="*/ 191 h 9599"/>
                <a:gd name="connsiteX20" fmla="*/ 559 w 10000"/>
                <a:gd name="connsiteY20" fmla="*/ 85 h 9599"/>
                <a:gd name="connsiteX21" fmla="*/ 599 w 10000"/>
                <a:gd name="connsiteY21" fmla="*/ 0 h 9599"/>
                <a:gd name="connsiteX22" fmla="*/ 642 w 10000"/>
                <a:gd name="connsiteY22" fmla="*/ 0 h 9599"/>
                <a:gd name="connsiteX23" fmla="*/ 659 w 10000"/>
                <a:gd name="connsiteY23" fmla="*/ 0 h 9599"/>
                <a:gd name="connsiteX24" fmla="*/ 1827 w 10000"/>
                <a:gd name="connsiteY24" fmla="*/ 0 h 9599"/>
                <a:gd name="connsiteX25" fmla="*/ 2996 w 10000"/>
                <a:gd name="connsiteY25" fmla="*/ 0 h 9599"/>
                <a:gd name="connsiteX26" fmla="*/ 4164 w 10000"/>
                <a:gd name="connsiteY26" fmla="*/ 0 h 9599"/>
                <a:gd name="connsiteX27" fmla="*/ 5329 w 10000"/>
                <a:gd name="connsiteY27" fmla="*/ 0 h 9599"/>
                <a:gd name="connsiteX28" fmla="*/ 6496 w 10000"/>
                <a:gd name="connsiteY28" fmla="*/ 0 h 9599"/>
                <a:gd name="connsiteX29" fmla="*/ 7664 w 10000"/>
                <a:gd name="connsiteY29" fmla="*/ 0 h 9599"/>
                <a:gd name="connsiteX30" fmla="*/ 8833 w 10000"/>
                <a:gd name="connsiteY30" fmla="*/ 0 h 9599"/>
                <a:gd name="connsiteX31" fmla="*/ 10000 w 10000"/>
                <a:gd name="connsiteY31" fmla="*/ 0 h 9599"/>
                <a:gd name="connsiteX32" fmla="*/ 10000 w 10000"/>
                <a:gd name="connsiteY32" fmla="*/ 5886 h 9599"/>
                <a:gd name="connsiteX33" fmla="*/ 8873 w 10000"/>
                <a:gd name="connsiteY33" fmla="*/ 5886 h 9599"/>
                <a:gd name="connsiteX34" fmla="*/ 7748 w 10000"/>
                <a:gd name="connsiteY34" fmla="*/ 5886 h 9599"/>
                <a:gd name="connsiteX35" fmla="*/ 6619 w 10000"/>
                <a:gd name="connsiteY35" fmla="*/ 5886 h 9599"/>
                <a:gd name="connsiteX36" fmla="*/ 5497 w 10000"/>
                <a:gd name="connsiteY36" fmla="*/ 5886 h 9599"/>
                <a:gd name="connsiteX37" fmla="*/ 4369 w 10000"/>
                <a:gd name="connsiteY37" fmla="*/ 5886 h 9599"/>
                <a:gd name="connsiteX38" fmla="*/ 3247 w 10000"/>
                <a:gd name="connsiteY38" fmla="*/ 5886 h 9599"/>
                <a:gd name="connsiteX39" fmla="*/ 2122 w 10000"/>
                <a:gd name="connsiteY39" fmla="*/ 5886 h 9599"/>
                <a:gd name="connsiteX40" fmla="*/ 995 w 10000"/>
                <a:gd name="connsiteY40" fmla="*/ 5886 h 9599"/>
                <a:gd name="connsiteX41" fmla="*/ 964 w 10000"/>
                <a:gd name="connsiteY41" fmla="*/ 5929 h 9599"/>
                <a:gd name="connsiteX42" fmla="*/ 933 w 10000"/>
                <a:gd name="connsiteY42" fmla="*/ 5969 h 9599"/>
                <a:gd name="connsiteX43" fmla="*/ 902 w 10000"/>
                <a:gd name="connsiteY43" fmla="*/ 6053 h 9599"/>
                <a:gd name="connsiteX44" fmla="*/ 873 w 10000"/>
                <a:gd name="connsiteY44" fmla="*/ 6158 h 9599"/>
                <a:gd name="connsiteX45" fmla="*/ 843 w 10000"/>
                <a:gd name="connsiteY45" fmla="*/ 6284 h 9599"/>
                <a:gd name="connsiteX46" fmla="*/ 813 w 10000"/>
                <a:gd name="connsiteY46" fmla="*/ 6452 h 9599"/>
                <a:gd name="connsiteX47" fmla="*/ 784 w 10000"/>
                <a:gd name="connsiteY47" fmla="*/ 6644 h 9599"/>
                <a:gd name="connsiteX48" fmla="*/ 757 w 10000"/>
                <a:gd name="connsiteY48" fmla="*/ 6896 h 9599"/>
                <a:gd name="connsiteX49" fmla="*/ 732 w 10000"/>
                <a:gd name="connsiteY49" fmla="*/ 7130 h 9599"/>
                <a:gd name="connsiteX50" fmla="*/ 705 w 10000"/>
                <a:gd name="connsiteY50" fmla="*/ 7404 h 9599"/>
                <a:gd name="connsiteX51" fmla="*/ 678 w 10000"/>
                <a:gd name="connsiteY51" fmla="*/ 7697 h 9599"/>
                <a:gd name="connsiteX52" fmla="*/ 655 w 10000"/>
                <a:gd name="connsiteY52" fmla="*/ 8015 h 9599"/>
                <a:gd name="connsiteX53" fmla="*/ 630 w 10000"/>
                <a:gd name="connsiteY53" fmla="*/ 8375 h 9599"/>
                <a:gd name="connsiteX54" fmla="*/ 606 w 10000"/>
                <a:gd name="connsiteY54" fmla="*/ 8752 h 9599"/>
                <a:gd name="connsiteX55" fmla="*/ 585 w 10000"/>
                <a:gd name="connsiteY55" fmla="*/ 9154 h 9599"/>
                <a:gd name="connsiteX56" fmla="*/ 564 w 10000"/>
                <a:gd name="connsiteY56" fmla="*/ 9599 h 9599"/>
                <a:gd name="connsiteX0" fmla="*/ 585 w 10000"/>
                <a:gd name="connsiteY0" fmla="*/ 9536 h 9536"/>
                <a:gd name="connsiteX1" fmla="*/ 0 w 10000"/>
                <a:gd name="connsiteY1" fmla="*/ 6722 h 9536"/>
                <a:gd name="connsiteX2" fmla="*/ 10 w 10000"/>
                <a:gd name="connsiteY2" fmla="*/ 6369 h 9536"/>
                <a:gd name="connsiteX3" fmla="*/ 35 w 10000"/>
                <a:gd name="connsiteY3" fmla="*/ 5755 h 9536"/>
                <a:gd name="connsiteX4" fmla="*/ 62 w 10000"/>
                <a:gd name="connsiteY4" fmla="*/ 5163 h 9536"/>
                <a:gd name="connsiteX5" fmla="*/ 93 w 10000"/>
                <a:gd name="connsiteY5" fmla="*/ 4571 h 9536"/>
                <a:gd name="connsiteX6" fmla="*/ 122 w 10000"/>
                <a:gd name="connsiteY6" fmla="*/ 4020 h 9536"/>
                <a:gd name="connsiteX7" fmla="*/ 152 w 10000"/>
                <a:gd name="connsiteY7" fmla="*/ 3472 h 9536"/>
                <a:gd name="connsiteX8" fmla="*/ 168 w 10000"/>
                <a:gd name="connsiteY8" fmla="*/ 3232 h 9536"/>
                <a:gd name="connsiteX9" fmla="*/ 182 w 10000"/>
                <a:gd name="connsiteY9" fmla="*/ 2987 h 9536"/>
                <a:gd name="connsiteX10" fmla="*/ 216 w 10000"/>
                <a:gd name="connsiteY10" fmla="*/ 2547 h 9536"/>
                <a:gd name="connsiteX11" fmla="*/ 253 w 10000"/>
                <a:gd name="connsiteY11" fmla="*/ 2088 h 9536"/>
                <a:gd name="connsiteX12" fmla="*/ 287 w 10000"/>
                <a:gd name="connsiteY12" fmla="*/ 1714 h 9536"/>
                <a:gd name="connsiteX13" fmla="*/ 323 w 10000"/>
                <a:gd name="connsiteY13" fmla="*/ 1387 h 9536"/>
                <a:gd name="connsiteX14" fmla="*/ 359 w 10000"/>
                <a:gd name="connsiteY14" fmla="*/ 1056 h 9536"/>
                <a:gd name="connsiteX15" fmla="*/ 397 w 10000"/>
                <a:gd name="connsiteY15" fmla="*/ 791 h 9536"/>
                <a:gd name="connsiteX16" fmla="*/ 437 w 10000"/>
                <a:gd name="connsiteY16" fmla="*/ 549 h 9536"/>
                <a:gd name="connsiteX17" fmla="*/ 475 w 10000"/>
                <a:gd name="connsiteY17" fmla="*/ 329 h 9536"/>
                <a:gd name="connsiteX18" fmla="*/ 495 w 10000"/>
                <a:gd name="connsiteY18" fmla="*/ 239 h 9536"/>
                <a:gd name="connsiteX19" fmla="*/ 517 w 10000"/>
                <a:gd name="connsiteY19" fmla="*/ 199 h 9536"/>
                <a:gd name="connsiteX20" fmla="*/ 559 w 10000"/>
                <a:gd name="connsiteY20" fmla="*/ 89 h 9536"/>
                <a:gd name="connsiteX21" fmla="*/ 599 w 10000"/>
                <a:gd name="connsiteY21" fmla="*/ 0 h 9536"/>
                <a:gd name="connsiteX22" fmla="*/ 642 w 10000"/>
                <a:gd name="connsiteY22" fmla="*/ 0 h 9536"/>
                <a:gd name="connsiteX23" fmla="*/ 659 w 10000"/>
                <a:gd name="connsiteY23" fmla="*/ 0 h 9536"/>
                <a:gd name="connsiteX24" fmla="*/ 1827 w 10000"/>
                <a:gd name="connsiteY24" fmla="*/ 0 h 9536"/>
                <a:gd name="connsiteX25" fmla="*/ 2996 w 10000"/>
                <a:gd name="connsiteY25" fmla="*/ 0 h 9536"/>
                <a:gd name="connsiteX26" fmla="*/ 4164 w 10000"/>
                <a:gd name="connsiteY26" fmla="*/ 0 h 9536"/>
                <a:gd name="connsiteX27" fmla="*/ 5329 w 10000"/>
                <a:gd name="connsiteY27" fmla="*/ 0 h 9536"/>
                <a:gd name="connsiteX28" fmla="*/ 6496 w 10000"/>
                <a:gd name="connsiteY28" fmla="*/ 0 h 9536"/>
                <a:gd name="connsiteX29" fmla="*/ 7664 w 10000"/>
                <a:gd name="connsiteY29" fmla="*/ 0 h 9536"/>
                <a:gd name="connsiteX30" fmla="*/ 8833 w 10000"/>
                <a:gd name="connsiteY30" fmla="*/ 0 h 9536"/>
                <a:gd name="connsiteX31" fmla="*/ 10000 w 10000"/>
                <a:gd name="connsiteY31" fmla="*/ 0 h 9536"/>
                <a:gd name="connsiteX32" fmla="*/ 10000 w 10000"/>
                <a:gd name="connsiteY32" fmla="*/ 6132 h 9536"/>
                <a:gd name="connsiteX33" fmla="*/ 8873 w 10000"/>
                <a:gd name="connsiteY33" fmla="*/ 6132 h 9536"/>
                <a:gd name="connsiteX34" fmla="*/ 7748 w 10000"/>
                <a:gd name="connsiteY34" fmla="*/ 6132 h 9536"/>
                <a:gd name="connsiteX35" fmla="*/ 6619 w 10000"/>
                <a:gd name="connsiteY35" fmla="*/ 6132 h 9536"/>
                <a:gd name="connsiteX36" fmla="*/ 5497 w 10000"/>
                <a:gd name="connsiteY36" fmla="*/ 6132 h 9536"/>
                <a:gd name="connsiteX37" fmla="*/ 4369 w 10000"/>
                <a:gd name="connsiteY37" fmla="*/ 6132 h 9536"/>
                <a:gd name="connsiteX38" fmla="*/ 3247 w 10000"/>
                <a:gd name="connsiteY38" fmla="*/ 6132 h 9536"/>
                <a:gd name="connsiteX39" fmla="*/ 2122 w 10000"/>
                <a:gd name="connsiteY39" fmla="*/ 6132 h 9536"/>
                <a:gd name="connsiteX40" fmla="*/ 995 w 10000"/>
                <a:gd name="connsiteY40" fmla="*/ 6132 h 9536"/>
                <a:gd name="connsiteX41" fmla="*/ 964 w 10000"/>
                <a:gd name="connsiteY41" fmla="*/ 6177 h 9536"/>
                <a:gd name="connsiteX42" fmla="*/ 933 w 10000"/>
                <a:gd name="connsiteY42" fmla="*/ 6218 h 9536"/>
                <a:gd name="connsiteX43" fmla="*/ 902 w 10000"/>
                <a:gd name="connsiteY43" fmla="*/ 6306 h 9536"/>
                <a:gd name="connsiteX44" fmla="*/ 873 w 10000"/>
                <a:gd name="connsiteY44" fmla="*/ 6415 h 9536"/>
                <a:gd name="connsiteX45" fmla="*/ 843 w 10000"/>
                <a:gd name="connsiteY45" fmla="*/ 6547 h 9536"/>
                <a:gd name="connsiteX46" fmla="*/ 813 w 10000"/>
                <a:gd name="connsiteY46" fmla="*/ 6722 h 9536"/>
                <a:gd name="connsiteX47" fmla="*/ 784 w 10000"/>
                <a:gd name="connsiteY47" fmla="*/ 6922 h 9536"/>
                <a:gd name="connsiteX48" fmla="*/ 757 w 10000"/>
                <a:gd name="connsiteY48" fmla="*/ 7184 h 9536"/>
                <a:gd name="connsiteX49" fmla="*/ 732 w 10000"/>
                <a:gd name="connsiteY49" fmla="*/ 7428 h 9536"/>
                <a:gd name="connsiteX50" fmla="*/ 705 w 10000"/>
                <a:gd name="connsiteY50" fmla="*/ 7713 h 9536"/>
                <a:gd name="connsiteX51" fmla="*/ 678 w 10000"/>
                <a:gd name="connsiteY51" fmla="*/ 8019 h 9536"/>
                <a:gd name="connsiteX52" fmla="*/ 655 w 10000"/>
                <a:gd name="connsiteY52" fmla="*/ 8350 h 9536"/>
                <a:gd name="connsiteX53" fmla="*/ 630 w 10000"/>
                <a:gd name="connsiteY53" fmla="*/ 8725 h 9536"/>
                <a:gd name="connsiteX54" fmla="*/ 606 w 10000"/>
                <a:gd name="connsiteY54" fmla="*/ 9118 h 9536"/>
                <a:gd name="connsiteX55" fmla="*/ 585 w 10000"/>
                <a:gd name="connsiteY55" fmla="*/ 9536 h 9536"/>
                <a:gd name="connsiteX0" fmla="*/ 606 w 10000"/>
                <a:gd name="connsiteY0" fmla="*/ 9562 h 9562"/>
                <a:gd name="connsiteX1" fmla="*/ 0 w 10000"/>
                <a:gd name="connsiteY1" fmla="*/ 7049 h 9562"/>
                <a:gd name="connsiteX2" fmla="*/ 10 w 10000"/>
                <a:gd name="connsiteY2" fmla="*/ 6679 h 9562"/>
                <a:gd name="connsiteX3" fmla="*/ 35 w 10000"/>
                <a:gd name="connsiteY3" fmla="*/ 6035 h 9562"/>
                <a:gd name="connsiteX4" fmla="*/ 62 w 10000"/>
                <a:gd name="connsiteY4" fmla="*/ 5414 h 9562"/>
                <a:gd name="connsiteX5" fmla="*/ 93 w 10000"/>
                <a:gd name="connsiteY5" fmla="*/ 4793 h 9562"/>
                <a:gd name="connsiteX6" fmla="*/ 122 w 10000"/>
                <a:gd name="connsiteY6" fmla="*/ 4216 h 9562"/>
                <a:gd name="connsiteX7" fmla="*/ 152 w 10000"/>
                <a:gd name="connsiteY7" fmla="*/ 3641 h 9562"/>
                <a:gd name="connsiteX8" fmla="*/ 168 w 10000"/>
                <a:gd name="connsiteY8" fmla="*/ 3389 h 9562"/>
                <a:gd name="connsiteX9" fmla="*/ 182 w 10000"/>
                <a:gd name="connsiteY9" fmla="*/ 3132 h 9562"/>
                <a:gd name="connsiteX10" fmla="*/ 216 w 10000"/>
                <a:gd name="connsiteY10" fmla="*/ 2671 h 9562"/>
                <a:gd name="connsiteX11" fmla="*/ 253 w 10000"/>
                <a:gd name="connsiteY11" fmla="*/ 2190 h 9562"/>
                <a:gd name="connsiteX12" fmla="*/ 287 w 10000"/>
                <a:gd name="connsiteY12" fmla="*/ 1797 h 9562"/>
                <a:gd name="connsiteX13" fmla="*/ 323 w 10000"/>
                <a:gd name="connsiteY13" fmla="*/ 1454 h 9562"/>
                <a:gd name="connsiteX14" fmla="*/ 359 w 10000"/>
                <a:gd name="connsiteY14" fmla="*/ 1107 h 9562"/>
                <a:gd name="connsiteX15" fmla="*/ 397 w 10000"/>
                <a:gd name="connsiteY15" fmla="*/ 829 h 9562"/>
                <a:gd name="connsiteX16" fmla="*/ 437 w 10000"/>
                <a:gd name="connsiteY16" fmla="*/ 576 h 9562"/>
                <a:gd name="connsiteX17" fmla="*/ 475 w 10000"/>
                <a:gd name="connsiteY17" fmla="*/ 345 h 9562"/>
                <a:gd name="connsiteX18" fmla="*/ 495 w 10000"/>
                <a:gd name="connsiteY18" fmla="*/ 251 h 9562"/>
                <a:gd name="connsiteX19" fmla="*/ 517 w 10000"/>
                <a:gd name="connsiteY19" fmla="*/ 209 h 9562"/>
                <a:gd name="connsiteX20" fmla="*/ 559 w 10000"/>
                <a:gd name="connsiteY20" fmla="*/ 93 h 9562"/>
                <a:gd name="connsiteX21" fmla="*/ 599 w 10000"/>
                <a:gd name="connsiteY21" fmla="*/ 0 h 9562"/>
                <a:gd name="connsiteX22" fmla="*/ 642 w 10000"/>
                <a:gd name="connsiteY22" fmla="*/ 0 h 9562"/>
                <a:gd name="connsiteX23" fmla="*/ 659 w 10000"/>
                <a:gd name="connsiteY23" fmla="*/ 0 h 9562"/>
                <a:gd name="connsiteX24" fmla="*/ 1827 w 10000"/>
                <a:gd name="connsiteY24" fmla="*/ 0 h 9562"/>
                <a:gd name="connsiteX25" fmla="*/ 2996 w 10000"/>
                <a:gd name="connsiteY25" fmla="*/ 0 h 9562"/>
                <a:gd name="connsiteX26" fmla="*/ 4164 w 10000"/>
                <a:gd name="connsiteY26" fmla="*/ 0 h 9562"/>
                <a:gd name="connsiteX27" fmla="*/ 5329 w 10000"/>
                <a:gd name="connsiteY27" fmla="*/ 0 h 9562"/>
                <a:gd name="connsiteX28" fmla="*/ 6496 w 10000"/>
                <a:gd name="connsiteY28" fmla="*/ 0 h 9562"/>
                <a:gd name="connsiteX29" fmla="*/ 7664 w 10000"/>
                <a:gd name="connsiteY29" fmla="*/ 0 h 9562"/>
                <a:gd name="connsiteX30" fmla="*/ 8833 w 10000"/>
                <a:gd name="connsiteY30" fmla="*/ 0 h 9562"/>
                <a:gd name="connsiteX31" fmla="*/ 10000 w 10000"/>
                <a:gd name="connsiteY31" fmla="*/ 0 h 9562"/>
                <a:gd name="connsiteX32" fmla="*/ 10000 w 10000"/>
                <a:gd name="connsiteY32" fmla="*/ 6430 h 9562"/>
                <a:gd name="connsiteX33" fmla="*/ 8873 w 10000"/>
                <a:gd name="connsiteY33" fmla="*/ 6430 h 9562"/>
                <a:gd name="connsiteX34" fmla="*/ 7748 w 10000"/>
                <a:gd name="connsiteY34" fmla="*/ 6430 h 9562"/>
                <a:gd name="connsiteX35" fmla="*/ 6619 w 10000"/>
                <a:gd name="connsiteY35" fmla="*/ 6430 h 9562"/>
                <a:gd name="connsiteX36" fmla="*/ 5497 w 10000"/>
                <a:gd name="connsiteY36" fmla="*/ 6430 h 9562"/>
                <a:gd name="connsiteX37" fmla="*/ 4369 w 10000"/>
                <a:gd name="connsiteY37" fmla="*/ 6430 h 9562"/>
                <a:gd name="connsiteX38" fmla="*/ 3247 w 10000"/>
                <a:gd name="connsiteY38" fmla="*/ 6430 h 9562"/>
                <a:gd name="connsiteX39" fmla="*/ 2122 w 10000"/>
                <a:gd name="connsiteY39" fmla="*/ 6430 h 9562"/>
                <a:gd name="connsiteX40" fmla="*/ 995 w 10000"/>
                <a:gd name="connsiteY40" fmla="*/ 6430 h 9562"/>
                <a:gd name="connsiteX41" fmla="*/ 964 w 10000"/>
                <a:gd name="connsiteY41" fmla="*/ 6478 h 9562"/>
                <a:gd name="connsiteX42" fmla="*/ 933 w 10000"/>
                <a:gd name="connsiteY42" fmla="*/ 6521 h 9562"/>
                <a:gd name="connsiteX43" fmla="*/ 902 w 10000"/>
                <a:gd name="connsiteY43" fmla="*/ 6613 h 9562"/>
                <a:gd name="connsiteX44" fmla="*/ 873 w 10000"/>
                <a:gd name="connsiteY44" fmla="*/ 6727 h 9562"/>
                <a:gd name="connsiteX45" fmla="*/ 843 w 10000"/>
                <a:gd name="connsiteY45" fmla="*/ 6866 h 9562"/>
                <a:gd name="connsiteX46" fmla="*/ 813 w 10000"/>
                <a:gd name="connsiteY46" fmla="*/ 7049 h 9562"/>
                <a:gd name="connsiteX47" fmla="*/ 784 w 10000"/>
                <a:gd name="connsiteY47" fmla="*/ 7259 h 9562"/>
                <a:gd name="connsiteX48" fmla="*/ 757 w 10000"/>
                <a:gd name="connsiteY48" fmla="*/ 7534 h 9562"/>
                <a:gd name="connsiteX49" fmla="*/ 732 w 10000"/>
                <a:gd name="connsiteY49" fmla="*/ 7789 h 9562"/>
                <a:gd name="connsiteX50" fmla="*/ 705 w 10000"/>
                <a:gd name="connsiteY50" fmla="*/ 8088 h 9562"/>
                <a:gd name="connsiteX51" fmla="*/ 678 w 10000"/>
                <a:gd name="connsiteY51" fmla="*/ 8409 h 9562"/>
                <a:gd name="connsiteX52" fmla="*/ 655 w 10000"/>
                <a:gd name="connsiteY52" fmla="*/ 8756 h 9562"/>
                <a:gd name="connsiteX53" fmla="*/ 630 w 10000"/>
                <a:gd name="connsiteY53" fmla="*/ 9150 h 9562"/>
                <a:gd name="connsiteX54" fmla="*/ 606 w 10000"/>
                <a:gd name="connsiteY54" fmla="*/ 9562 h 9562"/>
                <a:gd name="connsiteX0" fmla="*/ 630 w 10000"/>
                <a:gd name="connsiteY0" fmla="*/ 9569 h 9569"/>
                <a:gd name="connsiteX1" fmla="*/ 0 w 10000"/>
                <a:gd name="connsiteY1" fmla="*/ 7372 h 9569"/>
                <a:gd name="connsiteX2" fmla="*/ 10 w 10000"/>
                <a:gd name="connsiteY2" fmla="*/ 6985 h 9569"/>
                <a:gd name="connsiteX3" fmla="*/ 35 w 10000"/>
                <a:gd name="connsiteY3" fmla="*/ 6311 h 9569"/>
                <a:gd name="connsiteX4" fmla="*/ 62 w 10000"/>
                <a:gd name="connsiteY4" fmla="*/ 5662 h 9569"/>
                <a:gd name="connsiteX5" fmla="*/ 93 w 10000"/>
                <a:gd name="connsiteY5" fmla="*/ 5013 h 9569"/>
                <a:gd name="connsiteX6" fmla="*/ 122 w 10000"/>
                <a:gd name="connsiteY6" fmla="*/ 4409 h 9569"/>
                <a:gd name="connsiteX7" fmla="*/ 152 w 10000"/>
                <a:gd name="connsiteY7" fmla="*/ 3808 h 9569"/>
                <a:gd name="connsiteX8" fmla="*/ 168 w 10000"/>
                <a:gd name="connsiteY8" fmla="*/ 3544 h 9569"/>
                <a:gd name="connsiteX9" fmla="*/ 182 w 10000"/>
                <a:gd name="connsiteY9" fmla="*/ 3275 h 9569"/>
                <a:gd name="connsiteX10" fmla="*/ 216 w 10000"/>
                <a:gd name="connsiteY10" fmla="*/ 2793 h 9569"/>
                <a:gd name="connsiteX11" fmla="*/ 253 w 10000"/>
                <a:gd name="connsiteY11" fmla="*/ 2290 h 9569"/>
                <a:gd name="connsiteX12" fmla="*/ 287 w 10000"/>
                <a:gd name="connsiteY12" fmla="*/ 1879 h 9569"/>
                <a:gd name="connsiteX13" fmla="*/ 323 w 10000"/>
                <a:gd name="connsiteY13" fmla="*/ 1521 h 9569"/>
                <a:gd name="connsiteX14" fmla="*/ 359 w 10000"/>
                <a:gd name="connsiteY14" fmla="*/ 1158 h 9569"/>
                <a:gd name="connsiteX15" fmla="*/ 397 w 10000"/>
                <a:gd name="connsiteY15" fmla="*/ 867 h 9569"/>
                <a:gd name="connsiteX16" fmla="*/ 437 w 10000"/>
                <a:gd name="connsiteY16" fmla="*/ 602 h 9569"/>
                <a:gd name="connsiteX17" fmla="*/ 475 w 10000"/>
                <a:gd name="connsiteY17" fmla="*/ 361 h 9569"/>
                <a:gd name="connsiteX18" fmla="*/ 495 w 10000"/>
                <a:gd name="connsiteY18" fmla="*/ 262 h 9569"/>
                <a:gd name="connsiteX19" fmla="*/ 517 w 10000"/>
                <a:gd name="connsiteY19" fmla="*/ 219 h 9569"/>
                <a:gd name="connsiteX20" fmla="*/ 559 w 10000"/>
                <a:gd name="connsiteY20" fmla="*/ 97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6725 h 9569"/>
                <a:gd name="connsiteX33" fmla="*/ 8873 w 10000"/>
                <a:gd name="connsiteY33" fmla="*/ 6725 h 9569"/>
                <a:gd name="connsiteX34" fmla="*/ 7748 w 10000"/>
                <a:gd name="connsiteY34" fmla="*/ 6725 h 9569"/>
                <a:gd name="connsiteX35" fmla="*/ 6619 w 10000"/>
                <a:gd name="connsiteY35" fmla="*/ 6725 h 9569"/>
                <a:gd name="connsiteX36" fmla="*/ 5497 w 10000"/>
                <a:gd name="connsiteY36" fmla="*/ 6725 h 9569"/>
                <a:gd name="connsiteX37" fmla="*/ 4369 w 10000"/>
                <a:gd name="connsiteY37" fmla="*/ 6725 h 9569"/>
                <a:gd name="connsiteX38" fmla="*/ 3247 w 10000"/>
                <a:gd name="connsiteY38" fmla="*/ 6725 h 9569"/>
                <a:gd name="connsiteX39" fmla="*/ 2122 w 10000"/>
                <a:gd name="connsiteY39" fmla="*/ 6725 h 9569"/>
                <a:gd name="connsiteX40" fmla="*/ 995 w 10000"/>
                <a:gd name="connsiteY40" fmla="*/ 6725 h 9569"/>
                <a:gd name="connsiteX41" fmla="*/ 964 w 10000"/>
                <a:gd name="connsiteY41" fmla="*/ 6775 h 9569"/>
                <a:gd name="connsiteX42" fmla="*/ 933 w 10000"/>
                <a:gd name="connsiteY42" fmla="*/ 6820 h 9569"/>
                <a:gd name="connsiteX43" fmla="*/ 902 w 10000"/>
                <a:gd name="connsiteY43" fmla="*/ 6916 h 9569"/>
                <a:gd name="connsiteX44" fmla="*/ 873 w 10000"/>
                <a:gd name="connsiteY44" fmla="*/ 7035 h 9569"/>
                <a:gd name="connsiteX45" fmla="*/ 843 w 10000"/>
                <a:gd name="connsiteY45" fmla="*/ 7181 h 9569"/>
                <a:gd name="connsiteX46" fmla="*/ 813 w 10000"/>
                <a:gd name="connsiteY46" fmla="*/ 7372 h 9569"/>
                <a:gd name="connsiteX47" fmla="*/ 784 w 10000"/>
                <a:gd name="connsiteY47" fmla="*/ 7592 h 9569"/>
                <a:gd name="connsiteX48" fmla="*/ 757 w 10000"/>
                <a:gd name="connsiteY48" fmla="*/ 7879 h 9569"/>
                <a:gd name="connsiteX49" fmla="*/ 732 w 10000"/>
                <a:gd name="connsiteY49" fmla="*/ 8146 h 9569"/>
                <a:gd name="connsiteX50" fmla="*/ 705 w 10000"/>
                <a:gd name="connsiteY50" fmla="*/ 8458 h 9569"/>
                <a:gd name="connsiteX51" fmla="*/ 678 w 10000"/>
                <a:gd name="connsiteY51" fmla="*/ 8794 h 9569"/>
                <a:gd name="connsiteX52" fmla="*/ 655 w 10000"/>
                <a:gd name="connsiteY52" fmla="*/ 9157 h 9569"/>
                <a:gd name="connsiteX53" fmla="*/ 630 w 10000"/>
                <a:gd name="connsiteY53" fmla="*/ 9569 h 9569"/>
                <a:gd name="connsiteX0" fmla="*/ 655 w 10000"/>
                <a:gd name="connsiteY0" fmla="*/ 9569 h 9569"/>
                <a:gd name="connsiteX1" fmla="*/ 0 w 10000"/>
                <a:gd name="connsiteY1" fmla="*/ 7704 h 9569"/>
                <a:gd name="connsiteX2" fmla="*/ 10 w 10000"/>
                <a:gd name="connsiteY2" fmla="*/ 7300 h 9569"/>
                <a:gd name="connsiteX3" fmla="*/ 35 w 10000"/>
                <a:gd name="connsiteY3" fmla="*/ 6595 h 9569"/>
                <a:gd name="connsiteX4" fmla="*/ 62 w 10000"/>
                <a:gd name="connsiteY4" fmla="*/ 5917 h 9569"/>
                <a:gd name="connsiteX5" fmla="*/ 93 w 10000"/>
                <a:gd name="connsiteY5" fmla="*/ 5239 h 9569"/>
                <a:gd name="connsiteX6" fmla="*/ 122 w 10000"/>
                <a:gd name="connsiteY6" fmla="*/ 4608 h 9569"/>
                <a:gd name="connsiteX7" fmla="*/ 152 w 10000"/>
                <a:gd name="connsiteY7" fmla="*/ 3980 h 9569"/>
                <a:gd name="connsiteX8" fmla="*/ 168 w 10000"/>
                <a:gd name="connsiteY8" fmla="*/ 3704 h 9569"/>
                <a:gd name="connsiteX9" fmla="*/ 182 w 10000"/>
                <a:gd name="connsiteY9" fmla="*/ 3423 h 9569"/>
                <a:gd name="connsiteX10" fmla="*/ 216 w 10000"/>
                <a:gd name="connsiteY10" fmla="*/ 2919 h 9569"/>
                <a:gd name="connsiteX11" fmla="*/ 253 w 10000"/>
                <a:gd name="connsiteY11" fmla="*/ 2393 h 9569"/>
                <a:gd name="connsiteX12" fmla="*/ 287 w 10000"/>
                <a:gd name="connsiteY12" fmla="*/ 1964 h 9569"/>
                <a:gd name="connsiteX13" fmla="*/ 323 w 10000"/>
                <a:gd name="connsiteY13" fmla="*/ 1590 h 9569"/>
                <a:gd name="connsiteX14" fmla="*/ 359 w 10000"/>
                <a:gd name="connsiteY14" fmla="*/ 1210 h 9569"/>
                <a:gd name="connsiteX15" fmla="*/ 397 w 10000"/>
                <a:gd name="connsiteY15" fmla="*/ 906 h 9569"/>
                <a:gd name="connsiteX16" fmla="*/ 437 w 10000"/>
                <a:gd name="connsiteY16" fmla="*/ 629 h 9569"/>
                <a:gd name="connsiteX17" fmla="*/ 475 w 10000"/>
                <a:gd name="connsiteY17" fmla="*/ 377 h 9569"/>
                <a:gd name="connsiteX18" fmla="*/ 495 w 10000"/>
                <a:gd name="connsiteY18" fmla="*/ 274 h 9569"/>
                <a:gd name="connsiteX19" fmla="*/ 517 w 10000"/>
                <a:gd name="connsiteY19" fmla="*/ 229 h 9569"/>
                <a:gd name="connsiteX20" fmla="*/ 559 w 10000"/>
                <a:gd name="connsiteY20" fmla="*/ 101 h 9569"/>
                <a:gd name="connsiteX21" fmla="*/ 599 w 10000"/>
                <a:gd name="connsiteY21" fmla="*/ 0 h 9569"/>
                <a:gd name="connsiteX22" fmla="*/ 642 w 10000"/>
                <a:gd name="connsiteY22" fmla="*/ 0 h 9569"/>
                <a:gd name="connsiteX23" fmla="*/ 659 w 10000"/>
                <a:gd name="connsiteY23" fmla="*/ 0 h 9569"/>
                <a:gd name="connsiteX24" fmla="*/ 1827 w 10000"/>
                <a:gd name="connsiteY24" fmla="*/ 0 h 9569"/>
                <a:gd name="connsiteX25" fmla="*/ 2996 w 10000"/>
                <a:gd name="connsiteY25" fmla="*/ 0 h 9569"/>
                <a:gd name="connsiteX26" fmla="*/ 4164 w 10000"/>
                <a:gd name="connsiteY26" fmla="*/ 0 h 9569"/>
                <a:gd name="connsiteX27" fmla="*/ 5329 w 10000"/>
                <a:gd name="connsiteY27" fmla="*/ 0 h 9569"/>
                <a:gd name="connsiteX28" fmla="*/ 6496 w 10000"/>
                <a:gd name="connsiteY28" fmla="*/ 0 h 9569"/>
                <a:gd name="connsiteX29" fmla="*/ 7664 w 10000"/>
                <a:gd name="connsiteY29" fmla="*/ 0 h 9569"/>
                <a:gd name="connsiteX30" fmla="*/ 8833 w 10000"/>
                <a:gd name="connsiteY30" fmla="*/ 0 h 9569"/>
                <a:gd name="connsiteX31" fmla="*/ 10000 w 10000"/>
                <a:gd name="connsiteY31" fmla="*/ 0 h 9569"/>
                <a:gd name="connsiteX32" fmla="*/ 10000 w 10000"/>
                <a:gd name="connsiteY32" fmla="*/ 7028 h 9569"/>
                <a:gd name="connsiteX33" fmla="*/ 8873 w 10000"/>
                <a:gd name="connsiteY33" fmla="*/ 7028 h 9569"/>
                <a:gd name="connsiteX34" fmla="*/ 7748 w 10000"/>
                <a:gd name="connsiteY34" fmla="*/ 7028 h 9569"/>
                <a:gd name="connsiteX35" fmla="*/ 6619 w 10000"/>
                <a:gd name="connsiteY35" fmla="*/ 7028 h 9569"/>
                <a:gd name="connsiteX36" fmla="*/ 5497 w 10000"/>
                <a:gd name="connsiteY36" fmla="*/ 7028 h 9569"/>
                <a:gd name="connsiteX37" fmla="*/ 4369 w 10000"/>
                <a:gd name="connsiteY37" fmla="*/ 7028 h 9569"/>
                <a:gd name="connsiteX38" fmla="*/ 3247 w 10000"/>
                <a:gd name="connsiteY38" fmla="*/ 7028 h 9569"/>
                <a:gd name="connsiteX39" fmla="*/ 2122 w 10000"/>
                <a:gd name="connsiteY39" fmla="*/ 7028 h 9569"/>
                <a:gd name="connsiteX40" fmla="*/ 995 w 10000"/>
                <a:gd name="connsiteY40" fmla="*/ 7028 h 9569"/>
                <a:gd name="connsiteX41" fmla="*/ 964 w 10000"/>
                <a:gd name="connsiteY41" fmla="*/ 7080 h 9569"/>
                <a:gd name="connsiteX42" fmla="*/ 933 w 10000"/>
                <a:gd name="connsiteY42" fmla="*/ 7127 h 9569"/>
                <a:gd name="connsiteX43" fmla="*/ 902 w 10000"/>
                <a:gd name="connsiteY43" fmla="*/ 7228 h 9569"/>
                <a:gd name="connsiteX44" fmla="*/ 873 w 10000"/>
                <a:gd name="connsiteY44" fmla="*/ 7352 h 9569"/>
                <a:gd name="connsiteX45" fmla="*/ 843 w 10000"/>
                <a:gd name="connsiteY45" fmla="*/ 7504 h 9569"/>
                <a:gd name="connsiteX46" fmla="*/ 813 w 10000"/>
                <a:gd name="connsiteY46" fmla="*/ 7704 h 9569"/>
                <a:gd name="connsiteX47" fmla="*/ 784 w 10000"/>
                <a:gd name="connsiteY47" fmla="*/ 7934 h 9569"/>
                <a:gd name="connsiteX48" fmla="*/ 757 w 10000"/>
                <a:gd name="connsiteY48" fmla="*/ 8234 h 9569"/>
                <a:gd name="connsiteX49" fmla="*/ 732 w 10000"/>
                <a:gd name="connsiteY49" fmla="*/ 8513 h 9569"/>
                <a:gd name="connsiteX50" fmla="*/ 705 w 10000"/>
                <a:gd name="connsiteY50" fmla="*/ 8839 h 9569"/>
                <a:gd name="connsiteX51" fmla="*/ 678 w 10000"/>
                <a:gd name="connsiteY51" fmla="*/ 9190 h 9569"/>
                <a:gd name="connsiteX52" fmla="*/ 655 w 10000"/>
                <a:gd name="connsiteY52" fmla="*/ 9569 h 9569"/>
                <a:gd name="connsiteX0" fmla="*/ 678 w 10000"/>
                <a:gd name="connsiteY0" fmla="*/ 9604 h 9604"/>
                <a:gd name="connsiteX1" fmla="*/ 0 w 10000"/>
                <a:gd name="connsiteY1" fmla="*/ 8051 h 9604"/>
                <a:gd name="connsiteX2" fmla="*/ 10 w 10000"/>
                <a:gd name="connsiteY2" fmla="*/ 7629 h 9604"/>
                <a:gd name="connsiteX3" fmla="*/ 35 w 10000"/>
                <a:gd name="connsiteY3" fmla="*/ 6892 h 9604"/>
                <a:gd name="connsiteX4" fmla="*/ 62 w 10000"/>
                <a:gd name="connsiteY4" fmla="*/ 6184 h 9604"/>
                <a:gd name="connsiteX5" fmla="*/ 93 w 10000"/>
                <a:gd name="connsiteY5" fmla="*/ 5475 h 9604"/>
                <a:gd name="connsiteX6" fmla="*/ 122 w 10000"/>
                <a:gd name="connsiteY6" fmla="*/ 4816 h 9604"/>
                <a:gd name="connsiteX7" fmla="*/ 152 w 10000"/>
                <a:gd name="connsiteY7" fmla="*/ 4159 h 9604"/>
                <a:gd name="connsiteX8" fmla="*/ 168 w 10000"/>
                <a:gd name="connsiteY8" fmla="*/ 3871 h 9604"/>
                <a:gd name="connsiteX9" fmla="*/ 182 w 10000"/>
                <a:gd name="connsiteY9" fmla="*/ 3577 h 9604"/>
                <a:gd name="connsiteX10" fmla="*/ 216 w 10000"/>
                <a:gd name="connsiteY10" fmla="*/ 3050 h 9604"/>
                <a:gd name="connsiteX11" fmla="*/ 253 w 10000"/>
                <a:gd name="connsiteY11" fmla="*/ 2501 h 9604"/>
                <a:gd name="connsiteX12" fmla="*/ 287 w 10000"/>
                <a:gd name="connsiteY12" fmla="*/ 2052 h 9604"/>
                <a:gd name="connsiteX13" fmla="*/ 323 w 10000"/>
                <a:gd name="connsiteY13" fmla="*/ 1662 h 9604"/>
                <a:gd name="connsiteX14" fmla="*/ 359 w 10000"/>
                <a:gd name="connsiteY14" fmla="*/ 1264 h 9604"/>
                <a:gd name="connsiteX15" fmla="*/ 397 w 10000"/>
                <a:gd name="connsiteY15" fmla="*/ 947 h 9604"/>
                <a:gd name="connsiteX16" fmla="*/ 437 w 10000"/>
                <a:gd name="connsiteY16" fmla="*/ 657 h 9604"/>
                <a:gd name="connsiteX17" fmla="*/ 475 w 10000"/>
                <a:gd name="connsiteY17" fmla="*/ 394 h 9604"/>
                <a:gd name="connsiteX18" fmla="*/ 495 w 10000"/>
                <a:gd name="connsiteY18" fmla="*/ 286 h 9604"/>
                <a:gd name="connsiteX19" fmla="*/ 517 w 10000"/>
                <a:gd name="connsiteY19" fmla="*/ 239 h 9604"/>
                <a:gd name="connsiteX20" fmla="*/ 559 w 10000"/>
                <a:gd name="connsiteY20" fmla="*/ 106 h 9604"/>
                <a:gd name="connsiteX21" fmla="*/ 599 w 10000"/>
                <a:gd name="connsiteY21" fmla="*/ 0 h 9604"/>
                <a:gd name="connsiteX22" fmla="*/ 642 w 10000"/>
                <a:gd name="connsiteY22" fmla="*/ 0 h 9604"/>
                <a:gd name="connsiteX23" fmla="*/ 659 w 10000"/>
                <a:gd name="connsiteY23" fmla="*/ 0 h 9604"/>
                <a:gd name="connsiteX24" fmla="*/ 1827 w 10000"/>
                <a:gd name="connsiteY24" fmla="*/ 0 h 9604"/>
                <a:gd name="connsiteX25" fmla="*/ 2996 w 10000"/>
                <a:gd name="connsiteY25" fmla="*/ 0 h 9604"/>
                <a:gd name="connsiteX26" fmla="*/ 4164 w 10000"/>
                <a:gd name="connsiteY26" fmla="*/ 0 h 9604"/>
                <a:gd name="connsiteX27" fmla="*/ 5329 w 10000"/>
                <a:gd name="connsiteY27" fmla="*/ 0 h 9604"/>
                <a:gd name="connsiteX28" fmla="*/ 6496 w 10000"/>
                <a:gd name="connsiteY28" fmla="*/ 0 h 9604"/>
                <a:gd name="connsiteX29" fmla="*/ 7664 w 10000"/>
                <a:gd name="connsiteY29" fmla="*/ 0 h 9604"/>
                <a:gd name="connsiteX30" fmla="*/ 8833 w 10000"/>
                <a:gd name="connsiteY30" fmla="*/ 0 h 9604"/>
                <a:gd name="connsiteX31" fmla="*/ 10000 w 10000"/>
                <a:gd name="connsiteY31" fmla="*/ 0 h 9604"/>
                <a:gd name="connsiteX32" fmla="*/ 10000 w 10000"/>
                <a:gd name="connsiteY32" fmla="*/ 7345 h 9604"/>
                <a:gd name="connsiteX33" fmla="*/ 8873 w 10000"/>
                <a:gd name="connsiteY33" fmla="*/ 7345 h 9604"/>
                <a:gd name="connsiteX34" fmla="*/ 7748 w 10000"/>
                <a:gd name="connsiteY34" fmla="*/ 7345 h 9604"/>
                <a:gd name="connsiteX35" fmla="*/ 6619 w 10000"/>
                <a:gd name="connsiteY35" fmla="*/ 7345 h 9604"/>
                <a:gd name="connsiteX36" fmla="*/ 5497 w 10000"/>
                <a:gd name="connsiteY36" fmla="*/ 7345 h 9604"/>
                <a:gd name="connsiteX37" fmla="*/ 4369 w 10000"/>
                <a:gd name="connsiteY37" fmla="*/ 7345 h 9604"/>
                <a:gd name="connsiteX38" fmla="*/ 3247 w 10000"/>
                <a:gd name="connsiteY38" fmla="*/ 7345 h 9604"/>
                <a:gd name="connsiteX39" fmla="*/ 2122 w 10000"/>
                <a:gd name="connsiteY39" fmla="*/ 7345 h 9604"/>
                <a:gd name="connsiteX40" fmla="*/ 995 w 10000"/>
                <a:gd name="connsiteY40" fmla="*/ 7345 h 9604"/>
                <a:gd name="connsiteX41" fmla="*/ 964 w 10000"/>
                <a:gd name="connsiteY41" fmla="*/ 7399 h 9604"/>
                <a:gd name="connsiteX42" fmla="*/ 933 w 10000"/>
                <a:gd name="connsiteY42" fmla="*/ 7448 h 9604"/>
                <a:gd name="connsiteX43" fmla="*/ 902 w 10000"/>
                <a:gd name="connsiteY43" fmla="*/ 7554 h 9604"/>
                <a:gd name="connsiteX44" fmla="*/ 873 w 10000"/>
                <a:gd name="connsiteY44" fmla="*/ 7683 h 9604"/>
                <a:gd name="connsiteX45" fmla="*/ 843 w 10000"/>
                <a:gd name="connsiteY45" fmla="*/ 7842 h 9604"/>
                <a:gd name="connsiteX46" fmla="*/ 813 w 10000"/>
                <a:gd name="connsiteY46" fmla="*/ 8051 h 9604"/>
                <a:gd name="connsiteX47" fmla="*/ 784 w 10000"/>
                <a:gd name="connsiteY47" fmla="*/ 8291 h 9604"/>
                <a:gd name="connsiteX48" fmla="*/ 757 w 10000"/>
                <a:gd name="connsiteY48" fmla="*/ 8605 h 9604"/>
                <a:gd name="connsiteX49" fmla="*/ 732 w 10000"/>
                <a:gd name="connsiteY49" fmla="*/ 8896 h 9604"/>
                <a:gd name="connsiteX50" fmla="*/ 705 w 10000"/>
                <a:gd name="connsiteY50" fmla="*/ 9237 h 9604"/>
                <a:gd name="connsiteX51" fmla="*/ 678 w 10000"/>
                <a:gd name="connsiteY51" fmla="*/ 9604 h 9604"/>
                <a:gd name="connsiteX0" fmla="*/ 705 w 10000"/>
                <a:gd name="connsiteY0" fmla="*/ 9618 h 9618"/>
                <a:gd name="connsiteX1" fmla="*/ 0 w 10000"/>
                <a:gd name="connsiteY1" fmla="*/ 8383 h 9618"/>
                <a:gd name="connsiteX2" fmla="*/ 10 w 10000"/>
                <a:gd name="connsiteY2" fmla="*/ 7944 h 9618"/>
                <a:gd name="connsiteX3" fmla="*/ 35 w 10000"/>
                <a:gd name="connsiteY3" fmla="*/ 7176 h 9618"/>
                <a:gd name="connsiteX4" fmla="*/ 62 w 10000"/>
                <a:gd name="connsiteY4" fmla="*/ 6439 h 9618"/>
                <a:gd name="connsiteX5" fmla="*/ 93 w 10000"/>
                <a:gd name="connsiteY5" fmla="*/ 5701 h 9618"/>
                <a:gd name="connsiteX6" fmla="*/ 122 w 10000"/>
                <a:gd name="connsiteY6" fmla="*/ 5015 h 9618"/>
                <a:gd name="connsiteX7" fmla="*/ 152 w 10000"/>
                <a:gd name="connsiteY7" fmla="*/ 4330 h 9618"/>
                <a:gd name="connsiteX8" fmla="*/ 168 w 10000"/>
                <a:gd name="connsiteY8" fmla="*/ 4031 h 9618"/>
                <a:gd name="connsiteX9" fmla="*/ 182 w 10000"/>
                <a:gd name="connsiteY9" fmla="*/ 3724 h 9618"/>
                <a:gd name="connsiteX10" fmla="*/ 216 w 10000"/>
                <a:gd name="connsiteY10" fmla="*/ 3176 h 9618"/>
                <a:gd name="connsiteX11" fmla="*/ 253 w 10000"/>
                <a:gd name="connsiteY11" fmla="*/ 2604 h 9618"/>
                <a:gd name="connsiteX12" fmla="*/ 287 w 10000"/>
                <a:gd name="connsiteY12" fmla="*/ 2137 h 9618"/>
                <a:gd name="connsiteX13" fmla="*/ 323 w 10000"/>
                <a:gd name="connsiteY13" fmla="*/ 1731 h 9618"/>
                <a:gd name="connsiteX14" fmla="*/ 359 w 10000"/>
                <a:gd name="connsiteY14" fmla="*/ 1316 h 9618"/>
                <a:gd name="connsiteX15" fmla="*/ 397 w 10000"/>
                <a:gd name="connsiteY15" fmla="*/ 986 h 9618"/>
                <a:gd name="connsiteX16" fmla="*/ 437 w 10000"/>
                <a:gd name="connsiteY16" fmla="*/ 684 h 9618"/>
                <a:gd name="connsiteX17" fmla="*/ 475 w 10000"/>
                <a:gd name="connsiteY17" fmla="*/ 410 h 9618"/>
                <a:gd name="connsiteX18" fmla="*/ 495 w 10000"/>
                <a:gd name="connsiteY18" fmla="*/ 298 h 9618"/>
                <a:gd name="connsiteX19" fmla="*/ 517 w 10000"/>
                <a:gd name="connsiteY19" fmla="*/ 249 h 9618"/>
                <a:gd name="connsiteX20" fmla="*/ 559 w 10000"/>
                <a:gd name="connsiteY20" fmla="*/ 110 h 9618"/>
                <a:gd name="connsiteX21" fmla="*/ 599 w 10000"/>
                <a:gd name="connsiteY21" fmla="*/ 0 h 9618"/>
                <a:gd name="connsiteX22" fmla="*/ 642 w 10000"/>
                <a:gd name="connsiteY22" fmla="*/ 0 h 9618"/>
                <a:gd name="connsiteX23" fmla="*/ 659 w 10000"/>
                <a:gd name="connsiteY23" fmla="*/ 0 h 9618"/>
                <a:gd name="connsiteX24" fmla="*/ 1827 w 10000"/>
                <a:gd name="connsiteY24" fmla="*/ 0 h 9618"/>
                <a:gd name="connsiteX25" fmla="*/ 2996 w 10000"/>
                <a:gd name="connsiteY25" fmla="*/ 0 h 9618"/>
                <a:gd name="connsiteX26" fmla="*/ 4164 w 10000"/>
                <a:gd name="connsiteY26" fmla="*/ 0 h 9618"/>
                <a:gd name="connsiteX27" fmla="*/ 5329 w 10000"/>
                <a:gd name="connsiteY27" fmla="*/ 0 h 9618"/>
                <a:gd name="connsiteX28" fmla="*/ 6496 w 10000"/>
                <a:gd name="connsiteY28" fmla="*/ 0 h 9618"/>
                <a:gd name="connsiteX29" fmla="*/ 7664 w 10000"/>
                <a:gd name="connsiteY29" fmla="*/ 0 h 9618"/>
                <a:gd name="connsiteX30" fmla="*/ 8833 w 10000"/>
                <a:gd name="connsiteY30" fmla="*/ 0 h 9618"/>
                <a:gd name="connsiteX31" fmla="*/ 10000 w 10000"/>
                <a:gd name="connsiteY31" fmla="*/ 0 h 9618"/>
                <a:gd name="connsiteX32" fmla="*/ 10000 w 10000"/>
                <a:gd name="connsiteY32" fmla="*/ 7648 h 9618"/>
                <a:gd name="connsiteX33" fmla="*/ 8873 w 10000"/>
                <a:gd name="connsiteY33" fmla="*/ 7648 h 9618"/>
                <a:gd name="connsiteX34" fmla="*/ 7748 w 10000"/>
                <a:gd name="connsiteY34" fmla="*/ 7648 h 9618"/>
                <a:gd name="connsiteX35" fmla="*/ 6619 w 10000"/>
                <a:gd name="connsiteY35" fmla="*/ 7648 h 9618"/>
                <a:gd name="connsiteX36" fmla="*/ 5497 w 10000"/>
                <a:gd name="connsiteY36" fmla="*/ 7648 h 9618"/>
                <a:gd name="connsiteX37" fmla="*/ 4369 w 10000"/>
                <a:gd name="connsiteY37" fmla="*/ 7648 h 9618"/>
                <a:gd name="connsiteX38" fmla="*/ 3247 w 10000"/>
                <a:gd name="connsiteY38" fmla="*/ 7648 h 9618"/>
                <a:gd name="connsiteX39" fmla="*/ 2122 w 10000"/>
                <a:gd name="connsiteY39" fmla="*/ 7648 h 9618"/>
                <a:gd name="connsiteX40" fmla="*/ 995 w 10000"/>
                <a:gd name="connsiteY40" fmla="*/ 7648 h 9618"/>
                <a:gd name="connsiteX41" fmla="*/ 964 w 10000"/>
                <a:gd name="connsiteY41" fmla="*/ 7704 h 9618"/>
                <a:gd name="connsiteX42" fmla="*/ 933 w 10000"/>
                <a:gd name="connsiteY42" fmla="*/ 7755 h 9618"/>
                <a:gd name="connsiteX43" fmla="*/ 902 w 10000"/>
                <a:gd name="connsiteY43" fmla="*/ 7865 h 9618"/>
                <a:gd name="connsiteX44" fmla="*/ 873 w 10000"/>
                <a:gd name="connsiteY44" fmla="*/ 8000 h 9618"/>
                <a:gd name="connsiteX45" fmla="*/ 843 w 10000"/>
                <a:gd name="connsiteY45" fmla="*/ 8165 h 9618"/>
                <a:gd name="connsiteX46" fmla="*/ 813 w 10000"/>
                <a:gd name="connsiteY46" fmla="*/ 8383 h 9618"/>
                <a:gd name="connsiteX47" fmla="*/ 784 w 10000"/>
                <a:gd name="connsiteY47" fmla="*/ 8633 h 9618"/>
                <a:gd name="connsiteX48" fmla="*/ 757 w 10000"/>
                <a:gd name="connsiteY48" fmla="*/ 8960 h 9618"/>
                <a:gd name="connsiteX49" fmla="*/ 732 w 10000"/>
                <a:gd name="connsiteY49" fmla="*/ 9263 h 9618"/>
                <a:gd name="connsiteX50" fmla="*/ 705 w 10000"/>
                <a:gd name="connsiteY50" fmla="*/ 9618 h 9618"/>
                <a:gd name="connsiteX0" fmla="*/ 732 w 10000"/>
                <a:gd name="connsiteY0" fmla="*/ 9631 h 9631"/>
                <a:gd name="connsiteX1" fmla="*/ 0 w 10000"/>
                <a:gd name="connsiteY1" fmla="*/ 8716 h 9631"/>
                <a:gd name="connsiteX2" fmla="*/ 10 w 10000"/>
                <a:gd name="connsiteY2" fmla="*/ 8260 h 9631"/>
                <a:gd name="connsiteX3" fmla="*/ 35 w 10000"/>
                <a:gd name="connsiteY3" fmla="*/ 7461 h 9631"/>
                <a:gd name="connsiteX4" fmla="*/ 62 w 10000"/>
                <a:gd name="connsiteY4" fmla="*/ 6695 h 9631"/>
                <a:gd name="connsiteX5" fmla="*/ 93 w 10000"/>
                <a:gd name="connsiteY5" fmla="*/ 5927 h 9631"/>
                <a:gd name="connsiteX6" fmla="*/ 122 w 10000"/>
                <a:gd name="connsiteY6" fmla="*/ 5214 h 9631"/>
                <a:gd name="connsiteX7" fmla="*/ 152 w 10000"/>
                <a:gd name="connsiteY7" fmla="*/ 4502 h 9631"/>
                <a:gd name="connsiteX8" fmla="*/ 168 w 10000"/>
                <a:gd name="connsiteY8" fmla="*/ 4191 h 9631"/>
                <a:gd name="connsiteX9" fmla="*/ 182 w 10000"/>
                <a:gd name="connsiteY9" fmla="*/ 3872 h 9631"/>
                <a:gd name="connsiteX10" fmla="*/ 216 w 10000"/>
                <a:gd name="connsiteY10" fmla="*/ 3302 h 9631"/>
                <a:gd name="connsiteX11" fmla="*/ 253 w 10000"/>
                <a:gd name="connsiteY11" fmla="*/ 2707 h 9631"/>
                <a:gd name="connsiteX12" fmla="*/ 287 w 10000"/>
                <a:gd name="connsiteY12" fmla="*/ 2222 h 9631"/>
                <a:gd name="connsiteX13" fmla="*/ 323 w 10000"/>
                <a:gd name="connsiteY13" fmla="*/ 1800 h 9631"/>
                <a:gd name="connsiteX14" fmla="*/ 359 w 10000"/>
                <a:gd name="connsiteY14" fmla="*/ 1368 h 9631"/>
                <a:gd name="connsiteX15" fmla="*/ 397 w 10000"/>
                <a:gd name="connsiteY15" fmla="*/ 1025 h 9631"/>
                <a:gd name="connsiteX16" fmla="*/ 437 w 10000"/>
                <a:gd name="connsiteY16" fmla="*/ 711 h 9631"/>
                <a:gd name="connsiteX17" fmla="*/ 475 w 10000"/>
                <a:gd name="connsiteY17" fmla="*/ 426 h 9631"/>
                <a:gd name="connsiteX18" fmla="*/ 495 w 10000"/>
                <a:gd name="connsiteY18" fmla="*/ 310 h 9631"/>
                <a:gd name="connsiteX19" fmla="*/ 517 w 10000"/>
                <a:gd name="connsiteY19" fmla="*/ 259 h 9631"/>
                <a:gd name="connsiteX20" fmla="*/ 559 w 10000"/>
                <a:gd name="connsiteY20" fmla="*/ 114 h 9631"/>
                <a:gd name="connsiteX21" fmla="*/ 599 w 10000"/>
                <a:gd name="connsiteY21" fmla="*/ 0 h 9631"/>
                <a:gd name="connsiteX22" fmla="*/ 642 w 10000"/>
                <a:gd name="connsiteY22" fmla="*/ 0 h 9631"/>
                <a:gd name="connsiteX23" fmla="*/ 659 w 10000"/>
                <a:gd name="connsiteY23" fmla="*/ 0 h 9631"/>
                <a:gd name="connsiteX24" fmla="*/ 1827 w 10000"/>
                <a:gd name="connsiteY24" fmla="*/ 0 h 9631"/>
                <a:gd name="connsiteX25" fmla="*/ 2996 w 10000"/>
                <a:gd name="connsiteY25" fmla="*/ 0 h 9631"/>
                <a:gd name="connsiteX26" fmla="*/ 4164 w 10000"/>
                <a:gd name="connsiteY26" fmla="*/ 0 h 9631"/>
                <a:gd name="connsiteX27" fmla="*/ 5329 w 10000"/>
                <a:gd name="connsiteY27" fmla="*/ 0 h 9631"/>
                <a:gd name="connsiteX28" fmla="*/ 6496 w 10000"/>
                <a:gd name="connsiteY28" fmla="*/ 0 h 9631"/>
                <a:gd name="connsiteX29" fmla="*/ 7664 w 10000"/>
                <a:gd name="connsiteY29" fmla="*/ 0 h 9631"/>
                <a:gd name="connsiteX30" fmla="*/ 8833 w 10000"/>
                <a:gd name="connsiteY30" fmla="*/ 0 h 9631"/>
                <a:gd name="connsiteX31" fmla="*/ 10000 w 10000"/>
                <a:gd name="connsiteY31" fmla="*/ 0 h 9631"/>
                <a:gd name="connsiteX32" fmla="*/ 10000 w 10000"/>
                <a:gd name="connsiteY32" fmla="*/ 7952 h 9631"/>
                <a:gd name="connsiteX33" fmla="*/ 8873 w 10000"/>
                <a:gd name="connsiteY33" fmla="*/ 7952 h 9631"/>
                <a:gd name="connsiteX34" fmla="*/ 7748 w 10000"/>
                <a:gd name="connsiteY34" fmla="*/ 7952 h 9631"/>
                <a:gd name="connsiteX35" fmla="*/ 6619 w 10000"/>
                <a:gd name="connsiteY35" fmla="*/ 7952 h 9631"/>
                <a:gd name="connsiteX36" fmla="*/ 5497 w 10000"/>
                <a:gd name="connsiteY36" fmla="*/ 7952 h 9631"/>
                <a:gd name="connsiteX37" fmla="*/ 4369 w 10000"/>
                <a:gd name="connsiteY37" fmla="*/ 7952 h 9631"/>
                <a:gd name="connsiteX38" fmla="*/ 3247 w 10000"/>
                <a:gd name="connsiteY38" fmla="*/ 7952 h 9631"/>
                <a:gd name="connsiteX39" fmla="*/ 2122 w 10000"/>
                <a:gd name="connsiteY39" fmla="*/ 7952 h 9631"/>
                <a:gd name="connsiteX40" fmla="*/ 995 w 10000"/>
                <a:gd name="connsiteY40" fmla="*/ 7952 h 9631"/>
                <a:gd name="connsiteX41" fmla="*/ 964 w 10000"/>
                <a:gd name="connsiteY41" fmla="*/ 8010 h 9631"/>
                <a:gd name="connsiteX42" fmla="*/ 933 w 10000"/>
                <a:gd name="connsiteY42" fmla="*/ 8063 h 9631"/>
                <a:gd name="connsiteX43" fmla="*/ 902 w 10000"/>
                <a:gd name="connsiteY43" fmla="*/ 8177 h 9631"/>
                <a:gd name="connsiteX44" fmla="*/ 873 w 10000"/>
                <a:gd name="connsiteY44" fmla="*/ 8318 h 9631"/>
                <a:gd name="connsiteX45" fmla="*/ 843 w 10000"/>
                <a:gd name="connsiteY45" fmla="*/ 8489 h 9631"/>
                <a:gd name="connsiteX46" fmla="*/ 813 w 10000"/>
                <a:gd name="connsiteY46" fmla="*/ 8716 h 9631"/>
                <a:gd name="connsiteX47" fmla="*/ 784 w 10000"/>
                <a:gd name="connsiteY47" fmla="*/ 8976 h 9631"/>
                <a:gd name="connsiteX48" fmla="*/ 757 w 10000"/>
                <a:gd name="connsiteY48" fmla="*/ 9316 h 9631"/>
                <a:gd name="connsiteX49" fmla="*/ 732 w 10000"/>
                <a:gd name="connsiteY49" fmla="*/ 9631 h 9631"/>
                <a:gd name="connsiteX0" fmla="*/ 757 w 10000"/>
                <a:gd name="connsiteY0" fmla="*/ 9673 h 9673"/>
                <a:gd name="connsiteX1" fmla="*/ 0 w 10000"/>
                <a:gd name="connsiteY1" fmla="*/ 9050 h 9673"/>
                <a:gd name="connsiteX2" fmla="*/ 10 w 10000"/>
                <a:gd name="connsiteY2" fmla="*/ 8576 h 9673"/>
                <a:gd name="connsiteX3" fmla="*/ 35 w 10000"/>
                <a:gd name="connsiteY3" fmla="*/ 7747 h 9673"/>
                <a:gd name="connsiteX4" fmla="*/ 62 w 10000"/>
                <a:gd name="connsiteY4" fmla="*/ 6952 h 9673"/>
                <a:gd name="connsiteX5" fmla="*/ 93 w 10000"/>
                <a:gd name="connsiteY5" fmla="*/ 6154 h 9673"/>
                <a:gd name="connsiteX6" fmla="*/ 122 w 10000"/>
                <a:gd name="connsiteY6" fmla="*/ 5414 h 9673"/>
                <a:gd name="connsiteX7" fmla="*/ 152 w 10000"/>
                <a:gd name="connsiteY7" fmla="*/ 4674 h 9673"/>
                <a:gd name="connsiteX8" fmla="*/ 168 w 10000"/>
                <a:gd name="connsiteY8" fmla="*/ 4352 h 9673"/>
                <a:gd name="connsiteX9" fmla="*/ 182 w 10000"/>
                <a:gd name="connsiteY9" fmla="*/ 4020 h 9673"/>
                <a:gd name="connsiteX10" fmla="*/ 216 w 10000"/>
                <a:gd name="connsiteY10" fmla="*/ 3429 h 9673"/>
                <a:gd name="connsiteX11" fmla="*/ 253 w 10000"/>
                <a:gd name="connsiteY11" fmla="*/ 2811 h 9673"/>
                <a:gd name="connsiteX12" fmla="*/ 287 w 10000"/>
                <a:gd name="connsiteY12" fmla="*/ 2307 h 9673"/>
                <a:gd name="connsiteX13" fmla="*/ 323 w 10000"/>
                <a:gd name="connsiteY13" fmla="*/ 1869 h 9673"/>
                <a:gd name="connsiteX14" fmla="*/ 359 w 10000"/>
                <a:gd name="connsiteY14" fmla="*/ 1420 h 9673"/>
                <a:gd name="connsiteX15" fmla="*/ 397 w 10000"/>
                <a:gd name="connsiteY15" fmla="*/ 1064 h 9673"/>
                <a:gd name="connsiteX16" fmla="*/ 437 w 10000"/>
                <a:gd name="connsiteY16" fmla="*/ 738 h 9673"/>
                <a:gd name="connsiteX17" fmla="*/ 475 w 10000"/>
                <a:gd name="connsiteY17" fmla="*/ 442 h 9673"/>
                <a:gd name="connsiteX18" fmla="*/ 495 w 10000"/>
                <a:gd name="connsiteY18" fmla="*/ 322 h 9673"/>
                <a:gd name="connsiteX19" fmla="*/ 517 w 10000"/>
                <a:gd name="connsiteY19" fmla="*/ 269 h 9673"/>
                <a:gd name="connsiteX20" fmla="*/ 559 w 10000"/>
                <a:gd name="connsiteY20" fmla="*/ 118 h 9673"/>
                <a:gd name="connsiteX21" fmla="*/ 599 w 10000"/>
                <a:gd name="connsiteY21" fmla="*/ 0 h 9673"/>
                <a:gd name="connsiteX22" fmla="*/ 642 w 10000"/>
                <a:gd name="connsiteY22" fmla="*/ 0 h 9673"/>
                <a:gd name="connsiteX23" fmla="*/ 659 w 10000"/>
                <a:gd name="connsiteY23" fmla="*/ 0 h 9673"/>
                <a:gd name="connsiteX24" fmla="*/ 1827 w 10000"/>
                <a:gd name="connsiteY24" fmla="*/ 0 h 9673"/>
                <a:gd name="connsiteX25" fmla="*/ 2996 w 10000"/>
                <a:gd name="connsiteY25" fmla="*/ 0 h 9673"/>
                <a:gd name="connsiteX26" fmla="*/ 4164 w 10000"/>
                <a:gd name="connsiteY26" fmla="*/ 0 h 9673"/>
                <a:gd name="connsiteX27" fmla="*/ 5329 w 10000"/>
                <a:gd name="connsiteY27" fmla="*/ 0 h 9673"/>
                <a:gd name="connsiteX28" fmla="*/ 6496 w 10000"/>
                <a:gd name="connsiteY28" fmla="*/ 0 h 9673"/>
                <a:gd name="connsiteX29" fmla="*/ 7664 w 10000"/>
                <a:gd name="connsiteY29" fmla="*/ 0 h 9673"/>
                <a:gd name="connsiteX30" fmla="*/ 8833 w 10000"/>
                <a:gd name="connsiteY30" fmla="*/ 0 h 9673"/>
                <a:gd name="connsiteX31" fmla="*/ 10000 w 10000"/>
                <a:gd name="connsiteY31" fmla="*/ 0 h 9673"/>
                <a:gd name="connsiteX32" fmla="*/ 10000 w 10000"/>
                <a:gd name="connsiteY32" fmla="*/ 8257 h 9673"/>
                <a:gd name="connsiteX33" fmla="*/ 8873 w 10000"/>
                <a:gd name="connsiteY33" fmla="*/ 8257 h 9673"/>
                <a:gd name="connsiteX34" fmla="*/ 7748 w 10000"/>
                <a:gd name="connsiteY34" fmla="*/ 8257 h 9673"/>
                <a:gd name="connsiteX35" fmla="*/ 6619 w 10000"/>
                <a:gd name="connsiteY35" fmla="*/ 8257 h 9673"/>
                <a:gd name="connsiteX36" fmla="*/ 5497 w 10000"/>
                <a:gd name="connsiteY36" fmla="*/ 8257 h 9673"/>
                <a:gd name="connsiteX37" fmla="*/ 4369 w 10000"/>
                <a:gd name="connsiteY37" fmla="*/ 8257 h 9673"/>
                <a:gd name="connsiteX38" fmla="*/ 3247 w 10000"/>
                <a:gd name="connsiteY38" fmla="*/ 8257 h 9673"/>
                <a:gd name="connsiteX39" fmla="*/ 2122 w 10000"/>
                <a:gd name="connsiteY39" fmla="*/ 8257 h 9673"/>
                <a:gd name="connsiteX40" fmla="*/ 995 w 10000"/>
                <a:gd name="connsiteY40" fmla="*/ 8257 h 9673"/>
                <a:gd name="connsiteX41" fmla="*/ 964 w 10000"/>
                <a:gd name="connsiteY41" fmla="*/ 8317 h 9673"/>
                <a:gd name="connsiteX42" fmla="*/ 933 w 10000"/>
                <a:gd name="connsiteY42" fmla="*/ 8372 h 9673"/>
                <a:gd name="connsiteX43" fmla="*/ 902 w 10000"/>
                <a:gd name="connsiteY43" fmla="*/ 8490 h 9673"/>
                <a:gd name="connsiteX44" fmla="*/ 873 w 10000"/>
                <a:gd name="connsiteY44" fmla="*/ 8637 h 9673"/>
                <a:gd name="connsiteX45" fmla="*/ 843 w 10000"/>
                <a:gd name="connsiteY45" fmla="*/ 8814 h 9673"/>
                <a:gd name="connsiteX46" fmla="*/ 813 w 10000"/>
                <a:gd name="connsiteY46" fmla="*/ 9050 h 9673"/>
                <a:gd name="connsiteX47" fmla="*/ 784 w 10000"/>
                <a:gd name="connsiteY47" fmla="*/ 9320 h 9673"/>
                <a:gd name="connsiteX48" fmla="*/ 757 w 10000"/>
                <a:gd name="connsiteY48" fmla="*/ 9673 h 9673"/>
                <a:gd name="connsiteX0" fmla="*/ 784 w 10000"/>
                <a:gd name="connsiteY0" fmla="*/ 9635 h 9635"/>
                <a:gd name="connsiteX1" fmla="*/ 0 w 10000"/>
                <a:gd name="connsiteY1" fmla="*/ 9356 h 9635"/>
                <a:gd name="connsiteX2" fmla="*/ 10 w 10000"/>
                <a:gd name="connsiteY2" fmla="*/ 8866 h 9635"/>
                <a:gd name="connsiteX3" fmla="*/ 35 w 10000"/>
                <a:gd name="connsiteY3" fmla="*/ 8009 h 9635"/>
                <a:gd name="connsiteX4" fmla="*/ 62 w 10000"/>
                <a:gd name="connsiteY4" fmla="*/ 7187 h 9635"/>
                <a:gd name="connsiteX5" fmla="*/ 93 w 10000"/>
                <a:gd name="connsiteY5" fmla="*/ 6362 h 9635"/>
                <a:gd name="connsiteX6" fmla="*/ 122 w 10000"/>
                <a:gd name="connsiteY6" fmla="*/ 5597 h 9635"/>
                <a:gd name="connsiteX7" fmla="*/ 152 w 10000"/>
                <a:gd name="connsiteY7" fmla="*/ 4832 h 9635"/>
                <a:gd name="connsiteX8" fmla="*/ 168 w 10000"/>
                <a:gd name="connsiteY8" fmla="*/ 4499 h 9635"/>
                <a:gd name="connsiteX9" fmla="*/ 182 w 10000"/>
                <a:gd name="connsiteY9" fmla="*/ 4156 h 9635"/>
                <a:gd name="connsiteX10" fmla="*/ 216 w 10000"/>
                <a:gd name="connsiteY10" fmla="*/ 3545 h 9635"/>
                <a:gd name="connsiteX11" fmla="*/ 253 w 10000"/>
                <a:gd name="connsiteY11" fmla="*/ 2906 h 9635"/>
                <a:gd name="connsiteX12" fmla="*/ 287 w 10000"/>
                <a:gd name="connsiteY12" fmla="*/ 2385 h 9635"/>
                <a:gd name="connsiteX13" fmla="*/ 323 w 10000"/>
                <a:gd name="connsiteY13" fmla="*/ 1932 h 9635"/>
                <a:gd name="connsiteX14" fmla="*/ 359 w 10000"/>
                <a:gd name="connsiteY14" fmla="*/ 1468 h 9635"/>
                <a:gd name="connsiteX15" fmla="*/ 397 w 10000"/>
                <a:gd name="connsiteY15" fmla="*/ 1100 h 9635"/>
                <a:gd name="connsiteX16" fmla="*/ 437 w 10000"/>
                <a:gd name="connsiteY16" fmla="*/ 763 h 9635"/>
                <a:gd name="connsiteX17" fmla="*/ 475 w 10000"/>
                <a:gd name="connsiteY17" fmla="*/ 457 h 9635"/>
                <a:gd name="connsiteX18" fmla="*/ 495 w 10000"/>
                <a:gd name="connsiteY18" fmla="*/ 333 h 9635"/>
                <a:gd name="connsiteX19" fmla="*/ 517 w 10000"/>
                <a:gd name="connsiteY19" fmla="*/ 278 h 9635"/>
                <a:gd name="connsiteX20" fmla="*/ 559 w 10000"/>
                <a:gd name="connsiteY20" fmla="*/ 122 h 9635"/>
                <a:gd name="connsiteX21" fmla="*/ 599 w 10000"/>
                <a:gd name="connsiteY21" fmla="*/ 0 h 9635"/>
                <a:gd name="connsiteX22" fmla="*/ 642 w 10000"/>
                <a:gd name="connsiteY22" fmla="*/ 0 h 9635"/>
                <a:gd name="connsiteX23" fmla="*/ 659 w 10000"/>
                <a:gd name="connsiteY23" fmla="*/ 0 h 9635"/>
                <a:gd name="connsiteX24" fmla="*/ 1827 w 10000"/>
                <a:gd name="connsiteY24" fmla="*/ 0 h 9635"/>
                <a:gd name="connsiteX25" fmla="*/ 2996 w 10000"/>
                <a:gd name="connsiteY25" fmla="*/ 0 h 9635"/>
                <a:gd name="connsiteX26" fmla="*/ 4164 w 10000"/>
                <a:gd name="connsiteY26" fmla="*/ 0 h 9635"/>
                <a:gd name="connsiteX27" fmla="*/ 5329 w 10000"/>
                <a:gd name="connsiteY27" fmla="*/ 0 h 9635"/>
                <a:gd name="connsiteX28" fmla="*/ 6496 w 10000"/>
                <a:gd name="connsiteY28" fmla="*/ 0 h 9635"/>
                <a:gd name="connsiteX29" fmla="*/ 7664 w 10000"/>
                <a:gd name="connsiteY29" fmla="*/ 0 h 9635"/>
                <a:gd name="connsiteX30" fmla="*/ 8833 w 10000"/>
                <a:gd name="connsiteY30" fmla="*/ 0 h 9635"/>
                <a:gd name="connsiteX31" fmla="*/ 10000 w 10000"/>
                <a:gd name="connsiteY31" fmla="*/ 0 h 9635"/>
                <a:gd name="connsiteX32" fmla="*/ 10000 w 10000"/>
                <a:gd name="connsiteY32" fmla="*/ 8536 h 9635"/>
                <a:gd name="connsiteX33" fmla="*/ 8873 w 10000"/>
                <a:gd name="connsiteY33" fmla="*/ 8536 h 9635"/>
                <a:gd name="connsiteX34" fmla="*/ 7748 w 10000"/>
                <a:gd name="connsiteY34" fmla="*/ 8536 h 9635"/>
                <a:gd name="connsiteX35" fmla="*/ 6619 w 10000"/>
                <a:gd name="connsiteY35" fmla="*/ 8536 h 9635"/>
                <a:gd name="connsiteX36" fmla="*/ 5497 w 10000"/>
                <a:gd name="connsiteY36" fmla="*/ 8536 h 9635"/>
                <a:gd name="connsiteX37" fmla="*/ 4369 w 10000"/>
                <a:gd name="connsiteY37" fmla="*/ 8536 h 9635"/>
                <a:gd name="connsiteX38" fmla="*/ 3247 w 10000"/>
                <a:gd name="connsiteY38" fmla="*/ 8536 h 9635"/>
                <a:gd name="connsiteX39" fmla="*/ 2122 w 10000"/>
                <a:gd name="connsiteY39" fmla="*/ 8536 h 9635"/>
                <a:gd name="connsiteX40" fmla="*/ 995 w 10000"/>
                <a:gd name="connsiteY40" fmla="*/ 8536 h 9635"/>
                <a:gd name="connsiteX41" fmla="*/ 964 w 10000"/>
                <a:gd name="connsiteY41" fmla="*/ 8598 h 9635"/>
                <a:gd name="connsiteX42" fmla="*/ 933 w 10000"/>
                <a:gd name="connsiteY42" fmla="*/ 8655 h 9635"/>
                <a:gd name="connsiteX43" fmla="*/ 902 w 10000"/>
                <a:gd name="connsiteY43" fmla="*/ 8777 h 9635"/>
                <a:gd name="connsiteX44" fmla="*/ 873 w 10000"/>
                <a:gd name="connsiteY44" fmla="*/ 8929 h 9635"/>
                <a:gd name="connsiteX45" fmla="*/ 843 w 10000"/>
                <a:gd name="connsiteY45" fmla="*/ 9112 h 9635"/>
                <a:gd name="connsiteX46" fmla="*/ 813 w 10000"/>
                <a:gd name="connsiteY46" fmla="*/ 9356 h 9635"/>
                <a:gd name="connsiteX47" fmla="*/ 784 w 10000"/>
                <a:gd name="connsiteY47" fmla="*/ 9635 h 9635"/>
                <a:gd name="connsiteX0" fmla="*/ 813 w 10000"/>
                <a:gd name="connsiteY0" fmla="*/ 9710 h 9758"/>
                <a:gd name="connsiteX1" fmla="*/ 0 w 10000"/>
                <a:gd name="connsiteY1" fmla="*/ 9710 h 9758"/>
                <a:gd name="connsiteX2" fmla="*/ 10 w 10000"/>
                <a:gd name="connsiteY2" fmla="*/ 9202 h 9758"/>
                <a:gd name="connsiteX3" fmla="*/ 35 w 10000"/>
                <a:gd name="connsiteY3" fmla="*/ 8312 h 9758"/>
                <a:gd name="connsiteX4" fmla="*/ 62 w 10000"/>
                <a:gd name="connsiteY4" fmla="*/ 7459 h 9758"/>
                <a:gd name="connsiteX5" fmla="*/ 93 w 10000"/>
                <a:gd name="connsiteY5" fmla="*/ 6603 h 9758"/>
                <a:gd name="connsiteX6" fmla="*/ 122 w 10000"/>
                <a:gd name="connsiteY6" fmla="*/ 5809 h 9758"/>
                <a:gd name="connsiteX7" fmla="*/ 152 w 10000"/>
                <a:gd name="connsiteY7" fmla="*/ 5015 h 9758"/>
                <a:gd name="connsiteX8" fmla="*/ 168 w 10000"/>
                <a:gd name="connsiteY8" fmla="*/ 4669 h 9758"/>
                <a:gd name="connsiteX9" fmla="*/ 182 w 10000"/>
                <a:gd name="connsiteY9" fmla="*/ 4313 h 9758"/>
                <a:gd name="connsiteX10" fmla="*/ 216 w 10000"/>
                <a:gd name="connsiteY10" fmla="*/ 3679 h 9758"/>
                <a:gd name="connsiteX11" fmla="*/ 253 w 10000"/>
                <a:gd name="connsiteY11" fmla="*/ 3016 h 9758"/>
                <a:gd name="connsiteX12" fmla="*/ 287 w 10000"/>
                <a:gd name="connsiteY12" fmla="*/ 2475 h 9758"/>
                <a:gd name="connsiteX13" fmla="*/ 323 w 10000"/>
                <a:gd name="connsiteY13" fmla="*/ 2005 h 9758"/>
                <a:gd name="connsiteX14" fmla="*/ 359 w 10000"/>
                <a:gd name="connsiteY14" fmla="*/ 1524 h 9758"/>
                <a:gd name="connsiteX15" fmla="*/ 397 w 10000"/>
                <a:gd name="connsiteY15" fmla="*/ 1142 h 9758"/>
                <a:gd name="connsiteX16" fmla="*/ 437 w 10000"/>
                <a:gd name="connsiteY16" fmla="*/ 792 h 9758"/>
                <a:gd name="connsiteX17" fmla="*/ 475 w 10000"/>
                <a:gd name="connsiteY17" fmla="*/ 474 h 9758"/>
                <a:gd name="connsiteX18" fmla="*/ 495 w 10000"/>
                <a:gd name="connsiteY18" fmla="*/ 346 h 9758"/>
                <a:gd name="connsiteX19" fmla="*/ 517 w 10000"/>
                <a:gd name="connsiteY19" fmla="*/ 289 h 9758"/>
                <a:gd name="connsiteX20" fmla="*/ 559 w 10000"/>
                <a:gd name="connsiteY20" fmla="*/ 127 h 9758"/>
                <a:gd name="connsiteX21" fmla="*/ 599 w 10000"/>
                <a:gd name="connsiteY21" fmla="*/ 0 h 9758"/>
                <a:gd name="connsiteX22" fmla="*/ 642 w 10000"/>
                <a:gd name="connsiteY22" fmla="*/ 0 h 9758"/>
                <a:gd name="connsiteX23" fmla="*/ 659 w 10000"/>
                <a:gd name="connsiteY23" fmla="*/ 0 h 9758"/>
                <a:gd name="connsiteX24" fmla="*/ 1827 w 10000"/>
                <a:gd name="connsiteY24" fmla="*/ 0 h 9758"/>
                <a:gd name="connsiteX25" fmla="*/ 2996 w 10000"/>
                <a:gd name="connsiteY25" fmla="*/ 0 h 9758"/>
                <a:gd name="connsiteX26" fmla="*/ 4164 w 10000"/>
                <a:gd name="connsiteY26" fmla="*/ 0 h 9758"/>
                <a:gd name="connsiteX27" fmla="*/ 5329 w 10000"/>
                <a:gd name="connsiteY27" fmla="*/ 0 h 9758"/>
                <a:gd name="connsiteX28" fmla="*/ 6496 w 10000"/>
                <a:gd name="connsiteY28" fmla="*/ 0 h 9758"/>
                <a:gd name="connsiteX29" fmla="*/ 7664 w 10000"/>
                <a:gd name="connsiteY29" fmla="*/ 0 h 9758"/>
                <a:gd name="connsiteX30" fmla="*/ 8833 w 10000"/>
                <a:gd name="connsiteY30" fmla="*/ 0 h 9758"/>
                <a:gd name="connsiteX31" fmla="*/ 10000 w 10000"/>
                <a:gd name="connsiteY31" fmla="*/ 0 h 9758"/>
                <a:gd name="connsiteX32" fmla="*/ 10000 w 10000"/>
                <a:gd name="connsiteY32" fmla="*/ 8859 h 9758"/>
                <a:gd name="connsiteX33" fmla="*/ 8873 w 10000"/>
                <a:gd name="connsiteY33" fmla="*/ 8859 h 9758"/>
                <a:gd name="connsiteX34" fmla="*/ 7748 w 10000"/>
                <a:gd name="connsiteY34" fmla="*/ 8859 h 9758"/>
                <a:gd name="connsiteX35" fmla="*/ 6619 w 10000"/>
                <a:gd name="connsiteY35" fmla="*/ 8859 h 9758"/>
                <a:gd name="connsiteX36" fmla="*/ 5497 w 10000"/>
                <a:gd name="connsiteY36" fmla="*/ 8859 h 9758"/>
                <a:gd name="connsiteX37" fmla="*/ 4369 w 10000"/>
                <a:gd name="connsiteY37" fmla="*/ 8859 h 9758"/>
                <a:gd name="connsiteX38" fmla="*/ 3247 w 10000"/>
                <a:gd name="connsiteY38" fmla="*/ 8859 h 9758"/>
                <a:gd name="connsiteX39" fmla="*/ 2122 w 10000"/>
                <a:gd name="connsiteY39" fmla="*/ 8859 h 9758"/>
                <a:gd name="connsiteX40" fmla="*/ 995 w 10000"/>
                <a:gd name="connsiteY40" fmla="*/ 8859 h 9758"/>
                <a:gd name="connsiteX41" fmla="*/ 964 w 10000"/>
                <a:gd name="connsiteY41" fmla="*/ 8924 h 9758"/>
                <a:gd name="connsiteX42" fmla="*/ 933 w 10000"/>
                <a:gd name="connsiteY42" fmla="*/ 8983 h 9758"/>
                <a:gd name="connsiteX43" fmla="*/ 902 w 10000"/>
                <a:gd name="connsiteY43" fmla="*/ 9109 h 9758"/>
                <a:gd name="connsiteX44" fmla="*/ 873 w 10000"/>
                <a:gd name="connsiteY44" fmla="*/ 9267 h 9758"/>
                <a:gd name="connsiteX45" fmla="*/ 843 w 10000"/>
                <a:gd name="connsiteY45" fmla="*/ 9457 h 9758"/>
                <a:gd name="connsiteX46" fmla="*/ 813 w 10000"/>
                <a:gd name="connsiteY46" fmla="*/ 9710 h 9758"/>
                <a:gd name="connsiteX0" fmla="*/ 843 w 10000"/>
                <a:gd name="connsiteY0" fmla="*/ 9692 h 9956"/>
                <a:gd name="connsiteX1" fmla="*/ 0 w 10000"/>
                <a:gd name="connsiteY1" fmla="*/ 9951 h 9956"/>
                <a:gd name="connsiteX2" fmla="*/ 10 w 10000"/>
                <a:gd name="connsiteY2" fmla="*/ 9430 h 9956"/>
                <a:gd name="connsiteX3" fmla="*/ 35 w 10000"/>
                <a:gd name="connsiteY3" fmla="*/ 8518 h 9956"/>
                <a:gd name="connsiteX4" fmla="*/ 62 w 10000"/>
                <a:gd name="connsiteY4" fmla="*/ 7644 h 9956"/>
                <a:gd name="connsiteX5" fmla="*/ 93 w 10000"/>
                <a:gd name="connsiteY5" fmla="*/ 6767 h 9956"/>
                <a:gd name="connsiteX6" fmla="*/ 122 w 10000"/>
                <a:gd name="connsiteY6" fmla="*/ 5953 h 9956"/>
                <a:gd name="connsiteX7" fmla="*/ 152 w 10000"/>
                <a:gd name="connsiteY7" fmla="*/ 5139 h 9956"/>
                <a:gd name="connsiteX8" fmla="*/ 168 w 10000"/>
                <a:gd name="connsiteY8" fmla="*/ 4785 h 9956"/>
                <a:gd name="connsiteX9" fmla="*/ 182 w 10000"/>
                <a:gd name="connsiteY9" fmla="*/ 4420 h 9956"/>
                <a:gd name="connsiteX10" fmla="*/ 216 w 10000"/>
                <a:gd name="connsiteY10" fmla="*/ 3770 h 9956"/>
                <a:gd name="connsiteX11" fmla="*/ 253 w 10000"/>
                <a:gd name="connsiteY11" fmla="*/ 3091 h 9956"/>
                <a:gd name="connsiteX12" fmla="*/ 287 w 10000"/>
                <a:gd name="connsiteY12" fmla="*/ 2536 h 9956"/>
                <a:gd name="connsiteX13" fmla="*/ 323 w 10000"/>
                <a:gd name="connsiteY13" fmla="*/ 2055 h 9956"/>
                <a:gd name="connsiteX14" fmla="*/ 359 w 10000"/>
                <a:gd name="connsiteY14" fmla="*/ 1562 h 9956"/>
                <a:gd name="connsiteX15" fmla="*/ 397 w 10000"/>
                <a:gd name="connsiteY15" fmla="*/ 1170 h 9956"/>
                <a:gd name="connsiteX16" fmla="*/ 437 w 10000"/>
                <a:gd name="connsiteY16" fmla="*/ 812 h 9956"/>
                <a:gd name="connsiteX17" fmla="*/ 475 w 10000"/>
                <a:gd name="connsiteY17" fmla="*/ 486 h 9956"/>
                <a:gd name="connsiteX18" fmla="*/ 495 w 10000"/>
                <a:gd name="connsiteY18" fmla="*/ 355 h 9956"/>
                <a:gd name="connsiteX19" fmla="*/ 517 w 10000"/>
                <a:gd name="connsiteY19" fmla="*/ 296 h 9956"/>
                <a:gd name="connsiteX20" fmla="*/ 559 w 10000"/>
                <a:gd name="connsiteY20" fmla="*/ 130 h 9956"/>
                <a:gd name="connsiteX21" fmla="*/ 599 w 10000"/>
                <a:gd name="connsiteY21" fmla="*/ 0 h 9956"/>
                <a:gd name="connsiteX22" fmla="*/ 642 w 10000"/>
                <a:gd name="connsiteY22" fmla="*/ 0 h 9956"/>
                <a:gd name="connsiteX23" fmla="*/ 659 w 10000"/>
                <a:gd name="connsiteY23" fmla="*/ 0 h 9956"/>
                <a:gd name="connsiteX24" fmla="*/ 1827 w 10000"/>
                <a:gd name="connsiteY24" fmla="*/ 0 h 9956"/>
                <a:gd name="connsiteX25" fmla="*/ 2996 w 10000"/>
                <a:gd name="connsiteY25" fmla="*/ 0 h 9956"/>
                <a:gd name="connsiteX26" fmla="*/ 4164 w 10000"/>
                <a:gd name="connsiteY26" fmla="*/ 0 h 9956"/>
                <a:gd name="connsiteX27" fmla="*/ 5329 w 10000"/>
                <a:gd name="connsiteY27" fmla="*/ 0 h 9956"/>
                <a:gd name="connsiteX28" fmla="*/ 6496 w 10000"/>
                <a:gd name="connsiteY28" fmla="*/ 0 h 9956"/>
                <a:gd name="connsiteX29" fmla="*/ 7664 w 10000"/>
                <a:gd name="connsiteY29" fmla="*/ 0 h 9956"/>
                <a:gd name="connsiteX30" fmla="*/ 8833 w 10000"/>
                <a:gd name="connsiteY30" fmla="*/ 0 h 9956"/>
                <a:gd name="connsiteX31" fmla="*/ 10000 w 10000"/>
                <a:gd name="connsiteY31" fmla="*/ 0 h 9956"/>
                <a:gd name="connsiteX32" fmla="*/ 10000 w 10000"/>
                <a:gd name="connsiteY32" fmla="*/ 9079 h 9956"/>
                <a:gd name="connsiteX33" fmla="*/ 8873 w 10000"/>
                <a:gd name="connsiteY33" fmla="*/ 9079 h 9956"/>
                <a:gd name="connsiteX34" fmla="*/ 7748 w 10000"/>
                <a:gd name="connsiteY34" fmla="*/ 9079 h 9956"/>
                <a:gd name="connsiteX35" fmla="*/ 6619 w 10000"/>
                <a:gd name="connsiteY35" fmla="*/ 9079 h 9956"/>
                <a:gd name="connsiteX36" fmla="*/ 5497 w 10000"/>
                <a:gd name="connsiteY36" fmla="*/ 9079 h 9956"/>
                <a:gd name="connsiteX37" fmla="*/ 4369 w 10000"/>
                <a:gd name="connsiteY37" fmla="*/ 9079 h 9956"/>
                <a:gd name="connsiteX38" fmla="*/ 3247 w 10000"/>
                <a:gd name="connsiteY38" fmla="*/ 9079 h 9956"/>
                <a:gd name="connsiteX39" fmla="*/ 2122 w 10000"/>
                <a:gd name="connsiteY39" fmla="*/ 9079 h 9956"/>
                <a:gd name="connsiteX40" fmla="*/ 995 w 10000"/>
                <a:gd name="connsiteY40" fmla="*/ 9079 h 9956"/>
                <a:gd name="connsiteX41" fmla="*/ 964 w 10000"/>
                <a:gd name="connsiteY41" fmla="*/ 9145 h 9956"/>
                <a:gd name="connsiteX42" fmla="*/ 933 w 10000"/>
                <a:gd name="connsiteY42" fmla="*/ 9206 h 9956"/>
                <a:gd name="connsiteX43" fmla="*/ 902 w 10000"/>
                <a:gd name="connsiteY43" fmla="*/ 9335 h 9956"/>
                <a:gd name="connsiteX44" fmla="*/ 873 w 10000"/>
                <a:gd name="connsiteY44" fmla="*/ 9497 h 9956"/>
                <a:gd name="connsiteX45" fmla="*/ 843 w 10000"/>
                <a:gd name="connsiteY45" fmla="*/ 9692 h 9956"/>
                <a:gd name="connsiteX0" fmla="*/ 873 w 10000"/>
                <a:gd name="connsiteY0" fmla="*/ 9539 h 9995"/>
                <a:gd name="connsiteX1" fmla="*/ 0 w 10000"/>
                <a:gd name="connsiteY1" fmla="*/ 9995 h 9995"/>
                <a:gd name="connsiteX2" fmla="*/ 10 w 10000"/>
                <a:gd name="connsiteY2" fmla="*/ 9472 h 9995"/>
                <a:gd name="connsiteX3" fmla="*/ 35 w 10000"/>
                <a:gd name="connsiteY3" fmla="*/ 8556 h 9995"/>
                <a:gd name="connsiteX4" fmla="*/ 62 w 10000"/>
                <a:gd name="connsiteY4" fmla="*/ 7678 h 9995"/>
                <a:gd name="connsiteX5" fmla="*/ 93 w 10000"/>
                <a:gd name="connsiteY5" fmla="*/ 6797 h 9995"/>
                <a:gd name="connsiteX6" fmla="*/ 122 w 10000"/>
                <a:gd name="connsiteY6" fmla="*/ 5979 h 9995"/>
                <a:gd name="connsiteX7" fmla="*/ 152 w 10000"/>
                <a:gd name="connsiteY7" fmla="*/ 5162 h 9995"/>
                <a:gd name="connsiteX8" fmla="*/ 168 w 10000"/>
                <a:gd name="connsiteY8" fmla="*/ 4806 h 9995"/>
                <a:gd name="connsiteX9" fmla="*/ 182 w 10000"/>
                <a:gd name="connsiteY9" fmla="*/ 4440 h 9995"/>
                <a:gd name="connsiteX10" fmla="*/ 216 w 10000"/>
                <a:gd name="connsiteY10" fmla="*/ 3787 h 9995"/>
                <a:gd name="connsiteX11" fmla="*/ 253 w 10000"/>
                <a:gd name="connsiteY11" fmla="*/ 3105 h 9995"/>
                <a:gd name="connsiteX12" fmla="*/ 287 w 10000"/>
                <a:gd name="connsiteY12" fmla="*/ 2547 h 9995"/>
                <a:gd name="connsiteX13" fmla="*/ 323 w 10000"/>
                <a:gd name="connsiteY13" fmla="*/ 2064 h 9995"/>
                <a:gd name="connsiteX14" fmla="*/ 359 w 10000"/>
                <a:gd name="connsiteY14" fmla="*/ 1569 h 9995"/>
                <a:gd name="connsiteX15" fmla="*/ 397 w 10000"/>
                <a:gd name="connsiteY15" fmla="*/ 1175 h 9995"/>
                <a:gd name="connsiteX16" fmla="*/ 437 w 10000"/>
                <a:gd name="connsiteY16" fmla="*/ 816 h 9995"/>
                <a:gd name="connsiteX17" fmla="*/ 475 w 10000"/>
                <a:gd name="connsiteY17" fmla="*/ 488 h 9995"/>
                <a:gd name="connsiteX18" fmla="*/ 495 w 10000"/>
                <a:gd name="connsiteY18" fmla="*/ 357 h 9995"/>
                <a:gd name="connsiteX19" fmla="*/ 517 w 10000"/>
                <a:gd name="connsiteY19" fmla="*/ 297 h 9995"/>
                <a:gd name="connsiteX20" fmla="*/ 559 w 10000"/>
                <a:gd name="connsiteY20" fmla="*/ 131 h 9995"/>
                <a:gd name="connsiteX21" fmla="*/ 599 w 10000"/>
                <a:gd name="connsiteY21" fmla="*/ 0 h 9995"/>
                <a:gd name="connsiteX22" fmla="*/ 642 w 10000"/>
                <a:gd name="connsiteY22" fmla="*/ 0 h 9995"/>
                <a:gd name="connsiteX23" fmla="*/ 659 w 10000"/>
                <a:gd name="connsiteY23" fmla="*/ 0 h 9995"/>
                <a:gd name="connsiteX24" fmla="*/ 1827 w 10000"/>
                <a:gd name="connsiteY24" fmla="*/ 0 h 9995"/>
                <a:gd name="connsiteX25" fmla="*/ 2996 w 10000"/>
                <a:gd name="connsiteY25" fmla="*/ 0 h 9995"/>
                <a:gd name="connsiteX26" fmla="*/ 4164 w 10000"/>
                <a:gd name="connsiteY26" fmla="*/ 0 h 9995"/>
                <a:gd name="connsiteX27" fmla="*/ 5329 w 10000"/>
                <a:gd name="connsiteY27" fmla="*/ 0 h 9995"/>
                <a:gd name="connsiteX28" fmla="*/ 6496 w 10000"/>
                <a:gd name="connsiteY28" fmla="*/ 0 h 9995"/>
                <a:gd name="connsiteX29" fmla="*/ 7664 w 10000"/>
                <a:gd name="connsiteY29" fmla="*/ 0 h 9995"/>
                <a:gd name="connsiteX30" fmla="*/ 8833 w 10000"/>
                <a:gd name="connsiteY30" fmla="*/ 0 h 9995"/>
                <a:gd name="connsiteX31" fmla="*/ 10000 w 10000"/>
                <a:gd name="connsiteY31" fmla="*/ 0 h 9995"/>
                <a:gd name="connsiteX32" fmla="*/ 10000 w 10000"/>
                <a:gd name="connsiteY32" fmla="*/ 9119 h 9995"/>
                <a:gd name="connsiteX33" fmla="*/ 8873 w 10000"/>
                <a:gd name="connsiteY33" fmla="*/ 9119 h 9995"/>
                <a:gd name="connsiteX34" fmla="*/ 7748 w 10000"/>
                <a:gd name="connsiteY34" fmla="*/ 9119 h 9995"/>
                <a:gd name="connsiteX35" fmla="*/ 6619 w 10000"/>
                <a:gd name="connsiteY35" fmla="*/ 9119 h 9995"/>
                <a:gd name="connsiteX36" fmla="*/ 5497 w 10000"/>
                <a:gd name="connsiteY36" fmla="*/ 9119 h 9995"/>
                <a:gd name="connsiteX37" fmla="*/ 4369 w 10000"/>
                <a:gd name="connsiteY37" fmla="*/ 9119 h 9995"/>
                <a:gd name="connsiteX38" fmla="*/ 3247 w 10000"/>
                <a:gd name="connsiteY38" fmla="*/ 9119 h 9995"/>
                <a:gd name="connsiteX39" fmla="*/ 2122 w 10000"/>
                <a:gd name="connsiteY39" fmla="*/ 9119 h 9995"/>
                <a:gd name="connsiteX40" fmla="*/ 995 w 10000"/>
                <a:gd name="connsiteY40" fmla="*/ 9119 h 9995"/>
                <a:gd name="connsiteX41" fmla="*/ 964 w 10000"/>
                <a:gd name="connsiteY41" fmla="*/ 9185 h 9995"/>
                <a:gd name="connsiteX42" fmla="*/ 933 w 10000"/>
                <a:gd name="connsiteY42" fmla="*/ 9247 h 9995"/>
                <a:gd name="connsiteX43" fmla="*/ 902 w 10000"/>
                <a:gd name="connsiteY43" fmla="*/ 9376 h 9995"/>
                <a:gd name="connsiteX44" fmla="*/ 873 w 10000"/>
                <a:gd name="connsiteY44" fmla="*/ 9539 h 9995"/>
                <a:gd name="connsiteX0" fmla="*/ 902 w 10000"/>
                <a:gd name="connsiteY0" fmla="*/ 9381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43" fmla="*/ 902 w 10000"/>
                <a:gd name="connsiteY43" fmla="*/ 9381 h 10000"/>
                <a:gd name="connsiteX0" fmla="*/ 933 w 10000"/>
                <a:gd name="connsiteY0" fmla="*/ 9252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42" fmla="*/ 933 w 10000"/>
                <a:gd name="connsiteY42" fmla="*/ 9252 h 10000"/>
                <a:gd name="connsiteX0" fmla="*/ 964 w 10000"/>
                <a:gd name="connsiteY0" fmla="*/ 9190 h 10000"/>
                <a:gd name="connsiteX1" fmla="*/ 0 w 10000"/>
                <a:gd name="connsiteY1" fmla="*/ 10000 h 10000"/>
                <a:gd name="connsiteX2" fmla="*/ 10 w 10000"/>
                <a:gd name="connsiteY2" fmla="*/ 9477 h 10000"/>
                <a:gd name="connsiteX3" fmla="*/ 35 w 10000"/>
                <a:gd name="connsiteY3" fmla="*/ 8560 h 10000"/>
                <a:gd name="connsiteX4" fmla="*/ 62 w 10000"/>
                <a:gd name="connsiteY4" fmla="*/ 7682 h 10000"/>
                <a:gd name="connsiteX5" fmla="*/ 93 w 10000"/>
                <a:gd name="connsiteY5" fmla="*/ 6800 h 10000"/>
                <a:gd name="connsiteX6" fmla="*/ 122 w 10000"/>
                <a:gd name="connsiteY6" fmla="*/ 5982 h 10000"/>
                <a:gd name="connsiteX7" fmla="*/ 152 w 10000"/>
                <a:gd name="connsiteY7" fmla="*/ 5165 h 10000"/>
                <a:gd name="connsiteX8" fmla="*/ 168 w 10000"/>
                <a:gd name="connsiteY8" fmla="*/ 4808 h 10000"/>
                <a:gd name="connsiteX9" fmla="*/ 182 w 10000"/>
                <a:gd name="connsiteY9" fmla="*/ 4442 h 10000"/>
                <a:gd name="connsiteX10" fmla="*/ 216 w 10000"/>
                <a:gd name="connsiteY10" fmla="*/ 3789 h 10000"/>
                <a:gd name="connsiteX11" fmla="*/ 253 w 10000"/>
                <a:gd name="connsiteY11" fmla="*/ 3107 h 10000"/>
                <a:gd name="connsiteX12" fmla="*/ 287 w 10000"/>
                <a:gd name="connsiteY12" fmla="*/ 2548 h 10000"/>
                <a:gd name="connsiteX13" fmla="*/ 323 w 10000"/>
                <a:gd name="connsiteY13" fmla="*/ 2065 h 10000"/>
                <a:gd name="connsiteX14" fmla="*/ 359 w 10000"/>
                <a:gd name="connsiteY14" fmla="*/ 1570 h 10000"/>
                <a:gd name="connsiteX15" fmla="*/ 397 w 10000"/>
                <a:gd name="connsiteY15" fmla="*/ 1176 h 10000"/>
                <a:gd name="connsiteX16" fmla="*/ 437 w 10000"/>
                <a:gd name="connsiteY16" fmla="*/ 816 h 10000"/>
                <a:gd name="connsiteX17" fmla="*/ 475 w 10000"/>
                <a:gd name="connsiteY17" fmla="*/ 488 h 10000"/>
                <a:gd name="connsiteX18" fmla="*/ 495 w 10000"/>
                <a:gd name="connsiteY18" fmla="*/ 357 h 10000"/>
                <a:gd name="connsiteX19" fmla="*/ 517 w 10000"/>
                <a:gd name="connsiteY19" fmla="*/ 297 h 10000"/>
                <a:gd name="connsiteX20" fmla="*/ 559 w 10000"/>
                <a:gd name="connsiteY20" fmla="*/ 131 h 10000"/>
                <a:gd name="connsiteX21" fmla="*/ 599 w 10000"/>
                <a:gd name="connsiteY21" fmla="*/ 0 h 10000"/>
                <a:gd name="connsiteX22" fmla="*/ 642 w 10000"/>
                <a:gd name="connsiteY22" fmla="*/ 0 h 10000"/>
                <a:gd name="connsiteX23" fmla="*/ 659 w 10000"/>
                <a:gd name="connsiteY23" fmla="*/ 0 h 10000"/>
                <a:gd name="connsiteX24" fmla="*/ 1827 w 10000"/>
                <a:gd name="connsiteY24" fmla="*/ 0 h 10000"/>
                <a:gd name="connsiteX25" fmla="*/ 2996 w 10000"/>
                <a:gd name="connsiteY25" fmla="*/ 0 h 10000"/>
                <a:gd name="connsiteX26" fmla="*/ 4164 w 10000"/>
                <a:gd name="connsiteY26" fmla="*/ 0 h 10000"/>
                <a:gd name="connsiteX27" fmla="*/ 5329 w 10000"/>
                <a:gd name="connsiteY27" fmla="*/ 0 h 10000"/>
                <a:gd name="connsiteX28" fmla="*/ 6496 w 10000"/>
                <a:gd name="connsiteY28" fmla="*/ 0 h 10000"/>
                <a:gd name="connsiteX29" fmla="*/ 7664 w 10000"/>
                <a:gd name="connsiteY29" fmla="*/ 0 h 10000"/>
                <a:gd name="connsiteX30" fmla="*/ 8833 w 10000"/>
                <a:gd name="connsiteY30" fmla="*/ 0 h 10000"/>
                <a:gd name="connsiteX31" fmla="*/ 10000 w 10000"/>
                <a:gd name="connsiteY31" fmla="*/ 0 h 10000"/>
                <a:gd name="connsiteX32" fmla="*/ 10000 w 10000"/>
                <a:gd name="connsiteY32" fmla="*/ 9124 h 10000"/>
                <a:gd name="connsiteX33" fmla="*/ 8873 w 10000"/>
                <a:gd name="connsiteY33" fmla="*/ 9124 h 10000"/>
                <a:gd name="connsiteX34" fmla="*/ 7748 w 10000"/>
                <a:gd name="connsiteY34" fmla="*/ 9124 h 10000"/>
                <a:gd name="connsiteX35" fmla="*/ 6619 w 10000"/>
                <a:gd name="connsiteY35" fmla="*/ 9124 h 10000"/>
                <a:gd name="connsiteX36" fmla="*/ 5497 w 10000"/>
                <a:gd name="connsiteY36" fmla="*/ 9124 h 10000"/>
                <a:gd name="connsiteX37" fmla="*/ 4369 w 10000"/>
                <a:gd name="connsiteY37" fmla="*/ 9124 h 10000"/>
                <a:gd name="connsiteX38" fmla="*/ 3247 w 10000"/>
                <a:gd name="connsiteY38" fmla="*/ 9124 h 10000"/>
                <a:gd name="connsiteX39" fmla="*/ 2122 w 10000"/>
                <a:gd name="connsiteY39" fmla="*/ 9124 h 10000"/>
                <a:gd name="connsiteX40" fmla="*/ 995 w 10000"/>
                <a:gd name="connsiteY40" fmla="*/ 9124 h 10000"/>
                <a:gd name="connsiteX41" fmla="*/ 964 w 10000"/>
                <a:gd name="connsiteY41" fmla="*/ 9190 h 10000"/>
                <a:gd name="connsiteX0" fmla="*/ 1026 w 10062"/>
                <a:gd name="connsiteY0" fmla="*/ 9190 h 10000"/>
                <a:gd name="connsiteX1" fmla="*/ 62 w 10062"/>
                <a:gd name="connsiteY1" fmla="*/ 10000 h 10000"/>
                <a:gd name="connsiteX2" fmla="*/ 97 w 10062"/>
                <a:gd name="connsiteY2" fmla="*/ 8560 h 10000"/>
                <a:gd name="connsiteX3" fmla="*/ 124 w 10062"/>
                <a:gd name="connsiteY3" fmla="*/ 7682 h 10000"/>
                <a:gd name="connsiteX4" fmla="*/ 155 w 10062"/>
                <a:gd name="connsiteY4" fmla="*/ 6800 h 10000"/>
                <a:gd name="connsiteX5" fmla="*/ 184 w 10062"/>
                <a:gd name="connsiteY5" fmla="*/ 5982 h 10000"/>
                <a:gd name="connsiteX6" fmla="*/ 214 w 10062"/>
                <a:gd name="connsiteY6" fmla="*/ 5165 h 10000"/>
                <a:gd name="connsiteX7" fmla="*/ 230 w 10062"/>
                <a:gd name="connsiteY7" fmla="*/ 4808 h 10000"/>
                <a:gd name="connsiteX8" fmla="*/ 244 w 10062"/>
                <a:gd name="connsiteY8" fmla="*/ 4442 h 10000"/>
                <a:gd name="connsiteX9" fmla="*/ 278 w 10062"/>
                <a:gd name="connsiteY9" fmla="*/ 3789 h 10000"/>
                <a:gd name="connsiteX10" fmla="*/ 315 w 10062"/>
                <a:gd name="connsiteY10" fmla="*/ 3107 h 10000"/>
                <a:gd name="connsiteX11" fmla="*/ 349 w 10062"/>
                <a:gd name="connsiteY11" fmla="*/ 2548 h 10000"/>
                <a:gd name="connsiteX12" fmla="*/ 385 w 10062"/>
                <a:gd name="connsiteY12" fmla="*/ 2065 h 10000"/>
                <a:gd name="connsiteX13" fmla="*/ 421 w 10062"/>
                <a:gd name="connsiteY13" fmla="*/ 1570 h 10000"/>
                <a:gd name="connsiteX14" fmla="*/ 459 w 10062"/>
                <a:gd name="connsiteY14" fmla="*/ 1176 h 10000"/>
                <a:gd name="connsiteX15" fmla="*/ 499 w 10062"/>
                <a:gd name="connsiteY15" fmla="*/ 816 h 10000"/>
                <a:gd name="connsiteX16" fmla="*/ 537 w 10062"/>
                <a:gd name="connsiteY16" fmla="*/ 488 h 10000"/>
                <a:gd name="connsiteX17" fmla="*/ 557 w 10062"/>
                <a:gd name="connsiteY17" fmla="*/ 357 h 10000"/>
                <a:gd name="connsiteX18" fmla="*/ 579 w 10062"/>
                <a:gd name="connsiteY18" fmla="*/ 297 h 10000"/>
                <a:gd name="connsiteX19" fmla="*/ 621 w 10062"/>
                <a:gd name="connsiteY19" fmla="*/ 131 h 10000"/>
                <a:gd name="connsiteX20" fmla="*/ 661 w 10062"/>
                <a:gd name="connsiteY20" fmla="*/ 0 h 10000"/>
                <a:gd name="connsiteX21" fmla="*/ 704 w 10062"/>
                <a:gd name="connsiteY21" fmla="*/ 0 h 10000"/>
                <a:gd name="connsiteX22" fmla="*/ 721 w 10062"/>
                <a:gd name="connsiteY22" fmla="*/ 0 h 10000"/>
                <a:gd name="connsiteX23" fmla="*/ 1889 w 10062"/>
                <a:gd name="connsiteY23" fmla="*/ 0 h 10000"/>
                <a:gd name="connsiteX24" fmla="*/ 3058 w 10062"/>
                <a:gd name="connsiteY24" fmla="*/ 0 h 10000"/>
                <a:gd name="connsiteX25" fmla="*/ 4226 w 10062"/>
                <a:gd name="connsiteY25" fmla="*/ 0 h 10000"/>
                <a:gd name="connsiteX26" fmla="*/ 5391 w 10062"/>
                <a:gd name="connsiteY26" fmla="*/ 0 h 10000"/>
                <a:gd name="connsiteX27" fmla="*/ 6558 w 10062"/>
                <a:gd name="connsiteY27" fmla="*/ 0 h 10000"/>
                <a:gd name="connsiteX28" fmla="*/ 7726 w 10062"/>
                <a:gd name="connsiteY28" fmla="*/ 0 h 10000"/>
                <a:gd name="connsiteX29" fmla="*/ 8895 w 10062"/>
                <a:gd name="connsiteY29" fmla="*/ 0 h 10000"/>
                <a:gd name="connsiteX30" fmla="*/ 10062 w 10062"/>
                <a:gd name="connsiteY30" fmla="*/ 0 h 10000"/>
                <a:gd name="connsiteX31" fmla="*/ 10062 w 10062"/>
                <a:gd name="connsiteY31" fmla="*/ 9124 h 10000"/>
                <a:gd name="connsiteX32" fmla="*/ 8935 w 10062"/>
                <a:gd name="connsiteY32" fmla="*/ 9124 h 10000"/>
                <a:gd name="connsiteX33" fmla="*/ 7810 w 10062"/>
                <a:gd name="connsiteY33" fmla="*/ 9124 h 10000"/>
                <a:gd name="connsiteX34" fmla="*/ 6681 w 10062"/>
                <a:gd name="connsiteY34" fmla="*/ 9124 h 10000"/>
                <a:gd name="connsiteX35" fmla="*/ 5559 w 10062"/>
                <a:gd name="connsiteY35" fmla="*/ 9124 h 10000"/>
                <a:gd name="connsiteX36" fmla="*/ 4431 w 10062"/>
                <a:gd name="connsiteY36" fmla="*/ 9124 h 10000"/>
                <a:gd name="connsiteX37" fmla="*/ 3309 w 10062"/>
                <a:gd name="connsiteY37" fmla="*/ 9124 h 10000"/>
                <a:gd name="connsiteX38" fmla="*/ 2184 w 10062"/>
                <a:gd name="connsiteY38" fmla="*/ 9124 h 10000"/>
                <a:gd name="connsiteX39" fmla="*/ 1057 w 10062"/>
                <a:gd name="connsiteY39" fmla="*/ 9124 h 10000"/>
                <a:gd name="connsiteX40" fmla="*/ 1026 w 10062"/>
                <a:gd name="connsiteY40" fmla="*/ 9190 h 10000"/>
                <a:gd name="connsiteX0" fmla="*/ 929 w 9965"/>
                <a:gd name="connsiteY0" fmla="*/ 9190 h 9190"/>
                <a:gd name="connsiteX1" fmla="*/ 0 w 9965"/>
                <a:gd name="connsiteY1" fmla="*/ 8560 h 9190"/>
                <a:gd name="connsiteX2" fmla="*/ 27 w 9965"/>
                <a:gd name="connsiteY2" fmla="*/ 7682 h 9190"/>
                <a:gd name="connsiteX3" fmla="*/ 58 w 9965"/>
                <a:gd name="connsiteY3" fmla="*/ 6800 h 9190"/>
                <a:gd name="connsiteX4" fmla="*/ 87 w 9965"/>
                <a:gd name="connsiteY4" fmla="*/ 5982 h 9190"/>
                <a:gd name="connsiteX5" fmla="*/ 117 w 9965"/>
                <a:gd name="connsiteY5" fmla="*/ 5165 h 9190"/>
                <a:gd name="connsiteX6" fmla="*/ 133 w 9965"/>
                <a:gd name="connsiteY6" fmla="*/ 4808 h 9190"/>
                <a:gd name="connsiteX7" fmla="*/ 147 w 9965"/>
                <a:gd name="connsiteY7" fmla="*/ 4442 h 9190"/>
                <a:gd name="connsiteX8" fmla="*/ 181 w 9965"/>
                <a:gd name="connsiteY8" fmla="*/ 3789 h 9190"/>
                <a:gd name="connsiteX9" fmla="*/ 218 w 9965"/>
                <a:gd name="connsiteY9" fmla="*/ 3107 h 9190"/>
                <a:gd name="connsiteX10" fmla="*/ 252 w 9965"/>
                <a:gd name="connsiteY10" fmla="*/ 2548 h 9190"/>
                <a:gd name="connsiteX11" fmla="*/ 288 w 9965"/>
                <a:gd name="connsiteY11" fmla="*/ 2065 h 9190"/>
                <a:gd name="connsiteX12" fmla="*/ 324 w 9965"/>
                <a:gd name="connsiteY12" fmla="*/ 1570 h 9190"/>
                <a:gd name="connsiteX13" fmla="*/ 362 w 9965"/>
                <a:gd name="connsiteY13" fmla="*/ 1176 h 9190"/>
                <a:gd name="connsiteX14" fmla="*/ 402 w 9965"/>
                <a:gd name="connsiteY14" fmla="*/ 816 h 9190"/>
                <a:gd name="connsiteX15" fmla="*/ 440 w 9965"/>
                <a:gd name="connsiteY15" fmla="*/ 488 h 9190"/>
                <a:gd name="connsiteX16" fmla="*/ 460 w 9965"/>
                <a:gd name="connsiteY16" fmla="*/ 357 h 9190"/>
                <a:gd name="connsiteX17" fmla="*/ 482 w 9965"/>
                <a:gd name="connsiteY17" fmla="*/ 297 h 9190"/>
                <a:gd name="connsiteX18" fmla="*/ 524 w 9965"/>
                <a:gd name="connsiteY18" fmla="*/ 131 h 9190"/>
                <a:gd name="connsiteX19" fmla="*/ 564 w 9965"/>
                <a:gd name="connsiteY19" fmla="*/ 0 h 9190"/>
                <a:gd name="connsiteX20" fmla="*/ 607 w 9965"/>
                <a:gd name="connsiteY20" fmla="*/ 0 h 9190"/>
                <a:gd name="connsiteX21" fmla="*/ 624 w 9965"/>
                <a:gd name="connsiteY21" fmla="*/ 0 h 9190"/>
                <a:gd name="connsiteX22" fmla="*/ 1792 w 9965"/>
                <a:gd name="connsiteY22" fmla="*/ 0 h 9190"/>
                <a:gd name="connsiteX23" fmla="*/ 2961 w 9965"/>
                <a:gd name="connsiteY23" fmla="*/ 0 h 9190"/>
                <a:gd name="connsiteX24" fmla="*/ 4129 w 9965"/>
                <a:gd name="connsiteY24" fmla="*/ 0 h 9190"/>
                <a:gd name="connsiteX25" fmla="*/ 5294 w 9965"/>
                <a:gd name="connsiteY25" fmla="*/ 0 h 9190"/>
                <a:gd name="connsiteX26" fmla="*/ 6461 w 9965"/>
                <a:gd name="connsiteY26" fmla="*/ 0 h 9190"/>
                <a:gd name="connsiteX27" fmla="*/ 7629 w 9965"/>
                <a:gd name="connsiteY27" fmla="*/ 0 h 9190"/>
                <a:gd name="connsiteX28" fmla="*/ 8798 w 9965"/>
                <a:gd name="connsiteY28" fmla="*/ 0 h 9190"/>
                <a:gd name="connsiteX29" fmla="*/ 9965 w 9965"/>
                <a:gd name="connsiteY29" fmla="*/ 0 h 9190"/>
                <a:gd name="connsiteX30" fmla="*/ 9965 w 9965"/>
                <a:gd name="connsiteY30" fmla="*/ 9124 h 9190"/>
                <a:gd name="connsiteX31" fmla="*/ 8838 w 9965"/>
                <a:gd name="connsiteY31" fmla="*/ 9124 h 9190"/>
                <a:gd name="connsiteX32" fmla="*/ 7713 w 9965"/>
                <a:gd name="connsiteY32" fmla="*/ 9124 h 9190"/>
                <a:gd name="connsiteX33" fmla="*/ 6584 w 9965"/>
                <a:gd name="connsiteY33" fmla="*/ 9124 h 9190"/>
                <a:gd name="connsiteX34" fmla="*/ 5462 w 9965"/>
                <a:gd name="connsiteY34" fmla="*/ 9124 h 9190"/>
                <a:gd name="connsiteX35" fmla="*/ 4334 w 9965"/>
                <a:gd name="connsiteY35" fmla="*/ 9124 h 9190"/>
                <a:gd name="connsiteX36" fmla="*/ 3212 w 9965"/>
                <a:gd name="connsiteY36" fmla="*/ 9124 h 9190"/>
                <a:gd name="connsiteX37" fmla="*/ 2087 w 9965"/>
                <a:gd name="connsiteY37" fmla="*/ 9124 h 9190"/>
                <a:gd name="connsiteX38" fmla="*/ 960 w 9965"/>
                <a:gd name="connsiteY38" fmla="*/ 9124 h 9190"/>
                <a:gd name="connsiteX39" fmla="*/ 929 w 9965"/>
                <a:gd name="connsiteY39" fmla="*/ 9190 h 9190"/>
                <a:gd name="connsiteX0" fmla="*/ 963 w 10000"/>
                <a:gd name="connsiteY0" fmla="*/ 9928 h 9928"/>
                <a:gd name="connsiteX1" fmla="*/ 0 w 10000"/>
                <a:gd name="connsiteY1" fmla="*/ 9314 h 9928"/>
                <a:gd name="connsiteX2" fmla="*/ 27 w 10000"/>
                <a:gd name="connsiteY2" fmla="*/ 8359 h 9928"/>
                <a:gd name="connsiteX3" fmla="*/ 58 w 10000"/>
                <a:gd name="connsiteY3" fmla="*/ 7399 h 9928"/>
                <a:gd name="connsiteX4" fmla="*/ 87 w 10000"/>
                <a:gd name="connsiteY4" fmla="*/ 6509 h 9928"/>
                <a:gd name="connsiteX5" fmla="*/ 117 w 10000"/>
                <a:gd name="connsiteY5" fmla="*/ 5620 h 9928"/>
                <a:gd name="connsiteX6" fmla="*/ 133 w 10000"/>
                <a:gd name="connsiteY6" fmla="*/ 5232 h 9928"/>
                <a:gd name="connsiteX7" fmla="*/ 148 w 10000"/>
                <a:gd name="connsiteY7" fmla="*/ 4834 h 9928"/>
                <a:gd name="connsiteX8" fmla="*/ 182 w 10000"/>
                <a:gd name="connsiteY8" fmla="*/ 4123 h 9928"/>
                <a:gd name="connsiteX9" fmla="*/ 219 w 10000"/>
                <a:gd name="connsiteY9" fmla="*/ 3381 h 9928"/>
                <a:gd name="connsiteX10" fmla="*/ 253 w 10000"/>
                <a:gd name="connsiteY10" fmla="*/ 2773 h 9928"/>
                <a:gd name="connsiteX11" fmla="*/ 289 w 10000"/>
                <a:gd name="connsiteY11" fmla="*/ 2247 h 9928"/>
                <a:gd name="connsiteX12" fmla="*/ 325 w 10000"/>
                <a:gd name="connsiteY12" fmla="*/ 1708 h 9928"/>
                <a:gd name="connsiteX13" fmla="*/ 363 w 10000"/>
                <a:gd name="connsiteY13" fmla="*/ 1280 h 9928"/>
                <a:gd name="connsiteX14" fmla="*/ 403 w 10000"/>
                <a:gd name="connsiteY14" fmla="*/ 888 h 9928"/>
                <a:gd name="connsiteX15" fmla="*/ 442 w 10000"/>
                <a:gd name="connsiteY15" fmla="*/ 531 h 9928"/>
                <a:gd name="connsiteX16" fmla="*/ 462 w 10000"/>
                <a:gd name="connsiteY16" fmla="*/ 388 h 9928"/>
                <a:gd name="connsiteX17" fmla="*/ 484 w 10000"/>
                <a:gd name="connsiteY17" fmla="*/ 323 h 9928"/>
                <a:gd name="connsiteX18" fmla="*/ 526 w 10000"/>
                <a:gd name="connsiteY18" fmla="*/ 143 h 9928"/>
                <a:gd name="connsiteX19" fmla="*/ 566 w 10000"/>
                <a:gd name="connsiteY19" fmla="*/ 0 h 9928"/>
                <a:gd name="connsiteX20" fmla="*/ 609 w 10000"/>
                <a:gd name="connsiteY20" fmla="*/ 0 h 9928"/>
                <a:gd name="connsiteX21" fmla="*/ 626 w 10000"/>
                <a:gd name="connsiteY21" fmla="*/ 0 h 9928"/>
                <a:gd name="connsiteX22" fmla="*/ 1798 w 10000"/>
                <a:gd name="connsiteY22" fmla="*/ 0 h 9928"/>
                <a:gd name="connsiteX23" fmla="*/ 2971 w 10000"/>
                <a:gd name="connsiteY23" fmla="*/ 0 h 9928"/>
                <a:gd name="connsiteX24" fmla="*/ 4144 w 10000"/>
                <a:gd name="connsiteY24" fmla="*/ 0 h 9928"/>
                <a:gd name="connsiteX25" fmla="*/ 5313 w 10000"/>
                <a:gd name="connsiteY25" fmla="*/ 0 h 9928"/>
                <a:gd name="connsiteX26" fmla="*/ 6484 w 10000"/>
                <a:gd name="connsiteY26" fmla="*/ 0 h 9928"/>
                <a:gd name="connsiteX27" fmla="*/ 7656 w 10000"/>
                <a:gd name="connsiteY27" fmla="*/ 0 h 9928"/>
                <a:gd name="connsiteX28" fmla="*/ 8829 w 10000"/>
                <a:gd name="connsiteY28" fmla="*/ 0 h 9928"/>
                <a:gd name="connsiteX29" fmla="*/ 10000 w 10000"/>
                <a:gd name="connsiteY29" fmla="*/ 0 h 9928"/>
                <a:gd name="connsiteX30" fmla="*/ 10000 w 10000"/>
                <a:gd name="connsiteY30" fmla="*/ 9928 h 9928"/>
                <a:gd name="connsiteX31" fmla="*/ 8869 w 10000"/>
                <a:gd name="connsiteY31" fmla="*/ 9928 h 9928"/>
                <a:gd name="connsiteX32" fmla="*/ 7740 w 10000"/>
                <a:gd name="connsiteY32" fmla="*/ 9928 h 9928"/>
                <a:gd name="connsiteX33" fmla="*/ 6607 w 10000"/>
                <a:gd name="connsiteY33" fmla="*/ 9928 h 9928"/>
                <a:gd name="connsiteX34" fmla="*/ 5481 w 10000"/>
                <a:gd name="connsiteY34" fmla="*/ 9928 h 9928"/>
                <a:gd name="connsiteX35" fmla="*/ 4349 w 10000"/>
                <a:gd name="connsiteY35" fmla="*/ 9928 h 9928"/>
                <a:gd name="connsiteX36" fmla="*/ 3223 w 10000"/>
                <a:gd name="connsiteY36" fmla="*/ 9928 h 9928"/>
                <a:gd name="connsiteX37" fmla="*/ 2094 w 10000"/>
                <a:gd name="connsiteY37" fmla="*/ 9928 h 9928"/>
                <a:gd name="connsiteX38" fmla="*/ 963 w 10000"/>
                <a:gd name="connsiteY38" fmla="*/ 9928 h 9928"/>
                <a:gd name="connsiteX0" fmla="*/ 2094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37" fmla="*/ 2094 w 10000"/>
                <a:gd name="connsiteY37" fmla="*/ 10000 h 10000"/>
                <a:gd name="connsiteX0" fmla="*/ 3223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36" fmla="*/ 3223 w 10000"/>
                <a:gd name="connsiteY36" fmla="*/ 10000 h 10000"/>
                <a:gd name="connsiteX0" fmla="*/ 434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35" fmla="*/ 4349 w 10000"/>
                <a:gd name="connsiteY35" fmla="*/ 10000 h 10000"/>
                <a:gd name="connsiteX0" fmla="*/ 5481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34" fmla="*/ 5481 w 10000"/>
                <a:gd name="connsiteY34" fmla="*/ 10000 h 10000"/>
                <a:gd name="connsiteX0" fmla="*/ 6607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33" fmla="*/ 6607 w 10000"/>
                <a:gd name="connsiteY33" fmla="*/ 10000 h 10000"/>
                <a:gd name="connsiteX0" fmla="*/ 774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32" fmla="*/ 7740 w 10000"/>
                <a:gd name="connsiteY32" fmla="*/ 10000 h 10000"/>
                <a:gd name="connsiteX0" fmla="*/ 8869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 name="connsiteX31" fmla="*/ 8869 w 10000"/>
                <a:gd name="connsiteY31" fmla="*/ 10000 h 10000"/>
                <a:gd name="connsiteX0" fmla="*/ 10000 w 10000"/>
                <a:gd name="connsiteY0" fmla="*/ 10000 h 10000"/>
                <a:gd name="connsiteX1" fmla="*/ 0 w 10000"/>
                <a:gd name="connsiteY1" fmla="*/ 9382 h 10000"/>
                <a:gd name="connsiteX2" fmla="*/ 27 w 10000"/>
                <a:gd name="connsiteY2" fmla="*/ 8420 h 10000"/>
                <a:gd name="connsiteX3" fmla="*/ 58 w 10000"/>
                <a:gd name="connsiteY3" fmla="*/ 7453 h 10000"/>
                <a:gd name="connsiteX4" fmla="*/ 87 w 10000"/>
                <a:gd name="connsiteY4" fmla="*/ 6556 h 10000"/>
                <a:gd name="connsiteX5" fmla="*/ 117 w 10000"/>
                <a:gd name="connsiteY5" fmla="*/ 5661 h 10000"/>
                <a:gd name="connsiteX6" fmla="*/ 133 w 10000"/>
                <a:gd name="connsiteY6" fmla="*/ 5270 h 10000"/>
                <a:gd name="connsiteX7" fmla="*/ 148 w 10000"/>
                <a:gd name="connsiteY7" fmla="*/ 4869 h 10000"/>
                <a:gd name="connsiteX8" fmla="*/ 182 w 10000"/>
                <a:gd name="connsiteY8" fmla="*/ 4153 h 10000"/>
                <a:gd name="connsiteX9" fmla="*/ 219 w 10000"/>
                <a:gd name="connsiteY9" fmla="*/ 3406 h 10000"/>
                <a:gd name="connsiteX10" fmla="*/ 253 w 10000"/>
                <a:gd name="connsiteY10" fmla="*/ 2793 h 10000"/>
                <a:gd name="connsiteX11" fmla="*/ 289 w 10000"/>
                <a:gd name="connsiteY11" fmla="*/ 2263 h 10000"/>
                <a:gd name="connsiteX12" fmla="*/ 325 w 10000"/>
                <a:gd name="connsiteY12" fmla="*/ 1720 h 10000"/>
                <a:gd name="connsiteX13" fmla="*/ 363 w 10000"/>
                <a:gd name="connsiteY13" fmla="*/ 1289 h 10000"/>
                <a:gd name="connsiteX14" fmla="*/ 403 w 10000"/>
                <a:gd name="connsiteY14" fmla="*/ 894 h 10000"/>
                <a:gd name="connsiteX15" fmla="*/ 442 w 10000"/>
                <a:gd name="connsiteY15" fmla="*/ 535 h 10000"/>
                <a:gd name="connsiteX16" fmla="*/ 462 w 10000"/>
                <a:gd name="connsiteY16" fmla="*/ 391 h 10000"/>
                <a:gd name="connsiteX17" fmla="*/ 484 w 10000"/>
                <a:gd name="connsiteY17" fmla="*/ 325 h 10000"/>
                <a:gd name="connsiteX18" fmla="*/ 526 w 10000"/>
                <a:gd name="connsiteY18" fmla="*/ 144 h 10000"/>
                <a:gd name="connsiteX19" fmla="*/ 566 w 10000"/>
                <a:gd name="connsiteY19" fmla="*/ 0 h 10000"/>
                <a:gd name="connsiteX20" fmla="*/ 609 w 10000"/>
                <a:gd name="connsiteY20" fmla="*/ 0 h 10000"/>
                <a:gd name="connsiteX21" fmla="*/ 626 w 10000"/>
                <a:gd name="connsiteY21" fmla="*/ 0 h 10000"/>
                <a:gd name="connsiteX22" fmla="*/ 1798 w 10000"/>
                <a:gd name="connsiteY22" fmla="*/ 0 h 10000"/>
                <a:gd name="connsiteX23" fmla="*/ 2971 w 10000"/>
                <a:gd name="connsiteY23" fmla="*/ 0 h 10000"/>
                <a:gd name="connsiteX24" fmla="*/ 4144 w 10000"/>
                <a:gd name="connsiteY24" fmla="*/ 0 h 10000"/>
                <a:gd name="connsiteX25" fmla="*/ 5313 w 10000"/>
                <a:gd name="connsiteY25" fmla="*/ 0 h 10000"/>
                <a:gd name="connsiteX26" fmla="*/ 6484 w 10000"/>
                <a:gd name="connsiteY26" fmla="*/ 0 h 10000"/>
                <a:gd name="connsiteX27" fmla="*/ 7656 w 10000"/>
                <a:gd name="connsiteY27" fmla="*/ 0 h 10000"/>
                <a:gd name="connsiteX28" fmla="*/ 8829 w 10000"/>
                <a:gd name="connsiteY28" fmla="*/ 0 h 10000"/>
                <a:gd name="connsiteX29" fmla="*/ 10000 w 10000"/>
                <a:gd name="connsiteY29" fmla="*/ 0 h 10000"/>
                <a:gd name="connsiteX30" fmla="*/ 10000 w 10000"/>
                <a:gd name="connsiteY30"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10000" y="10000"/>
                  </a:moveTo>
                  <a:lnTo>
                    <a:pt x="0" y="9382"/>
                  </a:lnTo>
                  <a:cubicBezTo>
                    <a:pt x="9" y="9065"/>
                    <a:pt x="18" y="8744"/>
                    <a:pt x="27" y="8420"/>
                  </a:cubicBezTo>
                  <a:cubicBezTo>
                    <a:pt x="37" y="8098"/>
                    <a:pt x="47" y="7774"/>
                    <a:pt x="58" y="7453"/>
                  </a:cubicBezTo>
                  <a:cubicBezTo>
                    <a:pt x="68" y="7152"/>
                    <a:pt x="77" y="6859"/>
                    <a:pt x="87" y="6556"/>
                  </a:cubicBezTo>
                  <a:cubicBezTo>
                    <a:pt x="97" y="6260"/>
                    <a:pt x="107" y="5961"/>
                    <a:pt x="117" y="5661"/>
                  </a:cubicBezTo>
                  <a:cubicBezTo>
                    <a:pt x="122" y="5534"/>
                    <a:pt x="128" y="5401"/>
                    <a:pt x="133" y="5270"/>
                  </a:cubicBezTo>
                  <a:cubicBezTo>
                    <a:pt x="138" y="5129"/>
                    <a:pt x="142" y="4999"/>
                    <a:pt x="148" y="4869"/>
                  </a:cubicBezTo>
                  <a:cubicBezTo>
                    <a:pt x="160" y="4627"/>
                    <a:pt x="171" y="4392"/>
                    <a:pt x="182" y="4153"/>
                  </a:cubicBezTo>
                  <a:cubicBezTo>
                    <a:pt x="195" y="3906"/>
                    <a:pt x="206" y="3653"/>
                    <a:pt x="219" y="3406"/>
                  </a:cubicBezTo>
                  <a:cubicBezTo>
                    <a:pt x="230" y="3199"/>
                    <a:pt x="242" y="2998"/>
                    <a:pt x="253" y="2793"/>
                  </a:cubicBezTo>
                  <a:cubicBezTo>
                    <a:pt x="266" y="2613"/>
                    <a:pt x="277" y="2438"/>
                    <a:pt x="289" y="2263"/>
                  </a:cubicBezTo>
                  <a:cubicBezTo>
                    <a:pt x="301" y="2077"/>
                    <a:pt x="313" y="1902"/>
                    <a:pt x="325" y="1720"/>
                  </a:cubicBezTo>
                  <a:cubicBezTo>
                    <a:pt x="337" y="1581"/>
                    <a:pt x="350" y="1430"/>
                    <a:pt x="363" y="1289"/>
                  </a:cubicBezTo>
                  <a:cubicBezTo>
                    <a:pt x="378" y="1157"/>
                    <a:pt x="391" y="1029"/>
                    <a:pt x="403" y="894"/>
                  </a:cubicBezTo>
                  <a:cubicBezTo>
                    <a:pt x="416" y="782"/>
                    <a:pt x="428" y="655"/>
                    <a:pt x="442" y="535"/>
                  </a:cubicBezTo>
                  <a:cubicBezTo>
                    <a:pt x="449" y="485"/>
                    <a:pt x="455" y="439"/>
                    <a:pt x="462" y="391"/>
                  </a:cubicBezTo>
                  <a:cubicBezTo>
                    <a:pt x="469" y="369"/>
                    <a:pt x="476" y="344"/>
                    <a:pt x="484" y="325"/>
                  </a:cubicBezTo>
                  <a:cubicBezTo>
                    <a:pt x="498" y="260"/>
                    <a:pt x="512" y="202"/>
                    <a:pt x="526" y="144"/>
                  </a:cubicBezTo>
                  <a:cubicBezTo>
                    <a:pt x="539" y="95"/>
                    <a:pt x="553" y="42"/>
                    <a:pt x="566" y="0"/>
                  </a:cubicBezTo>
                  <a:lnTo>
                    <a:pt x="609" y="0"/>
                  </a:lnTo>
                  <a:lnTo>
                    <a:pt x="626" y="0"/>
                  </a:lnTo>
                  <a:lnTo>
                    <a:pt x="1798" y="0"/>
                  </a:lnTo>
                  <a:lnTo>
                    <a:pt x="2971" y="0"/>
                  </a:lnTo>
                  <a:lnTo>
                    <a:pt x="4144" y="0"/>
                  </a:lnTo>
                  <a:lnTo>
                    <a:pt x="5313" y="0"/>
                  </a:lnTo>
                  <a:lnTo>
                    <a:pt x="6484" y="0"/>
                  </a:lnTo>
                  <a:lnTo>
                    <a:pt x="7656" y="0"/>
                  </a:lnTo>
                  <a:lnTo>
                    <a:pt x="8829" y="0"/>
                  </a:lnTo>
                  <a:lnTo>
                    <a:pt x="10000" y="0"/>
                  </a:lnTo>
                  <a:lnTo>
                    <a:pt x="10000" y="10000"/>
                  </a:lnTo>
                  <a:close/>
                </a:path>
              </a:pathLst>
            </a:custGeom>
            <a:solidFill>
              <a:srgbClr val="040A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207" name="TextBox 206"/>
          <p:cNvSpPr txBox="1"/>
          <p:nvPr/>
        </p:nvSpPr>
        <p:spPr>
          <a:xfrm>
            <a:off x="369152" y="6491664"/>
            <a:ext cx="8572414" cy="338554"/>
          </a:xfrm>
          <a:prstGeom prst="rect">
            <a:avLst/>
          </a:prstGeom>
          <a:noFill/>
        </p:spPr>
        <p:txBody>
          <a:bodyPr wrap="square" rtlCol="0">
            <a:spAutoFit/>
          </a:bodyPr>
          <a:lstStyle/>
          <a:p>
            <a:r>
              <a:rPr lang="en-ZA" sz="1600" dirty="0">
                <a:ln>
                  <a:solidFill>
                    <a:srgbClr val="FFFFFF"/>
                  </a:solidFill>
                </a:ln>
                <a:solidFill>
                  <a:srgbClr val="FFFFFF"/>
                </a:solidFill>
                <a:latin typeface="Arial Narrow" pitchFamily="34" charset="0"/>
              </a:rPr>
              <a:t>Data from World Health </a:t>
            </a:r>
            <a:r>
              <a:rPr lang="en-ZA" sz="1600" dirty="0" smtClean="0">
                <a:ln>
                  <a:solidFill>
                    <a:srgbClr val="FFFFFF"/>
                  </a:solidFill>
                </a:ln>
                <a:solidFill>
                  <a:srgbClr val="FFFFFF"/>
                </a:solidFill>
                <a:latin typeface="Arial Narrow" pitchFamily="34" charset="0"/>
              </a:rPr>
              <a:t>Organization.  Source</a:t>
            </a:r>
            <a:r>
              <a:rPr lang="en-ZA" sz="1600" dirty="0">
                <a:ln>
                  <a:solidFill>
                    <a:srgbClr val="FFFFFF"/>
                  </a:solidFill>
                </a:ln>
                <a:solidFill>
                  <a:srgbClr val="FFFFFF"/>
                </a:solidFill>
                <a:latin typeface="Arial Narrow" pitchFamily="34" charset="0"/>
              </a:rPr>
              <a:t>: See www.robbrooks.net/rob-brooks/1317 for the full 137 countries</a:t>
            </a:r>
          </a:p>
        </p:txBody>
      </p:sp>
    </p:spTree>
    <p:extLst>
      <p:ext uri="{BB962C8B-B14F-4D97-AF65-F5344CB8AC3E}">
        <p14:creationId xmlns:mc="http://schemas.openxmlformats.org/markup-compatibility/2006" xmlns:mv="urn:schemas-microsoft-com:mac:vml" xmlns:p14="http://schemas.microsoft.com/office/powerpoint/2010/main" xmlns:p="http://schemas.openxmlformats.org/presentationml/2006/main" xmlns:r="http://schemas.openxmlformats.org/officeDocument/2006/relationships" xmlns:a="http://schemas.openxmlformats.org/drawingml/2006/main" xmlns="" val="244973397"/>
      </p:ext>
    </p:extLst>
  </p:cSld>
  <p:clrMapOvr>
    <a:masterClrMapping/>
  </p:clrMapOvr>
  <p:transition spd="slow">
    <p:wipe dir="r"/>
  </p:transition>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a:defRPr dirty="0" smtClean="0">
            <a:latin typeface="Arial Narrow" pitchFamily="34" charset="0"/>
          </a:defRPr>
        </a:defPPr>
      </a:lstStyle>
    </a:txDef>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a:defRPr dirty="0" smtClean="0">
            <a:latin typeface="Arial Narrow" pitchFamily="34" charset="0"/>
          </a:defRPr>
        </a:defPPr>
      </a:lstStyle>
    </a:tx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19106</TotalTime>
  <Words>9332</Words>
  <Application>Microsoft Macintosh PowerPoint</Application>
  <PresentationFormat>On-screen Show (4:3)</PresentationFormat>
  <Paragraphs>853</Paragraphs>
  <Slides>69</Slides>
  <Notes>55</Notes>
  <HiddenSlides>1</HiddenSlides>
  <MMClips>0</MMClips>
  <ScaleCrop>false</ScaleCrop>
  <HeadingPairs>
    <vt:vector size="4" baseType="variant">
      <vt:variant>
        <vt:lpstr>Design Template</vt:lpstr>
      </vt:variant>
      <vt:variant>
        <vt:i4>2</vt:i4>
      </vt:variant>
      <vt:variant>
        <vt:lpstr>Slide Titles</vt:lpstr>
      </vt:variant>
      <vt:variant>
        <vt:i4>69</vt:i4>
      </vt:variant>
    </vt:vector>
  </HeadingPairs>
  <TitlesOfParts>
    <vt:vector size="71" baseType="lpstr">
      <vt:lpstr>Office Theme</vt:lpstr>
      <vt:lpstr>1_Office Theme</vt:lpstr>
      <vt:lpstr>CHOLESTEROL IS NOT AN IMPORTANT RISK FACTOR FOR HEART DISEASE AND CURRENT DIETARY RECOMMENDATIONS DO MORE HARM THAN GOOD</vt:lpstr>
      <vt:lpstr>Slide 2</vt:lpstr>
      <vt:lpstr>Slide 3</vt:lpstr>
      <vt:lpstr>Slide 4</vt:lpstr>
      <vt:lpstr>Slide 5</vt:lpstr>
      <vt:lpstr>PLAINS INDIANS HUNTING BUFFALO BEFORE THE ARRIVAL OF THE WHITE MAN</vt:lpstr>
      <vt:lpstr>MASSACRE OF BISON         CAUSES EPIDEMIC OF          DIABESITY IN                    PLAINS INDIANS</vt:lpstr>
      <vt:lpstr>Slide 8</vt:lpstr>
      <vt:lpstr>THE COUNTRIES WITH THE HIGHEST PERCENTAGE OF OBESE ADULTS</vt:lpstr>
      <vt:lpstr>ANCEL KEYS (1904-2004)</vt:lpstr>
      <vt:lpstr>CHANGES IN CIGARETTE CONSUMPTION MATCHES THE CHANGING INCIDENCE OF HEART DISEASE</vt:lpstr>
      <vt:lpstr>COUNTRIES WHERE DATA WERE AVAILABLE WHEN KEYS PUBLISHED </vt:lpstr>
      <vt:lpstr>Slide 13</vt:lpstr>
      <vt:lpstr>RICHARD NIXON APPOINTS EARL BUTZ AS SECRETARY OF AGRICULTURE</vt:lpstr>
      <vt:lpstr>Slide 15</vt:lpstr>
      <vt:lpstr>UNITED STATES SENATE SELECT COMMITTEE ON NUTRITION AND HUMAN NEEDS (1968-1977)  </vt:lpstr>
      <vt:lpstr>UNITED STATES SENATE SELECT COMMITTEE ON NUTRITION AND HUMAN NEEDS (1968-1977)  </vt:lpstr>
      <vt:lpstr>UNITED STATES SENATE SELECT COMMITTEE ON NUTRITION AND HUMAN NEEDS (1968-1977)  </vt:lpstr>
      <vt:lpstr>UNITED STATES SENATE SELECT COMMITTEE ON NUTRITION AND HUMAN NEEDS (1968-1977)  </vt:lpstr>
      <vt:lpstr>Slide 20</vt:lpstr>
      <vt:lpstr>Slide 21</vt:lpstr>
      <vt:lpstr>CONSUMPTION OF ANIMAL FAT IN  USA FALLS AS INCIDENCE OF HEART DISEASE RISES</vt:lpstr>
      <vt:lpstr>Slide 23</vt:lpstr>
      <vt:lpstr>Slide 24</vt:lpstr>
      <vt:lpstr>Slide 25</vt:lpstr>
      <vt:lpstr>Slide 26</vt:lpstr>
      <vt:lpstr>INFLUENCE OF 1977 DIETARY GUIDELINES ON % OBESITY IN USA</vt:lpstr>
      <vt:lpstr>DIABETES AND OBESITY RATES IN THE US HAVE SORED SINCE THE ADOPTION OF THE 1977 DIETARY GUIDELINES</vt:lpstr>
      <vt:lpstr>CHANGES IN US MACRONUTRIENT INTAKES – 1971 - 2000 </vt:lpstr>
      <vt:lpstr>Slide 30</vt:lpstr>
      <vt:lpstr>Slide 31</vt:lpstr>
      <vt:lpstr>WHY DOES OBESITY OCCUR ONLY IN SOME WHEN ALL EAT HIGH CARBOHYDRATE DIETS?</vt:lpstr>
      <vt:lpstr>Slide 33</vt:lpstr>
      <vt:lpstr>THE CONDITON OF CARBOHYDRATE RESISTANCE KF Petersen, S Dufour, DB Savage. PNAS. 104; 12587–12594, 2007.</vt:lpstr>
      <vt:lpstr>Slide 35</vt:lpstr>
      <vt:lpstr>METABOLIC PROFILE OF PERSONS WITH CR INGESTING A HIGH CARBOHYDRATE DIET</vt:lpstr>
      <vt:lpstr>BLOOD RISK FACTORS FOR CORONARY HEART DISEASE </vt:lpstr>
      <vt:lpstr>THE DIETARY FAT HYPOTHESIS FOR HEART DISEASE</vt:lpstr>
      <vt:lpstr>RELATIVE IMPORTANCE (BASED ON HAZARD RATIO) OF DIFFERENT RISK FACTORS FOR CORONARY HEART DISEASE</vt:lpstr>
      <vt:lpstr>PREDICTIVE VALUE OF HbA1c FOR CORONARY HEART DISEASE EVENTS AND ALL-CAUSE MORTALITY</vt:lpstr>
      <vt:lpstr>Slide 41</vt:lpstr>
      <vt:lpstr>CUMULATIVE INCIDENCE OF IHD FOR DIFFERENT RANDOM BLOOD GLUCOSE CONCENTRATIONS</vt:lpstr>
      <vt:lpstr>BLOOD GLUCOSE (mmol/L) IN THE NORMAL RANGE PREDICTS CARDIOVASCULAR OUTCOME</vt:lpstr>
      <vt:lpstr>Slide 44</vt:lpstr>
      <vt:lpstr>Slide 45</vt:lpstr>
      <vt:lpstr>Slide 46</vt:lpstr>
      <vt:lpstr>A HIGH FAT DIET REVERSES ALL CORONARY RISK FACTORS MORE EFFECTIVELY THAN A LOW FAT DIET</vt:lpstr>
      <vt:lpstr>Slide 48</vt:lpstr>
      <vt:lpstr>THE DIETARY CARBOHYDRATE HYPOTHESIS FOR HEART DISEASE</vt:lpstr>
      <vt:lpstr>Slide 50</vt:lpstr>
      <vt:lpstr>Slide 51</vt:lpstr>
      <vt:lpstr>WOMEN’S HEALTH DIETARY MODIFICATION TRIAL</vt:lpstr>
      <vt:lpstr>Slide 53</vt:lpstr>
      <vt:lpstr>Slide 54</vt:lpstr>
      <vt:lpstr>Slide 55</vt:lpstr>
      <vt:lpstr>Slide 56</vt:lpstr>
      <vt:lpstr>Slide 57</vt:lpstr>
      <vt:lpstr>Slide 58</vt:lpstr>
      <vt:lpstr>Slide 59</vt:lpstr>
      <vt:lpstr>THE UPTON SINCLAIR THEOREM</vt:lpstr>
      <vt:lpstr>Slide 61</vt:lpstr>
      <vt:lpstr>Slide 62</vt:lpstr>
      <vt:lpstr>Slide 63</vt:lpstr>
      <vt:lpstr>Slide 64</vt:lpstr>
      <vt:lpstr>Slide 65</vt:lpstr>
      <vt:lpstr>Slide 66</vt:lpstr>
      <vt:lpstr>Slide 67</vt:lpstr>
      <vt:lpstr>Slide 68</vt:lpstr>
      <vt:lpstr>Slide 69</vt:lpstr>
    </vt:vector>
  </TitlesOfParts>
  <Company>University of Cape Town</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TIm Noakes Copy</dc:creator>
  <cp:lastModifiedBy>TIm Noakes Copy</cp:lastModifiedBy>
  <cp:revision>336</cp:revision>
  <dcterms:created xsi:type="dcterms:W3CDTF">2012-12-10T07:59:46Z</dcterms:created>
  <dcterms:modified xsi:type="dcterms:W3CDTF">2012-12-10T08:03:27Z</dcterms:modified>
</cp:coreProperties>
</file>