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2"/>
  </p:notesMasterIdLst>
  <p:sldIdLst>
    <p:sldId id="317" r:id="rId6"/>
    <p:sldId id="2141412149" r:id="rId7"/>
    <p:sldId id="273" r:id="rId8"/>
    <p:sldId id="2141412152" r:id="rId9"/>
    <p:sldId id="2141412153" r:id="rId10"/>
    <p:sldId id="2141412151" r:id="rId11"/>
    <p:sldId id="262" r:id="rId12"/>
    <p:sldId id="257" r:id="rId13"/>
    <p:sldId id="258" r:id="rId14"/>
    <p:sldId id="261" r:id="rId15"/>
    <p:sldId id="259" r:id="rId16"/>
    <p:sldId id="260" r:id="rId17"/>
    <p:sldId id="263" r:id="rId18"/>
    <p:sldId id="265" r:id="rId19"/>
    <p:sldId id="266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ey Naledi" initials="TN" lastIdx="1" clrIdx="0">
    <p:extLst>
      <p:ext uri="{19B8F6BF-5375-455C-9EA6-DF929625EA0E}">
        <p15:presenceInfo xmlns:p15="http://schemas.microsoft.com/office/powerpoint/2012/main" userId="S::01471760@wf.uct.ac.za::eaada32d-3511-480b-89eb-85d3aff8da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2221F-0DD6-4CEB-BA97-173F14069A71}" v="2" dt="2021-04-13T11:13:05.364"/>
    <p1510:client id="{F5012CD6-176E-4DC0-8850-E8D62CE5128D}" v="13" dt="2021-04-13T06:56:04.080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3"/>
  </p:normalViewPr>
  <p:slideViewPr>
    <p:cSldViewPr snapToGrid="0" snapToObjects="1"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10A5C-C45F-4098-856A-A778688CE30F}" type="datetimeFigureOut">
              <a:rPr lang="en-ZA" smtClean="0"/>
              <a:t>2021/04/13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F8275-652F-4A14-92AD-DFFFFF38AF5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42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2897E-B052-44CE-92A6-D4B2AB10F3F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30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2.jpeg">
            <a:extLst>
              <a:ext uri="{FF2B5EF4-FFF2-40B4-BE49-F238E27FC236}">
                <a16:creationId xmlns:a16="http://schemas.microsoft.com/office/drawing/2014/main" id="{458588CF-7668-4C13-A16A-700A6DA0C8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6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12234">
            <a:off x="-1200706" y="-1006446"/>
            <a:ext cx="10810819" cy="102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0D17E6-5917-0346-9D6C-A7A473F2BCF7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18F8E-E32C-CD47-B850-4BE681977463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519B59-C1AB-4A32-95CB-D7FA1CC7B034}"/>
              </a:ext>
            </a:extLst>
          </p:cNvPr>
          <p:cNvGrpSpPr/>
          <p:nvPr userDrawn="1"/>
        </p:nvGrpSpPr>
        <p:grpSpPr>
          <a:xfrm>
            <a:off x="3291753" y="162991"/>
            <a:ext cx="5670359" cy="1039629"/>
            <a:chOff x="4373706" y="-538015"/>
            <a:chExt cx="5670359" cy="1039629"/>
          </a:xfrm>
          <a:solidFill>
            <a:schemeClr val="bg1"/>
          </a:solidFill>
        </p:grpSpPr>
        <p:pic>
          <p:nvPicPr>
            <p:cNvPr id="10" name="Picture 9" descr="fhs_logo_alpha.png">
              <a:extLst>
                <a:ext uri="{FF2B5EF4-FFF2-40B4-BE49-F238E27FC236}">
                  <a16:creationId xmlns:a16="http://schemas.microsoft.com/office/drawing/2014/main" id="{8E0E7CCD-9211-4CE7-B89C-CB563F753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3706" y="-538015"/>
              <a:ext cx="799668" cy="880770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97A44C-82CE-48C9-A1A1-71A24B0843E7}"/>
                </a:ext>
              </a:extLst>
            </p:cNvPr>
            <p:cNvSpPr txBox="1"/>
            <p:nvPr/>
          </p:nvSpPr>
          <p:spPr>
            <a:xfrm>
              <a:off x="5320578" y="-514049"/>
              <a:ext cx="4723487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D0000"/>
                  </a:solidFill>
                  <a:latin typeface="Century Gothic"/>
                  <a:cs typeface="Century Gothic"/>
                </a:rPr>
                <a:t>FACULTY OF HEALTH SCIENCES</a:t>
              </a:r>
            </a:p>
            <a:p>
              <a:r>
                <a:rPr lang="en-US" b="1" dirty="0">
                  <a:solidFill>
                    <a:srgbClr val="9D0000"/>
                  </a:solidFill>
                  <a:latin typeface="Century Gothic"/>
                  <a:cs typeface="Century Gothic"/>
                </a:rPr>
                <a:t> UNIVERSITY OF CAPE TOWN</a:t>
              </a:r>
            </a:p>
            <a:p>
              <a:endParaRPr lang="en-US" dirty="0">
                <a:solidFill>
                  <a:srgbClr val="9D0000"/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1DBF24-146A-4F8D-ACA2-CE494C4CD58B}"/>
                </a:ext>
              </a:extLst>
            </p:cNvPr>
            <p:cNvCxnSpPr>
              <a:cxnSpLocks/>
            </p:cNvCxnSpPr>
            <p:nvPr/>
          </p:nvCxnSpPr>
          <p:spPr>
            <a:xfrm>
              <a:off x="5286656" y="-538015"/>
              <a:ext cx="0" cy="880770"/>
            </a:xfrm>
            <a:prstGeom prst="line">
              <a:avLst/>
            </a:prstGeom>
            <a:grpFill/>
            <a:ln>
              <a:solidFill>
                <a:srgbClr val="9D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323D910-7C33-4FFF-972A-0C98D29154FF}"/>
              </a:ext>
            </a:extLst>
          </p:cNvPr>
          <p:cNvSpPr txBox="1"/>
          <p:nvPr userDrawn="1"/>
        </p:nvSpPr>
        <p:spPr>
          <a:xfrm>
            <a:off x="0" y="5669250"/>
            <a:ext cx="9144000" cy="292388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Century Gothic"/>
                <a:cs typeface="Century Gothic"/>
              </a:rPr>
              <a:t>cutting edge research       world class training and education         partnering for patient-</a:t>
            </a:r>
            <a:r>
              <a:rPr lang="en-US" sz="1300" dirty="0" err="1">
                <a:solidFill>
                  <a:schemeClr val="bg1"/>
                </a:solidFill>
                <a:latin typeface="Century Gothic"/>
                <a:cs typeface="Century Gothic"/>
              </a:rPr>
              <a:t>centred</a:t>
            </a:r>
            <a:r>
              <a:rPr lang="en-US" sz="1300" dirty="0">
                <a:solidFill>
                  <a:schemeClr val="bg1"/>
                </a:solidFill>
                <a:latin typeface="Century Gothic"/>
                <a:cs typeface="Century Gothic"/>
              </a:rPr>
              <a:t> health services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2959D3-B038-4F2A-AA21-451BCF1CEEBB}"/>
              </a:ext>
            </a:extLst>
          </p:cNvPr>
          <p:cNvCxnSpPr/>
          <p:nvPr userDrawn="1"/>
        </p:nvCxnSpPr>
        <p:spPr>
          <a:xfrm>
            <a:off x="2002279" y="5664490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8933E7-31FA-41D5-B9ED-0CCA1586D6B5}"/>
              </a:ext>
            </a:extLst>
          </p:cNvPr>
          <p:cNvCxnSpPr/>
          <p:nvPr userDrawn="1"/>
        </p:nvCxnSpPr>
        <p:spPr>
          <a:xfrm>
            <a:off x="5135601" y="5672185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48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061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59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2.jpeg">
            <a:extLst>
              <a:ext uri="{FF2B5EF4-FFF2-40B4-BE49-F238E27FC236}">
                <a16:creationId xmlns:a16="http://schemas.microsoft.com/office/drawing/2014/main" id="{458588CF-7668-4C13-A16A-700A6DA0C8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6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12234">
            <a:off x="-1200706" y="-1006446"/>
            <a:ext cx="10810819" cy="102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0D17E6-5917-0346-9D6C-A7A473F2BCF7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18F8E-E32C-CD47-B850-4BE681977463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519B59-C1AB-4A32-95CB-D7FA1CC7B034}"/>
              </a:ext>
            </a:extLst>
          </p:cNvPr>
          <p:cNvGrpSpPr/>
          <p:nvPr userDrawn="1"/>
        </p:nvGrpSpPr>
        <p:grpSpPr>
          <a:xfrm>
            <a:off x="3291753" y="162991"/>
            <a:ext cx="5670359" cy="1039629"/>
            <a:chOff x="4373706" y="-538015"/>
            <a:chExt cx="5670359" cy="1039629"/>
          </a:xfrm>
          <a:solidFill>
            <a:schemeClr val="bg1"/>
          </a:solidFill>
        </p:grpSpPr>
        <p:pic>
          <p:nvPicPr>
            <p:cNvPr id="10" name="Picture 9" descr="fhs_logo_alpha.png">
              <a:extLst>
                <a:ext uri="{FF2B5EF4-FFF2-40B4-BE49-F238E27FC236}">
                  <a16:creationId xmlns:a16="http://schemas.microsoft.com/office/drawing/2014/main" id="{8E0E7CCD-9211-4CE7-B89C-CB563F753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3706" y="-538015"/>
              <a:ext cx="799668" cy="880770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97A44C-82CE-48C9-A1A1-71A24B0843E7}"/>
                </a:ext>
              </a:extLst>
            </p:cNvPr>
            <p:cNvSpPr txBox="1"/>
            <p:nvPr/>
          </p:nvSpPr>
          <p:spPr>
            <a:xfrm>
              <a:off x="5320578" y="-514049"/>
              <a:ext cx="4723487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D0000"/>
                  </a:solidFill>
                  <a:latin typeface="Century Gothic"/>
                  <a:cs typeface="Century Gothic"/>
                </a:rPr>
                <a:t>FACULTY OF HEALTH SCIENCES</a:t>
              </a:r>
            </a:p>
            <a:p>
              <a:r>
                <a:rPr lang="en-US" b="1" dirty="0">
                  <a:solidFill>
                    <a:srgbClr val="9D0000"/>
                  </a:solidFill>
                  <a:latin typeface="Century Gothic"/>
                  <a:cs typeface="Century Gothic"/>
                </a:rPr>
                <a:t> UNIVERSITY OF CAPE TOWN</a:t>
              </a:r>
            </a:p>
            <a:p>
              <a:endParaRPr lang="en-US" dirty="0">
                <a:solidFill>
                  <a:srgbClr val="9D0000"/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1DBF24-146A-4F8D-ACA2-CE494C4CD58B}"/>
                </a:ext>
              </a:extLst>
            </p:cNvPr>
            <p:cNvCxnSpPr>
              <a:cxnSpLocks/>
            </p:cNvCxnSpPr>
            <p:nvPr/>
          </p:nvCxnSpPr>
          <p:spPr>
            <a:xfrm>
              <a:off x="5286656" y="-538015"/>
              <a:ext cx="0" cy="880770"/>
            </a:xfrm>
            <a:prstGeom prst="line">
              <a:avLst/>
            </a:prstGeom>
            <a:grpFill/>
            <a:ln>
              <a:solidFill>
                <a:srgbClr val="9D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323D910-7C33-4FFF-972A-0C98D29154FF}"/>
              </a:ext>
            </a:extLst>
          </p:cNvPr>
          <p:cNvSpPr txBox="1"/>
          <p:nvPr userDrawn="1"/>
        </p:nvSpPr>
        <p:spPr>
          <a:xfrm>
            <a:off x="0" y="5669250"/>
            <a:ext cx="9144000" cy="292388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Century Gothic"/>
                <a:cs typeface="Century Gothic"/>
              </a:rPr>
              <a:t>cutting edge research       world class training and education         partnering for patient-</a:t>
            </a:r>
            <a:r>
              <a:rPr lang="en-US" sz="1300" dirty="0" err="1">
                <a:solidFill>
                  <a:schemeClr val="bg1"/>
                </a:solidFill>
                <a:latin typeface="Century Gothic"/>
                <a:cs typeface="Century Gothic"/>
              </a:rPr>
              <a:t>centred</a:t>
            </a:r>
            <a:r>
              <a:rPr lang="en-US" sz="1300" dirty="0">
                <a:solidFill>
                  <a:schemeClr val="bg1"/>
                </a:solidFill>
                <a:latin typeface="Century Gothic"/>
                <a:cs typeface="Century Gothic"/>
              </a:rPr>
              <a:t> health services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2959D3-B038-4F2A-AA21-451BCF1CEEBB}"/>
              </a:ext>
            </a:extLst>
          </p:cNvPr>
          <p:cNvCxnSpPr/>
          <p:nvPr userDrawn="1"/>
        </p:nvCxnSpPr>
        <p:spPr>
          <a:xfrm>
            <a:off x="2002279" y="5664490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8933E7-31FA-41D5-B9ED-0CCA1586D6B5}"/>
              </a:ext>
            </a:extLst>
          </p:cNvPr>
          <p:cNvCxnSpPr/>
          <p:nvPr userDrawn="1"/>
        </p:nvCxnSpPr>
        <p:spPr>
          <a:xfrm>
            <a:off x="5135601" y="5672185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347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796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fhs_logo_alpha.png">
            <a:extLst>
              <a:ext uri="{FF2B5EF4-FFF2-40B4-BE49-F238E27FC236}">
                <a16:creationId xmlns:a16="http://schemas.microsoft.com/office/drawing/2014/main" id="{525C57EF-5473-44BB-87ED-C461B6510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28" y="1919302"/>
            <a:ext cx="799668" cy="8807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03F8D8-2B66-41BF-8480-61FEA511EFAE}"/>
              </a:ext>
            </a:extLst>
          </p:cNvPr>
          <p:cNvSpPr txBox="1"/>
          <p:nvPr userDrawn="1"/>
        </p:nvSpPr>
        <p:spPr>
          <a:xfrm>
            <a:off x="2476500" y="1851855"/>
            <a:ext cx="472348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D0000"/>
                </a:solidFill>
                <a:latin typeface="Century Gothic"/>
                <a:cs typeface="Century Gothic"/>
              </a:rPr>
              <a:t>FACULTY OF HEALTH SCIENCES</a:t>
            </a:r>
          </a:p>
          <a:p>
            <a:r>
              <a:rPr lang="en-US" b="1" dirty="0">
                <a:solidFill>
                  <a:srgbClr val="9D0000"/>
                </a:solidFill>
                <a:latin typeface="Century Gothic"/>
                <a:cs typeface="Century Gothic"/>
              </a:rPr>
              <a:t> UNIVERSITY OF CAPE TOWN</a:t>
            </a:r>
          </a:p>
          <a:p>
            <a:endParaRPr lang="en-US" dirty="0">
              <a:solidFill>
                <a:srgbClr val="9D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309C36-0041-4468-9500-7BDB30A1D2BD}"/>
              </a:ext>
            </a:extLst>
          </p:cNvPr>
          <p:cNvCxnSpPr>
            <a:cxnSpLocks/>
          </p:cNvCxnSpPr>
          <p:nvPr userDrawn="1"/>
        </p:nvCxnSpPr>
        <p:spPr>
          <a:xfrm>
            <a:off x="2442578" y="1919302"/>
            <a:ext cx="0" cy="880770"/>
          </a:xfrm>
          <a:prstGeom prst="line">
            <a:avLst/>
          </a:prstGeom>
          <a:solidFill>
            <a:schemeClr val="bg1"/>
          </a:solidFill>
          <a:ln>
            <a:solidFill>
              <a:srgbClr val="9D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7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810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226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327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44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612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2534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162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243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085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71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fhs_logo_alpha.png">
            <a:extLst>
              <a:ext uri="{FF2B5EF4-FFF2-40B4-BE49-F238E27FC236}">
                <a16:creationId xmlns:a16="http://schemas.microsoft.com/office/drawing/2014/main" id="{525C57EF-5473-44BB-87ED-C461B6510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28" y="1919302"/>
            <a:ext cx="799668" cy="8807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03F8D8-2B66-41BF-8480-61FEA511EFAE}"/>
              </a:ext>
            </a:extLst>
          </p:cNvPr>
          <p:cNvSpPr txBox="1"/>
          <p:nvPr userDrawn="1"/>
        </p:nvSpPr>
        <p:spPr>
          <a:xfrm>
            <a:off x="2476500" y="1851855"/>
            <a:ext cx="472348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D0000"/>
                </a:solidFill>
                <a:latin typeface="Century Gothic"/>
                <a:cs typeface="Century Gothic"/>
              </a:rPr>
              <a:t>FACULTY OF HEALTH SCIENCES</a:t>
            </a:r>
          </a:p>
          <a:p>
            <a:r>
              <a:rPr lang="en-US" b="1" dirty="0">
                <a:solidFill>
                  <a:srgbClr val="9D0000"/>
                </a:solidFill>
                <a:latin typeface="Century Gothic"/>
                <a:cs typeface="Century Gothic"/>
              </a:rPr>
              <a:t> UNIVERSITY OF CAPE TOWN</a:t>
            </a:r>
          </a:p>
          <a:p>
            <a:endParaRPr lang="en-US" dirty="0">
              <a:solidFill>
                <a:srgbClr val="9D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309C36-0041-4468-9500-7BDB30A1D2BD}"/>
              </a:ext>
            </a:extLst>
          </p:cNvPr>
          <p:cNvCxnSpPr>
            <a:cxnSpLocks/>
          </p:cNvCxnSpPr>
          <p:nvPr userDrawn="1"/>
        </p:nvCxnSpPr>
        <p:spPr>
          <a:xfrm>
            <a:off x="2442578" y="1919302"/>
            <a:ext cx="0" cy="880770"/>
          </a:xfrm>
          <a:prstGeom prst="line">
            <a:avLst/>
          </a:prstGeom>
          <a:solidFill>
            <a:schemeClr val="bg1"/>
          </a:solidFill>
          <a:ln>
            <a:solidFill>
              <a:srgbClr val="9D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27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170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27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321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26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83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869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5EA7-5DB2-48B2-8452-D7E5B79A3103}"/>
              </a:ext>
            </a:extLst>
          </p:cNvPr>
          <p:cNvGrpSpPr/>
          <p:nvPr userDrawn="1"/>
        </p:nvGrpSpPr>
        <p:grpSpPr>
          <a:xfrm>
            <a:off x="66675" y="6224769"/>
            <a:ext cx="9144000" cy="573403"/>
            <a:chOff x="0" y="6498006"/>
            <a:chExt cx="9144000" cy="573403"/>
          </a:xfrm>
          <a:solidFill>
            <a:srgbClr val="FFFFFF"/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8828BF-3831-40BD-87E0-B18E91E7F85E}"/>
                </a:ext>
              </a:extLst>
            </p:cNvPr>
            <p:cNvSpPr txBox="1"/>
            <p:nvPr/>
          </p:nvSpPr>
          <p:spPr>
            <a:xfrm>
              <a:off x="0" y="6498006"/>
              <a:ext cx="9144000" cy="3599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8B6B84-BFB4-47B2-93D4-2DBABC90362E}"/>
                </a:ext>
              </a:extLst>
            </p:cNvPr>
            <p:cNvGrpSpPr/>
            <p:nvPr/>
          </p:nvGrpSpPr>
          <p:grpSpPr>
            <a:xfrm>
              <a:off x="385679" y="6809799"/>
              <a:ext cx="8634768" cy="261610"/>
              <a:chOff x="385679" y="6809799"/>
              <a:chExt cx="8634768" cy="261610"/>
            </a:xfrm>
            <a:grpFill/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A65B4C-99F3-4C34-AC17-677ACBEB6617}"/>
                  </a:ext>
                </a:extLst>
              </p:cNvPr>
              <p:cNvSpPr txBox="1"/>
              <p:nvPr/>
            </p:nvSpPr>
            <p:spPr>
              <a:xfrm>
                <a:off x="385679" y="6809799"/>
                <a:ext cx="8301121" cy="2616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9D0000"/>
                    </a:solidFill>
                    <a:latin typeface="Century Gothic"/>
                    <a:cs typeface="Century Gothic"/>
                  </a:rPr>
                  <a:t>University of Cape Town                                                                                                                          Faculty of Health Sciences</a:t>
                </a:r>
              </a:p>
            </p:txBody>
          </p:sp>
          <p:pic>
            <p:nvPicPr>
              <p:cNvPr id="12" name="Picture 11" descr="fhs_logo_alpha.png">
                <a:extLst>
                  <a:ext uri="{FF2B5EF4-FFF2-40B4-BE49-F238E27FC236}">
                    <a16:creationId xmlns:a16="http://schemas.microsoft.com/office/drawing/2014/main" id="{E1CD0F58-7102-4167-B56E-0A5F5A226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5377" y="6834528"/>
                <a:ext cx="215070" cy="236881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13" name="Picture 12" descr="UCTcircular_logo_vector_whitetext (2).psd">
            <a:extLst>
              <a:ext uri="{FF2B5EF4-FFF2-40B4-BE49-F238E27FC236}">
                <a16:creationId xmlns:a16="http://schemas.microsoft.com/office/drawing/2014/main" id="{5BA1EEA3-CF72-442D-A7E9-D03100BF12E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0806"/>
            <a:ext cx="585353" cy="82798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AD98E2C-8AB0-46C3-881A-7DB56509BD4B}"/>
              </a:ext>
            </a:extLst>
          </p:cNvPr>
          <p:cNvSpPr/>
          <p:nvPr userDrawn="1"/>
        </p:nvSpPr>
        <p:spPr>
          <a:xfrm>
            <a:off x="0" y="6405074"/>
            <a:ext cx="9144000" cy="45719"/>
          </a:xfrm>
          <a:prstGeom prst="rect">
            <a:avLst/>
          </a:prstGeom>
          <a:solidFill>
            <a:srgbClr val="9D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5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3200" b="1" kern="1200" dirty="0">
          <a:solidFill>
            <a:srgbClr val="9D0000"/>
          </a:solidFill>
          <a:latin typeface="Century Gothic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5EA7-5DB2-48B2-8452-D7E5B79A3103}"/>
              </a:ext>
            </a:extLst>
          </p:cNvPr>
          <p:cNvGrpSpPr/>
          <p:nvPr userDrawn="1"/>
        </p:nvGrpSpPr>
        <p:grpSpPr>
          <a:xfrm>
            <a:off x="66675" y="6224769"/>
            <a:ext cx="9144000" cy="573403"/>
            <a:chOff x="0" y="6498006"/>
            <a:chExt cx="9144000" cy="573403"/>
          </a:xfrm>
          <a:solidFill>
            <a:srgbClr val="FFFFFF"/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8828BF-3831-40BD-87E0-B18E91E7F85E}"/>
                </a:ext>
              </a:extLst>
            </p:cNvPr>
            <p:cNvSpPr txBox="1"/>
            <p:nvPr/>
          </p:nvSpPr>
          <p:spPr>
            <a:xfrm>
              <a:off x="0" y="6498006"/>
              <a:ext cx="9144000" cy="3599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8B6B84-BFB4-47B2-93D4-2DBABC90362E}"/>
                </a:ext>
              </a:extLst>
            </p:cNvPr>
            <p:cNvGrpSpPr/>
            <p:nvPr/>
          </p:nvGrpSpPr>
          <p:grpSpPr>
            <a:xfrm>
              <a:off x="385679" y="6809799"/>
              <a:ext cx="8634768" cy="261610"/>
              <a:chOff x="385679" y="6809799"/>
              <a:chExt cx="8634768" cy="261610"/>
            </a:xfrm>
            <a:grpFill/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A65B4C-99F3-4C34-AC17-677ACBEB6617}"/>
                  </a:ext>
                </a:extLst>
              </p:cNvPr>
              <p:cNvSpPr txBox="1"/>
              <p:nvPr/>
            </p:nvSpPr>
            <p:spPr>
              <a:xfrm>
                <a:off x="385679" y="6809799"/>
                <a:ext cx="8301121" cy="2616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9D0000"/>
                    </a:solidFill>
                    <a:latin typeface="Century Gothic"/>
                    <a:cs typeface="Century Gothic"/>
                  </a:rPr>
                  <a:t>University of Cape Town                                                                                                                          Faculty of Health Sciences</a:t>
                </a:r>
              </a:p>
            </p:txBody>
          </p:sp>
          <p:pic>
            <p:nvPicPr>
              <p:cNvPr id="12" name="Picture 11" descr="fhs_logo_alpha.png">
                <a:extLst>
                  <a:ext uri="{FF2B5EF4-FFF2-40B4-BE49-F238E27FC236}">
                    <a16:creationId xmlns:a16="http://schemas.microsoft.com/office/drawing/2014/main" id="{E1CD0F58-7102-4167-B56E-0A5F5A226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5377" y="6834528"/>
                <a:ext cx="215070" cy="236881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13" name="Picture 12" descr="UCTcircular_logo_vector_whitetext (2).psd">
            <a:extLst>
              <a:ext uri="{FF2B5EF4-FFF2-40B4-BE49-F238E27FC236}">
                <a16:creationId xmlns:a16="http://schemas.microsoft.com/office/drawing/2014/main" id="{5BA1EEA3-CF72-442D-A7E9-D03100BF12E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0806"/>
            <a:ext cx="585353" cy="82798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AD98E2C-8AB0-46C3-881A-7DB56509BD4B}"/>
              </a:ext>
            </a:extLst>
          </p:cNvPr>
          <p:cNvSpPr/>
          <p:nvPr userDrawn="1"/>
        </p:nvSpPr>
        <p:spPr>
          <a:xfrm>
            <a:off x="0" y="6405074"/>
            <a:ext cx="9144000" cy="45719"/>
          </a:xfrm>
          <a:prstGeom prst="rect">
            <a:avLst/>
          </a:prstGeom>
          <a:solidFill>
            <a:srgbClr val="9D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4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3200" b="1" kern="1200" dirty="0">
          <a:solidFill>
            <a:srgbClr val="9D0000"/>
          </a:solidFill>
          <a:latin typeface="Century Gothic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isonke.samrc.ac.za/#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vaccine.enroll.health.gov.za/#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accine.enroll.health.gov.za/#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03F3-BD2A-46CE-9942-5288331589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How do I access a vaccine?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FB26C-80FE-42C7-8DDD-D7F277940C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/>
              <a:t>Tracey Naledi </a:t>
            </a:r>
          </a:p>
          <a:p>
            <a:r>
              <a:rPr lang="en-ZA" dirty="0"/>
              <a:t>Deputy Dean: Health Services</a:t>
            </a:r>
          </a:p>
          <a:p>
            <a:r>
              <a:rPr lang="en-ZA" dirty="0"/>
              <a:t>Tracey.naledi@uct.ac.za</a:t>
            </a:r>
          </a:p>
        </p:txBody>
      </p:sp>
    </p:spTree>
    <p:extLst>
      <p:ext uri="{BB962C8B-B14F-4D97-AF65-F5344CB8AC3E}">
        <p14:creationId xmlns:p14="http://schemas.microsoft.com/office/powerpoint/2010/main" val="2675184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BDFA6BC-64D8-47D1-BCC0-D56668A00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067"/>
            <a:ext cx="9144000" cy="377386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5FD0F23-4938-4FDB-BA9E-6AB8B40A1BFA}"/>
              </a:ext>
            </a:extLst>
          </p:cNvPr>
          <p:cNvSpPr/>
          <p:nvPr/>
        </p:nvSpPr>
        <p:spPr>
          <a:xfrm>
            <a:off x="1490663" y="2570798"/>
            <a:ext cx="3193256" cy="22226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</p:spTree>
    <p:extLst>
      <p:ext uri="{BB962C8B-B14F-4D97-AF65-F5344CB8AC3E}">
        <p14:creationId xmlns:p14="http://schemas.microsoft.com/office/powerpoint/2010/main" val="39756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0FFE3D-C8F1-4194-B4D2-6CBF724FE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8648"/>
            <a:ext cx="9144000" cy="4040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7D30F2-E66F-4572-8FB4-F1ACF30DC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763" y="4054564"/>
            <a:ext cx="3214394" cy="8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A4C239-E043-4894-83FD-3FAF74BB3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381"/>
            <a:ext cx="9144000" cy="4131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DD5322-B752-4997-80E3-DDD387643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606" y="3498304"/>
            <a:ext cx="3214394" cy="8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6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18800-CA67-4064-A86A-D874190F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After registration on EVDS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95CFD-D3F3-44F6-A507-E292D391A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SMS to confirm your registration</a:t>
            </a:r>
          </a:p>
          <a:p>
            <a:r>
              <a:rPr lang="en-ZA" dirty="0"/>
              <a:t>SMS to invite you to consent for Sisonke trial if eligible to receive a vaccine</a:t>
            </a:r>
          </a:p>
          <a:p>
            <a:r>
              <a:rPr lang="en-ZA" sz="3600" dirty="0">
                <a:hlinkClick r:id="rId2"/>
              </a:rPr>
              <a:t>https://sisonke.samrc.ac.za/#/</a:t>
            </a:r>
            <a:endParaRPr lang="en-ZA" sz="3600" dirty="0"/>
          </a:p>
          <a:p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6337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6A3435-09EE-4691-B641-A1AA8B1DE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97" y="1291591"/>
            <a:ext cx="8787807" cy="3915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10091E-E632-48A1-BB88-C64E9D0C5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446" y="3071584"/>
            <a:ext cx="3214394" cy="8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37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54C69-6BDA-4799-A539-E111F145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Accessing Vaccine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2280C-01E4-48B6-A363-62CB96475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Currently based on a voucher system and booking according to priority criteria</a:t>
            </a:r>
          </a:p>
          <a:p>
            <a:r>
              <a:rPr lang="en-ZA" sz="4000" b="1" dirty="0"/>
              <a:t>Register on EVDS</a:t>
            </a:r>
          </a:p>
          <a:p>
            <a:endParaRPr lang="en-ZA" sz="4000" b="1" dirty="0"/>
          </a:p>
          <a:p>
            <a:pPr marL="0" indent="0">
              <a:buNone/>
            </a:pPr>
            <a:r>
              <a:rPr lang="en-ZA" dirty="0">
                <a:hlinkClick r:id="rId2"/>
              </a:rPr>
              <a:t>https://vaccine.enroll.health.gov.za/#/</a:t>
            </a: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Consent on EVDS and in person post Sisonke.</a:t>
            </a:r>
          </a:p>
          <a:p>
            <a:pPr marL="0" indent="0">
              <a:buNone/>
            </a:pPr>
            <a:endParaRPr lang="en-ZA" dirty="0"/>
          </a:p>
          <a:p>
            <a:endParaRPr lang="en-ZA" sz="2700" dirty="0"/>
          </a:p>
        </p:txBody>
      </p:sp>
    </p:spTree>
    <p:extLst>
      <p:ext uri="{BB962C8B-B14F-4D97-AF65-F5344CB8AC3E}">
        <p14:creationId xmlns:p14="http://schemas.microsoft.com/office/powerpoint/2010/main" val="110910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9282" y="4391653"/>
            <a:ext cx="7886700" cy="994172"/>
          </a:xfrm>
        </p:spPr>
        <p:txBody>
          <a:bodyPr/>
          <a:lstStyle/>
          <a:p>
            <a:pPr algn="ctr"/>
            <a:r>
              <a:rPr lang="en-GB" dirty="0"/>
              <a:t>I thank you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886" y="2314011"/>
            <a:ext cx="5760923" cy="161129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63327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F724B-9072-4F3A-B1C4-A74C6ADA0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D6214F-3EEF-4677-9DD3-B60562E37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06839F-D7A4-4E5D-B93D-768AD4D1DB3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3034FE-AA44-453A-9984-B4B2E17F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45141-BE23-48A9-A1FB-76C4E6212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0976"/>
            <a:ext cx="9217024" cy="620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4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238CE-6F5A-4CC8-B674-9377DD0CF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Prioritisation criteria for Phase 1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E805E-027B-4E9B-9660-4EB420A2B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Z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Age: if ≥ 45 years </a:t>
            </a:r>
          </a:p>
          <a:p>
            <a:pPr marL="257175" indent="-257175">
              <a:buFont typeface="+mj-lt"/>
              <a:buAutoNum type="arabicPeriod"/>
            </a:pPr>
            <a:r>
              <a:rPr lang="en-Z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Co-morbidity</a:t>
            </a:r>
          </a:p>
          <a:p>
            <a:pPr marL="257175" indent="-257175">
              <a:buFont typeface="+mj-lt"/>
              <a:buAutoNum type="arabicPeriod"/>
            </a:pPr>
            <a:r>
              <a:rPr lang="en-Z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Exposure: Patient facing (&gt; 50% of work day) </a:t>
            </a:r>
          </a:p>
          <a:p>
            <a:pPr marL="257175" indent="-257175">
              <a:buFont typeface="+mj-lt"/>
              <a:buAutoNum type="arabicPeriod"/>
            </a:pPr>
            <a:r>
              <a:rPr lang="en-Z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Setting: Critical care, Theatre, EC, COVID ward, PUI ward</a:t>
            </a:r>
          </a:p>
          <a:p>
            <a:pPr marL="257175" indent="-257175">
              <a:buFont typeface="+mj-lt"/>
              <a:buAutoNum type="arabicPeriod"/>
            </a:pPr>
            <a:r>
              <a:rPr lang="en-ZA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Availability of vaccination slots for UCT</a:t>
            </a:r>
            <a:endParaRPr lang="en-ZA" sz="2700" dirty="0"/>
          </a:p>
        </p:txBody>
      </p:sp>
    </p:spTree>
    <p:extLst>
      <p:ext uri="{BB962C8B-B14F-4D97-AF65-F5344CB8AC3E}">
        <p14:creationId xmlns:p14="http://schemas.microsoft.com/office/powerpoint/2010/main" val="5383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381E8-D947-4681-A8DB-1E6201A1A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56" y="400691"/>
            <a:ext cx="8209052" cy="615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3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2AA44D-6320-43B4-909F-69266F5DD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58" y="113017"/>
            <a:ext cx="7822058" cy="58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0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96B954-6EF3-46CD-A529-C7C3B0EC5A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9650" y="6467475"/>
            <a:ext cx="514350" cy="2317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A45A3-6E9D-44C3-A70D-B8EAE892982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5388" y="6467475"/>
            <a:ext cx="4138612" cy="2317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to Insert &gt; Header &amp; Footer &gt; Enter presentation name into footer field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B86973-6330-435D-9066-3374999FC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15" y="323637"/>
            <a:ext cx="8003568" cy="60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3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C98EC-CABA-48EA-BEEB-CEAA932D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EVDS Website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2E55-7242-4D20-BDCF-8C6EE4ABB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3600" dirty="0">
                <a:hlinkClick r:id="rId2"/>
              </a:rPr>
              <a:t>https://vaccine.enroll.health.gov.za/#/</a:t>
            </a:r>
            <a:endParaRPr lang="en-ZA" sz="3600" dirty="0"/>
          </a:p>
          <a:p>
            <a:pPr marL="0" indent="0">
              <a:buNone/>
            </a:pP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363596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124382-3F07-470A-8146-8A02D41A9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22" b="7703"/>
          <a:stretch/>
        </p:blipFill>
        <p:spPr>
          <a:xfrm>
            <a:off x="373643" y="1757362"/>
            <a:ext cx="8584425" cy="376999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D5C6ED2-B1B2-4376-A6DE-CA288C45793F}"/>
              </a:ext>
            </a:extLst>
          </p:cNvPr>
          <p:cNvSpPr/>
          <p:nvPr/>
        </p:nvSpPr>
        <p:spPr>
          <a:xfrm>
            <a:off x="2622709" y="2440783"/>
            <a:ext cx="3193256" cy="8582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</p:spTree>
    <p:extLst>
      <p:ext uri="{BB962C8B-B14F-4D97-AF65-F5344CB8AC3E}">
        <p14:creationId xmlns:p14="http://schemas.microsoft.com/office/powerpoint/2010/main" val="138999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42A228-F364-46BE-B0AF-80BAF85D6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53" y="1371493"/>
            <a:ext cx="8065294" cy="358924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CE54968-299C-4CFC-A1B4-AB0A7A4E93D5}"/>
              </a:ext>
            </a:extLst>
          </p:cNvPr>
          <p:cNvSpPr/>
          <p:nvPr/>
        </p:nvSpPr>
        <p:spPr>
          <a:xfrm>
            <a:off x="1769269" y="2061211"/>
            <a:ext cx="3193256" cy="8582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</p:spTree>
    <p:extLst>
      <p:ext uri="{BB962C8B-B14F-4D97-AF65-F5344CB8AC3E}">
        <p14:creationId xmlns:p14="http://schemas.microsoft.com/office/powerpoint/2010/main" val="25485354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1F37BF1276D438273AD85A634D0D3" ma:contentTypeVersion="10" ma:contentTypeDescription="Create a new document." ma:contentTypeScope="" ma:versionID="cfaf9e83438f0a38b017b5204de17386">
  <xsd:schema xmlns:xsd="http://www.w3.org/2001/XMLSchema" xmlns:xs="http://www.w3.org/2001/XMLSchema" xmlns:p="http://schemas.microsoft.com/office/2006/metadata/properties" xmlns:ns3="a8476245-d343-4195-b005-8ff91ca0868f" targetNamespace="http://schemas.microsoft.com/office/2006/metadata/properties" ma:root="true" ma:fieldsID="ebaed4dcc3886a746b4e9813364e5a46" ns3:_="">
    <xsd:import namespace="a8476245-d343-4195-b005-8ff91ca086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76245-d343-4195-b005-8ff91ca086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716D86-40DA-4578-8C2F-5CB82477C3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8E40D3-72F5-427D-91F3-BCE27128B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476245-d343-4195-b005-8ff91ca086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B5A59E-516E-4475-952A-4D65E89F927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190</Words>
  <Application>Microsoft Office PowerPoint</Application>
  <PresentationFormat>On-screen Show (4:3)</PresentationFormat>
  <Paragraphs>29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Office Theme</vt:lpstr>
      <vt:lpstr>1_Office Theme</vt:lpstr>
      <vt:lpstr>How do I access a vaccine?</vt:lpstr>
      <vt:lpstr>PowerPoint Presentation</vt:lpstr>
      <vt:lpstr>Prioritisation criteria for Phase 1 a</vt:lpstr>
      <vt:lpstr>PowerPoint Presentation</vt:lpstr>
      <vt:lpstr>PowerPoint Presentation</vt:lpstr>
      <vt:lpstr>PowerPoint Presentation</vt:lpstr>
      <vt:lpstr>EVDS Website address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registration on EVDS</vt:lpstr>
      <vt:lpstr>PowerPoint Presentation</vt:lpstr>
      <vt:lpstr>Accessing Vaccine</vt:lpstr>
      <vt:lpstr>I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UCT FHS Transformation Commitments</dc:title>
  <dc:creator>Tracey Naledi</dc:creator>
  <cp:lastModifiedBy>Tracey Naledi</cp:lastModifiedBy>
  <cp:revision>14</cp:revision>
  <dcterms:created xsi:type="dcterms:W3CDTF">2020-10-13T10:25:16Z</dcterms:created>
  <dcterms:modified xsi:type="dcterms:W3CDTF">2021-04-13T15:37:23Z</dcterms:modified>
</cp:coreProperties>
</file>