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57" r:id="rId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9283" autoAdjust="0"/>
  </p:normalViewPr>
  <p:slideViewPr>
    <p:cSldViewPr>
      <p:cViewPr>
        <p:scale>
          <a:sx n="95" d="100"/>
          <a:sy n="95" d="100"/>
        </p:scale>
        <p:origin x="-666" y="85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Z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039EE0C-38B1-4376-A19A-78F79AB5691A}" type="datetimeFigureOut">
              <a:rPr lang="en-ZA" smtClean="0"/>
              <a:pPr/>
              <a:t>2018/09/28</a:t>
            </a:fld>
            <a:endParaRPr lang="en-Z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ZA"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Z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8C67B7-19A2-48AB-A1F0-460BDC4A5871}" type="slidenum">
              <a:rPr lang="en-ZA" smtClean="0"/>
              <a:pPr/>
              <a:t>‹#›</a:t>
            </a:fld>
            <a:endParaRPr lang="en-ZA" dirty="0"/>
          </a:p>
        </p:txBody>
      </p:sp>
    </p:spTree>
    <p:extLst>
      <p:ext uri="{BB962C8B-B14F-4D97-AF65-F5344CB8AC3E}">
        <p14:creationId xmlns:p14="http://schemas.microsoft.com/office/powerpoint/2010/main" xmlns="" val="15451482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fld id="{128C67B7-19A2-48AB-A1F0-460BDC4A5871}" type="slidenum">
              <a:rPr lang="en-ZA" smtClean="0"/>
              <a:pPr/>
              <a:t>1</a:t>
            </a:fld>
            <a:endParaRPr lang="en-ZA" dirty="0"/>
          </a:p>
        </p:txBody>
      </p:sp>
    </p:spTree>
    <p:extLst>
      <p:ext uri="{BB962C8B-B14F-4D97-AF65-F5344CB8AC3E}">
        <p14:creationId xmlns:p14="http://schemas.microsoft.com/office/powerpoint/2010/main" xmlns="" val="3250448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6593816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7637506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14326167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1991780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236197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32629335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37458228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10881902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345748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3403209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5238318-8636-429B-8D0C-62435BAEDA46}" type="datetimeFigureOut">
              <a:rPr lang="en-GB" smtClean="0"/>
              <a:pPr/>
              <a:t>28/09/2018</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28462388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238318-8636-429B-8D0C-62435BAEDA46}" type="datetimeFigureOut">
              <a:rPr lang="en-GB" smtClean="0"/>
              <a:pPr/>
              <a:t>28/09/2018</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960235-BC4B-4931-8FB1-1B5621D4537D}" type="slidenum">
              <a:rPr lang="en-GB" smtClean="0"/>
              <a:pPr/>
              <a:t>‹#›</a:t>
            </a:fld>
            <a:endParaRPr lang="en-GB" dirty="0"/>
          </a:p>
        </p:txBody>
      </p:sp>
    </p:spTree>
    <p:extLst>
      <p:ext uri="{BB962C8B-B14F-4D97-AF65-F5344CB8AC3E}">
        <p14:creationId xmlns:p14="http://schemas.microsoft.com/office/powerpoint/2010/main" xmlns="" val="24721530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2411760" y="192966"/>
            <a:ext cx="4464496" cy="1219809"/>
          </a:xfrm>
        </p:spPr>
        <p:txBody>
          <a:bodyPr>
            <a:noAutofit/>
          </a:bodyPr>
          <a:lstStyle/>
          <a:p>
            <a:r>
              <a:rPr lang="en-US" sz="2400" dirty="0"/>
              <a:t> </a:t>
            </a:r>
            <a:r>
              <a:rPr lang="en-ZA" sz="2400" dirty="0"/>
              <a:t/>
            </a:r>
            <a:br>
              <a:rPr lang="en-ZA" sz="2400" dirty="0"/>
            </a:br>
            <a:r>
              <a:rPr lang="en-US" sz="2400" dirty="0">
                <a:solidFill>
                  <a:schemeClr val="tx2">
                    <a:lumMod val="60000"/>
                    <a:lumOff val="40000"/>
                  </a:schemeClr>
                </a:solidFill>
              </a:rPr>
              <a:t>Supported Education for students with </a:t>
            </a:r>
            <a:r>
              <a:rPr lang="en-US" sz="2400" dirty="0" smtClean="0">
                <a:solidFill>
                  <a:schemeClr val="tx2">
                    <a:lumMod val="60000"/>
                    <a:lumOff val="40000"/>
                  </a:schemeClr>
                </a:solidFill>
              </a:rPr>
              <a:t>psychosocial disabilities</a:t>
            </a:r>
            <a:endParaRPr lang="en-ZA" sz="2400" dirty="0">
              <a:solidFill>
                <a:schemeClr val="tx2">
                  <a:lumMod val="60000"/>
                  <a:lumOff val="40000"/>
                </a:schemeClr>
              </a:solidFill>
            </a:endParaRPr>
          </a:p>
        </p:txBody>
      </p:sp>
      <p:sp>
        <p:nvSpPr>
          <p:cNvPr id="8" name="Content Placeholder 7"/>
          <p:cNvSpPr>
            <a:spLocks noGrp="1"/>
          </p:cNvSpPr>
          <p:nvPr>
            <p:ph sz="half" idx="1"/>
          </p:nvPr>
        </p:nvSpPr>
        <p:spPr>
          <a:xfrm>
            <a:off x="179512" y="3429000"/>
            <a:ext cx="4032448" cy="3182145"/>
          </a:xfrm>
        </p:spPr>
        <p:txBody>
          <a:bodyPr>
            <a:noAutofit/>
          </a:bodyPr>
          <a:lstStyle/>
          <a:p>
            <a:pPr marL="0" indent="0" algn="ctr">
              <a:buNone/>
            </a:pPr>
            <a:r>
              <a:rPr lang="en-ZA" sz="1600" dirty="0" smtClean="0"/>
              <a:t>The Department of Psychiatry and Mental Health </a:t>
            </a:r>
            <a:r>
              <a:rPr lang="en-ZA" sz="1600" dirty="0" smtClean="0"/>
              <a:t>and the FHS Mental Health Working Group cordially </a:t>
            </a:r>
            <a:r>
              <a:rPr lang="en-ZA" sz="1600" dirty="0" smtClean="0"/>
              <a:t>invites you to a presentation on Supported Education:</a:t>
            </a:r>
          </a:p>
          <a:p>
            <a:pPr marL="0" indent="0">
              <a:buNone/>
            </a:pPr>
            <a:endParaRPr lang="en-ZA" sz="1600" dirty="0" smtClean="0"/>
          </a:p>
          <a:p>
            <a:pPr marL="0" indent="0">
              <a:buNone/>
            </a:pPr>
            <a:r>
              <a:rPr lang="en-ZA" sz="1600" b="1" dirty="0" smtClean="0"/>
              <a:t>PRESENTER  </a:t>
            </a:r>
            <a:r>
              <a:rPr lang="en-ZA" sz="1600" dirty="0" smtClean="0"/>
              <a:t>  Prof Lies </a:t>
            </a:r>
            <a:r>
              <a:rPr lang="en-ZA" sz="1600" dirty="0" smtClean="0"/>
              <a:t>Korevaar</a:t>
            </a:r>
            <a:endParaRPr lang="en-ZA" sz="1600" dirty="0" smtClean="0"/>
          </a:p>
          <a:p>
            <a:pPr marL="0" indent="0">
              <a:buNone/>
            </a:pPr>
            <a:r>
              <a:rPr lang="en-ZA" sz="1600" b="1" dirty="0" smtClean="0"/>
              <a:t>DATE   </a:t>
            </a:r>
            <a:r>
              <a:rPr lang="en-ZA" sz="1600" dirty="0" smtClean="0"/>
              <a:t>            06 November 2018</a:t>
            </a:r>
          </a:p>
          <a:p>
            <a:pPr marL="0" indent="0">
              <a:buNone/>
            </a:pPr>
            <a:r>
              <a:rPr lang="en-ZA" sz="1600" b="1" dirty="0" smtClean="0"/>
              <a:t>TIME   </a:t>
            </a:r>
            <a:r>
              <a:rPr lang="en-ZA" sz="1600" dirty="0" smtClean="0"/>
              <a:t>            12h30-13h30</a:t>
            </a:r>
          </a:p>
          <a:p>
            <a:pPr marL="0" indent="0">
              <a:buNone/>
            </a:pPr>
            <a:r>
              <a:rPr lang="en-ZA" sz="1600" b="1" dirty="0" smtClean="0"/>
              <a:t>VENUE  </a:t>
            </a:r>
            <a:r>
              <a:rPr lang="en-ZA" sz="1600" dirty="0" smtClean="0"/>
              <a:t>          Auditorium</a:t>
            </a:r>
          </a:p>
          <a:p>
            <a:pPr marL="0" indent="0">
              <a:buNone/>
            </a:pPr>
            <a:r>
              <a:rPr lang="en-ZA" sz="1600" dirty="0"/>
              <a:t> </a:t>
            </a:r>
            <a:r>
              <a:rPr lang="en-ZA" sz="1600" dirty="0" smtClean="0"/>
              <a:t>                        Education Building</a:t>
            </a:r>
          </a:p>
          <a:p>
            <a:pPr marL="0" indent="0">
              <a:buNone/>
            </a:pPr>
            <a:r>
              <a:rPr lang="en-ZA" sz="1600" dirty="0"/>
              <a:t> </a:t>
            </a:r>
            <a:r>
              <a:rPr lang="en-ZA" sz="1600" dirty="0" smtClean="0"/>
              <a:t>                        Valkenberg Hospital</a:t>
            </a:r>
          </a:p>
          <a:p>
            <a:pPr marL="0" indent="0">
              <a:buNone/>
            </a:pPr>
            <a:r>
              <a:rPr lang="en-ZA" sz="1600" dirty="0"/>
              <a:t> </a:t>
            </a:r>
            <a:r>
              <a:rPr lang="en-ZA" sz="1600" dirty="0" smtClean="0"/>
              <a:t>                       </a:t>
            </a:r>
            <a:r>
              <a:rPr lang="en-ZA" sz="1600" dirty="0" smtClean="0"/>
              <a:t>Liesbeek</a:t>
            </a:r>
            <a:r>
              <a:rPr lang="en-ZA" sz="1600" dirty="0" smtClean="0"/>
              <a:t> Parkway,  Observatory </a:t>
            </a:r>
          </a:p>
          <a:p>
            <a:pPr marL="0" indent="0">
              <a:buNone/>
            </a:pPr>
            <a:endParaRPr lang="en-ZA" sz="2400" dirty="0"/>
          </a:p>
          <a:p>
            <a:pPr marL="0" indent="0">
              <a:buNone/>
            </a:pPr>
            <a:r>
              <a:rPr lang="en-ZA" sz="2400" dirty="0" smtClean="0"/>
              <a:t> </a:t>
            </a:r>
          </a:p>
          <a:p>
            <a:pPr marL="0" indent="0">
              <a:buNone/>
            </a:pPr>
            <a:endParaRPr lang="en-ZA" sz="2400" dirty="0"/>
          </a:p>
          <a:p>
            <a:pPr marL="0" indent="0">
              <a:buNone/>
            </a:pPr>
            <a:endParaRPr lang="en-ZA" sz="2400" dirty="0" smtClean="0"/>
          </a:p>
          <a:p>
            <a:pPr marL="0" indent="0">
              <a:buNone/>
            </a:pPr>
            <a:r>
              <a:rPr lang="en-GB" sz="2400" dirty="0" smtClean="0"/>
              <a:t>      </a:t>
            </a:r>
            <a:endParaRPr lang="en-GB" sz="2400" dirty="0"/>
          </a:p>
        </p:txBody>
      </p:sp>
      <p:sp>
        <p:nvSpPr>
          <p:cNvPr id="9" name="Content Placeholder 8"/>
          <p:cNvSpPr>
            <a:spLocks noGrp="1"/>
          </p:cNvSpPr>
          <p:nvPr>
            <p:ph sz="half" idx="2"/>
          </p:nvPr>
        </p:nvSpPr>
        <p:spPr>
          <a:xfrm>
            <a:off x="4139952" y="1628799"/>
            <a:ext cx="4618856" cy="4777273"/>
          </a:xfrm>
        </p:spPr>
        <p:txBody>
          <a:bodyPr>
            <a:normAutofit fontScale="25000" lnSpcReduction="20000"/>
          </a:bodyPr>
          <a:lstStyle/>
          <a:p>
            <a:pPr marL="0" indent="0">
              <a:buNone/>
            </a:pPr>
            <a:r>
              <a:rPr lang="en-US" sz="4800" dirty="0" smtClean="0">
                <a:latin typeface="+mj-lt"/>
                <a:cs typeface="Arial" panose="020B0604020202020204" pitchFamily="34" charset="0"/>
              </a:rPr>
              <a:t>Lies Korevaar is Professor of Rehabilitation at the Hanze University of Applied Sciences in Groningen, the Netherlands, since June 2003. He is recognized as one of the pioneers in the field of Psychosocial Rehabilitation in the Netherlands and an international expert in the field of Supported Education for people with </a:t>
            </a:r>
            <a:r>
              <a:rPr lang="en-US" sz="4800" dirty="0" smtClean="0">
                <a:latin typeface="+mj-lt"/>
                <a:cs typeface="Arial" panose="020B0604020202020204" pitchFamily="34" charset="0"/>
              </a:rPr>
              <a:t>psychosocial   </a:t>
            </a:r>
            <a:r>
              <a:rPr lang="en-US" sz="4800" dirty="0" smtClean="0">
                <a:latin typeface="+mj-lt"/>
                <a:cs typeface="Arial" panose="020B0604020202020204" pitchFamily="34" charset="0"/>
              </a:rPr>
              <a:t>disabilities</a:t>
            </a:r>
            <a:r>
              <a:rPr lang="en-US" sz="4800" dirty="0" smtClean="0">
                <a:solidFill>
                  <a:srgbClr val="FF0000"/>
                </a:solidFill>
                <a:latin typeface="+mj-lt"/>
                <a:cs typeface="Arial" panose="020B0604020202020204" pitchFamily="34" charset="0"/>
              </a:rPr>
              <a:t>. </a:t>
            </a:r>
          </a:p>
          <a:p>
            <a:pPr marL="0" indent="0">
              <a:buNone/>
            </a:pPr>
            <a:endParaRPr lang="en-US" sz="4800" dirty="0" smtClean="0">
              <a:latin typeface="+mj-lt"/>
              <a:cs typeface="Arial" panose="020B0604020202020204" pitchFamily="34" charset="0"/>
            </a:endParaRPr>
          </a:p>
          <a:p>
            <a:pPr marL="0" indent="0">
              <a:buNone/>
            </a:pPr>
            <a:r>
              <a:rPr lang="en-US" sz="4800" dirty="0" smtClean="0">
                <a:latin typeface="+mj-lt"/>
                <a:cs typeface="Arial" panose="020B0604020202020204" pitchFamily="34" charset="0"/>
              </a:rPr>
              <a:t>He has been a consultant in Recovery Oriented Services in the Dutch Mental Health System for more than 15 years and he initiated the first university based Associated Degree for (ex)client s of Mental Health Services to become an Expert by Experience (Peer Support Provider) at the Hanze University.</a:t>
            </a:r>
          </a:p>
          <a:p>
            <a:pPr marL="0" indent="0">
              <a:buNone/>
            </a:pPr>
            <a:endParaRPr lang="en-GB" sz="4800" dirty="0" smtClean="0">
              <a:latin typeface="+mj-lt"/>
              <a:cs typeface="Arial" panose="020B0604020202020204" pitchFamily="34" charset="0"/>
            </a:endParaRPr>
          </a:p>
          <a:p>
            <a:pPr marL="0" indent="0">
              <a:buNone/>
            </a:pPr>
            <a:r>
              <a:rPr lang="en-US" sz="4800" dirty="0" smtClean="0">
                <a:latin typeface="+mj-lt"/>
                <a:cs typeface="Arial" panose="020B0604020202020204" pitchFamily="34" charset="0"/>
              </a:rPr>
              <a:t>Prof Korevaar’s relationship with South Africa began in 1996, when he was appointed as the designated trainer &amp; consultant: Psychosocial Rehabilitation in a WHO-project in South Africa  in the Western Cape and KwaZulu-Natal .  For the period 2008 - 2012 he was an Honorary Associate Professor at the School of Nursing of the University of KwaZulu-Natal. Prof Korevaar has authored and co-authored </a:t>
            </a:r>
            <a:r>
              <a:rPr lang="en-US" sz="4800" dirty="0" smtClean="0">
                <a:latin typeface="+mj-lt"/>
                <a:cs typeface="Arial" panose="020B0604020202020204" pitchFamily="34" charset="0"/>
              </a:rPr>
              <a:t>numerous </a:t>
            </a:r>
            <a:r>
              <a:rPr lang="en-US" sz="4800" dirty="0" smtClean="0">
                <a:latin typeface="+mj-lt"/>
                <a:cs typeface="Arial" panose="020B0604020202020204" pitchFamily="34" charset="0"/>
              </a:rPr>
              <a:t>articles in professional and peer reviewed journals, two handbooks  on Rehabilitation &amp; Supported </a:t>
            </a:r>
            <a:r>
              <a:rPr lang="en-US" sz="4800" dirty="0" smtClean="0">
                <a:latin typeface="+mj-lt"/>
                <a:cs typeface="Arial" panose="020B0604020202020204" pitchFamily="34" charset="0"/>
              </a:rPr>
              <a:t>Education, book </a:t>
            </a:r>
            <a:r>
              <a:rPr lang="en-US" sz="4800" dirty="0" smtClean="0">
                <a:latin typeface="+mj-lt"/>
                <a:cs typeface="Arial" panose="020B0604020202020204" pitchFamily="34" charset="0"/>
              </a:rPr>
              <a:t>chapters and several rehabilitation training packages.</a:t>
            </a:r>
          </a:p>
          <a:p>
            <a:pPr marL="0" indent="0">
              <a:buNone/>
            </a:pPr>
            <a:endParaRPr lang="en-GB" sz="4800" dirty="0" smtClean="0">
              <a:latin typeface="+mj-lt"/>
              <a:cs typeface="Arial" panose="020B0604020202020204" pitchFamily="34" charset="0"/>
            </a:endParaRPr>
          </a:p>
          <a:p>
            <a:pPr marL="0" indent="0">
              <a:buNone/>
            </a:pPr>
            <a:r>
              <a:rPr lang="en-US" sz="4800" dirty="0" smtClean="0">
                <a:latin typeface="+mj-lt"/>
                <a:cs typeface="Arial" panose="020B0604020202020204" pitchFamily="34" charset="0"/>
              </a:rPr>
              <a:t> </a:t>
            </a:r>
            <a:r>
              <a:rPr lang="en-US" sz="4800" dirty="0" smtClean="0">
                <a:latin typeface="+mj-lt"/>
              </a:rPr>
              <a:t>Before </a:t>
            </a:r>
            <a:r>
              <a:rPr lang="en-US" sz="4800" dirty="0" smtClean="0">
                <a:latin typeface="+mj-lt"/>
              </a:rPr>
              <a:t>his appointment at </a:t>
            </a:r>
            <a:r>
              <a:rPr lang="en-US" sz="4800" dirty="0">
                <a:latin typeface="+mj-lt"/>
              </a:rPr>
              <a:t>the </a:t>
            </a:r>
            <a:r>
              <a:rPr lang="en-US" sz="4800" dirty="0">
                <a:latin typeface="+mj-lt"/>
              </a:rPr>
              <a:t>Hanze</a:t>
            </a:r>
            <a:r>
              <a:rPr lang="en-US" sz="4800" dirty="0">
                <a:latin typeface="+mj-lt"/>
              </a:rPr>
              <a:t> University Groningen, </a:t>
            </a:r>
            <a:r>
              <a:rPr lang="en-US" sz="4800" dirty="0" smtClean="0">
                <a:latin typeface="+mj-lt"/>
              </a:rPr>
              <a:t>Prof </a:t>
            </a:r>
            <a:r>
              <a:rPr lang="en-US" sz="4800" dirty="0" smtClean="0">
                <a:latin typeface="+mj-lt"/>
              </a:rPr>
              <a:t>Korevaar</a:t>
            </a:r>
            <a:r>
              <a:rPr lang="en-US" sz="4800" dirty="0" smtClean="0">
                <a:latin typeface="+mj-lt"/>
              </a:rPr>
              <a:t> worked </a:t>
            </a:r>
            <a:r>
              <a:rPr lang="en-US" sz="4800" dirty="0">
                <a:latin typeface="+mj-lt"/>
              </a:rPr>
              <a:t>for almost 25 years as a clinical psychologist in the field of Mental Health, </a:t>
            </a:r>
            <a:r>
              <a:rPr lang="en-US" sz="4800" dirty="0" smtClean="0">
                <a:latin typeface="+mj-lt"/>
              </a:rPr>
              <a:t>specializing in </a:t>
            </a:r>
            <a:r>
              <a:rPr lang="en-US" sz="4800" dirty="0" smtClean="0">
                <a:latin typeface="+mj-lt"/>
              </a:rPr>
              <a:t>Psychiatric Rehabilitation </a:t>
            </a:r>
            <a:r>
              <a:rPr lang="en-US" sz="4800" dirty="0">
                <a:latin typeface="+mj-lt"/>
              </a:rPr>
              <a:t>and Supported Education. Among his many roles as a researcher, rehabilitation counsellor, trainer and consultant, </a:t>
            </a:r>
            <a:r>
              <a:rPr lang="en-US" sz="4800" dirty="0" smtClean="0">
                <a:latin typeface="+mj-lt"/>
              </a:rPr>
              <a:t>Prof </a:t>
            </a:r>
            <a:r>
              <a:rPr lang="en-US" sz="4800" dirty="0" smtClean="0">
                <a:latin typeface="+mj-lt"/>
              </a:rPr>
              <a:t>Korevaar</a:t>
            </a:r>
            <a:r>
              <a:rPr lang="en-US" sz="4800" dirty="0" smtClean="0">
                <a:latin typeface="+mj-lt"/>
              </a:rPr>
              <a:t> </a:t>
            </a:r>
            <a:r>
              <a:rPr lang="en-US" sz="4800" dirty="0">
                <a:latin typeface="+mj-lt"/>
              </a:rPr>
              <a:t>was the principal investigator of the Erasmus+ </a:t>
            </a:r>
            <a:r>
              <a:rPr lang="en-US" sz="4800" dirty="0">
                <a:latin typeface="+mj-lt"/>
              </a:rPr>
              <a:t>ImpulSE</a:t>
            </a:r>
            <a:r>
              <a:rPr lang="en-US" sz="4800" dirty="0">
                <a:latin typeface="+mj-lt"/>
              </a:rPr>
              <a:t> project (2014-2017), a European Supported Education project for young people with </a:t>
            </a:r>
            <a:r>
              <a:rPr lang="en-US" sz="4800" dirty="0" smtClean="0">
                <a:latin typeface="+mj-lt"/>
              </a:rPr>
              <a:t>psychosocial difficulties.</a:t>
            </a:r>
            <a:endParaRPr lang="en-ZA" sz="4800" dirty="0">
              <a:latin typeface="+mj-lt"/>
            </a:endParaRPr>
          </a:p>
          <a:p>
            <a:pPr marL="0" indent="0">
              <a:buNone/>
            </a:pPr>
            <a:endParaRPr lang="en-GB" sz="4800" dirty="0">
              <a:latin typeface="+mj-lt"/>
            </a:endParaRPr>
          </a:p>
        </p:txBody>
      </p:sp>
      <p:pic>
        <p:nvPicPr>
          <p:cNvPr id="10" name="Afbeelding 1" descr="I:\Afbeeldingen\Lectoraat\Marcel de Jong\MJJ-20150302-foto's\MJJ-20150302-foto-21.jpg"/>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27584" y="223646"/>
            <a:ext cx="1512168" cy="1944216"/>
          </a:xfrm>
          <a:prstGeom prst="rect">
            <a:avLst/>
          </a:prstGeom>
          <a:noFill/>
          <a:ln>
            <a:noFill/>
          </a:ln>
        </p:spPr>
      </p:pic>
      <p:pic>
        <p:nvPicPr>
          <p:cNvPr id="11" name="Picture 5"/>
          <p:cNvPicPr>
            <a:picLocks noChangeAspect="1" noChangeArrowheads="1"/>
          </p:cNvPicPr>
          <p:nvPr/>
        </p:nvPicPr>
        <p:blipFill>
          <a:blip r:embed="rId4" cstate="print"/>
          <a:srcRect/>
          <a:stretch>
            <a:fillRect/>
          </a:stretch>
        </p:blipFill>
        <p:spPr bwMode="auto">
          <a:xfrm>
            <a:off x="7092280" y="181337"/>
            <a:ext cx="1512168" cy="1371600"/>
          </a:xfrm>
          <a:prstGeom prst="rect">
            <a:avLst/>
          </a:prstGeom>
          <a:noFill/>
          <a:ln w="9525" algn="ctr">
            <a:noFill/>
            <a:miter lim="800000"/>
            <a:headEnd/>
            <a:tailEnd/>
          </a:ln>
        </p:spPr>
      </p:pic>
      <p:sp>
        <p:nvSpPr>
          <p:cNvPr id="12" name="Content Placeholder 7"/>
          <p:cNvSpPr txBox="1">
            <a:spLocks/>
          </p:cNvSpPr>
          <p:nvPr/>
        </p:nvSpPr>
        <p:spPr>
          <a:xfrm>
            <a:off x="323528" y="2376669"/>
            <a:ext cx="3744416" cy="908315"/>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ZA" sz="2400" dirty="0" smtClean="0"/>
              <a:t> </a:t>
            </a:r>
          </a:p>
          <a:p>
            <a:pPr marL="0" indent="0">
              <a:buFont typeface="Arial" panose="020B0604020202020204" pitchFamily="34" charset="0"/>
              <a:buNone/>
            </a:pPr>
            <a:endParaRPr lang="en-ZA" sz="2400" dirty="0" smtClean="0"/>
          </a:p>
          <a:p>
            <a:pPr marL="0" indent="0">
              <a:buFont typeface="Arial" panose="020B0604020202020204" pitchFamily="34" charset="0"/>
              <a:buNone/>
            </a:pPr>
            <a:endParaRPr lang="en-ZA" sz="2400" dirty="0" smtClean="0"/>
          </a:p>
          <a:p>
            <a:pPr marL="0" indent="0">
              <a:buFont typeface="Arial" panose="020B0604020202020204" pitchFamily="34" charset="0"/>
              <a:buNone/>
            </a:pPr>
            <a:endParaRPr lang="en-GB" sz="2400" dirty="0"/>
          </a:p>
        </p:txBody>
      </p:sp>
      <p:sp>
        <p:nvSpPr>
          <p:cNvPr id="2" name="Rectangle 1"/>
          <p:cNvSpPr/>
          <p:nvPr/>
        </p:nvSpPr>
        <p:spPr>
          <a:xfrm>
            <a:off x="91520" y="2261196"/>
            <a:ext cx="3744416" cy="1015663"/>
          </a:xfrm>
          <a:prstGeom prst="rect">
            <a:avLst/>
          </a:prstGeom>
        </p:spPr>
        <p:txBody>
          <a:bodyPr wrap="square">
            <a:spAutoFit/>
          </a:bodyPr>
          <a:lstStyle/>
          <a:p>
            <a:r>
              <a:rPr lang="en-US" sz="1200" dirty="0" smtClean="0"/>
              <a:t>Lies </a:t>
            </a:r>
            <a:r>
              <a:rPr lang="en-US" sz="1200" dirty="0"/>
              <a:t>Korevaar</a:t>
            </a:r>
            <a:r>
              <a:rPr lang="en-US" sz="1200" dirty="0"/>
              <a:t>, PhD., Professor of </a:t>
            </a:r>
            <a:r>
              <a:rPr lang="en-US" sz="1200" dirty="0" smtClean="0"/>
              <a:t>Rehabilitation,</a:t>
            </a:r>
          </a:p>
          <a:p>
            <a:r>
              <a:rPr lang="en-US" sz="1200" dirty="0" smtClean="0"/>
              <a:t>Hanze</a:t>
            </a:r>
            <a:r>
              <a:rPr lang="en-US" sz="1200" dirty="0" smtClean="0"/>
              <a:t> </a:t>
            </a:r>
            <a:r>
              <a:rPr lang="en-US" sz="1200" dirty="0"/>
              <a:t>University of Applied Sciences </a:t>
            </a:r>
            <a:r>
              <a:rPr lang="en-US" sz="1200" dirty="0" smtClean="0"/>
              <a:t>,</a:t>
            </a:r>
          </a:p>
          <a:p>
            <a:r>
              <a:rPr lang="en-US" sz="1200" dirty="0" smtClean="0"/>
              <a:t> </a:t>
            </a:r>
            <a:r>
              <a:rPr lang="en-US" sz="1200" dirty="0"/>
              <a:t>Research and Innovation Center for Rehabilitation, Groningen, the Netherlands.</a:t>
            </a:r>
            <a:endParaRPr lang="en-ZA" sz="1200" dirty="0"/>
          </a:p>
          <a:p>
            <a:r>
              <a:rPr lang="en-US" sz="1200" dirty="0"/>
              <a:t> </a:t>
            </a:r>
            <a:endParaRPr lang="en-ZA" sz="1200" dirty="0"/>
          </a:p>
        </p:txBody>
      </p:sp>
    </p:spTree>
    <p:extLst>
      <p:ext uri="{BB962C8B-B14F-4D97-AF65-F5344CB8AC3E}">
        <p14:creationId xmlns:p14="http://schemas.microsoft.com/office/powerpoint/2010/main" xmlns="" val="999614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274638"/>
            <a:ext cx="8229600" cy="634082"/>
          </a:xfrm>
        </p:spPr>
        <p:txBody>
          <a:bodyPr>
            <a:normAutofit/>
          </a:bodyPr>
          <a:lstStyle/>
          <a:p>
            <a:pPr algn="l"/>
            <a:r>
              <a:rPr lang="en-ZA" sz="2800" dirty="0" smtClean="0">
                <a:solidFill>
                  <a:srgbClr val="0070C0"/>
                </a:solidFill>
              </a:rPr>
              <a:t>About Supported Education…</a:t>
            </a:r>
            <a:endParaRPr lang="en-ZA" sz="2800" dirty="0">
              <a:solidFill>
                <a:srgbClr val="0070C0"/>
              </a:solidFill>
            </a:endParaRPr>
          </a:p>
        </p:txBody>
      </p:sp>
      <p:sp>
        <p:nvSpPr>
          <p:cNvPr id="6" name="Content Placeholder 5"/>
          <p:cNvSpPr>
            <a:spLocks noGrp="1"/>
          </p:cNvSpPr>
          <p:nvPr>
            <p:ph sz="half" idx="1"/>
          </p:nvPr>
        </p:nvSpPr>
        <p:spPr>
          <a:xfrm>
            <a:off x="323528" y="1226366"/>
            <a:ext cx="4172272" cy="5370986"/>
          </a:xfrm>
        </p:spPr>
        <p:txBody>
          <a:bodyPr>
            <a:noAutofit/>
          </a:bodyPr>
          <a:lstStyle/>
          <a:p>
            <a:pPr marL="0" indent="0">
              <a:buNone/>
            </a:pPr>
            <a:r>
              <a:rPr lang="en-US" sz="1400" dirty="0"/>
              <a:t>Many students in higher education have </a:t>
            </a:r>
            <a:r>
              <a:rPr lang="en-US" sz="1400" dirty="0" smtClean="0"/>
              <a:t>psychosocial </a:t>
            </a:r>
            <a:r>
              <a:rPr lang="en-US" sz="1400" dirty="0"/>
              <a:t>problems. They often meet with overwhelming obstacles, including stigmatization, social exclusion and discrimination.</a:t>
            </a:r>
            <a:r>
              <a:rPr lang="en-US" sz="1400" i="1" dirty="0"/>
              <a:t> </a:t>
            </a:r>
            <a:r>
              <a:rPr lang="en-US" sz="1400" dirty="0"/>
              <a:t> </a:t>
            </a:r>
            <a:r>
              <a:rPr lang="en-US" sz="1400" dirty="0" smtClean="0"/>
              <a:t>Research </a:t>
            </a:r>
            <a:r>
              <a:rPr lang="en-US" sz="1400" dirty="0"/>
              <a:t>indicates that students with </a:t>
            </a:r>
            <a:r>
              <a:rPr lang="en-US" sz="1400" dirty="0" smtClean="0"/>
              <a:t>psychosocial problems </a:t>
            </a:r>
            <a:r>
              <a:rPr lang="en-US" sz="1400" dirty="0"/>
              <a:t>spend more time on their education, but get </a:t>
            </a:r>
            <a:r>
              <a:rPr lang="en-US" sz="1400" dirty="0" smtClean="0"/>
              <a:t>lower </a:t>
            </a:r>
            <a:r>
              <a:rPr lang="en-US" sz="1400" dirty="0"/>
              <a:t>grades and less study credits compared to their </a:t>
            </a:r>
            <a:r>
              <a:rPr lang="en-US" sz="1400" dirty="0" smtClean="0"/>
              <a:t>healthy</a:t>
            </a:r>
            <a:r>
              <a:rPr lang="en-US" sz="1400" dirty="0" smtClean="0">
                <a:solidFill>
                  <a:srgbClr val="C00000"/>
                </a:solidFill>
              </a:rPr>
              <a:t>  </a:t>
            </a:r>
            <a:r>
              <a:rPr lang="en-US" sz="1400" dirty="0"/>
              <a:t>peers (</a:t>
            </a:r>
            <a:r>
              <a:rPr lang="en-US" sz="1400" dirty="0"/>
              <a:t>Broek</a:t>
            </a:r>
            <a:r>
              <a:rPr lang="en-US" sz="1400" dirty="0"/>
              <a:t> et al., 2013). </a:t>
            </a:r>
            <a:r>
              <a:rPr lang="en-US" sz="1400" dirty="0" smtClean="0"/>
              <a:t> Students with </a:t>
            </a:r>
            <a:r>
              <a:rPr lang="en-US" sz="1400" dirty="0" smtClean="0"/>
              <a:t>psychosocial disability </a:t>
            </a:r>
            <a:r>
              <a:rPr lang="en-US" sz="1400" dirty="0"/>
              <a:t>are </a:t>
            </a:r>
            <a:r>
              <a:rPr lang="en-US" sz="1400" dirty="0" smtClean="0"/>
              <a:t>at </a:t>
            </a:r>
            <a:r>
              <a:rPr lang="en-US" sz="1400" dirty="0"/>
              <a:t>higher risk of early school leaving (</a:t>
            </a:r>
            <a:r>
              <a:rPr lang="en-US" sz="1400" dirty="0"/>
              <a:t>Broek</a:t>
            </a:r>
            <a:r>
              <a:rPr lang="en-US" sz="1400" dirty="0"/>
              <a:t> et al., 2013; ROA, 2014</a:t>
            </a:r>
            <a:r>
              <a:rPr lang="en-US" sz="1400" dirty="0" smtClean="0"/>
              <a:t>), reducing their  </a:t>
            </a:r>
            <a:r>
              <a:rPr lang="en-US" sz="1400" dirty="0"/>
              <a:t>chances of </a:t>
            </a:r>
            <a:r>
              <a:rPr lang="en-US" sz="1400" dirty="0" smtClean="0"/>
              <a:t>employment  </a:t>
            </a:r>
            <a:r>
              <a:rPr lang="en-US" sz="1400" dirty="0"/>
              <a:t>(Baum &amp; </a:t>
            </a:r>
            <a:r>
              <a:rPr lang="en-US" sz="1400" dirty="0"/>
              <a:t>Payea</a:t>
            </a:r>
            <a:r>
              <a:rPr lang="en-US" sz="1400" dirty="0"/>
              <a:t>, 2013) </a:t>
            </a:r>
            <a:r>
              <a:rPr lang="en-US" sz="1400" dirty="0" smtClean="0"/>
              <a:t>and their  broader social participation as citizens </a:t>
            </a:r>
            <a:r>
              <a:rPr lang="en-US" sz="1400" dirty="0"/>
              <a:t>(Davidson, 2003). </a:t>
            </a:r>
            <a:endParaRPr lang="en-US" sz="1400" dirty="0" smtClean="0"/>
          </a:p>
          <a:p>
            <a:pPr marL="0" indent="0">
              <a:buNone/>
            </a:pPr>
            <a:r>
              <a:rPr lang="en-US" sz="1400" dirty="0" smtClean="0"/>
              <a:t>Enhancing </a:t>
            </a:r>
            <a:r>
              <a:rPr lang="en-US" sz="1400" dirty="0"/>
              <a:t>the functioning of students with </a:t>
            </a:r>
            <a:r>
              <a:rPr lang="en-US" sz="1400" dirty="0" smtClean="0"/>
              <a:t>psychosocial problems </a:t>
            </a:r>
            <a:r>
              <a:rPr lang="en-US" sz="1400" dirty="0" smtClean="0"/>
              <a:t>is a relevant starting </a:t>
            </a:r>
            <a:r>
              <a:rPr lang="en-US" sz="1400" dirty="0"/>
              <a:t>point for </a:t>
            </a:r>
            <a:r>
              <a:rPr lang="en-US" sz="1400" dirty="0" smtClean="0"/>
              <a:t>reducing the percentage of school leavers and enhancing  the capacity of the workforce in South Africa. </a:t>
            </a:r>
          </a:p>
          <a:p>
            <a:pPr marL="0" indent="0">
              <a:buNone/>
            </a:pPr>
            <a:r>
              <a:rPr lang="en-US" sz="1400" dirty="0" smtClean="0"/>
              <a:t>Educational </a:t>
            </a:r>
            <a:r>
              <a:rPr lang="en-US" sz="1400" dirty="0"/>
              <a:t>and Mental Health professionals who want to support </a:t>
            </a:r>
            <a:r>
              <a:rPr lang="en-US" sz="1400" dirty="0" smtClean="0"/>
              <a:t>students with psychosocial disability </a:t>
            </a:r>
            <a:r>
              <a:rPr lang="en-US" sz="1400" dirty="0"/>
              <a:t>to be successful and satisfied in educational situations often lack the knowledge and skills required to implement the comprehensive </a:t>
            </a:r>
            <a:r>
              <a:rPr lang="en-US" sz="1400" dirty="0" smtClean="0"/>
              <a:t> and </a:t>
            </a:r>
            <a:r>
              <a:rPr lang="en-US" sz="1400" dirty="0" smtClean="0"/>
              <a:t>individualised</a:t>
            </a:r>
            <a:r>
              <a:rPr lang="en-US" sz="1400" dirty="0" smtClean="0"/>
              <a:t> support </a:t>
            </a:r>
            <a:r>
              <a:rPr lang="en-US" sz="1400" dirty="0"/>
              <a:t>interventions that are needed to help </a:t>
            </a:r>
            <a:r>
              <a:rPr lang="en-US" sz="1400" dirty="0" smtClean="0"/>
              <a:t>students </a:t>
            </a:r>
            <a:r>
              <a:rPr lang="en-US" sz="1400" dirty="0" smtClean="0"/>
              <a:t>fulfil their student role. </a:t>
            </a:r>
            <a:r>
              <a:rPr lang="en-US" sz="1400" i="1" dirty="0"/>
              <a:t> </a:t>
            </a:r>
            <a:endParaRPr lang="en-ZA" sz="1400" dirty="0"/>
          </a:p>
        </p:txBody>
      </p:sp>
      <p:sp>
        <p:nvSpPr>
          <p:cNvPr id="7" name="Content Placeholder 6"/>
          <p:cNvSpPr>
            <a:spLocks noGrp="1"/>
          </p:cNvSpPr>
          <p:nvPr>
            <p:ph sz="half" idx="2"/>
          </p:nvPr>
        </p:nvSpPr>
        <p:spPr>
          <a:xfrm>
            <a:off x="4648200" y="1226366"/>
            <a:ext cx="4038600" cy="5226970"/>
          </a:xfrm>
        </p:spPr>
        <p:txBody>
          <a:bodyPr>
            <a:noAutofit/>
          </a:bodyPr>
          <a:lstStyle/>
          <a:p>
            <a:pPr marL="0" indent="0">
              <a:buNone/>
            </a:pPr>
            <a:r>
              <a:rPr lang="en-US" sz="1400" dirty="0" smtClean="0"/>
              <a:t>Supported </a:t>
            </a:r>
            <a:r>
              <a:rPr lang="en-US" sz="1400" dirty="0"/>
              <a:t>Education is best known as a psychiatric rehabilitation intervention to help young people with </a:t>
            </a:r>
            <a:r>
              <a:rPr lang="en-US" sz="1400" dirty="0" smtClean="0"/>
              <a:t>psychosocial disability </a:t>
            </a:r>
            <a:r>
              <a:rPr lang="en-US" sz="1400" dirty="0"/>
              <a:t>to pursue and achieve their educational goals. </a:t>
            </a:r>
            <a:endParaRPr lang="en-US" sz="1400" dirty="0" smtClean="0"/>
          </a:p>
          <a:p>
            <a:pPr marL="0" indent="0">
              <a:buNone/>
            </a:pPr>
            <a:endParaRPr lang="en-US" sz="1400" dirty="0" smtClean="0"/>
          </a:p>
          <a:p>
            <a:pPr marL="0" indent="0">
              <a:buNone/>
            </a:pPr>
            <a:r>
              <a:rPr lang="en-US" sz="1400" dirty="0" smtClean="0"/>
              <a:t>The </a:t>
            </a:r>
            <a:r>
              <a:rPr lang="en-US" sz="1400" dirty="0"/>
              <a:t>first Supported Education </a:t>
            </a:r>
            <a:r>
              <a:rPr lang="en-US" sz="1400" dirty="0" smtClean="0"/>
              <a:t>program in Rotterdam, The </a:t>
            </a:r>
            <a:r>
              <a:rPr lang="en-US" sz="1400" dirty="0"/>
              <a:t>Netherlands </a:t>
            </a:r>
            <a:r>
              <a:rPr lang="en-US" sz="1400" dirty="0" smtClean="0"/>
              <a:t> was implemented in  1998. </a:t>
            </a:r>
          </a:p>
          <a:p>
            <a:pPr marL="0" indent="0">
              <a:buNone/>
            </a:pPr>
            <a:endParaRPr lang="en-US" sz="1400" dirty="0"/>
          </a:p>
          <a:p>
            <a:pPr marL="0" indent="0">
              <a:buNone/>
            </a:pPr>
            <a:r>
              <a:rPr lang="en-US" sz="1400" dirty="0" smtClean="0"/>
              <a:t>The </a:t>
            </a:r>
            <a:r>
              <a:rPr lang="en-US" sz="1400" dirty="0"/>
              <a:t>Research &amp; Innovation Centre for Rehabilitation of the </a:t>
            </a:r>
            <a:r>
              <a:rPr lang="en-US" sz="1400" dirty="0"/>
              <a:t>Hanze</a:t>
            </a:r>
            <a:r>
              <a:rPr lang="en-US" sz="1400" dirty="0"/>
              <a:t> University Groningen </a:t>
            </a:r>
            <a:r>
              <a:rPr lang="en-US" sz="1400" dirty="0" smtClean="0"/>
              <a:t>developed a </a:t>
            </a:r>
            <a:r>
              <a:rPr lang="en-US" sz="1400" dirty="0"/>
              <a:t>Supported Education Research &amp; Innovation </a:t>
            </a:r>
            <a:r>
              <a:rPr lang="en-US" sz="1400" dirty="0" smtClean="0"/>
              <a:t>Program in 2004. </a:t>
            </a:r>
            <a:r>
              <a:rPr lang="en-US" sz="1400" dirty="0"/>
              <a:t>The aim of this program is to develop and disseminate Supported Education information, services and products to help young people with </a:t>
            </a:r>
            <a:r>
              <a:rPr lang="en-US" sz="1400" dirty="0" smtClean="0"/>
              <a:t>psychosocial disability  </a:t>
            </a:r>
            <a:r>
              <a:rPr lang="en-US" sz="1400" dirty="0"/>
              <a:t>to start and/or to continue mainstream education. </a:t>
            </a:r>
            <a:endParaRPr lang="en-ZA" sz="1400" dirty="0"/>
          </a:p>
          <a:p>
            <a:pPr marL="0" indent="0">
              <a:buNone/>
            </a:pPr>
            <a:r>
              <a:rPr lang="en-US" sz="1400" dirty="0"/>
              <a:t> </a:t>
            </a:r>
            <a:endParaRPr lang="en-ZA" sz="1400" dirty="0"/>
          </a:p>
          <a:p>
            <a:pPr marL="0" indent="0">
              <a:buNone/>
            </a:pPr>
            <a:r>
              <a:rPr lang="en-US" sz="1400" dirty="0"/>
              <a:t>In the presentation a brief introduction </a:t>
            </a:r>
            <a:r>
              <a:rPr lang="en-US" sz="1400" dirty="0" smtClean="0"/>
              <a:t>to </a:t>
            </a:r>
            <a:r>
              <a:rPr lang="en-US" sz="1400" dirty="0"/>
              <a:t>Supported Education will be given </a:t>
            </a:r>
            <a:r>
              <a:rPr lang="en-US" sz="1400" dirty="0" smtClean="0"/>
              <a:t>and  </a:t>
            </a:r>
            <a:r>
              <a:rPr lang="en-US" sz="1400" dirty="0"/>
              <a:t>the challenges that  students with </a:t>
            </a:r>
            <a:r>
              <a:rPr lang="en-US" sz="1400" dirty="0" smtClean="0"/>
              <a:t>psychosocial disability </a:t>
            </a:r>
            <a:r>
              <a:rPr lang="en-US" sz="1400" dirty="0"/>
              <a:t>face to return to and/or remain at school will be discussed. </a:t>
            </a:r>
            <a:r>
              <a:rPr lang="en-US" sz="1400" dirty="0" smtClean="0"/>
              <a:t>Finally</a:t>
            </a:r>
            <a:r>
              <a:rPr lang="en-US" sz="1400" dirty="0"/>
              <a:t>, the Supported Education intervention will be presented in more detail.</a:t>
            </a:r>
            <a:endParaRPr lang="en-ZA" sz="1400" dirty="0"/>
          </a:p>
          <a:p>
            <a:endParaRPr lang="en-ZA" sz="1400" dirty="0"/>
          </a:p>
          <a:p>
            <a:endParaRPr lang="en-ZA" sz="1400" dirty="0"/>
          </a:p>
        </p:txBody>
      </p:sp>
      <p:pic>
        <p:nvPicPr>
          <p:cNvPr id="8" name="Picture 5"/>
          <p:cNvPicPr>
            <a:picLocks noChangeAspect="1" noChangeArrowheads="1"/>
          </p:cNvPicPr>
          <p:nvPr/>
        </p:nvPicPr>
        <p:blipFill>
          <a:blip r:embed="rId2" cstate="print"/>
          <a:srcRect/>
          <a:stretch>
            <a:fillRect/>
          </a:stretch>
        </p:blipFill>
        <p:spPr bwMode="auto">
          <a:xfrm>
            <a:off x="7524328" y="181338"/>
            <a:ext cx="1152128" cy="1045028"/>
          </a:xfrm>
          <a:prstGeom prst="rect">
            <a:avLst/>
          </a:prstGeom>
          <a:noFill/>
          <a:ln w="9525" algn="ctr">
            <a:noFill/>
            <a:miter lim="800000"/>
            <a:headEnd/>
            <a:tailEnd/>
          </a:ln>
        </p:spPr>
      </p:pic>
    </p:spTree>
    <p:extLst>
      <p:ext uri="{BB962C8B-B14F-4D97-AF65-F5344CB8AC3E}">
        <p14:creationId xmlns:p14="http://schemas.microsoft.com/office/powerpoint/2010/main" xmlns="" val="21911398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333</TotalTime>
  <Words>560</Words>
  <Application>Microsoft Office PowerPoint</Application>
  <PresentationFormat>On-screen Show (4:3)</PresentationFormat>
  <Paragraphs>40</Paragraphs>
  <Slides>2</Slides>
  <Notes>1</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  Supported Education for students with psychosocial disabilities</vt:lpstr>
      <vt:lpstr>About Supported Education…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Sharon Kleintjes</dc:creator>
  <cp:lastModifiedBy>Sharon Kleintjes</cp:lastModifiedBy>
  <cp:revision>24</cp:revision>
  <cp:lastPrinted>2018-09-25T08:33:48Z</cp:lastPrinted>
  <dcterms:created xsi:type="dcterms:W3CDTF">2016-11-11T13:48:36Z</dcterms:created>
  <dcterms:modified xsi:type="dcterms:W3CDTF">2018-09-28T04:54:46Z</dcterms:modified>
</cp:coreProperties>
</file>