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2" r:id="rId5"/>
    <p:sldId id="265" r:id="rId6"/>
    <p:sldId id="278" r:id="rId7"/>
    <p:sldId id="266" r:id="rId8"/>
    <p:sldId id="269" r:id="rId9"/>
    <p:sldId id="261" r:id="rId10"/>
    <p:sldId id="268" r:id="rId11"/>
    <p:sldId id="263" r:id="rId12"/>
    <p:sldId id="270" r:id="rId13"/>
    <p:sldId id="271" r:id="rId14"/>
    <p:sldId id="273" r:id="rId15"/>
    <p:sldId id="274" r:id="rId16"/>
    <p:sldId id="275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0DD860-31F8-4677-B909-25C4DE4736CA}" v="1" dt="2023-09-26T22:14:43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D8232-EBB2-4862-9B0B-4E1820F34F92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E1F57-99C2-4158-AA8D-E1871EC0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0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Available at: https://www.who.int/news-room/questions-and-answers/item/who-unicef-estimates-of-national-immunization-coverage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E1F57-99C2-4158-AA8D-E1871EC05C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3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Public Health emergencies: is an adverse event (natural, man-made) that compromises the health of a population and has the potential to cause wide-spread illnesses.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Limited access to basic health services or a temporary/total breakdown of health services.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E1F57-99C2-4158-AA8D-E1871EC05C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9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Humanitarian emergency/crisis: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Generally, a humanitarian crisis is defined as an</a:t>
            </a:r>
            <a:r>
              <a:rPr lang="en-US" sz="1800" kern="100" dirty="0">
                <a:solidFill>
                  <a:srgbClr val="212431"/>
                </a:solidFill>
                <a:effectLst/>
                <a:latin typeface="IBM Plex Sans" panose="020B050305020300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 or </a:t>
            </a:r>
            <a:r>
              <a:rPr lang="en-US" sz="1800" b="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 of events that represents a critical threat to the health, safety, security or wellbeing of a community or other large group of people, usually over a wide area.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lead to high levels of </a:t>
            </a:r>
            <a:r>
              <a:rPr lang="en-US" sz="1800" b="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mortality, malnutrition, the spread of diseases and epidemics, or even pandemics</a:t>
            </a:r>
            <a:r>
              <a:rPr lang="en-US" sz="18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E1F57-99C2-4158-AA8D-E1871EC05C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7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Available at: https://www.who.int/news-room/questions-and-answers/item/who-unicef-estimates-of-national-immunization-coverage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E1F57-99C2-4158-AA8D-E1871EC05C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4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Outreaches: The provision of health services by trained service providers outside health facilities.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E1F57-99C2-4158-AA8D-E1871EC05C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69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Yet to start working on plans and mechanisms for monitoring &amp; evaluation, surveillance, and research in the EPI sector, after which we can come up with clear directions in policy, immunization </a:t>
            </a:r>
            <a:r>
              <a:rPr lang="en-US" dirty="0" err="1"/>
              <a:t>programme</a:t>
            </a:r>
            <a:r>
              <a:rPr lang="en-US" dirty="0"/>
              <a:t> and surveillance and adverse events.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E1F57-99C2-4158-AA8D-E1871EC05C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8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E1F57-99C2-4158-AA8D-E1871EC05C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8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2C5D-FB82-3428-0D26-D2FAD3147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62FAE-4F76-7276-D544-5F87CE676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4B2C5-F915-F125-E935-900742EE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956C4-CADE-5D9E-8401-C0C4B7D87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4A4BC-4FDF-1489-7931-3434DC3F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4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4424-35DC-E955-5911-3CC5C3B8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3E439-5B71-9232-705B-EF7E3A175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9D650-392F-D95C-3E62-2453A023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DBC17-752E-30A5-26C7-DA58468F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63BA1-3800-9CDD-7654-4EC54C62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5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995FAD-E509-3B59-CA0A-6EB88D831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C486E-725E-8669-6463-8F3DF89FC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23565-6631-ED85-1157-F7471F55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3653-8582-F0A3-2075-39029533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747DB-BFCA-458A-B73F-0921D984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4B5C-601B-7EDD-EAA4-9CBF9EAFD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30688-318E-A45B-BB9B-A446F98B7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18DCA-20F2-7678-8D80-C282E5EED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F0B76-02F3-8F91-04CD-30FAE11B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64940-B1B9-17FE-6A50-CAC953FD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55CD-E0B4-A1ED-A471-FF107D76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C3071-40AD-1C2A-223A-A1D6B9CF5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FFC65-5968-2535-BBBA-E22AAE26E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6D2DA-27B6-9520-F8AB-961491A6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CD0F3-D92E-58EE-CD6A-FB6800C5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7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09FBA-BCC0-5445-5F0C-C87A5DAF0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CF81A-A1CB-3E51-9424-87E1A83E5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43031-05E9-15E1-7D05-8C0316448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CD3A8-BB65-61CF-F3D3-1CFFBA9C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93B92-440F-4AC3-ECC5-8A1AD5010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4AE3A-CEC7-AEA8-7929-E368AD77A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5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0CA7-3089-1928-AFCC-4056A40BF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C5A33-39D6-7B9C-BBFB-DE40BC6E3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0A410-9646-B636-881A-3F6A900CD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E9A66-297D-FD52-0DCF-40DBC1EC9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F96A72-62E3-32B1-CBE8-F00BC1D93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A0F454-3240-6827-D71C-BAF9E2AB9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566B8-92E5-9B95-CFFA-2A8988F2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6959A-02AA-B329-00E8-2C2CC174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4DAC-3073-4090-D951-756816D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86E26-925F-57D8-C492-EE667C00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2B5AC-3C82-5B35-E7F6-816570A6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C2BDBB-29F7-6DDC-AB2C-2F0050C3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7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2B14D-4837-46ED-DF05-ADEBAB6D3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D4CCA-98AB-0E5C-BA85-85F403513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8A47D-612A-EEA3-9A2C-01187E10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8D47-5347-80A7-F731-26F2B5035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EF7E-09E4-A630-8796-A1A051928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CAB7C-3CB0-054D-94BF-63A6EE5D1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0F368-C811-7CF6-B57A-0D5C483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F700B-E2B2-D8C7-393F-8165FB56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0D5B4-8EEA-9653-6D85-02785494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6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62E0C-765D-875E-C9A7-1130A47E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D94FB-516D-240F-969A-82242D706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51840-82D2-3930-D797-97CB68846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7A562-9DC4-9152-1C56-821F6D59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E762F-FB9F-06CA-0B2D-4A1F635E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47B64-AB9D-AA27-EE75-1AC3D64C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7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17F9B-7197-A4D6-43BF-6495D868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A2E44-E7C2-D5E3-FFFB-C94229764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EFC6-19D1-A98D-B198-1622A2245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D918-53FE-4B4C-BF5C-F3BCDAA1A1E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F2A31-5761-780E-5F05-6F05B0F08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7E898-3F6A-243A-6A1B-CC12C08AF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EAFC-574B-4591-88B9-5A458643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2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EBBF-75EE-73E7-6E73-05D0743B3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Conducting Routine Immunizations During Public Health Emergencies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F51AD-D584-3DA0-3008-94987BEF5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4129"/>
            <a:ext cx="9144000" cy="23876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The South Sudan Experiences and Lessons Learnt</a:t>
            </a:r>
          </a:p>
          <a:p>
            <a:endParaRPr lang="en-US" b="1" dirty="0"/>
          </a:p>
          <a:p>
            <a:endParaRPr lang="en-US" b="1" dirty="0"/>
          </a:p>
          <a:p>
            <a:pPr algn="l"/>
            <a:r>
              <a:rPr lang="en-US" sz="2000" b="1" dirty="0"/>
              <a:t>Presented by Dr. Margaret Betty Eyobo</a:t>
            </a:r>
          </a:p>
          <a:p>
            <a:pPr algn="l"/>
            <a:r>
              <a:rPr lang="en-US" sz="2000" b="1" dirty="0"/>
              <a:t>Deputy Chair, SS NITAG</a:t>
            </a:r>
          </a:p>
          <a:p>
            <a:pPr algn="l"/>
            <a:r>
              <a:rPr lang="en-US" sz="2000" b="1" dirty="0"/>
              <a:t>4</a:t>
            </a:r>
            <a:r>
              <a:rPr lang="en-US" sz="2000" b="1" baseline="30000" dirty="0"/>
              <a:t>th</a:t>
            </a:r>
            <a:r>
              <a:rPr lang="en-US" sz="2000" b="1" dirty="0"/>
              <a:t> Oct 2023</a:t>
            </a:r>
          </a:p>
        </p:txBody>
      </p:sp>
    </p:spTree>
    <p:extLst>
      <p:ext uri="{BB962C8B-B14F-4D97-AF65-F5344CB8AC3E}">
        <p14:creationId xmlns:p14="http://schemas.microsoft.com/office/powerpoint/2010/main" val="734630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CABEC-7B59-BC5C-2ECE-04E2E24C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7. The SS NITAG: Roles and Experiences (</a:t>
            </a:r>
            <a:r>
              <a:rPr lang="en-US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con’t</a:t>
            </a:r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4A84F-8903-827C-E956-F659362E6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US" b="1" dirty="0"/>
              <a:t>Strategies and new directions in immunization policy </a:t>
            </a:r>
            <a:r>
              <a:rPr lang="en-US" dirty="0"/>
              <a:t>in accordance with the principles of evidence-based medicine, including for mass immunization campaigns; (?)</a:t>
            </a:r>
          </a:p>
          <a:p>
            <a:r>
              <a:rPr lang="en-US" b="1" dirty="0"/>
              <a:t>Recommendations on the monitoring of the immunization </a:t>
            </a:r>
            <a:r>
              <a:rPr lang="en-US" b="1" dirty="0" err="1"/>
              <a:t>programme</a:t>
            </a:r>
            <a:r>
              <a:rPr lang="en-US" b="1" dirty="0"/>
              <a:t> and surveillance </a:t>
            </a:r>
            <a:r>
              <a:rPr lang="en-US" dirty="0"/>
              <a:t>of vaccine-preventable diseases in order to assess immunization </a:t>
            </a:r>
            <a:r>
              <a:rPr lang="en-US" dirty="0" err="1"/>
              <a:t>programme</a:t>
            </a:r>
            <a:r>
              <a:rPr lang="en-US" dirty="0"/>
              <a:t> performance and quantify the results of its impact; (?)</a:t>
            </a:r>
          </a:p>
          <a:p>
            <a:r>
              <a:rPr lang="en-US" b="1" dirty="0"/>
              <a:t>Recommendations on monitoring of adverse events following immunization (AEFIs) and review of reported/identified AEFIs – </a:t>
            </a:r>
            <a:r>
              <a:rPr lang="en-US" dirty="0"/>
              <a:t>including review of AEFI investigation reports and adjustment of recommendations in the light of review; (?)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90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18C4-7259-A4C0-11B0-A20A9504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8. The SS NITAG: Lessons Learnt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DEF0-A37C-3565-1B07-A1EF3E8D1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624"/>
            <a:ext cx="10515600" cy="4898251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/>
              <a:t>Adaptability and flexibility are paramount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Understand the political context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The ability to adapt swiftly to changing circumstances is critical.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Flexibility in decision making e.g., switch to J and J vaccines from Astra Zeneca for COVID 19 as reaching the population twice was almost impossible.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/>
              <a:t>Data-driven decision-making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Real-time data collection and analysis are indispensable for informed decision-making.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Identification of coverage gaps, disease outbreaks, and areas needing immediate attention.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985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18C4-7259-A4C0-11B0-A20A9504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8. The SS NITAG: Lessons Learnt (</a:t>
            </a:r>
            <a:r>
              <a:rPr lang="en-US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con’t</a:t>
            </a:r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DEF0-A37C-3565-1B07-A1EF3E8D1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1839"/>
            <a:ext cx="10515600" cy="4687810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/>
              <a:t>Collaboration is key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Effective collaboration with humanitarian partners, governmental bodies, and international organizations is imperative.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Coordinated efforts maximize resources and minimize duplication of services.</a:t>
            </a:r>
            <a:endParaRPr lang="en-US" sz="2800" b="1" dirty="0"/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/>
              <a:t>Healthcare worker training is essential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Continuous training and capacity building for healthcare workers enable them to respond effectively to immunization challenges during emergencies.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Caters for attrition and turnover</a:t>
            </a:r>
          </a:p>
        </p:txBody>
      </p:sp>
    </p:spTree>
    <p:extLst>
      <p:ext uri="{BB962C8B-B14F-4D97-AF65-F5344CB8AC3E}">
        <p14:creationId xmlns:p14="http://schemas.microsoft.com/office/powerpoint/2010/main" val="1275643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A1CF-8FAB-7DE9-C6E7-4D19D178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8. The SS NITAG: Lessons Learnt (</a:t>
            </a:r>
            <a:r>
              <a:rPr lang="en-US" sz="44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con’t</a:t>
            </a:r>
            <a:r>
              <a:rPr lang="en-US" sz="44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DEB29-1B16-AE0D-A0AB-209E22F43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92500"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/>
              <a:t>Advocacy for Resources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To secure funding and resources for sustaining immunization programs.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Continues engagement with stakeholders to ensure adequate support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/>
              <a:t>Cold chain requirements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Adaptation to existing cold chain equipment and requirements for introduction of new vaccines is vital for increasing the cold chain capacity in the country. </a:t>
            </a:r>
          </a:p>
          <a:p>
            <a:pPr marL="685800" lvl="2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e.g., use of </a:t>
            </a:r>
            <a:r>
              <a:rPr lang="en-US" sz="2400" dirty="0" err="1"/>
              <a:t>Astrazenac</a:t>
            </a:r>
            <a:r>
              <a:rPr lang="en-US" sz="2400" dirty="0"/>
              <a:t> &amp; J&amp;J with the same cold chain requirement (2⁰ to 8⁰ Celsius)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60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FD26-73D8-765C-DC5F-248186C7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9. Future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F749-B721-0107-FA5E-D05A30F22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624"/>
            <a:ext cx="10515600" cy="4984595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resilience in immunization programs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enhancing the ability to adapt to various emergencies.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surveillance and data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ystems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in robust surveillance and data systems is crucial for early detection of outbreaks and monitoring program performance.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building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ontinues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 capacity building for healthcare workers should remain a priority to ensure they are well-prepared to respond to emergencies.</a:t>
            </a:r>
          </a:p>
        </p:txBody>
      </p:sp>
    </p:spTree>
    <p:extLst>
      <p:ext uri="{BB962C8B-B14F-4D97-AF65-F5344CB8AC3E}">
        <p14:creationId xmlns:p14="http://schemas.microsoft.com/office/powerpoint/2010/main" val="2080087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FD26-73D8-765C-DC5F-248186C77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32" y="312235"/>
            <a:ext cx="10606668" cy="137845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9. Future Direction (</a:t>
            </a:r>
            <a:r>
              <a:rPr lang="en-US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con’t</a:t>
            </a:r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F749-B721-0107-FA5E-D05A30F22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41" y="1839951"/>
            <a:ext cx="10517459" cy="465292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funding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echanisms: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Establishing sustainable funding mechanisms for immunization programs during emergencies is essential.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Advocacy efforts should target long-term financial support.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local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artnerships: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Nurturing partnerships with local organizations and community leaders can enhance the effectiveness of immunization campaigns.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16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FD26-73D8-765C-DC5F-248186C77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9. Future Direction (</a:t>
            </a:r>
            <a:r>
              <a:rPr lang="en-US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con’t</a:t>
            </a:r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F749-B721-0107-FA5E-D05A30F22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83" y="1538868"/>
            <a:ext cx="10595517" cy="495400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innovation &amp; t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echnology to improve service delivery &amp; data collection,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e.g., mobile health apps (data collection, interactive  telemedicine),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Position data from Subscriber Identity Module (SIM) cards were used to estimate the magnitude and trends of population movements 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use of cell phone data to track the location of individuals, pop. Movements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Drones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Continual learning and adaptation: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a culture of continuous learning and adaptation.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evaluations and debriefs after emergency responses to inform improvements.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52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920E6-6049-B074-7C39-E90C6B24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90" y="312235"/>
            <a:ext cx="10528610" cy="225254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THANK YOU</a:t>
            </a:r>
          </a:p>
        </p:txBody>
      </p:sp>
      <p:pic>
        <p:nvPicPr>
          <p:cNvPr id="11" name="Content Placeholder 10" descr="A mug filled with office supplies">
            <a:extLst>
              <a:ext uri="{FF2B5EF4-FFF2-40B4-BE49-F238E27FC236}">
                <a16:creationId xmlns:a16="http://schemas.microsoft.com/office/drawing/2014/main" id="{7CC5E618-C4EB-49E7-EBFA-6F7627FD87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420439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E71D-D35E-5B4B-B327-6F5D3600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9E00D-1CFB-598E-6610-B737D70C3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172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Routine immunization in South Sudan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South Sudan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Contextual effects on routine immunization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Routine immunization coverage in South Sudan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Routine immunization during emergencies: challenges and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role of SS NITAG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SS NITAG: roles and experiences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Lessons learnt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direction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7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5C1C9B-BD20-8FD0-8694-1D23BB21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432" y="500110"/>
            <a:ext cx="4429045" cy="1780904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/>
              <a:t>1. Routine immunization in South Sudan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EEA53-2B2E-B842-6455-D987AC5C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1477" y="586822"/>
            <a:ext cx="6589370" cy="178090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lang="en-US" sz="2400" dirty="0"/>
              <a:t>Mainly targets vaccine preventable diseases in childhood (0-11 months) and women of reproductive age (15-49 </a:t>
            </a:r>
            <a:r>
              <a:rPr lang="en-US" sz="2400" dirty="0" err="1"/>
              <a:t>yrs</a:t>
            </a:r>
            <a:r>
              <a:rPr lang="en-US" sz="2400" dirty="0"/>
              <a:t>).</a:t>
            </a:r>
          </a:p>
          <a:p>
            <a:r>
              <a:rPr lang="en-US" sz="2400" dirty="0"/>
              <a:t>Exceptions: non-vaccinated children (12-23 months): provided all routine vaccines except BCG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47A36F-04B8-DFF0-AD84-B3FDD4C40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108" y="2505524"/>
            <a:ext cx="11197756" cy="398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1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8E615-CE20-A902-1CAA-D43E5388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2. The South Sudan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D55D4-EEBF-FE4B-475C-EACE19F77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020"/>
            <a:ext cx="10515600" cy="50291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Humanitarian emergencies/crisis → Displacement, overcrowding, food insecurity → public health emergencies </a:t>
            </a:r>
          </a:p>
          <a:p>
            <a:r>
              <a:rPr lang="en-US" dirty="0"/>
              <a:t>Precipitating factors: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300" dirty="0"/>
              <a:t>natural disasters, e.g., flooding, drought → food insecurity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300" dirty="0"/>
              <a:t>man-made emergencies, e.g., inter-communal fights → lose of livelihoods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300" dirty="0"/>
              <a:t>complex emergencies e.g., conflict in Sudan, outbreaks, COVID-19 pandemic → Limited access to basic health services, destruction/closure of health facilities,  temporary/total breakdown of health services.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/>
              <a:t>Outcome = overwhelmed health sector (public health emergencies)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300" dirty="0"/>
              <a:t>Water &amp; vector-borne diseases e.g., diarrhea, cholera, typhoid fever, malaria etc.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300" dirty="0"/>
              <a:t>Vaccine Preventable Disease Outbreaks e.g., Measles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300" dirty="0"/>
              <a:t>Malnutrition and its complications 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300" dirty="0"/>
              <a:t>Mental health issues</a:t>
            </a:r>
          </a:p>
        </p:txBody>
      </p:sp>
    </p:spTree>
    <p:extLst>
      <p:ext uri="{BB962C8B-B14F-4D97-AF65-F5344CB8AC3E}">
        <p14:creationId xmlns:p14="http://schemas.microsoft.com/office/powerpoint/2010/main" val="408780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1C9B-BD20-8FD0-8694-1D23BB21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1733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3. Contextual effects on routine immunization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EEA53-2B2E-B842-6455-D987AC5C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4024"/>
          </a:xfrm>
        </p:spPr>
        <p:txBody>
          <a:bodyPr>
            <a:normAutofit/>
          </a:bodyPr>
          <a:lstStyle/>
          <a:p>
            <a:r>
              <a:rPr lang="en-US" dirty="0"/>
              <a:t>Limited access to needy populations/services</a:t>
            </a:r>
          </a:p>
          <a:p>
            <a:r>
              <a:rPr lang="en-US" dirty="0"/>
              <a:t>Vaccine Supply Chain Disruptions – infrastructural damage, insecurity</a:t>
            </a:r>
          </a:p>
          <a:p>
            <a:r>
              <a:rPr lang="en-US" dirty="0"/>
              <a:t>Community hesitancy – misinformation, mistrust, fear</a:t>
            </a:r>
          </a:p>
          <a:p>
            <a:r>
              <a:rPr lang="en-US" dirty="0"/>
              <a:t>Resource Constraints – hinder scale-up</a:t>
            </a:r>
          </a:p>
          <a:p>
            <a:r>
              <a:rPr lang="en-US" dirty="0"/>
              <a:t>Spread of vaccine preventable diseases e.g., measles</a:t>
            </a:r>
          </a:p>
          <a:p>
            <a:r>
              <a:rPr lang="en-US" dirty="0"/>
              <a:t>Lack of civil documentation and registration - hinders planning</a:t>
            </a:r>
          </a:p>
          <a:p>
            <a:r>
              <a:rPr lang="en-US" dirty="0"/>
              <a:t>Dropouts</a:t>
            </a:r>
          </a:p>
          <a:p>
            <a:r>
              <a:rPr lang="en-US" dirty="0"/>
              <a:t>Vaccinators endure rough terrain and cross hostile conflict lines</a:t>
            </a:r>
          </a:p>
        </p:txBody>
      </p:sp>
    </p:spTree>
    <p:extLst>
      <p:ext uri="{BB962C8B-B14F-4D97-AF65-F5344CB8AC3E}">
        <p14:creationId xmlns:p14="http://schemas.microsoft.com/office/powerpoint/2010/main" val="385038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5C1C9B-BD20-8FD0-8694-1D23BB21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432" y="500110"/>
            <a:ext cx="4429045" cy="1732632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dirty="0"/>
              <a:t>4. Routine immunization coverage in SSD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EEA53-2B2E-B842-6455-D987AC5C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222" y="586822"/>
            <a:ext cx="6241578" cy="164592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WHO and UNICEF release estimates of national immunization coverage (WUENIC) Coverage Trends by Antigen</a:t>
            </a:r>
          </a:p>
          <a:p>
            <a:endParaRPr lang="en-US" sz="1800" dirty="0"/>
          </a:p>
        </p:txBody>
      </p:sp>
      <p:pic>
        <p:nvPicPr>
          <p:cNvPr id="4" name="Content Placeholder 4" descr="A screenshot of a graph&#10;&#10;Description automatically generated">
            <a:extLst>
              <a:ext uri="{FF2B5EF4-FFF2-40B4-BE49-F238E27FC236}">
                <a16:creationId xmlns:a16="http://schemas.microsoft.com/office/drawing/2014/main" id="{46D1F234-BD56-766D-B21E-408AB7419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2454439"/>
            <a:ext cx="11164824" cy="390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148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0DE1-E12D-9C33-C06B-C494EE4B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5. Routine immunization during emergencies: Challenges &amp;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C6976-2448-0925-DF31-E551DF5AE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8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Human resources training to ensure capacity is available to provide services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Ensuring continuous supply of vaccines to sustain immunization.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Risk communication and community engagement (gatekeepers)</a:t>
            </a:r>
          </a:p>
          <a:p>
            <a:pPr lvl="1"/>
            <a:r>
              <a:rPr lang="en-US" dirty="0"/>
              <a:t>Address mistrust, suspicions and </a:t>
            </a:r>
            <a:r>
              <a:rPr lang="en-US" dirty="0" err="1"/>
              <a:t>rumours</a:t>
            </a:r>
            <a:r>
              <a:rPr lang="en-US" dirty="0"/>
              <a:t> that can negatively impact vaccine confidence. Create awareness on health needs/risks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Integrated outreach activities (including immunization, reproductive health and nutrition packages).</a:t>
            </a:r>
          </a:p>
          <a:p>
            <a:pPr lvl="1"/>
            <a:r>
              <a:rPr lang="en-US" dirty="0"/>
              <a:t>Address needs during windows of access</a:t>
            </a:r>
          </a:p>
          <a:p>
            <a:pPr lvl="1"/>
            <a:r>
              <a:rPr lang="en-US" dirty="0"/>
              <a:t>Helps address resource constraints</a:t>
            </a:r>
          </a:p>
        </p:txBody>
      </p:sp>
    </p:spTree>
    <p:extLst>
      <p:ext uri="{BB962C8B-B14F-4D97-AF65-F5344CB8AC3E}">
        <p14:creationId xmlns:p14="http://schemas.microsoft.com/office/powerpoint/2010/main" val="70900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CABEC-7B59-BC5C-2ECE-04E2E24C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2885"/>
          </a:xfrm>
        </p:spPr>
        <p:txBody>
          <a:bodyPr/>
          <a:lstStyle/>
          <a:p>
            <a:r>
              <a:rPr lang="en-US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sz="44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. The Role of SS NITAG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4A84F-8903-827C-E956-F659362E6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304371"/>
          </a:xfrm>
        </p:spPr>
        <p:txBody>
          <a:bodyPr>
            <a:normAutofit/>
          </a:bodyPr>
          <a:lstStyle/>
          <a:p>
            <a:r>
              <a:rPr lang="en-US" dirty="0"/>
              <a:t>The NITAG is a technical advisory body and therefore does not perform functions related to the implementation, coordination or regulation of immunization.</a:t>
            </a:r>
          </a:p>
          <a:p>
            <a:r>
              <a:rPr lang="en-US" dirty="0"/>
              <a:t>Tasked with providing policy-makers, </a:t>
            </a:r>
            <a:r>
              <a:rPr lang="en-US" dirty="0" err="1"/>
              <a:t>programme</a:t>
            </a:r>
            <a:r>
              <a:rPr lang="en-US" dirty="0"/>
              <a:t> managers and state health-care structures with evidence-based recommendations, guidance and advice</a:t>
            </a:r>
          </a:p>
          <a:p>
            <a:pPr lvl="1"/>
            <a:r>
              <a:rPr lang="en-US" dirty="0"/>
              <a:t>Policies</a:t>
            </a:r>
          </a:p>
          <a:p>
            <a:pPr lvl="1"/>
            <a:r>
              <a:rPr lang="en-US" dirty="0"/>
              <a:t>Strategies and guidelines</a:t>
            </a:r>
          </a:p>
          <a:p>
            <a:pPr lvl="1"/>
            <a:r>
              <a:rPr lang="en-US" dirty="0"/>
              <a:t>Vaccines</a:t>
            </a:r>
          </a:p>
          <a:p>
            <a:pPr lvl="1"/>
            <a:r>
              <a:rPr lang="en-US" dirty="0"/>
              <a:t>New approaches, etc.,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25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422D-85CC-441B-E86C-07141296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7. The SS NITAG: Roles and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A9B1D-DD94-27CA-2068-17FB2C9A4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253"/>
            <a:ext cx="10515600" cy="4549698"/>
          </a:xfrm>
        </p:spPr>
        <p:txBody>
          <a:bodyPr>
            <a:normAutofit/>
          </a:bodyPr>
          <a:lstStyle/>
          <a:p>
            <a:r>
              <a:rPr lang="en-US" sz="2600" dirty="0"/>
              <a:t>Recommendations for </a:t>
            </a:r>
            <a:r>
              <a:rPr lang="en-US" sz="2600" b="1" dirty="0"/>
              <a:t>introduction of authorized vaccines </a:t>
            </a:r>
            <a:r>
              <a:rPr lang="en-US" sz="2600" dirty="0"/>
              <a:t>into the vaccination calendar (√)</a:t>
            </a:r>
          </a:p>
          <a:p>
            <a:r>
              <a:rPr lang="en-US" sz="2600" b="1" dirty="0"/>
              <a:t>Review and revision of existing NITAG recommendations </a:t>
            </a:r>
            <a:r>
              <a:rPr lang="en-US" sz="2600" dirty="0"/>
              <a:t>if new evidence becomes available (√)</a:t>
            </a:r>
          </a:p>
          <a:p>
            <a:r>
              <a:rPr lang="en-US" sz="2600" b="1" dirty="0"/>
              <a:t>Cooperation and exchange of information </a:t>
            </a:r>
            <a:r>
              <a:rPr lang="en-US" sz="2600" dirty="0"/>
              <a:t>with independent expert committees on immunization of other countries and international NITAG networks, as well as national and international professional organizations and academic societies; (√)</a:t>
            </a:r>
          </a:p>
          <a:p>
            <a:r>
              <a:rPr lang="en-US" sz="2600" b="1" dirty="0"/>
              <a:t>Cooperation with international organizations </a:t>
            </a:r>
            <a:r>
              <a:rPr lang="en-US" sz="2600" dirty="0"/>
              <a:t>providing support to the immunization </a:t>
            </a:r>
            <a:r>
              <a:rPr lang="en-US" sz="2600" dirty="0" err="1"/>
              <a:t>programme</a:t>
            </a:r>
            <a:r>
              <a:rPr lang="en-US" sz="2600" dirty="0"/>
              <a:t> (√)</a:t>
            </a:r>
          </a:p>
        </p:txBody>
      </p:sp>
    </p:spTree>
    <p:extLst>
      <p:ext uri="{BB962C8B-B14F-4D97-AF65-F5344CB8AC3E}">
        <p14:creationId xmlns:p14="http://schemas.microsoft.com/office/powerpoint/2010/main" val="199972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1329</Words>
  <Application>Microsoft Office PowerPoint</Application>
  <PresentationFormat>Widescreen</PresentationFormat>
  <Paragraphs>128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IBM Plex Sans</vt:lpstr>
      <vt:lpstr>Symbol</vt:lpstr>
      <vt:lpstr>Office Theme</vt:lpstr>
      <vt:lpstr>Conducting Routine Immunizations During Public Health Emergencies</vt:lpstr>
      <vt:lpstr>Presentation outline</vt:lpstr>
      <vt:lpstr>1. Routine immunization in South Sudan</vt:lpstr>
      <vt:lpstr>2. The South Sudan Context</vt:lpstr>
      <vt:lpstr>3. Contextual effects on routine immunization</vt:lpstr>
      <vt:lpstr>4. Routine immunization coverage in SSD</vt:lpstr>
      <vt:lpstr>5. Routine immunization during emergencies: Challenges &amp; Opportunities</vt:lpstr>
      <vt:lpstr>6. The Role of SS NITAG</vt:lpstr>
      <vt:lpstr>7. The SS NITAG: Roles and Experiences</vt:lpstr>
      <vt:lpstr>7. The SS NITAG: Roles and Experiences (con’t)</vt:lpstr>
      <vt:lpstr>8. The SS NITAG: Lessons Learnt</vt:lpstr>
      <vt:lpstr>8. The SS NITAG: Lessons Learnt (con’t)</vt:lpstr>
      <vt:lpstr>8. The SS NITAG: Lessons Learnt (con’t)</vt:lpstr>
      <vt:lpstr>9. Future Direction</vt:lpstr>
      <vt:lpstr>9. Future Direction (con’t)</vt:lpstr>
      <vt:lpstr>9. Future Direction (con’t)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Routine Immunizations During Complex Emergencies</dc:title>
  <dc:creator>Margaret B Lejukole</dc:creator>
  <cp:lastModifiedBy>ccbellerose@gmail.com</cp:lastModifiedBy>
  <cp:revision>24</cp:revision>
  <dcterms:created xsi:type="dcterms:W3CDTF">2023-09-23T07:39:51Z</dcterms:created>
  <dcterms:modified xsi:type="dcterms:W3CDTF">2023-10-04T09:48:42Z</dcterms:modified>
</cp:coreProperties>
</file>