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9" r:id="rId4"/>
    <p:sldId id="262" r:id="rId5"/>
    <p:sldId id="265" r:id="rId6"/>
    <p:sldId id="278" r:id="rId7"/>
    <p:sldId id="266" r:id="rId8"/>
    <p:sldId id="269" r:id="rId9"/>
    <p:sldId id="261" r:id="rId10"/>
    <p:sldId id="268" r:id="rId11"/>
    <p:sldId id="263" r:id="rId12"/>
    <p:sldId id="270" r:id="rId13"/>
    <p:sldId id="271" r:id="rId14"/>
    <p:sldId id="273" r:id="rId15"/>
    <p:sldId id="274" r:id="rId16"/>
    <p:sldId id="275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0DD860-31F8-4677-B909-25C4DE4736CA}" v="1" dt="2023-09-26T22:14:43.7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6D8232-EBB2-4862-9B0B-4E1820F34F92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FE1F57-99C2-4158-AA8D-E1871EC05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404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Available at: https://www.who.int/news-room/questions-and-answers/item/who-unicef-estimates-of-national-immunization-coverage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FE1F57-99C2-4158-AA8D-E1871EC05CC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039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Public Health emergencies: is an adverse event (natural, man-made) that compromises the health of a population and has the potential to cause wide-spread illnesses.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Limited access to basic health services or a temporary/total breakdown of health services.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FE1F57-99C2-4158-AA8D-E1871EC05CC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692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Humanitarian emergency/crisis: 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Generally, a humanitarian crisis is defined as an</a:t>
            </a:r>
            <a:r>
              <a:rPr lang="en-US" sz="1800" kern="100" dirty="0">
                <a:solidFill>
                  <a:srgbClr val="212431"/>
                </a:solidFill>
                <a:effectLst/>
                <a:latin typeface="IBM Plex Sans" panose="020B050305020300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event or </a:t>
            </a:r>
            <a:r>
              <a:rPr lang="en-US" sz="1800" b="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series of events that represents a critical threat to the health, safety, security or wellbeing of a community or other large group of people, usually over a wide area.</a:t>
            </a:r>
            <a:r>
              <a:rPr lang="en-US" sz="18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Can lead to high levels of </a:t>
            </a:r>
            <a:r>
              <a:rPr lang="en-US" sz="1800" b="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mortality, malnutrition, the spread of diseases and epidemics, or even pandemics</a:t>
            </a:r>
            <a:r>
              <a:rPr lang="en-US" sz="18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FE1F57-99C2-4158-AA8D-E1871EC05CC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17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Available at: https://www.who.int/news-room/questions-and-answers/item/who-unicef-estimates-of-national-immunization-coverage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FE1F57-99C2-4158-AA8D-E1871EC05CC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4400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Outreaches: The provision of health services by trained service providers outside health facilities.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FE1F57-99C2-4158-AA8D-E1871EC05CC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697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Yet to start working on plans and mechanisms for monitoring &amp; evaluation, surveillance, and research in the EPI sector, after which we can come up with clear directions in policy, immunization </a:t>
            </a:r>
            <a:r>
              <a:rPr lang="en-US" dirty="0" err="1"/>
              <a:t>programme</a:t>
            </a:r>
            <a:r>
              <a:rPr lang="en-US" dirty="0"/>
              <a:t> and surveillance and adverse events.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FE1F57-99C2-4158-AA8D-E1871EC05CC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188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FE1F57-99C2-4158-AA8D-E1871EC05CC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283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22C5D-FB82-3428-0D26-D2FAD31479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762FAE-4F76-7276-D544-5F87CE676F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94B2C5-F915-F125-E935-900742EE9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D918-53FE-4B4C-BF5C-F3BCDAA1A1E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956C4-CADE-5D9E-8401-C0C4B7D87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4A4BC-4FDF-1489-7931-3434DC3F4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DEAFC-574B-4591-88B9-5A4586432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47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24424-35DC-E955-5911-3CC5C3B8C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53E439-5B71-9232-705B-EF7E3A175A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9D650-392F-D95C-3E62-2453A023B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D918-53FE-4B4C-BF5C-F3BCDAA1A1E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DBC17-752E-30A5-26C7-DA58468F0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63BA1-3800-9CDD-7654-4EC54C627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DEAFC-574B-4591-88B9-5A4586432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152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995FAD-E509-3B59-CA0A-6EB88D8319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7C486E-725E-8669-6463-8F3DF89FC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A23565-6631-ED85-1157-F7471F553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D918-53FE-4B4C-BF5C-F3BCDAA1A1E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F83653-8582-F0A3-2075-390295336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747DB-BFCA-458A-B73F-0921D984C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DEAFC-574B-4591-88B9-5A4586432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77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84B5C-601B-7EDD-EAA4-9CBF9EAFD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30688-318E-A45B-BB9B-A446F98B7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18DCA-20F2-7678-8D80-C282E5EED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D918-53FE-4B4C-BF5C-F3BCDAA1A1E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F0B76-02F3-8F91-04CD-30FAE11BE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64940-B1B9-17FE-6A50-CAC953FD2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DEAFC-574B-4591-88B9-5A4586432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94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D55CD-E0B4-A1ED-A471-FF107D76B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C3071-40AD-1C2A-223A-A1D6B9CF58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FFC65-5968-2535-BBBA-E22AAE26E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D918-53FE-4B4C-BF5C-F3BCDAA1A1E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76D2DA-27B6-9520-F8AB-961491A6C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7CD0F3-D92E-58EE-CD6A-FB6800C58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DEAFC-574B-4591-88B9-5A4586432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474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09FBA-BCC0-5445-5F0C-C87A5DAF0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CF81A-A1CB-3E51-9424-87E1A83E5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E43031-05E9-15E1-7D05-8C0316448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ECD3A8-BB65-61CF-F3D3-1CFFBA9CB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D918-53FE-4B4C-BF5C-F3BCDAA1A1E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A93B92-440F-4AC3-ECC5-8A1AD5010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D4AE3A-CEC7-AEA8-7929-E368AD77A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DEAFC-574B-4591-88B9-5A4586432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156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50CA7-3089-1928-AFCC-4056A40BF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1C5A33-39D6-7B9C-BBFB-DE40BC6E3A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40A410-9646-B636-881A-3F6A900CD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9E9A66-297D-FD52-0DCF-40DBC1EC9D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F96A72-62E3-32B1-CBE8-F00BC1D933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A0F454-3240-6827-D71C-BAF9E2AB9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D918-53FE-4B4C-BF5C-F3BCDAA1A1E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1566B8-92E5-9B95-CFFA-2A8988F2A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B6959A-02AA-B329-00E8-2C2CC1749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DEAFC-574B-4591-88B9-5A4586432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075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34DAC-3073-4090-D951-756816D1E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986E26-925F-57D8-C492-EE667C004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D918-53FE-4B4C-BF5C-F3BCDAA1A1E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62B5AC-3C82-5B35-E7F6-816570A6F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C2BDBB-29F7-6DDC-AB2C-2F0050C31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DEAFC-574B-4591-88B9-5A4586432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70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42B14D-4837-46ED-DF05-ADEBAB6D3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D918-53FE-4B4C-BF5C-F3BCDAA1A1E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1D4CCA-98AB-0E5C-BA85-85F403513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08A47D-612A-EEA3-9A2C-01187E105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DEAFC-574B-4591-88B9-5A4586432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668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B8D47-5347-80A7-F731-26F2B5035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FEF7E-09E4-A630-8796-A1A051928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4CAB7C-3CB0-054D-94BF-63A6EE5D19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0F368-C811-7CF6-B57A-0D5C48394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D918-53FE-4B4C-BF5C-F3BCDAA1A1E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1F700B-E2B2-D8C7-393F-8165FB56F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80D5B4-8EEA-9653-6D85-027854944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DEAFC-574B-4591-88B9-5A4586432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860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62E0C-765D-875E-C9A7-1130A47EC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7D94FB-516D-240F-969A-82242D7063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E51840-82D2-3930-D797-97CB68846F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F7A562-9DC4-9152-1C56-821F6D596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D918-53FE-4B4C-BF5C-F3BCDAA1A1E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1E762F-FB9F-06CA-0B2D-4A1F635E7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E47B64-AB9D-AA27-EE75-1AC3D64CE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DEAFC-574B-4591-88B9-5A4586432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70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417F9B-7197-A4D6-43BF-6495D868C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9A2E44-E7C2-D5E3-FFFB-C94229764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31EFC6-19D1-A98D-B198-1622A22456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CD918-53FE-4B4C-BF5C-F3BCDAA1A1E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F2A31-5761-780E-5F05-6F05B0F08B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D7E898-3F6A-243A-6A1B-CC12C08AFD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DEAFC-574B-4591-88B9-5A4586432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62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EEBBF-75EE-73E7-6E73-05D0743B36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Conducting Routine Immunizations During Public Health Emergencies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FF51AD-D584-3DA0-3008-94987BEF5A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64129"/>
            <a:ext cx="9144000" cy="2387600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 dirty="0"/>
              <a:t>The South Sudan Experiences and Lessons Learnt</a:t>
            </a:r>
          </a:p>
          <a:p>
            <a:endParaRPr lang="en-US" b="1" dirty="0"/>
          </a:p>
          <a:p>
            <a:endParaRPr lang="en-US" b="1" dirty="0"/>
          </a:p>
          <a:p>
            <a:pPr algn="l"/>
            <a:r>
              <a:rPr lang="en-US" sz="2000" b="1" dirty="0"/>
              <a:t>Presented by Dr. Margaret Betty Eyobo</a:t>
            </a:r>
          </a:p>
          <a:p>
            <a:pPr algn="l"/>
            <a:r>
              <a:rPr lang="en-US" sz="2000" b="1" dirty="0"/>
              <a:t>Deputy Chair, SS NITAG</a:t>
            </a:r>
          </a:p>
          <a:p>
            <a:pPr algn="l"/>
            <a:r>
              <a:rPr lang="en-US" sz="2000" b="1" dirty="0"/>
              <a:t>4</a:t>
            </a:r>
            <a:r>
              <a:rPr lang="en-US" sz="2000" b="1" baseline="30000" dirty="0"/>
              <a:t>th</a:t>
            </a:r>
            <a:r>
              <a:rPr lang="en-US" sz="2000" b="1" dirty="0"/>
              <a:t> Oct 2023</a:t>
            </a:r>
          </a:p>
        </p:txBody>
      </p:sp>
    </p:spTree>
    <p:extLst>
      <p:ext uri="{BB962C8B-B14F-4D97-AF65-F5344CB8AC3E}">
        <p14:creationId xmlns:p14="http://schemas.microsoft.com/office/powerpoint/2010/main" val="734630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CABEC-7B59-BC5C-2ECE-04E2E24C0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7. The SS NITAG: Roles and Experiences (</a:t>
            </a:r>
            <a:r>
              <a:rPr lang="en-US" sz="4000" b="1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con’t</a:t>
            </a:r>
            <a:r>
              <a:rPr lang="en-US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)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4A84F-8903-827C-E956-F659362E65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/>
          </a:bodyPr>
          <a:lstStyle/>
          <a:p>
            <a:r>
              <a:rPr lang="en-US" b="1" dirty="0"/>
              <a:t>Strategies and new directions in immunization policy </a:t>
            </a:r>
            <a:r>
              <a:rPr lang="en-US" dirty="0"/>
              <a:t>in accordance with the principles of evidence-based medicine, including for mass immunization campaigns; (?)</a:t>
            </a:r>
          </a:p>
          <a:p>
            <a:r>
              <a:rPr lang="en-US" b="1" dirty="0"/>
              <a:t>Recommendations on the monitoring of the immunization </a:t>
            </a:r>
            <a:r>
              <a:rPr lang="en-US" b="1" dirty="0" err="1"/>
              <a:t>programme</a:t>
            </a:r>
            <a:r>
              <a:rPr lang="en-US" b="1" dirty="0"/>
              <a:t> and surveillance </a:t>
            </a:r>
            <a:r>
              <a:rPr lang="en-US" dirty="0"/>
              <a:t>of vaccine-preventable diseases in order to assess immunization </a:t>
            </a:r>
            <a:r>
              <a:rPr lang="en-US" dirty="0" err="1"/>
              <a:t>programme</a:t>
            </a:r>
            <a:r>
              <a:rPr lang="en-US" dirty="0"/>
              <a:t> performance and quantify the results of its impact; (?)</a:t>
            </a:r>
          </a:p>
          <a:p>
            <a:r>
              <a:rPr lang="en-US" b="1" dirty="0"/>
              <a:t>Recommendations on monitoring of adverse events following immunization (AEFIs) and review of reported/identified AEFIs – </a:t>
            </a:r>
            <a:r>
              <a:rPr lang="en-US" dirty="0"/>
              <a:t>including review of AEFI investigation reports and adjustment of recommendations in the light of review; (?)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690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318C4-7259-A4C0-11B0-A20A95048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8. The SS NITAG: Lessons Learnt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BDEF0-A37C-3565-1B07-A1EF3E8D1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4624"/>
            <a:ext cx="10515600" cy="4898251"/>
          </a:xfrm>
        </p:spPr>
        <p:txBody>
          <a:bodyPr>
            <a:normAutofit fontScale="92500" lnSpcReduction="2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/>
              <a:t>Adaptability and flexibility are paramount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/>
              <a:t>Understand the political context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/>
              <a:t>The ability to adapt swiftly to changing circumstances is critical. 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/>
              <a:t>Flexibility in decision making e.g., switch to J and J vaccines from Astra Zeneca for COVID 19 as reaching the population twice was almost impossible.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/>
              <a:t>Data-driven decision-making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/>
              <a:t>Real-time data collection and analysis are indispensable for informed decision-making.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/>
              <a:t>Identification of coverage gaps, disease outbreaks, and areas needing immediate attention.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198559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318C4-7259-A4C0-11B0-A20A95048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8. The SS NITAG: Lessons Learnt (</a:t>
            </a:r>
            <a:r>
              <a:rPr lang="en-US" sz="4000" b="1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con’t</a:t>
            </a:r>
            <a:r>
              <a:rPr lang="en-US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BDEF0-A37C-3565-1B07-A1EF3E8D1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1839"/>
            <a:ext cx="10515600" cy="4687810"/>
          </a:xfrm>
        </p:spPr>
        <p:txBody>
          <a:bodyPr>
            <a:normAutofit fontScale="92500" lnSpcReduction="1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/>
              <a:t>Collaboration is key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/>
              <a:t>Effective collaboration with humanitarian partners, governmental bodies, and international organizations is imperative. 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/>
              <a:t>Coordinated efforts maximize resources and minimize duplication of services.</a:t>
            </a:r>
            <a:endParaRPr lang="en-US" sz="2800" b="1" dirty="0"/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/>
              <a:t>Healthcare worker training is essential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/>
              <a:t>Continuous training and capacity building for healthcare workers enable them to respond effectively to immunization challenges during emergencies.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/>
              <a:t>Caters for attrition and turnover</a:t>
            </a:r>
          </a:p>
        </p:txBody>
      </p:sp>
    </p:spTree>
    <p:extLst>
      <p:ext uri="{BB962C8B-B14F-4D97-AF65-F5344CB8AC3E}">
        <p14:creationId xmlns:p14="http://schemas.microsoft.com/office/powerpoint/2010/main" val="12756434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FA1CF-8FAB-7DE9-C6E7-4D19D1787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8. The SS NITAG: Lessons Learnt (</a:t>
            </a:r>
            <a:r>
              <a:rPr lang="en-US" sz="4400" b="1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con’t</a:t>
            </a:r>
            <a:r>
              <a:rPr lang="en-US" sz="44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DEB29-1B16-AE0D-A0AB-209E22F43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51"/>
          </a:xfrm>
        </p:spPr>
        <p:txBody>
          <a:bodyPr>
            <a:normAutofit fontScale="92500"/>
          </a:bodyPr>
          <a:lstStyle/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/>
              <a:t>Advocacy for Resources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/>
              <a:t>To secure funding and resources for sustaining immunization programs. 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/>
              <a:t>Continues engagement with stakeholders to ensure adequate support 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/>
              <a:t>Cold chain requirements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/>
              <a:t>Adaptation to existing cold chain equipment and requirements for introduction of new vaccines is vital for increasing the cold chain capacity in the country. </a:t>
            </a:r>
          </a:p>
          <a:p>
            <a:pPr marL="685800" lvl="2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dirty="0"/>
              <a:t>e.g., use of </a:t>
            </a:r>
            <a:r>
              <a:rPr lang="en-US" sz="2400" dirty="0" err="1"/>
              <a:t>Astrazenac</a:t>
            </a:r>
            <a:r>
              <a:rPr lang="en-US" sz="2400" dirty="0"/>
              <a:t> &amp; J&amp;J with the same cold chain requirement (2⁰ to 8⁰ Celsius)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89608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7FD26-73D8-765C-DC5F-248186C77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Calibri" panose="020F0502020204030204" pitchFamily="34" charset="0"/>
                <a:cs typeface="Times New Roman" panose="02020603050405020304" pitchFamily="18" charset="0"/>
              </a:rPr>
              <a:t>9. Future Direction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4F749-B721-0107-FA5E-D05A30F22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4624"/>
            <a:ext cx="10515600" cy="4984595"/>
          </a:xfrm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Strengthen resilience in immunization programs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Focus on enhancing the ability to adapt to various emergencies.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Improve surveillance and data </a:t>
            </a: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ystems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Investment in robust surveillance and data systems is crucial for early detection of outbreaks and monitoring program performance.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Capacity building </a:t>
            </a: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ontinues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Ongoing capacity building for healthcare workers should remain a priority to ensure they are well-prepared to respond to emergencies.</a:t>
            </a:r>
          </a:p>
        </p:txBody>
      </p:sp>
    </p:spTree>
    <p:extLst>
      <p:ext uri="{BB962C8B-B14F-4D97-AF65-F5344CB8AC3E}">
        <p14:creationId xmlns:p14="http://schemas.microsoft.com/office/powerpoint/2010/main" val="20800874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7FD26-73D8-765C-DC5F-248186C77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132" y="312235"/>
            <a:ext cx="10606668" cy="1378454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9. Future Direction (</a:t>
            </a:r>
            <a:r>
              <a:rPr lang="en-US" sz="4000" b="1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con’t</a:t>
            </a:r>
            <a:r>
              <a:rPr lang="en-US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4F749-B721-0107-FA5E-D05A30F22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341" y="1839951"/>
            <a:ext cx="10517459" cy="465292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Sustainable funding </a:t>
            </a: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echanisms:</a:t>
            </a:r>
            <a:endParaRPr lang="en-US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Establishing sustainable funding mechanisms for immunization programs during emergencies is essential.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Advocacy efforts should target long-term financial support.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Strengthen local </a:t>
            </a: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artnerships:</a:t>
            </a:r>
            <a:endParaRPr lang="en-US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Nurturing partnerships with local organizations and community leaders can enhance the effectiveness of immunization campaigns.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7161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7FD26-73D8-765C-DC5F-248186C77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9. Future Direction (</a:t>
            </a:r>
            <a:r>
              <a:rPr lang="en-US" sz="4000" b="1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con’t</a:t>
            </a:r>
            <a:r>
              <a:rPr lang="en-US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4F749-B721-0107-FA5E-D05A30F22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283" y="1538868"/>
            <a:ext cx="10595517" cy="4954007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of innovation &amp; t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echnology to improve service delivery &amp; data collection,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e.g., mobile health apps (data collection, interactive  telemedicine),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Position data from Subscriber Identity Module (SIM) cards were used to estimate the magnitude and trends of population movements ,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use of cell phone data to track the location of individuals, pop. Movements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Drones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Continual learning and adaptation: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Maintain a culture of continuous learning and adaptation.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Regular evaluations and debriefs after emergency responses to inform improvements.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3529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920E6-6049-B074-7C39-E90C6B24B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190" y="312235"/>
            <a:ext cx="10528610" cy="2252546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THANK YOU</a:t>
            </a:r>
          </a:p>
        </p:txBody>
      </p:sp>
      <p:pic>
        <p:nvPicPr>
          <p:cNvPr id="11" name="Content Placeholder 10" descr="A mug filled with office supplies">
            <a:extLst>
              <a:ext uri="{FF2B5EF4-FFF2-40B4-BE49-F238E27FC236}">
                <a16:creationId xmlns:a16="http://schemas.microsoft.com/office/drawing/2014/main" id="{7CC5E618-C4EB-49E7-EBFA-6F7627FD87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20331" y="1825625"/>
            <a:ext cx="4351338" cy="4351338"/>
          </a:xfrm>
        </p:spPr>
      </p:pic>
    </p:spTree>
    <p:extLst>
      <p:ext uri="{BB962C8B-B14F-4D97-AF65-F5344CB8AC3E}">
        <p14:creationId xmlns:p14="http://schemas.microsoft.com/office/powerpoint/2010/main" val="4204395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8E71D-D35E-5B4B-B327-6F5D3600C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Presentation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9E00D-1CFB-598E-6610-B737D70C3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41721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Routine immunization in South Sudan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South Sudan context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Contextual effects on routine immunization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Routine immunization coverage in South Sudan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Routine immunization during emergencies: challenges and opportunities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role of SS NITAG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SS NITAG: roles and experiences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Lessons learnt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Future direction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679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550BE34-C2B8-49B8-8519-67A8CAD51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7457DD9-5A45-400A-AB4B-4B4EDECA2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5C1C9B-BD20-8FD0-8694-1D23BB214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432" y="500110"/>
            <a:ext cx="4429045" cy="1780904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000" b="1" dirty="0"/>
              <a:t>1. Routine immunization in South Sudan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41CF7D6-A660-431A-B0BB-140A0D555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70A85B-3810-4F95-97B0-CBF4CCDB3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EEA53-2B2E-B842-6455-D987AC5C0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1477" y="586822"/>
            <a:ext cx="6589370" cy="1780905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 fontScale="92500"/>
          </a:bodyPr>
          <a:lstStyle/>
          <a:p>
            <a:r>
              <a:rPr lang="en-US" sz="2400" dirty="0"/>
              <a:t>Mainly targets vaccine preventable diseases in childhood (0-11 months) and women of reproductive age (15-49 </a:t>
            </a:r>
            <a:r>
              <a:rPr lang="en-US" sz="2400" dirty="0" err="1"/>
              <a:t>yrs</a:t>
            </a:r>
            <a:r>
              <a:rPr lang="en-US" sz="2400" dirty="0"/>
              <a:t>).</a:t>
            </a:r>
          </a:p>
          <a:p>
            <a:r>
              <a:rPr lang="en-US" sz="2400" dirty="0"/>
              <a:t>Exceptions: non-vaccinated children (12-23 months): provided all routine vaccines except BCG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47A36F-04B8-DFF0-AD84-B3FDD4C40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108" y="2505524"/>
            <a:ext cx="11197756" cy="398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715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8E615-CE20-A902-1CAA-D43E5388A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2. The South Sudan 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D55D4-EEBF-FE4B-475C-EACE19F77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0020"/>
            <a:ext cx="10515600" cy="502919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Humanitarian emergencies/crisis → Displacement, overcrowding, food insecurity → public health emergencies </a:t>
            </a:r>
          </a:p>
          <a:p>
            <a:r>
              <a:rPr lang="en-US" dirty="0"/>
              <a:t>Precipitating factors: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300" dirty="0"/>
              <a:t>natural disasters, e.g., flooding, drought → food insecurity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300" dirty="0"/>
              <a:t>man-made emergencies, e.g., inter-communal fights → lose of livelihoods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300" dirty="0"/>
              <a:t>complex emergencies e.g., conflict in Sudan, outbreaks, COVID-19 pandemic → Limited access to basic health services, destruction/closure of health facilities,  temporary/total breakdown of health services.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dirty="0"/>
              <a:t>Outcome = overwhelmed health sector (public health emergencies)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300" dirty="0"/>
              <a:t>Water &amp; vector-borne diseases e.g., diarrhea, cholera, typhoid fever, malaria etc.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300" dirty="0"/>
              <a:t>Vaccine Preventable Disease Outbreaks e.g., Measles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300" dirty="0"/>
              <a:t>Malnutrition and its complications 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300" dirty="0"/>
              <a:t>Mental health issues</a:t>
            </a:r>
          </a:p>
        </p:txBody>
      </p:sp>
    </p:spTree>
    <p:extLst>
      <p:ext uri="{BB962C8B-B14F-4D97-AF65-F5344CB8AC3E}">
        <p14:creationId xmlns:p14="http://schemas.microsoft.com/office/powerpoint/2010/main" val="4087807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C1C9B-BD20-8FD0-8694-1D23BB214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881733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3. Contextual effects on routine immunization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EEA53-2B2E-B842-6455-D987AC5C0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64024"/>
          </a:xfrm>
        </p:spPr>
        <p:txBody>
          <a:bodyPr>
            <a:normAutofit/>
          </a:bodyPr>
          <a:lstStyle/>
          <a:p>
            <a:r>
              <a:rPr lang="en-US" dirty="0"/>
              <a:t>Limited access to needy populations/services</a:t>
            </a:r>
          </a:p>
          <a:p>
            <a:r>
              <a:rPr lang="en-US" dirty="0"/>
              <a:t>Vaccine Supply Chain Disruptions – infrastructural damage, insecurity</a:t>
            </a:r>
          </a:p>
          <a:p>
            <a:r>
              <a:rPr lang="en-US" dirty="0"/>
              <a:t>Community hesitancy – misinformation, mistrust, fear</a:t>
            </a:r>
          </a:p>
          <a:p>
            <a:r>
              <a:rPr lang="en-US" dirty="0"/>
              <a:t>Resource Constraints – hinder scale-up</a:t>
            </a:r>
          </a:p>
          <a:p>
            <a:r>
              <a:rPr lang="en-US" dirty="0"/>
              <a:t>Spread of vaccine preventable diseases e.g., measles</a:t>
            </a:r>
          </a:p>
          <a:p>
            <a:r>
              <a:rPr lang="en-US" dirty="0"/>
              <a:t>Lack of civil documentation and registration - hinders planning</a:t>
            </a:r>
          </a:p>
          <a:p>
            <a:r>
              <a:rPr lang="en-US" dirty="0"/>
              <a:t>Dropouts</a:t>
            </a:r>
          </a:p>
          <a:p>
            <a:r>
              <a:rPr lang="en-US" dirty="0"/>
              <a:t>Vaccinators endure rough terrain and cross hostile conflict lines</a:t>
            </a:r>
          </a:p>
        </p:txBody>
      </p:sp>
    </p:spTree>
    <p:extLst>
      <p:ext uri="{BB962C8B-B14F-4D97-AF65-F5344CB8AC3E}">
        <p14:creationId xmlns:p14="http://schemas.microsoft.com/office/powerpoint/2010/main" val="3850386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550BE34-C2B8-49B8-8519-67A8CAD51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7457DD9-5A45-400A-AB4B-4B4EDECA2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5C1C9B-BD20-8FD0-8694-1D23BB214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432" y="500110"/>
            <a:ext cx="4429045" cy="1732632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4000" b="1" dirty="0"/>
              <a:t>4. Routine immunization coverage in SSD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41CF7D6-A660-431A-B0BB-140A0D555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70A85B-3810-4F95-97B0-CBF4CCDB3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EEA53-2B2E-B842-6455-D987AC5C0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2222" y="586822"/>
            <a:ext cx="6241578" cy="1645920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 fontScale="92500" lnSpcReduction="20000"/>
          </a:bodyPr>
          <a:lstStyle/>
          <a:p>
            <a:pPr marL="0" indent="0" algn="ctr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WHO and UNICEF release estimates of national immunization coverage (WUENIC) Coverage Trends by Antigen</a:t>
            </a:r>
          </a:p>
          <a:p>
            <a:endParaRPr lang="en-US" sz="1800" dirty="0"/>
          </a:p>
        </p:txBody>
      </p:sp>
      <p:pic>
        <p:nvPicPr>
          <p:cNvPr id="4" name="Content Placeholder 4" descr="A screenshot of a graph&#10;&#10;Description automatically generated">
            <a:extLst>
              <a:ext uri="{FF2B5EF4-FFF2-40B4-BE49-F238E27FC236}">
                <a16:creationId xmlns:a16="http://schemas.microsoft.com/office/drawing/2014/main" id="{46D1F234-BD56-766D-B21E-408AB74199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784" y="2454439"/>
            <a:ext cx="11164824" cy="3901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148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50DE1-E12D-9C33-C06B-C494EE4BB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5. Routine immunization during emergencies: Challenges &amp;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C6976-2448-0925-DF31-E551DF5AE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802188"/>
          </a:xfrm>
        </p:spPr>
        <p:txBody>
          <a:bodyPr>
            <a:no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dirty="0"/>
              <a:t>Human resources training to ensure capacity is available to provide services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dirty="0"/>
              <a:t>Ensuring continuous supply of vaccines to sustain immunization.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dirty="0"/>
              <a:t>Risk communication and community engagement (gatekeepers)</a:t>
            </a:r>
          </a:p>
          <a:p>
            <a:pPr lvl="1"/>
            <a:r>
              <a:rPr lang="en-US" dirty="0"/>
              <a:t>Address mistrust, suspicions and </a:t>
            </a:r>
            <a:r>
              <a:rPr lang="en-US" dirty="0" err="1"/>
              <a:t>rumours</a:t>
            </a:r>
            <a:r>
              <a:rPr lang="en-US" dirty="0"/>
              <a:t> that can negatively impact vaccine confidence. Create awareness on health needs/risks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dirty="0"/>
              <a:t>Integrated outreach activities (including immunization, reproductive health and nutrition packages).</a:t>
            </a:r>
          </a:p>
          <a:p>
            <a:pPr lvl="1"/>
            <a:r>
              <a:rPr lang="en-US" dirty="0"/>
              <a:t>Address needs during windows of access</a:t>
            </a:r>
          </a:p>
          <a:p>
            <a:pPr lvl="1"/>
            <a:r>
              <a:rPr lang="en-US" dirty="0"/>
              <a:t>Helps address resource constraints</a:t>
            </a:r>
          </a:p>
        </p:txBody>
      </p:sp>
    </p:spTree>
    <p:extLst>
      <p:ext uri="{BB962C8B-B14F-4D97-AF65-F5344CB8AC3E}">
        <p14:creationId xmlns:p14="http://schemas.microsoft.com/office/powerpoint/2010/main" val="709007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CABEC-7B59-BC5C-2ECE-04E2E24C0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52885"/>
          </a:xfrm>
        </p:spPr>
        <p:txBody>
          <a:bodyPr/>
          <a:lstStyle/>
          <a:p>
            <a:r>
              <a:rPr lang="en-US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6</a:t>
            </a:r>
            <a:r>
              <a:rPr lang="en-US" sz="44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. The Role of SS NITAG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4A84F-8903-827C-E956-F659362E65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8800"/>
            <a:ext cx="10515600" cy="4304371"/>
          </a:xfrm>
        </p:spPr>
        <p:txBody>
          <a:bodyPr>
            <a:normAutofit/>
          </a:bodyPr>
          <a:lstStyle/>
          <a:p>
            <a:r>
              <a:rPr lang="en-US" dirty="0"/>
              <a:t>The NITAG is a technical advisory body and therefore does not perform functions related to the implementation, coordination or regulation of immunization.</a:t>
            </a:r>
          </a:p>
          <a:p>
            <a:r>
              <a:rPr lang="en-US" dirty="0"/>
              <a:t>Tasked with providing policy-makers, </a:t>
            </a:r>
            <a:r>
              <a:rPr lang="en-US" dirty="0" err="1"/>
              <a:t>programme</a:t>
            </a:r>
            <a:r>
              <a:rPr lang="en-US" dirty="0"/>
              <a:t> managers and state health-care structures with evidence-based recommendations, guidance and advice</a:t>
            </a:r>
          </a:p>
          <a:p>
            <a:pPr lvl="1"/>
            <a:r>
              <a:rPr lang="en-US" dirty="0"/>
              <a:t>Policies</a:t>
            </a:r>
          </a:p>
          <a:p>
            <a:pPr lvl="1"/>
            <a:r>
              <a:rPr lang="en-US" dirty="0"/>
              <a:t>Strategies and guidelines</a:t>
            </a:r>
          </a:p>
          <a:p>
            <a:pPr lvl="1"/>
            <a:r>
              <a:rPr lang="en-US" dirty="0"/>
              <a:t>Vaccines</a:t>
            </a:r>
          </a:p>
          <a:p>
            <a:pPr lvl="1"/>
            <a:r>
              <a:rPr lang="en-US" dirty="0"/>
              <a:t>New approaches, etc.,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925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C422D-85CC-441B-E86C-07141296E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7. The SS NITAG: Roles and Experiences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A9B1D-DD94-27CA-2068-17FB2C9A4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2253"/>
            <a:ext cx="10515600" cy="4549698"/>
          </a:xfrm>
        </p:spPr>
        <p:txBody>
          <a:bodyPr>
            <a:normAutofit/>
          </a:bodyPr>
          <a:lstStyle/>
          <a:p>
            <a:r>
              <a:rPr lang="en-US" sz="2600" dirty="0"/>
              <a:t>Recommendations for </a:t>
            </a:r>
            <a:r>
              <a:rPr lang="en-US" sz="2600" b="1" dirty="0"/>
              <a:t>introduction of authorized vaccines </a:t>
            </a:r>
            <a:r>
              <a:rPr lang="en-US" sz="2600" dirty="0"/>
              <a:t>into the vaccination calendar (√)</a:t>
            </a:r>
          </a:p>
          <a:p>
            <a:r>
              <a:rPr lang="en-US" sz="2600" b="1" dirty="0"/>
              <a:t>Review and revision of existing NITAG recommendations </a:t>
            </a:r>
            <a:r>
              <a:rPr lang="en-US" sz="2600" dirty="0"/>
              <a:t>if new evidence becomes available (√)</a:t>
            </a:r>
          </a:p>
          <a:p>
            <a:r>
              <a:rPr lang="en-US" sz="2600" b="1" dirty="0"/>
              <a:t>Cooperation and exchange of information </a:t>
            </a:r>
            <a:r>
              <a:rPr lang="en-US" sz="2600" dirty="0"/>
              <a:t>with independent expert committees on immunization of other countries and international NITAG networks, as well as national and international professional organizations and academic societies; (√)</a:t>
            </a:r>
          </a:p>
          <a:p>
            <a:r>
              <a:rPr lang="en-US" sz="2600" b="1" dirty="0"/>
              <a:t>Cooperation with international organizations </a:t>
            </a:r>
            <a:r>
              <a:rPr lang="en-US" sz="2600" dirty="0"/>
              <a:t>providing support to the immunization </a:t>
            </a:r>
            <a:r>
              <a:rPr lang="en-US" sz="2600" dirty="0" err="1"/>
              <a:t>programme</a:t>
            </a:r>
            <a:r>
              <a:rPr lang="en-US" sz="2600" dirty="0"/>
              <a:t> (√)</a:t>
            </a:r>
          </a:p>
        </p:txBody>
      </p:sp>
    </p:spTree>
    <p:extLst>
      <p:ext uri="{BB962C8B-B14F-4D97-AF65-F5344CB8AC3E}">
        <p14:creationId xmlns:p14="http://schemas.microsoft.com/office/powerpoint/2010/main" val="1999728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</TotalTime>
  <Words>1329</Words>
  <Application>Microsoft Office PowerPoint</Application>
  <PresentationFormat>Widescreen</PresentationFormat>
  <Paragraphs>128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IBM Plex Sans</vt:lpstr>
      <vt:lpstr>Symbol</vt:lpstr>
      <vt:lpstr>Office Theme</vt:lpstr>
      <vt:lpstr>Conducting Routine Immunizations During Public Health Emergencies</vt:lpstr>
      <vt:lpstr>Presentation outline</vt:lpstr>
      <vt:lpstr>1. Routine immunization in South Sudan</vt:lpstr>
      <vt:lpstr>2. The South Sudan Context</vt:lpstr>
      <vt:lpstr>3. Contextual effects on routine immunization</vt:lpstr>
      <vt:lpstr>4. Routine immunization coverage in SSD</vt:lpstr>
      <vt:lpstr>5. Routine immunization during emergencies: Challenges &amp; Opportunities</vt:lpstr>
      <vt:lpstr>6. The Role of SS NITAG</vt:lpstr>
      <vt:lpstr>7. The SS NITAG: Roles and Experiences</vt:lpstr>
      <vt:lpstr>7. The SS NITAG: Roles and Experiences (con’t)</vt:lpstr>
      <vt:lpstr>8. The SS NITAG: Lessons Learnt</vt:lpstr>
      <vt:lpstr>8. The SS NITAG: Lessons Learnt (con’t)</vt:lpstr>
      <vt:lpstr>8. The SS NITAG: Lessons Learnt (con’t)</vt:lpstr>
      <vt:lpstr>9. Future Direction</vt:lpstr>
      <vt:lpstr>9. Future Direction (con’t)</vt:lpstr>
      <vt:lpstr>9. Future Direction (con’t)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Conducting Routine Immunizations During Complex Emergencies</dc:title>
  <dc:creator>Margaret B Lejukole</dc:creator>
  <cp:lastModifiedBy>ccbellerose@gmail.com</cp:lastModifiedBy>
  <cp:revision>24</cp:revision>
  <dcterms:created xsi:type="dcterms:W3CDTF">2023-09-23T07:39:51Z</dcterms:created>
  <dcterms:modified xsi:type="dcterms:W3CDTF">2023-10-04T09:48:42Z</dcterms:modified>
</cp:coreProperties>
</file>