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Barlow Bold" panose="020B0604020202020204" charset="0"/>
      <p:regular r:id="rId11"/>
    </p:embeddedFont>
    <p:embeddedFont>
      <p:font typeface="Be Vietnam Ultra-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 Bold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ealth.uct.ac.za/nish/libguide-interventions-promote-routine-vaccine-coverage-introducti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svg"/><Relationship Id="rId1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svg"/><Relationship Id="rId5" Type="http://schemas.openxmlformats.org/officeDocument/2006/relationships/image" Target="../media/image17.svg"/><Relationship Id="rId15" Type="http://schemas.openxmlformats.org/officeDocument/2006/relationships/image" Target="../media/image25.sv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3589726" y="2505599"/>
            <a:ext cx="627296" cy="62729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4187204" y="3162300"/>
            <a:ext cx="123234" cy="2728994"/>
            <a:chOff x="0" y="0"/>
            <a:chExt cx="159676" cy="35360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676" cy="3536015"/>
            </a:xfrm>
            <a:custGeom>
              <a:avLst/>
              <a:gdLst/>
              <a:ahLst/>
              <a:cxnLst/>
              <a:rect l="l" t="t" r="r" b="b"/>
              <a:pathLst>
                <a:path w="159676" h="3536015">
                  <a:moveTo>
                    <a:pt x="0" y="0"/>
                  </a:moveTo>
                  <a:lnTo>
                    <a:pt x="159676" y="0"/>
                  </a:lnTo>
                  <a:lnTo>
                    <a:pt x="159676" y="3536015"/>
                  </a:lnTo>
                  <a:lnTo>
                    <a:pt x="0" y="3536015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3211524" y="2170841"/>
            <a:ext cx="404211" cy="40421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996788" y="5263998"/>
            <a:ext cx="9787595" cy="2806174"/>
          </a:xfrm>
          <a:custGeom>
            <a:avLst/>
            <a:gdLst/>
            <a:ahLst/>
            <a:cxnLst/>
            <a:rect l="l" t="t" r="r" b="b"/>
            <a:pathLst>
              <a:path w="9787595" h="2806174">
                <a:moveTo>
                  <a:pt x="0" y="0"/>
                </a:moveTo>
                <a:lnTo>
                  <a:pt x="9787595" y="0"/>
                </a:lnTo>
                <a:lnTo>
                  <a:pt x="9787595" y="2806174"/>
                </a:lnTo>
                <a:lnTo>
                  <a:pt x="0" y="280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Box 19"/>
          <p:cNvSpPr txBox="1"/>
          <p:nvPr/>
        </p:nvSpPr>
        <p:spPr>
          <a:xfrm>
            <a:off x="4565221" y="3314700"/>
            <a:ext cx="9601197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9"/>
              </a:lnSpc>
            </a:pPr>
            <a:r>
              <a:rPr lang="en-US" sz="8499" dirty="0">
                <a:solidFill>
                  <a:srgbClr val="545454"/>
                </a:solidFill>
                <a:latin typeface="Be Vietnam Ultra-Bold"/>
              </a:rPr>
              <a:t>BRIEF UPDATE ON NISH ACTIVITIES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5712311" y="2319261"/>
            <a:ext cx="12296690" cy="6584137"/>
          </a:xfrm>
          <a:custGeom>
            <a:avLst/>
            <a:gdLst/>
            <a:ahLst/>
            <a:cxnLst/>
            <a:rect l="l" t="t" r="r" b="b"/>
            <a:pathLst>
              <a:path w="12296690" h="6584137">
                <a:moveTo>
                  <a:pt x="0" y="0"/>
                </a:moveTo>
                <a:lnTo>
                  <a:pt x="12296690" y="0"/>
                </a:lnTo>
                <a:lnTo>
                  <a:pt x="12296690" y="6584138"/>
                </a:lnTo>
                <a:lnTo>
                  <a:pt x="0" y="658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TextBox 4"/>
          <p:cNvSpPr txBox="1"/>
          <p:nvPr/>
        </p:nvSpPr>
        <p:spPr>
          <a:xfrm>
            <a:off x="2342753" y="431165"/>
            <a:ext cx="13602494" cy="745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dirty="0">
                <a:solidFill>
                  <a:srgbClr val="000000"/>
                </a:solidFill>
                <a:latin typeface="Montserrat Bold"/>
              </a:rPr>
              <a:t>Annual Vaccinology Course for NITAGs (AVCN)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879" y="765810"/>
            <a:ext cx="8280121" cy="742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5319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5319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5319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Montserrat"/>
              </a:rPr>
              <a:t>1st AVCN: July 2022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Montserrat"/>
              </a:rPr>
              <a:t>2nd AVCN: July 2023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dirty="0">
                <a:solidFill>
                  <a:srgbClr val="000000"/>
                </a:solidFill>
                <a:latin typeface="Montserrat"/>
              </a:rPr>
              <a:t>NITAGs from 20 countries were trained in vaccinology by July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186062" y="2759749"/>
            <a:ext cx="4061926" cy="406190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47988" y="2633770"/>
            <a:ext cx="58683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Montserrat" panose="00000500000000000000" pitchFamily="2" charset="0"/>
              </a:rPr>
              <a:t>COVID-19 vaccine acceptance in Africa.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49399" y="4746298"/>
            <a:ext cx="5868376" cy="156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Emerging evidence on the efficacy and effectiveness of single dose HPV vaccine and its implications for WHO Africa Region.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631" y="4813757"/>
            <a:ext cx="5868376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Montserrat" panose="00000500000000000000" pitchFamily="2" charset="0"/>
              </a:rPr>
              <a:t>Adverse Events Following Immunisation with COVID-19 vaccines.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7686" y="2605830"/>
            <a:ext cx="5868376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Montserrat" panose="00000500000000000000" pitchFamily="2" charset="0"/>
              </a:rPr>
              <a:t>Challenges and Opportunities for COVID-19 vaccines rollout in Africa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44833" y="2107525"/>
            <a:ext cx="4315895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FF5757"/>
                </a:solidFill>
                <a:latin typeface="Montserrat" panose="00000500000000000000" pitchFamily="2" charset="0"/>
              </a:rPr>
              <a:t>WEBINAR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76613" y="4108750"/>
            <a:ext cx="4315895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FF5757"/>
                </a:solidFill>
                <a:latin typeface="Montserrat" panose="00000500000000000000" pitchFamily="2" charset="0"/>
              </a:rPr>
              <a:t>WEBINAR 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5580" y="4197899"/>
            <a:ext cx="4315895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FF5757"/>
                </a:solidFill>
                <a:latin typeface="Montserrat" panose="00000500000000000000" pitchFamily="2" charset="0"/>
              </a:rPr>
              <a:t>WEBINAR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9326" y="2029251"/>
            <a:ext cx="4315895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rgbClr val="FF5757"/>
                </a:solidFill>
                <a:latin typeface="Montserrat" panose="00000500000000000000" pitchFamily="2" charset="0"/>
              </a:rPr>
              <a:t>WEBINAR 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90250" y="6926433"/>
            <a:ext cx="4315895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FF5757"/>
                </a:solidFill>
                <a:latin typeface="Montserrat" panose="00000500000000000000" pitchFamily="2" charset="0"/>
              </a:rPr>
              <a:t>WEBINAR 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37769" y="7566889"/>
            <a:ext cx="58683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Malaria Vaccine introduction in Africa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85497" y="386505"/>
            <a:ext cx="8772922" cy="79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Montserrat Bold"/>
              </a:rPr>
              <a:t>Vaccinology Webinar Series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51874" y="8432537"/>
            <a:ext cx="10608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" panose="00000500000000000000" pitchFamily="2" charset="0"/>
              </a:rPr>
              <a:t>https://health.uct.ac.za/nish/webinar-recordings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D4712857-E703-455A-B079-7B5A7F474EF8}"/>
              </a:ext>
            </a:extLst>
          </p:cNvPr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86087" y="4395466"/>
            <a:ext cx="14070785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Ghana Secretariat member: Dr NAZIRU MOHAMMED 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Cameroon Core member; Dr MARIE CLAIRE ENDEGUE ZANGA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545454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9758" y="2427792"/>
            <a:ext cx="1407078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To provide NITAG members with mentorship and opportunities to strengthen and expand their skills in vaccinology and EIDM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39717" y="6538037"/>
            <a:ext cx="14070785" cy="3150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AVCN 2023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NISH team members: Vaccinology &amp; epidemiology principles, conducting evidence searches, critical appraisal of research articles; addressing local data gaps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Sessions with consultants: Health economics and modelling, health systems, design thinking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Cochrane South Africa: Rapid Reviews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Task Force for Global Health: </a:t>
            </a:r>
            <a:r>
              <a:rPr lang="en-US" sz="2199" dirty="0" err="1">
                <a:solidFill>
                  <a:srgbClr val="545454"/>
                </a:solidFill>
                <a:latin typeface="Montserrat" panose="00000500000000000000" pitchFamily="2" charset="0"/>
              </a:rPr>
              <a:t>EtR</a:t>
            </a: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 framework and online modules</a:t>
            </a:r>
          </a:p>
          <a:p>
            <a:pPr marL="342900" indent="-3429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199" dirty="0">
                <a:solidFill>
                  <a:srgbClr val="545454"/>
                </a:solidFill>
                <a:latin typeface="Montserrat" panose="00000500000000000000" pitchFamily="2" charset="0"/>
              </a:rPr>
              <a:t>GNN resources</a:t>
            </a:r>
          </a:p>
          <a:p>
            <a:pPr>
              <a:lnSpc>
                <a:spcPts val="3079"/>
              </a:lnSpc>
            </a:pPr>
            <a:endParaRPr lang="en-US" sz="2199" dirty="0">
              <a:solidFill>
                <a:srgbClr val="545454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84352" y="3893444"/>
            <a:ext cx="9738548" cy="463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400" b="1" dirty="0">
                <a:solidFill>
                  <a:srgbClr val="FF5757"/>
                </a:solidFill>
                <a:latin typeface="Montserrat" panose="00000500000000000000" pitchFamily="2" charset="0"/>
              </a:rPr>
              <a:t>HOSTED TWO RESEARCH STAYS 2-28 JULY 2023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48298" y="1877014"/>
            <a:ext cx="4315895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400" b="1" dirty="0">
                <a:solidFill>
                  <a:srgbClr val="FF5757"/>
                </a:solidFill>
                <a:latin typeface="Montserrat" panose="00000500000000000000" pitchFamily="2" charset="0"/>
              </a:rPr>
              <a:t>AIM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3301" y="5794000"/>
            <a:ext cx="4315895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400" b="1" dirty="0">
                <a:solidFill>
                  <a:srgbClr val="FF5757"/>
                </a:solidFill>
                <a:latin typeface="Montserrat" panose="00000500000000000000" pitchFamily="2" charset="0"/>
              </a:rPr>
              <a:t>PROGRAMME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876708" y="1991997"/>
            <a:ext cx="435795" cy="4357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903922" y="3934207"/>
            <a:ext cx="435795" cy="4357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876708" y="5671685"/>
            <a:ext cx="435795" cy="4357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675910" y="6026020"/>
            <a:ext cx="200797" cy="203775"/>
            <a:chOff x="0" y="0"/>
            <a:chExt cx="374507" cy="3800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4507" cy="380060"/>
            </a:xfrm>
            <a:custGeom>
              <a:avLst/>
              <a:gdLst/>
              <a:ahLst/>
              <a:cxnLst/>
              <a:rect l="l" t="t" r="r" b="b"/>
              <a:pathLst>
                <a:path w="374507" h="380060">
                  <a:moveTo>
                    <a:pt x="0" y="0"/>
                  </a:moveTo>
                  <a:lnTo>
                    <a:pt x="374507" y="0"/>
                  </a:lnTo>
                  <a:lnTo>
                    <a:pt x="374507" y="380060"/>
                  </a:lnTo>
                  <a:lnTo>
                    <a:pt x="0" y="38006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721497" y="4366945"/>
            <a:ext cx="200797" cy="203775"/>
            <a:chOff x="0" y="0"/>
            <a:chExt cx="374507" cy="3800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4507" cy="380060"/>
            </a:xfrm>
            <a:custGeom>
              <a:avLst/>
              <a:gdLst/>
              <a:ahLst/>
              <a:cxnLst/>
              <a:rect l="l" t="t" r="r" b="b"/>
              <a:pathLst>
                <a:path w="374507" h="380060">
                  <a:moveTo>
                    <a:pt x="0" y="0"/>
                  </a:moveTo>
                  <a:lnTo>
                    <a:pt x="374507" y="0"/>
                  </a:lnTo>
                  <a:lnTo>
                    <a:pt x="374507" y="380060"/>
                  </a:lnTo>
                  <a:lnTo>
                    <a:pt x="0" y="38006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5910" y="2325904"/>
            <a:ext cx="200797" cy="203775"/>
            <a:chOff x="0" y="0"/>
            <a:chExt cx="374507" cy="3800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4507" cy="380060"/>
            </a:xfrm>
            <a:custGeom>
              <a:avLst/>
              <a:gdLst/>
              <a:ahLst/>
              <a:cxnLst/>
              <a:rect l="l" t="t" r="r" b="b"/>
              <a:pathLst>
                <a:path w="374507" h="380060">
                  <a:moveTo>
                    <a:pt x="0" y="0"/>
                  </a:moveTo>
                  <a:lnTo>
                    <a:pt x="374507" y="0"/>
                  </a:lnTo>
                  <a:lnTo>
                    <a:pt x="374507" y="380060"/>
                  </a:lnTo>
                  <a:lnTo>
                    <a:pt x="0" y="38006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886200" y="323030"/>
            <a:ext cx="8860139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Montserrat Bold"/>
              </a:rPr>
              <a:t>Research Stays 2023</a:t>
            </a:r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61BE364A-C090-8FD1-C0C2-0E378B254AA0}"/>
              </a:ext>
            </a:extLst>
          </p:cNvPr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399980"/>
            <a:ext cx="15740039" cy="62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6"/>
              </a:lnSpc>
              <a:spcBef>
                <a:spcPct val="0"/>
              </a:spcBef>
            </a:pPr>
            <a:r>
              <a:rPr lang="en-US" sz="3747">
                <a:solidFill>
                  <a:srgbClr val="000000"/>
                </a:solidFill>
                <a:latin typeface="Montserrat Bold"/>
              </a:rPr>
              <a:t>ASSETS AND RESOURRCES - NISH WEBSITE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4350" y="1469905"/>
            <a:ext cx="17773650" cy="857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5757"/>
                </a:solidFill>
                <a:latin typeface="Montserrat Bold"/>
              </a:rPr>
              <a:t>Four library guides: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 guides providing published peer-reviewed and grey literature on a topic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COVID-19 Vaccine Confidence in Africa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Malaria Vaccine in Africa 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HPV in Africa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Interventions to promote routine vaccine coverage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"/>
              <a:hlinkClick r:id="rId2" tooltip="https://health.uct.ac.za/nish/libguide-interventions-promote-routine-vaccine-coverage-introduction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ontserrat Bold"/>
              </a:rPr>
              <a:t>https://health.uct.ac.za/nish/libguides-general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5757"/>
                </a:solidFill>
                <a:latin typeface="Montserrat Bold"/>
              </a:rPr>
              <a:t>Two Evidence Gap Maps:</a:t>
            </a:r>
            <a:r>
              <a:rPr lang="en-US" sz="30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Montserrat"/>
              </a:rPr>
              <a:t>an interactive visual tool that provides an overview of research evidence on a particular topic. </a:t>
            </a:r>
          </a:p>
          <a:p>
            <a:pPr marL="647700" lvl="1" indent="-323850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COVID-19 vaccine confidence in Africa</a:t>
            </a:r>
          </a:p>
          <a:p>
            <a:pPr marL="647700" lvl="1" indent="-323850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Montserrat"/>
              </a:rPr>
              <a:t>Strategies to improve vaccine coverage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Montserrat Bold"/>
              </a:rPr>
              <a:t>https://health.uct.ac.za/nish/evidence-gap-maps-egms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4323258-8E80-1E6F-51D6-E8A74626D380}"/>
              </a:ext>
            </a:extLst>
          </p:cNvPr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592268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" name="AutoShape 3"/>
          <p:cNvSpPr/>
          <p:nvPr/>
        </p:nvSpPr>
        <p:spPr>
          <a:xfrm rot="-5400000">
            <a:off x="5035442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4" name="AutoShape 4"/>
          <p:cNvSpPr/>
          <p:nvPr/>
        </p:nvSpPr>
        <p:spPr>
          <a:xfrm rot="-5400000">
            <a:off x="11921791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" name="AutoShape 5"/>
          <p:cNvSpPr/>
          <p:nvPr/>
        </p:nvSpPr>
        <p:spPr>
          <a:xfrm rot="-5400000">
            <a:off x="15364965" y="5508710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6" name="Group 6"/>
          <p:cNvGrpSpPr/>
          <p:nvPr/>
        </p:nvGrpSpPr>
        <p:grpSpPr>
          <a:xfrm rot="358780">
            <a:off x="1085290" y="3853226"/>
            <a:ext cx="4554765" cy="1324326"/>
            <a:chOff x="0" y="0"/>
            <a:chExt cx="21940067" cy="63792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 rot="358780">
            <a:off x="4380567" y="4209155"/>
            <a:ext cx="4554765" cy="1324326"/>
            <a:chOff x="0" y="0"/>
            <a:chExt cx="21940067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 rot="-366838">
            <a:off x="9373514" y="4204975"/>
            <a:ext cx="4536622" cy="1324326"/>
            <a:chOff x="0" y="0"/>
            <a:chExt cx="659179" cy="1924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6838">
            <a:off x="12665055" y="3849047"/>
            <a:ext cx="4536622" cy="1324326"/>
            <a:chOff x="0" y="0"/>
            <a:chExt cx="659179" cy="1924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964122" y="4116838"/>
            <a:ext cx="797101" cy="797101"/>
          </a:xfrm>
          <a:custGeom>
            <a:avLst/>
            <a:gdLst/>
            <a:ahLst/>
            <a:cxnLst/>
            <a:rect l="l" t="t" r="r" b="b"/>
            <a:pathLst>
              <a:path w="797101" h="797101">
                <a:moveTo>
                  <a:pt x="0" y="0"/>
                </a:moveTo>
                <a:lnTo>
                  <a:pt x="797101" y="0"/>
                </a:lnTo>
                <a:lnTo>
                  <a:pt x="797101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7" name="Freeform 17"/>
          <p:cNvSpPr/>
          <p:nvPr/>
        </p:nvSpPr>
        <p:spPr>
          <a:xfrm>
            <a:off x="6387433" y="4472767"/>
            <a:ext cx="541032" cy="797101"/>
          </a:xfrm>
          <a:custGeom>
            <a:avLst/>
            <a:gdLst/>
            <a:ahLst/>
            <a:cxnLst/>
            <a:rect l="l" t="t" r="r" b="b"/>
            <a:pathLst>
              <a:path w="541032" h="797101">
                <a:moveTo>
                  <a:pt x="0" y="0"/>
                </a:moveTo>
                <a:lnTo>
                  <a:pt x="541033" y="0"/>
                </a:lnTo>
                <a:lnTo>
                  <a:pt x="541033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8" name="Freeform 18"/>
          <p:cNvSpPr/>
          <p:nvPr/>
        </p:nvSpPr>
        <p:spPr>
          <a:xfrm>
            <a:off x="8814057" y="4855648"/>
            <a:ext cx="679778" cy="575262"/>
          </a:xfrm>
          <a:custGeom>
            <a:avLst/>
            <a:gdLst/>
            <a:ahLst/>
            <a:cxnLst/>
            <a:rect l="l" t="t" r="r" b="b"/>
            <a:pathLst>
              <a:path w="679778" h="575262">
                <a:moveTo>
                  <a:pt x="0" y="0"/>
                </a:moveTo>
                <a:lnTo>
                  <a:pt x="679778" y="0"/>
                </a:lnTo>
                <a:lnTo>
                  <a:pt x="679778" y="575263"/>
                </a:lnTo>
                <a:lnTo>
                  <a:pt x="0" y="575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Freeform 19"/>
          <p:cNvSpPr/>
          <p:nvPr/>
        </p:nvSpPr>
        <p:spPr>
          <a:xfrm>
            <a:off x="11243275" y="4468588"/>
            <a:ext cx="797101" cy="797101"/>
          </a:xfrm>
          <a:custGeom>
            <a:avLst/>
            <a:gdLst/>
            <a:ahLst/>
            <a:cxnLst/>
            <a:rect l="l" t="t" r="r" b="b"/>
            <a:pathLst>
              <a:path w="797101" h="797101">
                <a:moveTo>
                  <a:pt x="0" y="0"/>
                </a:moveTo>
                <a:lnTo>
                  <a:pt x="797101" y="0"/>
                </a:lnTo>
                <a:lnTo>
                  <a:pt x="797101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0" name="Freeform 20"/>
          <p:cNvSpPr/>
          <p:nvPr/>
        </p:nvSpPr>
        <p:spPr>
          <a:xfrm>
            <a:off x="14519825" y="4112659"/>
            <a:ext cx="827083" cy="797101"/>
          </a:xfrm>
          <a:custGeom>
            <a:avLst/>
            <a:gdLst/>
            <a:ahLst/>
            <a:cxnLst/>
            <a:rect l="l" t="t" r="r" b="b"/>
            <a:pathLst>
              <a:path w="827083" h="797101">
                <a:moveTo>
                  <a:pt x="0" y="0"/>
                </a:moveTo>
                <a:lnTo>
                  <a:pt x="827083" y="0"/>
                </a:lnTo>
                <a:lnTo>
                  <a:pt x="827083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1" name="TextBox 21"/>
          <p:cNvSpPr txBox="1"/>
          <p:nvPr/>
        </p:nvSpPr>
        <p:spPr>
          <a:xfrm>
            <a:off x="1037351" y="6431992"/>
            <a:ext cx="245790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b="1" spc="70" dirty="0">
                <a:solidFill>
                  <a:srgbClr val="0D0D0D"/>
                </a:solidFill>
                <a:latin typeface="Montserrat" panose="00000500000000000000" pitchFamily="2" charset="0"/>
              </a:rPr>
              <a:t>Webinars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9010" y="7044825"/>
            <a:ext cx="2457903" cy="120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pc="83" dirty="0">
                <a:latin typeface="Montserrat" panose="00000500000000000000" pitchFamily="2" charset="0"/>
              </a:rPr>
              <a:t>Novel Polio vaccine</a:t>
            </a:r>
          </a:p>
          <a:p>
            <a:pPr>
              <a:lnSpc>
                <a:spcPts val="2399"/>
              </a:lnSpc>
            </a:pPr>
            <a:r>
              <a:rPr lang="en-US" spc="83" dirty="0">
                <a:latin typeface="Montserrat" panose="00000500000000000000" pitchFamily="2" charset="0"/>
              </a:rPr>
              <a:t>Hep B birth dose</a:t>
            </a:r>
          </a:p>
          <a:p>
            <a:pPr algn="ctr">
              <a:lnSpc>
                <a:spcPts val="2399"/>
              </a:lnSpc>
            </a:pPr>
            <a:endParaRPr lang="en-US" spc="83" dirty="0">
              <a:latin typeface="Montserrat" panose="00000500000000000000" pitchFamily="2" charset="0"/>
            </a:endParaRP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n-US" spc="83" dirty="0">
              <a:latin typeface="Montserrat" panose="00000500000000000000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67693" y="6413640"/>
            <a:ext cx="245790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b="1" spc="70" dirty="0">
                <a:solidFill>
                  <a:srgbClr val="0D0D0D"/>
                </a:solidFill>
                <a:latin typeface="Montserrat" panose="00000500000000000000" pitchFamily="2" charset="0"/>
              </a:rPr>
              <a:t>Online courses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46414" y="6482665"/>
            <a:ext cx="3082324" cy="765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3079"/>
              </a:lnSpc>
              <a:spcBef>
                <a:spcPct val="0"/>
              </a:spcBef>
            </a:pPr>
            <a:r>
              <a:rPr lang="en-US" sz="2199" b="1" spc="70" dirty="0" err="1">
                <a:solidFill>
                  <a:srgbClr val="0D0D0D"/>
                </a:solidFill>
                <a:latin typeface="Montserrat" panose="00000500000000000000" pitchFamily="2" charset="0"/>
              </a:rPr>
              <a:t>EtR</a:t>
            </a:r>
            <a:r>
              <a:rPr lang="en-US" sz="2199" b="1" spc="70" dirty="0">
                <a:solidFill>
                  <a:srgbClr val="0D0D0D"/>
                </a:solidFill>
                <a:latin typeface="Montserrat" panose="00000500000000000000" pitchFamily="2" charset="0"/>
              </a:rPr>
              <a:t> &amp; vaccinology training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146414" y="7418735"/>
            <a:ext cx="2457903" cy="59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pc="83" dirty="0">
                <a:latin typeface="Montserrat" panose="00000500000000000000" pitchFamily="2" charset="0"/>
              </a:rPr>
              <a:t>Ethiopia</a:t>
            </a:r>
          </a:p>
          <a:p>
            <a:pPr marL="0" lvl="0" indent="0">
              <a:lnSpc>
                <a:spcPts val="2399"/>
              </a:lnSpc>
              <a:spcBef>
                <a:spcPct val="0"/>
              </a:spcBef>
            </a:pPr>
            <a:r>
              <a:rPr lang="en-US" spc="83" dirty="0">
                <a:latin typeface="Montserrat" panose="00000500000000000000" pitchFamily="2" charset="0"/>
              </a:rPr>
              <a:t>December 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801397" y="6374348"/>
            <a:ext cx="2620664" cy="765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b="1" spc="70" dirty="0">
                <a:solidFill>
                  <a:srgbClr val="0D0D0D"/>
                </a:solidFill>
                <a:latin typeface="Montserrat" panose="00000500000000000000" pitchFamily="2" charset="0"/>
              </a:rPr>
              <a:t>Theory of Change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801397" y="7345625"/>
            <a:ext cx="3119675" cy="1211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99"/>
              </a:lnSpc>
              <a:spcBef>
                <a:spcPct val="0"/>
              </a:spcBef>
            </a:pPr>
            <a:r>
              <a:rPr lang="en-US" spc="83" dirty="0" err="1">
                <a:latin typeface="Montserrat" panose="00000500000000000000" pitchFamily="2" charset="0"/>
              </a:rPr>
              <a:t>ToC</a:t>
            </a:r>
            <a:r>
              <a:rPr lang="en-US" spc="83" dirty="0">
                <a:latin typeface="Montserrat" panose="00000500000000000000" pitchFamily="2" charset="0"/>
              </a:rPr>
              <a:t> for NITAG support in the Africa region (NISH, WHO, TFGH and other partners)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313091" y="1918607"/>
            <a:ext cx="962306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76" dirty="0">
                <a:solidFill>
                  <a:srgbClr val="0D0D0D"/>
                </a:solidFill>
                <a:latin typeface="Barlow Bold"/>
              </a:rPr>
              <a:t>IN THE PIPELINE THE NEXT 6 MONTHS</a:t>
            </a:r>
          </a:p>
        </p:txBody>
      </p:sp>
      <p:sp>
        <p:nvSpPr>
          <p:cNvPr id="29" name="Freeform 29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0" name="Freeform 30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1" name="Freeform 31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4" name="Freeform 34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7" name="Freeform 37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8" name="TextBox 38"/>
          <p:cNvSpPr txBox="1"/>
          <p:nvPr/>
        </p:nvSpPr>
        <p:spPr>
          <a:xfrm>
            <a:off x="4572000" y="7050268"/>
            <a:ext cx="2457903" cy="120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pc="83" dirty="0">
                <a:latin typeface="Montserrat" panose="00000500000000000000" pitchFamily="2" charset="0"/>
              </a:rPr>
              <a:t>EIDM</a:t>
            </a:r>
          </a:p>
          <a:p>
            <a:pPr>
              <a:lnSpc>
                <a:spcPts val="2399"/>
              </a:lnSpc>
            </a:pPr>
            <a:r>
              <a:rPr lang="en-US" spc="83" dirty="0">
                <a:latin typeface="Montserrat" panose="00000500000000000000" pitchFamily="2" charset="0"/>
              </a:rPr>
              <a:t>Epidemiology</a:t>
            </a:r>
          </a:p>
          <a:p>
            <a:pPr>
              <a:lnSpc>
                <a:spcPts val="2399"/>
              </a:lnSpc>
            </a:pPr>
            <a:r>
              <a:rPr lang="en-US" spc="83" dirty="0">
                <a:latin typeface="Montserrat" panose="00000500000000000000" pitchFamily="2" charset="0"/>
              </a:rPr>
              <a:t>Immunology</a:t>
            </a:r>
          </a:p>
          <a:p>
            <a:pPr marL="0" lvl="0" indent="0">
              <a:lnSpc>
                <a:spcPts val="2399"/>
              </a:lnSpc>
              <a:spcBef>
                <a:spcPct val="0"/>
              </a:spcBef>
            </a:pPr>
            <a:endParaRPr lang="en-US" spc="83" dirty="0">
              <a:latin typeface="Montserrat" panose="00000500000000000000" pitchFamily="2" charset="0"/>
            </a:endParaRPr>
          </a:p>
        </p:txBody>
      </p:sp>
      <p:sp>
        <p:nvSpPr>
          <p:cNvPr id="47" name="AutoShape 4">
            <a:extLst>
              <a:ext uri="{FF2B5EF4-FFF2-40B4-BE49-F238E27FC236}">
                <a16:creationId xmlns:a16="http://schemas.microsoft.com/office/drawing/2014/main" id="{866DAA3D-14D5-EB1B-8B15-58AD305D3575}"/>
              </a:ext>
            </a:extLst>
          </p:cNvPr>
          <p:cNvSpPr/>
          <p:nvPr/>
        </p:nvSpPr>
        <p:spPr>
          <a:xfrm rot="-5400000">
            <a:off x="11921792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48" name="AutoShape 5">
            <a:extLst>
              <a:ext uri="{FF2B5EF4-FFF2-40B4-BE49-F238E27FC236}">
                <a16:creationId xmlns:a16="http://schemas.microsoft.com/office/drawing/2014/main" id="{23ED136E-BF33-BC69-7829-2507461FB0E6}"/>
              </a:ext>
            </a:extLst>
          </p:cNvPr>
          <p:cNvSpPr/>
          <p:nvPr/>
        </p:nvSpPr>
        <p:spPr>
          <a:xfrm rot="-5400000">
            <a:off x="15364966" y="5508710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49" name="Group 6">
            <a:extLst>
              <a:ext uri="{FF2B5EF4-FFF2-40B4-BE49-F238E27FC236}">
                <a16:creationId xmlns:a16="http://schemas.microsoft.com/office/drawing/2014/main" id="{C6118654-E84A-A12D-7B02-982E36373FEA}"/>
              </a:ext>
            </a:extLst>
          </p:cNvPr>
          <p:cNvGrpSpPr/>
          <p:nvPr/>
        </p:nvGrpSpPr>
        <p:grpSpPr>
          <a:xfrm rot="358780">
            <a:off x="1085291" y="3853226"/>
            <a:ext cx="4554765" cy="1324326"/>
            <a:chOff x="0" y="0"/>
            <a:chExt cx="21940067" cy="6379210"/>
          </a:xfrm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48A15607-F0EA-AF26-32E0-90CA4F13FDC8}"/>
                </a:ext>
              </a:extLst>
            </p:cNvPr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1" name="Group 8">
            <a:extLst>
              <a:ext uri="{FF2B5EF4-FFF2-40B4-BE49-F238E27FC236}">
                <a16:creationId xmlns:a16="http://schemas.microsoft.com/office/drawing/2014/main" id="{49EB105B-B7ED-2B8B-718F-D271E2A47880}"/>
              </a:ext>
            </a:extLst>
          </p:cNvPr>
          <p:cNvGrpSpPr/>
          <p:nvPr/>
        </p:nvGrpSpPr>
        <p:grpSpPr>
          <a:xfrm rot="358780">
            <a:off x="4380568" y="4209155"/>
            <a:ext cx="4554765" cy="1324326"/>
            <a:chOff x="0" y="0"/>
            <a:chExt cx="21940067" cy="6379210"/>
          </a:xfrm>
        </p:grpSpPr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09DF62E6-AC98-4EF5-C4A0-548CF4249F2F}"/>
                </a:ext>
              </a:extLst>
            </p:cNvPr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3" name="Group 10">
            <a:extLst>
              <a:ext uri="{FF2B5EF4-FFF2-40B4-BE49-F238E27FC236}">
                <a16:creationId xmlns:a16="http://schemas.microsoft.com/office/drawing/2014/main" id="{46C3A4C6-AB52-C30F-19A1-B43F45551E79}"/>
              </a:ext>
            </a:extLst>
          </p:cNvPr>
          <p:cNvGrpSpPr/>
          <p:nvPr/>
        </p:nvGrpSpPr>
        <p:grpSpPr>
          <a:xfrm rot="-366838">
            <a:off x="9373515" y="4204975"/>
            <a:ext cx="4536622" cy="1324326"/>
            <a:chOff x="0" y="0"/>
            <a:chExt cx="659179" cy="192427"/>
          </a:xfrm>
        </p:grpSpPr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D0E9D5EA-2F44-E562-B3D0-E3F38EAF5246}"/>
                </a:ext>
              </a:extLst>
            </p:cNvPr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98AD7B23-301B-6513-A690-D5B333520092}"/>
                </a:ext>
              </a:extLst>
            </p:cNvPr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id="{57AD0AF1-2526-9E1C-6A5C-B5A857021CBC}"/>
              </a:ext>
            </a:extLst>
          </p:cNvPr>
          <p:cNvGrpSpPr/>
          <p:nvPr/>
        </p:nvGrpSpPr>
        <p:grpSpPr>
          <a:xfrm rot="-366838">
            <a:off x="12665056" y="3849047"/>
            <a:ext cx="4536622" cy="1324326"/>
            <a:chOff x="0" y="0"/>
            <a:chExt cx="659179" cy="192427"/>
          </a:xfrm>
        </p:grpSpPr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26F6BFE-7019-CA4A-4BB8-19EE9653D328}"/>
                </a:ext>
              </a:extLst>
            </p:cNvPr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9EF1A77A-5588-A64C-3BF8-EAF1CA81DBCE}"/>
                </a:ext>
              </a:extLst>
            </p:cNvPr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9" name="Freeform 16">
            <a:extLst>
              <a:ext uri="{FF2B5EF4-FFF2-40B4-BE49-F238E27FC236}">
                <a16:creationId xmlns:a16="http://schemas.microsoft.com/office/drawing/2014/main" id="{4460497F-DAFB-B662-1251-39EC3D088F34}"/>
              </a:ext>
            </a:extLst>
          </p:cNvPr>
          <p:cNvSpPr/>
          <p:nvPr/>
        </p:nvSpPr>
        <p:spPr>
          <a:xfrm>
            <a:off x="2964123" y="4116838"/>
            <a:ext cx="797101" cy="797101"/>
          </a:xfrm>
          <a:custGeom>
            <a:avLst/>
            <a:gdLst/>
            <a:ahLst/>
            <a:cxnLst/>
            <a:rect l="l" t="t" r="r" b="b"/>
            <a:pathLst>
              <a:path w="797101" h="797101">
                <a:moveTo>
                  <a:pt x="0" y="0"/>
                </a:moveTo>
                <a:lnTo>
                  <a:pt x="797101" y="0"/>
                </a:lnTo>
                <a:lnTo>
                  <a:pt x="797101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0" name="Freeform 17">
            <a:extLst>
              <a:ext uri="{FF2B5EF4-FFF2-40B4-BE49-F238E27FC236}">
                <a16:creationId xmlns:a16="http://schemas.microsoft.com/office/drawing/2014/main" id="{9CBB6519-F147-C797-B4E9-BF7D061FB94D}"/>
              </a:ext>
            </a:extLst>
          </p:cNvPr>
          <p:cNvSpPr/>
          <p:nvPr/>
        </p:nvSpPr>
        <p:spPr>
          <a:xfrm>
            <a:off x="6387434" y="4472767"/>
            <a:ext cx="541032" cy="797101"/>
          </a:xfrm>
          <a:custGeom>
            <a:avLst/>
            <a:gdLst/>
            <a:ahLst/>
            <a:cxnLst/>
            <a:rect l="l" t="t" r="r" b="b"/>
            <a:pathLst>
              <a:path w="541032" h="797101">
                <a:moveTo>
                  <a:pt x="0" y="0"/>
                </a:moveTo>
                <a:lnTo>
                  <a:pt x="541033" y="0"/>
                </a:lnTo>
                <a:lnTo>
                  <a:pt x="541033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id="{27AD0E5A-9038-2FA9-F463-C0F73F09E227}"/>
              </a:ext>
            </a:extLst>
          </p:cNvPr>
          <p:cNvSpPr/>
          <p:nvPr/>
        </p:nvSpPr>
        <p:spPr>
          <a:xfrm>
            <a:off x="11243276" y="4468588"/>
            <a:ext cx="797101" cy="797101"/>
          </a:xfrm>
          <a:custGeom>
            <a:avLst/>
            <a:gdLst/>
            <a:ahLst/>
            <a:cxnLst/>
            <a:rect l="l" t="t" r="r" b="b"/>
            <a:pathLst>
              <a:path w="797101" h="797101">
                <a:moveTo>
                  <a:pt x="0" y="0"/>
                </a:moveTo>
                <a:lnTo>
                  <a:pt x="797101" y="0"/>
                </a:lnTo>
                <a:lnTo>
                  <a:pt x="797101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2" name="Freeform 20">
            <a:extLst>
              <a:ext uri="{FF2B5EF4-FFF2-40B4-BE49-F238E27FC236}">
                <a16:creationId xmlns:a16="http://schemas.microsoft.com/office/drawing/2014/main" id="{32D7F19F-3EBA-8E38-8369-37C87497AC87}"/>
              </a:ext>
            </a:extLst>
          </p:cNvPr>
          <p:cNvSpPr/>
          <p:nvPr/>
        </p:nvSpPr>
        <p:spPr>
          <a:xfrm>
            <a:off x="14519826" y="4112659"/>
            <a:ext cx="827083" cy="797101"/>
          </a:xfrm>
          <a:custGeom>
            <a:avLst/>
            <a:gdLst/>
            <a:ahLst/>
            <a:cxnLst/>
            <a:rect l="l" t="t" r="r" b="b"/>
            <a:pathLst>
              <a:path w="827083" h="797101">
                <a:moveTo>
                  <a:pt x="0" y="0"/>
                </a:moveTo>
                <a:lnTo>
                  <a:pt x="827083" y="0"/>
                </a:lnTo>
                <a:lnTo>
                  <a:pt x="827083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3" name="AutoShape 3">
            <a:extLst>
              <a:ext uri="{FF2B5EF4-FFF2-40B4-BE49-F238E27FC236}">
                <a16:creationId xmlns:a16="http://schemas.microsoft.com/office/drawing/2014/main" id="{DDD2D04D-B211-1DB5-A328-633098B9E1DB}"/>
              </a:ext>
            </a:extLst>
          </p:cNvPr>
          <p:cNvSpPr/>
          <p:nvPr/>
        </p:nvSpPr>
        <p:spPr>
          <a:xfrm rot="-5400000">
            <a:off x="5035443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4" name="AutoShape 4">
            <a:extLst>
              <a:ext uri="{FF2B5EF4-FFF2-40B4-BE49-F238E27FC236}">
                <a16:creationId xmlns:a16="http://schemas.microsoft.com/office/drawing/2014/main" id="{14E3DD03-5189-C290-9C38-DDEA1025B9E6}"/>
              </a:ext>
            </a:extLst>
          </p:cNvPr>
          <p:cNvSpPr/>
          <p:nvPr/>
        </p:nvSpPr>
        <p:spPr>
          <a:xfrm rot="-5400000">
            <a:off x="11921793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65" name="AutoShape 5">
            <a:extLst>
              <a:ext uri="{FF2B5EF4-FFF2-40B4-BE49-F238E27FC236}">
                <a16:creationId xmlns:a16="http://schemas.microsoft.com/office/drawing/2014/main" id="{BCD023D1-7510-6510-7759-276827FB9F95}"/>
              </a:ext>
            </a:extLst>
          </p:cNvPr>
          <p:cNvSpPr/>
          <p:nvPr/>
        </p:nvSpPr>
        <p:spPr>
          <a:xfrm rot="-5400000">
            <a:off x="15364967" y="5508710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66" name="Group 6">
            <a:extLst>
              <a:ext uri="{FF2B5EF4-FFF2-40B4-BE49-F238E27FC236}">
                <a16:creationId xmlns:a16="http://schemas.microsoft.com/office/drawing/2014/main" id="{6289D2C3-3C33-3BE2-57EE-2AA9843D56B0}"/>
              </a:ext>
            </a:extLst>
          </p:cNvPr>
          <p:cNvGrpSpPr/>
          <p:nvPr/>
        </p:nvGrpSpPr>
        <p:grpSpPr>
          <a:xfrm rot="358780">
            <a:off x="1085292" y="3853226"/>
            <a:ext cx="4554765" cy="1324326"/>
            <a:chOff x="0" y="0"/>
            <a:chExt cx="21940067" cy="6379210"/>
          </a:xfrm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0F5620F6-E7B0-11BB-8468-5DB0234AA832}"/>
                </a:ext>
              </a:extLst>
            </p:cNvPr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68" name="Group 8">
            <a:extLst>
              <a:ext uri="{FF2B5EF4-FFF2-40B4-BE49-F238E27FC236}">
                <a16:creationId xmlns:a16="http://schemas.microsoft.com/office/drawing/2014/main" id="{706AE36F-B572-3DEF-86B8-B8AF08A61A98}"/>
              </a:ext>
            </a:extLst>
          </p:cNvPr>
          <p:cNvGrpSpPr/>
          <p:nvPr/>
        </p:nvGrpSpPr>
        <p:grpSpPr>
          <a:xfrm rot="358780">
            <a:off x="4380569" y="4209155"/>
            <a:ext cx="4554765" cy="1324326"/>
            <a:chOff x="0" y="0"/>
            <a:chExt cx="21940067" cy="6379210"/>
          </a:xfrm>
        </p:grpSpPr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7AFC1BB6-9D8C-9076-47AE-5D96D63E38CA}"/>
                </a:ext>
              </a:extLst>
            </p:cNvPr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70" name="Group 10">
            <a:extLst>
              <a:ext uri="{FF2B5EF4-FFF2-40B4-BE49-F238E27FC236}">
                <a16:creationId xmlns:a16="http://schemas.microsoft.com/office/drawing/2014/main" id="{370C7D65-0405-5364-A2A0-C737A4630522}"/>
              </a:ext>
            </a:extLst>
          </p:cNvPr>
          <p:cNvGrpSpPr/>
          <p:nvPr/>
        </p:nvGrpSpPr>
        <p:grpSpPr>
          <a:xfrm rot="-366838">
            <a:off x="9373516" y="4204975"/>
            <a:ext cx="4536622" cy="1324326"/>
            <a:chOff x="0" y="0"/>
            <a:chExt cx="659179" cy="192427"/>
          </a:xfrm>
        </p:grpSpPr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3596EDC5-14DA-3CF1-12F3-630D0C9DA0A3}"/>
                </a:ext>
              </a:extLst>
            </p:cNvPr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2" name="TextBox 12">
              <a:extLst>
                <a:ext uri="{FF2B5EF4-FFF2-40B4-BE49-F238E27FC236}">
                  <a16:creationId xmlns:a16="http://schemas.microsoft.com/office/drawing/2014/main" id="{82E7E472-9E06-5B3F-4E86-D540E2E546A3}"/>
                </a:ext>
              </a:extLst>
            </p:cNvPr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3" name="Group 13">
            <a:extLst>
              <a:ext uri="{FF2B5EF4-FFF2-40B4-BE49-F238E27FC236}">
                <a16:creationId xmlns:a16="http://schemas.microsoft.com/office/drawing/2014/main" id="{35355AE3-1B17-B7C6-9482-68BC214EAE92}"/>
              </a:ext>
            </a:extLst>
          </p:cNvPr>
          <p:cNvGrpSpPr/>
          <p:nvPr/>
        </p:nvGrpSpPr>
        <p:grpSpPr>
          <a:xfrm rot="-366838">
            <a:off x="12665057" y="3849047"/>
            <a:ext cx="4536622" cy="1324326"/>
            <a:chOff x="0" y="0"/>
            <a:chExt cx="659179" cy="192427"/>
          </a:xfrm>
        </p:grpSpPr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089FC419-7603-A03B-ADF7-F9A09EB14804}"/>
                </a:ext>
              </a:extLst>
            </p:cNvPr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5" name="TextBox 15">
              <a:extLst>
                <a:ext uri="{FF2B5EF4-FFF2-40B4-BE49-F238E27FC236}">
                  <a16:creationId xmlns:a16="http://schemas.microsoft.com/office/drawing/2014/main" id="{FA3E06D1-A339-6C81-7709-0EAD4199E234}"/>
                </a:ext>
              </a:extLst>
            </p:cNvPr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6" name="Freeform 16">
            <a:extLst>
              <a:ext uri="{FF2B5EF4-FFF2-40B4-BE49-F238E27FC236}">
                <a16:creationId xmlns:a16="http://schemas.microsoft.com/office/drawing/2014/main" id="{73E26C85-A0EC-2D1C-00FA-A96DFC08A281}"/>
              </a:ext>
            </a:extLst>
          </p:cNvPr>
          <p:cNvSpPr/>
          <p:nvPr/>
        </p:nvSpPr>
        <p:spPr>
          <a:xfrm>
            <a:off x="2964124" y="4116838"/>
            <a:ext cx="797101" cy="797101"/>
          </a:xfrm>
          <a:custGeom>
            <a:avLst/>
            <a:gdLst/>
            <a:ahLst/>
            <a:cxnLst/>
            <a:rect l="l" t="t" r="r" b="b"/>
            <a:pathLst>
              <a:path w="797101" h="797101">
                <a:moveTo>
                  <a:pt x="0" y="0"/>
                </a:moveTo>
                <a:lnTo>
                  <a:pt x="797101" y="0"/>
                </a:lnTo>
                <a:lnTo>
                  <a:pt x="797101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FC56F5EC-3082-9EE6-5EDE-E282BAE35548}"/>
              </a:ext>
            </a:extLst>
          </p:cNvPr>
          <p:cNvSpPr/>
          <p:nvPr/>
        </p:nvSpPr>
        <p:spPr>
          <a:xfrm>
            <a:off x="6387435" y="4472767"/>
            <a:ext cx="541032" cy="797101"/>
          </a:xfrm>
          <a:custGeom>
            <a:avLst/>
            <a:gdLst/>
            <a:ahLst/>
            <a:cxnLst/>
            <a:rect l="l" t="t" r="r" b="b"/>
            <a:pathLst>
              <a:path w="541032" h="797101">
                <a:moveTo>
                  <a:pt x="0" y="0"/>
                </a:moveTo>
                <a:lnTo>
                  <a:pt x="541033" y="0"/>
                </a:lnTo>
                <a:lnTo>
                  <a:pt x="541033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8" name="Freeform 19">
            <a:extLst>
              <a:ext uri="{FF2B5EF4-FFF2-40B4-BE49-F238E27FC236}">
                <a16:creationId xmlns:a16="http://schemas.microsoft.com/office/drawing/2014/main" id="{0C761CAF-5C32-9730-0AC1-80D490A634B2}"/>
              </a:ext>
            </a:extLst>
          </p:cNvPr>
          <p:cNvSpPr/>
          <p:nvPr/>
        </p:nvSpPr>
        <p:spPr>
          <a:xfrm>
            <a:off x="11243277" y="4468588"/>
            <a:ext cx="797101" cy="797101"/>
          </a:xfrm>
          <a:custGeom>
            <a:avLst/>
            <a:gdLst/>
            <a:ahLst/>
            <a:cxnLst/>
            <a:rect l="l" t="t" r="r" b="b"/>
            <a:pathLst>
              <a:path w="797101" h="797101">
                <a:moveTo>
                  <a:pt x="0" y="0"/>
                </a:moveTo>
                <a:lnTo>
                  <a:pt x="797101" y="0"/>
                </a:lnTo>
                <a:lnTo>
                  <a:pt x="797101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9" name="Freeform 20">
            <a:extLst>
              <a:ext uri="{FF2B5EF4-FFF2-40B4-BE49-F238E27FC236}">
                <a16:creationId xmlns:a16="http://schemas.microsoft.com/office/drawing/2014/main" id="{D388C578-7EDD-2B54-24B2-15862F212908}"/>
              </a:ext>
            </a:extLst>
          </p:cNvPr>
          <p:cNvSpPr/>
          <p:nvPr/>
        </p:nvSpPr>
        <p:spPr>
          <a:xfrm>
            <a:off x="14519827" y="4112659"/>
            <a:ext cx="827083" cy="797101"/>
          </a:xfrm>
          <a:custGeom>
            <a:avLst/>
            <a:gdLst/>
            <a:ahLst/>
            <a:cxnLst/>
            <a:rect l="l" t="t" r="r" b="b"/>
            <a:pathLst>
              <a:path w="827083" h="797101">
                <a:moveTo>
                  <a:pt x="0" y="0"/>
                </a:moveTo>
                <a:lnTo>
                  <a:pt x="827083" y="0"/>
                </a:lnTo>
                <a:lnTo>
                  <a:pt x="827083" y="797101"/>
                </a:lnTo>
                <a:lnTo>
                  <a:pt x="0" y="797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0" name="AutoShape 2">
            <a:extLst>
              <a:ext uri="{FF2B5EF4-FFF2-40B4-BE49-F238E27FC236}">
                <a16:creationId xmlns:a16="http://schemas.microsoft.com/office/drawing/2014/main" id="{1719CF24-42F9-7FD4-3AE9-98BF152C658F}"/>
              </a:ext>
            </a:extLst>
          </p:cNvPr>
          <p:cNvSpPr/>
          <p:nvPr/>
        </p:nvSpPr>
        <p:spPr>
          <a:xfrm rot="-5400000">
            <a:off x="1592269" y="5512889"/>
            <a:ext cx="1330767" cy="0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99" name="Freeform 2">
            <a:extLst>
              <a:ext uri="{FF2B5EF4-FFF2-40B4-BE49-F238E27FC236}">
                <a16:creationId xmlns:a16="http://schemas.microsoft.com/office/drawing/2014/main" id="{5BBFBFF5-9CC2-F041-3FF3-85EA6408109B}"/>
              </a:ext>
            </a:extLst>
          </p:cNvPr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1" name="Group 11"/>
          <p:cNvGrpSpPr/>
          <p:nvPr/>
        </p:nvGrpSpPr>
        <p:grpSpPr>
          <a:xfrm>
            <a:off x="7184300" y="3544602"/>
            <a:ext cx="2035283" cy="20352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>
                <a:alpha val="89804"/>
              </a:srgbClr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95331" y="3415261"/>
            <a:ext cx="3173933" cy="317393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848094">
            <a:off x="9812939" y="7566461"/>
            <a:ext cx="2836721" cy="269488"/>
          </a:xfrm>
          <a:custGeom>
            <a:avLst/>
            <a:gdLst/>
            <a:ahLst/>
            <a:cxnLst/>
            <a:rect l="l" t="t" r="r" b="b"/>
            <a:pathLst>
              <a:path w="2836721" h="269488">
                <a:moveTo>
                  <a:pt x="0" y="0"/>
                </a:moveTo>
                <a:lnTo>
                  <a:pt x="2836720" y="0"/>
                </a:lnTo>
                <a:lnTo>
                  <a:pt x="2836720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8" name="Group 18"/>
          <p:cNvGrpSpPr/>
          <p:nvPr/>
        </p:nvGrpSpPr>
        <p:grpSpPr>
          <a:xfrm>
            <a:off x="7390082" y="5426752"/>
            <a:ext cx="2624240" cy="262424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7966675">
            <a:off x="5174408" y="6974642"/>
            <a:ext cx="1857129" cy="269488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22" name="Group 22"/>
          <p:cNvGrpSpPr/>
          <p:nvPr/>
        </p:nvGrpSpPr>
        <p:grpSpPr>
          <a:xfrm>
            <a:off x="6435621" y="5046144"/>
            <a:ext cx="1543050" cy="154305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7823068" y="4183370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6" y="0"/>
                </a:lnTo>
                <a:lnTo>
                  <a:pt x="757746" y="757746"/>
                </a:lnTo>
                <a:lnTo>
                  <a:pt x="0" y="757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6" name="Freeform 26"/>
          <p:cNvSpPr/>
          <p:nvPr/>
        </p:nvSpPr>
        <p:spPr>
          <a:xfrm>
            <a:off x="6805427" y="5438797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5" y="0"/>
                </a:lnTo>
                <a:lnTo>
                  <a:pt x="757745" y="757745"/>
                </a:lnTo>
                <a:lnTo>
                  <a:pt x="0" y="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7" name="Freeform 27"/>
          <p:cNvSpPr/>
          <p:nvPr/>
        </p:nvSpPr>
        <p:spPr>
          <a:xfrm>
            <a:off x="8271467" y="6400187"/>
            <a:ext cx="724752" cy="699385"/>
          </a:xfrm>
          <a:custGeom>
            <a:avLst/>
            <a:gdLst/>
            <a:ahLst/>
            <a:cxnLst/>
            <a:rect l="l" t="t" r="r" b="b"/>
            <a:pathLst>
              <a:path w="724752" h="699385">
                <a:moveTo>
                  <a:pt x="0" y="0"/>
                </a:moveTo>
                <a:lnTo>
                  <a:pt x="724752" y="0"/>
                </a:lnTo>
                <a:lnTo>
                  <a:pt x="724752" y="699386"/>
                </a:lnTo>
                <a:lnTo>
                  <a:pt x="0" y="6993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8" name="Freeform 28"/>
          <p:cNvSpPr/>
          <p:nvPr/>
        </p:nvSpPr>
        <p:spPr>
          <a:xfrm>
            <a:off x="10158262" y="4562243"/>
            <a:ext cx="848071" cy="879970"/>
          </a:xfrm>
          <a:custGeom>
            <a:avLst/>
            <a:gdLst/>
            <a:ahLst/>
            <a:cxnLst/>
            <a:rect l="l" t="t" r="r" b="b"/>
            <a:pathLst>
              <a:path w="848071" h="879970">
                <a:moveTo>
                  <a:pt x="0" y="0"/>
                </a:moveTo>
                <a:lnTo>
                  <a:pt x="848071" y="0"/>
                </a:lnTo>
                <a:lnTo>
                  <a:pt x="848071" y="879970"/>
                </a:lnTo>
                <a:lnTo>
                  <a:pt x="0" y="8799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9" name="TextBox 29"/>
          <p:cNvSpPr txBox="1"/>
          <p:nvPr/>
        </p:nvSpPr>
        <p:spPr>
          <a:xfrm>
            <a:off x="2737427" y="3694241"/>
            <a:ext cx="245790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0D0D0D"/>
                </a:solidFill>
                <a:latin typeface="Montserrat" panose="00000500000000000000" pitchFamily="2" charset="0"/>
              </a:rPr>
              <a:t>Mathematical  Modeling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03920" y="6605434"/>
            <a:ext cx="2457903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0D0D0D"/>
                </a:solidFill>
                <a:latin typeface="Montserrat" panose="00000500000000000000" pitchFamily="2" charset="0"/>
              </a:rPr>
              <a:t>EIDM: </a:t>
            </a:r>
          </a:p>
          <a:p>
            <a:pPr marL="0" lvl="1" indent="0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0D0D0D"/>
                </a:solidFill>
                <a:latin typeface="Montserrat" panose="00000500000000000000" pitchFamily="2" charset="0"/>
              </a:rPr>
              <a:t>Rapid Evidence Synthesis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68556" y="3266373"/>
            <a:ext cx="2457903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0D0D0D"/>
                </a:solidFill>
                <a:latin typeface="Montserrat" panose="00000500000000000000" pitchFamily="2" charset="0"/>
              </a:rPr>
              <a:t>Health Systems  Strengthening &amp; Design Thinking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01596" y="7554043"/>
            <a:ext cx="2457903" cy="76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0D0D0D"/>
                </a:solidFill>
                <a:latin typeface="Montserrat" panose="00000500000000000000" pitchFamily="2" charset="0"/>
              </a:rPr>
              <a:t>Health Economics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32468" y="647282"/>
            <a:ext cx="962306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76">
                <a:solidFill>
                  <a:srgbClr val="0D0D0D"/>
                </a:solidFill>
                <a:latin typeface="Montserrat" panose="00000500000000000000" pitchFamily="2" charset="0"/>
              </a:rPr>
              <a:t>TECHNICAL SUPPORT SERVICES</a:t>
            </a:r>
          </a:p>
        </p:txBody>
      </p:sp>
      <p:sp>
        <p:nvSpPr>
          <p:cNvPr id="34" name="Freeform 34"/>
          <p:cNvSpPr/>
          <p:nvPr/>
        </p:nvSpPr>
        <p:spPr>
          <a:xfrm rot="-1158232">
            <a:off x="12036689" y="4075371"/>
            <a:ext cx="867745" cy="269488"/>
          </a:xfrm>
          <a:custGeom>
            <a:avLst/>
            <a:gdLst/>
            <a:ahLst/>
            <a:cxnLst/>
            <a:rect l="l" t="t" r="r" b="b"/>
            <a:pathLst>
              <a:path w="867745" h="269488">
                <a:moveTo>
                  <a:pt x="0" y="0"/>
                </a:moveTo>
                <a:lnTo>
                  <a:pt x="867746" y="0"/>
                </a:lnTo>
                <a:lnTo>
                  <a:pt x="867746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2690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5" name="Freeform 35"/>
          <p:cNvSpPr/>
          <p:nvPr/>
        </p:nvSpPr>
        <p:spPr>
          <a:xfrm rot="-10290078">
            <a:off x="5508071" y="4020793"/>
            <a:ext cx="1672414" cy="269488"/>
          </a:xfrm>
          <a:custGeom>
            <a:avLst/>
            <a:gdLst/>
            <a:ahLst/>
            <a:cxnLst/>
            <a:rect l="l" t="t" r="r" b="b"/>
            <a:pathLst>
              <a:path w="1672414" h="269488">
                <a:moveTo>
                  <a:pt x="0" y="0"/>
                </a:moveTo>
                <a:lnTo>
                  <a:pt x="1672414" y="0"/>
                </a:lnTo>
                <a:lnTo>
                  <a:pt x="1672414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618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6" name="Freeform 2">
            <a:extLst>
              <a:ext uri="{FF2B5EF4-FFF2-40B4-BE49-F238E27FC236}">
                <a16:creationId xmlns:a16="http://schemas.microsoft.com/office/drawing/2014/main" id="{9A419F30-DBBB-1A76-EEB9-994A26C79320}"/>
              </a:ext>
            </a:extLst>
          </p:cNvPr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2321" y="2239505"/>
            <a:ext cx="2330635" cy="1588420"/>
            <a:chOff x="0" y="0"/>
            <a:chExt cx="3107514" cy="211789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05" r="1305"/>
            <a:stretch>
              <a:fillRect/>
            </a:stretch>
          </p:blipFill>
          <p:spPr>
            <a:xfrm>
              <a:off x="0" y="0"/>
              <a:ext cx="3107514" cy="211789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2349692" y="4805190"/>
            <a:ext cx="2203264" cy="1866016"/>
            <a:chOff x="0" y="0"/>
            <a:chExt cx="2937686" cy="248802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0666" r="10666"/>
            <a:stretch>
              <a:fillRect/>
            </a:stretch>
          </p:blipFill>
          <p:spPr>
            <a:xfrm>
              <a:off x="0" y="0"/>
              <a:ext cx="2937686" cy="248802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349692" y="7576081"/>
            <a:ext cx="2203264" cy="1866016"/>
            <a:chOff x="0" y="0"/>
            <a:chExt cx="2937686" cy="248802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3465" b="3465"/>
            <a:stretch>
              <a:fillRect/>
            </a:stretch>
          </p:blipFill>
          <p:spPr>
            <a:xfrm>
              <a:off x="0" y="0"/>
              <a:ext cx="2937686" cy="248802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4038600" y="5204676"/>
            <a:ext cx="6336804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dirty="0">
                <a:solidFill>
                  <a:srgbClr val="000000"/>
                </a:solidFill>
                <a:latin typeface="Montserrat Bold"/>
              </a:rPr>
              <a:t>nish.uct.ac.za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93963" y="2601597"/>
            <a:ext cx="10975380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Canva Sans Bold"/>
              </a:rPr>
              <a:t>https://health.uct.ac.za/nish/helpdesk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11043" y="8008640"/>
            <a:ext cx="3142357" cy="778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Canva Sans Bold"/>
              </a:rPr>
              <a:t>via WHO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" y="369715"/>
            <a:ext cx="15212143" cy="887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FF5757"/>
                </a:solidFill>
                <a:latin typeface="Canva Sans Bold"/>
              </a:rPr>
              <a:t>Channels to access NISH technical services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09F158E9-5FE9-07E6-9AC9-697E22A8169F}"/>
              </a:ext>
            </a:extLst>
          </p:cNvPr>
          <p:cNvSpPr/>
          <p:nvPr/>
        </p:nvSpPr>
        <p:spPr>
          <a:xfrm>
            <a:off x="13538065" y="8957817"/>
            <a:ext cx="4749935" cy="1361841"/>
          </a:xfrm>
          <a:custGeom>
            <a:avLst/>
            <a:gdLst/>
            <a:ahLst/>
            <a:cxnLst/>
            <a:rect l="l" t="t" r="r" b="b"/>
            <a:pathLst>
              <a:path w="4749935" h="1361841">
                <a:moveTo>
                  <a:pt x="0" y="0"/>
                </a:moveTo>
                <a:lnTo>
                  <a:pt x="4749935" y="0"/>
                </a:lnTo>
                <a:lnTo>
                  <a:pt x="4749935" y="1361841"/>
                </a:lnTo>
                <a:lnTo>
                  <a:pt x="0" y="1361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51541" y="4405880"/>
            <a:ext cx="10784918" cy="1736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0"/>
              </a:lnSpc>
            </a:pPr>
            <a:r>
              <a:rPr lang="en-US" sz="13184">
                <a:solidFill>
                  <a:srgbClr val="545454"/>
                </a:solidFill>
                <a:latin typeface="Be Vietnam Ultra-Bold"/>
              </a:rPr>
              <a:t>THANK YOU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3996603" y="4228501"/>
            <a:ext cx="511805" cy="5118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79592" y="5972492"/>
            <a:ext cx="511805" cy="51180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3751541" y="3983439"/>
            <a:ext cx="245062" cy="245062"/>
            <a:chOff x="0" y="0"/>
            <a:chExt cx="523865" cy="5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3865" cy="523865"/>
            </a:xfrm>
            <a:custGeom>
              <a:avLst/>
              <a:gdLst/>
              <a:ahLst/>
              <a:cxnLst/>
              <a:rect l="l" t="t" r="r" b="b"/>
              <a:pathLst>
                <a:path w="523865" h="523865">
                  <a:moveTo>
                    <a:pt x="0" y="0"/>
                  </a:moveTo>
                  <a:lnTo>
                    <a:pt x="523865" y="0"/>
                  </a:lnTo>
                  <a:lnTo>
                    <a:pt x="523865" y="523865"/>
                  </a:lnTo>
                  <a:lnTo>
                    <a:pt x="0" y="52386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91397" y="6484298"/>
            <a:ext cx="245062" cy="245062"/>
            <a:chOff x="0" y="0"/>
            <a:chExt cx="523865" cy="5238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3865" cy="523865"/>
            </a:xfrm>
            <a:custGeom>
              <a:avLst/>
              <a:gdLst/>
              <a:ahLst/>
              <a:cxnLst/>
              <a:rect l="l" t="t" r="r" b="b"/>
              <a:pathLst>
                <a:path w="523865" h="523865">
                  <a:moveTo>
                    <a:pt x="0" y="0"/>
                  </a:moveTo>
                  <a:lnTo>
                    <a:pt x="523865" y="0"/>
                  </a:lnTo>
                  <a:lnTo>
                    <a:pt x="523865" y="523865"/>
                  </a:lnTo>
                  <a:lnTo>
                    <a:pt x="0" y="52386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7767080" y="437656"/>
            <a:ext cx="193793" cy="861433"/>
            <a:chOff x="0" y="0"/>
            <a:chExt cx="51040" cy="2268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40" cy="226879"/>
            </a:xfrm>
            <a:custGeom>
              <a:avLst/>
              <a:gdLst/>
              <a:ahLst/>
              <a:cxnLst/>
              <a:rect l="l" t="t" r="r" b="b"/>
              <a:pathLst>
                <a:path w="51040" h="226879">
                  <a:moveTo>
                    <a:pt x="0" y="0"/>
                  </a:moveTo>
                  <a:lnTo>
                    <a:pt x="51040" y="0"/>
                  </a:lnTo>
                  <a:lnTo>
                    <a:pt x="51040" y="226879"/>
                  </a:lnTo>
                  <a:lnTo>
                    <a:pt x="0" y="22687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7127" y="9118391"/>
            <a:ext cx="193793" cy="861433"/>
            <a:chOff x="0" y="0"/>
            <a:chExt cx="51040" cy="22687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040" cy="226879"/>
            </a:xfrm>
            <a:custGeom>
              <a:avLst/>
              <a:gdLst/>
              <a:ahLst/>
              <a:cxnLst/>
              <a:rect l="l" t="t" r="r" b="b"/>
              <a:pathLst>
                <a:path w="51040" h="226879">
                  <a:moveTo>
                    <a:pt x="0" y="0"/>
                  </a:moveTo>
                  <a:lnTo>
                    <a:pt x="51040" y="0"/>
                  </a:lnTo>
                  <a:lnTo>
                    <a:pt x="51040" y="226879"/>
                  </a:lnTo>
                  <a:lnTo>
                    <a:pt x="0" y="22687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7433260" y="103836"/>
            <a:ext cx="193793" cy="861433"/>
            <a:chOff x="0" y="0"/>
            <a:chExt cx="51040" cy="22687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1040" cy="226879"/>
            </a:xfrm>
            <a:custGeom>
              <a:avLst/>
              <a:gdLst/>
              <a:ahLst/>
              <a:cxnLst/>
              <a:rect l="l" t="t" r="r" b="b"/>
              <a:pathLst>
                <a:path w="51040" h="226879">
                  <a:moveTo>
                    <a:pt x="0" y="0"/>
                  </a:moveTo>
                  <a:lnTo>
                    <a:pt x="51040" y="0"/>
                  </a:lnTo>
                  <a:lnTo>
                    <a:pt x="51040" y="226879"/>
                  </a:lnTo>
                  <a:lnTo>
                    <a:pt x="0" y="22687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660947" y="9452211"/>
            <a:ext cx="193793" cy="861433"/>
            <a:chOff x="0" y="0"/>
            <a:chExt cx="51040" cy="22687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040" cy="226879"/>
            </a:xfrm>
            <a:custGeom>
              <a:avLst/>
              <a:gdLst/>
              <a:ahLst/>
              <a:cxnLst/>
              <a:rect l="l" t="t" r="r" b="b"/>
              <a:pathLst>
                <a:path w="51040" h="226879">
                  <a:moveTo>
                    <a:pt x="0" y="0"/>
                  </a:moveTo>
                  <a:lnTo>
                    <a:pt x="51040" y="0"/>
                  </a:lnTo>
                  <a:lnTo>
                    <a:pt x="51040" y="226879"/>
                  </a:lnTo>
                  <a:lnTo>
                    <a:pt x="0" y="226879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6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403</Words>
  <Application>Microsoft Office PowerPoint</Application>
  <PresentationFormat>Custom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Montserrat Bold</vt:lpstr>
      <vt:lpstr>Arial</vt:lpstr>
      <vt:lpstr>Montserrat</vt:lpstr>
      <vt:lpstr>Calibri</vt:lpstr>
      <vt:lpstr>Canva Sans Bold</vt:lpstr>
      <vt:lpstr>Be Vietnam Ultra-Bold</vt:lpstr>
      <vt:lpstr>Barlow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NITAG SUPPORT HUB (NISH)</dc:title>
  <dc:creator>Chantel</dc:creator>
  <cp:lastModifiedBy>ccbellerose@gmail.com</cp:lastModifiedBy>
  <cp:revision>34</cp:revision>
  <dcterms:created xsi:type="dcterms:W3CDTF">2006-08-16T00:00:00Z</dcterms:created>
  <dcterms:modified xsi:type="dcterms:W3CDTF">2023-10-04T11:14:02Z</dcterms:modified>
  <dc:identifier>DAFwMqYGaQc</dc:identifier>
</cp:coreProperties>
</file>