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39"/>
  </p:notesMasterIdLst>
  <p:sldIdLst>
    <p:sldId id="280" r:id="rId6"/>
    <p:sldId id="288" r:id="rId7"/>
    <p:sldId id="306" r:id="rId8"/>
    <p:sldId id="301" r:id="rId9"/>
    <p:sldId id="300" r:id="rId10"/>
    <p:sldId id="302" r:id="rId11"/>
    <p:sldId id="290" r:id="rId12"/>
    <p:sldId id="292" r:id="rId13"/>
    <p:sldId id="282" r:id="rId14"/>
    <p:sldId id="283" r:id="rId15"/>
    <p:sldId id="284" r:id="rId16"/>
    <p:sldId id="286" r:id="rId17"/>
    <p:sldId id="285" r:id="rId18"/>
    <p:sldId id="287" r:id="rId19"/>
    <p:sldId id="289" r:id="rId20"/>
    <p:sldId id="307" r:id="rId21"/>
    <p:sldId id="272" r:id="rId22"/>
    <p:sldId id="2147472194" r:id="rId23"/>
    <p:sldId id="2147470336" r:id="rId24"/>
    <p:sldId id="259" r:id="rId25"/>
    <p:sldId id="308" r:id="rId26"/>
    <p:sldId id="293" r:id="rId27"/>
    <p:sldId id="295" r:id="rId28"/>
    <p:sldId id="296" r:id="rId29"/>
    <p:sldId id="297" r:id="rId30"/>
    <p:sldId id="277" r:id="rId31"/>
    <p:sldId id="303" r:id="rId32"/>
    <p:sldId id="304" r:id="rId33"/>
    <p:sldId id="298" r:id="rId34"/>
    <p:sldId id="299" r:id="rId35"/>
    <p:sldId id="273" r:id="rId36"/>
    <p:sldId id="274"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B9243-2EF6-4872-AC98-6BC40D9E4151}" v="58" dt="2023-10-02T09:47:13.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114" d="100"/>
          <a:sy n="114"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D7E9B-B73A-4EC7-BC21-A5909E1BE9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6AA6EA-FB0E-4CFD-A27D-FF9B1378B136}">
      <dgm:prSet phldrT="[Text]" custT="1"/>
      <dgm:spPr/>
      <dgm:t>
        <a:bodyPr/>
        <a:lstStyle/>
        <a:p>
          <a:pPr algn="ctr"/>
          <a:r>
            <a:rPr lang="en-US" sz="1600" dirty="0">
              <a:latin typeface="Abadi" panose="020B0604020104020204" pitchFamily="34" charset="0"/>
            </a:rPr>
            <a:t>Encompass crisis of short duration, long-standing crisis, and conflicts resulting in protracted humanitarian emergencies</a:t>
          </a:r>
          <a:endParaRPr lang="en-US" sz="1600" dirty="0"/>
        </a:p>
      </dgm:t>
    </dgm:pt>
    <dgm:pt modelId="{2B68A78B-999D-43B9-9689-516DBFE28CA0}" type="parTrans" cxnId="{F7FE5D51-78C5-4917-9129-7293BB1B552D}">
      <dgm:prSet/>
      <dgm:spPr/>
      <dgm:t>
        <a:bodyPr/>
        <a:lstStyle/>
        <a:p>
          <a:pPr algn="ctr"/>
          <a:endParaRPr lang="en-US"/>
        </a:p>
      </dgm:t>
    </dgm:pt>
    <dgm:pt modelId="{2194D7F8-1DE5-4E32-8634-EFC17FACEC59}" type="sibTrans" cxnId="{F7FE5D51-78C5-4917-9129-7293BB1B552D}">
      <dgm:prSet/>
      <dgm:spPr/>
      <dgm:t>
        <a:bodyPr/>
        <a:lstStyle/>
        <a:p>
          <a:pPr algn="ctr"/>
          <a:endParaRPr lang="en-US"/>
        </a:p>
      </dgm:t>
    </dgm:pt>
    <dgm:pt modelId="{B9FA5E43-5D8E-4AE7-8361-ED1BFFCAC5BF}">
      <dgm:prSet phldrT="[Text]" custT="1"/>
      <dgm:spPr/>
      <dgm:t>
        <a:bodyPr/>
        <a:lstStyle/>
        <a:p>
          <a:pPr algn="ctr"/>
          <a:r>
            <a:rPr lang="en-US" sz="1600" dirty="0">
              <a:latin typeface="Abadi" panose="020B0604020104020204" pitchFamily="34" charset="0"/>
            </a:rPr>
            <a:t>Concept of “acute” emergency </a:t>
          </a:r>
          <a:r>
            <a:rPr lang="en-US" sz="1600" b="1" dirty="0">
              <a:latin typeface="Abadi" panose="020B0604020104020204" pitchFamily="34" charset="0"/>
            </a:rPr>
            <a:t>does not imply that the emergency in itself is short-lived</a:t>
          </a:r>
          <a:r>
            <a:rPr lang="en-US" sz="1600" dirty="0">
              <a:latin typeface="Abadi" panose="020B0604020104020204" pitchFamily="34" charset="0"/>
            </a:rPr>
            <a:t>, </a:t>
          </a:r>
          <a:endParaRPr lang="en-US" sz="1600" dirty="0"/>
        </a:p>
      </dgm:t>
    </dgm:pt>
    <dgm:pt modelId="{C82301D3-9AE2-4B7A-9FA0-454A77422EBF}" type="parTrans" cxnId="{A21F1B43-6485-4BB6-AA8F-455D51E07B3D}">
      <dgm:prSet/>
      <dgm:spPr/>
      <dgm:t>
        <a:bodyPr/>
        <a:lstStyle/>
        <a:p>
          <a:pPr algn="ctr"/>
          <a:endParaRPr lang="en-US"/>
        </a:p>
      </dgm:t>
    </dgm:pt>
    <dgm:pt modelId="{4A278CA9-98FB-428C-8E5E-37CBADF3C86F}" type="sibTrans" cxnId="{A21F1B43-6485-4BB6-AA8F-455D51E07B3D}">
      <dgm:prSet/>
      <dgm:spPr/>
      <dgm:t>
        <a:bodyPr/>
        <a:lstStyle/>
        <a:p>
          <a:pPr algn="ctr"/>
          <a:endParaRPr lang="en-US"/>
        </a:p>
      </dgm:t>
    </dgm:pt>
    <dgm:pt modelId="{EF34E0CE-5315-4340-A9A5-625D212C7176}">
      <dgm:prSet phldrT="[Text]"/>
      <dgm:spPr/>
      <dgm:t>
        <a:bodyPr/>
        <a:lstStyle/>
        <a:p>
          <a:pPr algn="ctr"/>
          <a:r>
            <a:rPr lang="en-US" dirty="0">
              <a:latin typeface="Abadi" panose="020B0604020104020204" pitchFamily="34" charset="0"/>
            </a:rPr>
            <a:t>Emergencies may lead to major &amp; </a:t>
          </a:r>
          <a:r>
            <a:rPr lang="en-US" b="1" dirty="0">
              <a:latin typeface="Abadi" panose="020B0604020104020204" pitchFamily="34" charset="0"/>
            </a:rPr>
            <a:t>possibly continuous disruption of vaccination services provided </a:t>
          </a:r>
          <a:r>
            <a:rPr lang="en-US" dirty="0">
              <a:latin typeface="Abadi" panose="020B0604020104020204" pitchFamily="34" charset="0"/>
            </a:rPr>
            <a:t>through primary health care with resulting drop in vaccination coverage</a:t>
          </a:r>
          <a:endParaRPr lang="en-US" dirty="0"/>
        </a:p>
      </dgm:t>
    </dgm:pt>
    <dgm:pt modelId="{844E7986-B007-4B17-B44B-2131168178B3}" type="parTrans" cxnId="{86CB5DB8-1E85-468B-A6DD-7729BF17F9F3}">
      <dgm:prSet/>
      <dgm:spPr/>
      <dgm:t>
        <a:bodyPr/>
        <a:lstStyle/>
        <a:p>
          <a:pPr algn="ctr"/>
          <a:endParaRPr lang="en-US"/>
        </a:p>
      </dgm:t>
    </dgm:pt>
    <dgm:pt modelId="{13297506-F167-4CAC-A7B6-0598F118D7A9}" type="sibTrans" cxnId="{86CB5DB8-1E85-468B-A6DD-7729BF17F9F3}">
      <dgm:prSet/>
      <dgm:spPr/>
      <dgm:t>
        <a:bodyPr/>
        <a:lstStyle/>
        <a:p>
          <a:pPr algn="ctr"/>
          <a:endParaRPr lang="en-US"/>
        </a:p>
      </dgm:t>
    </dgm:pt>
    <dgm:pt modelId="{8C494C87-B9FC-41A0-B8E8-704F64FE3F75}">
      <dgm:prSet phldrT="[Text]" custT="1"/>
      <dgm:spPr/>
      <dgm:t>
        <a:bodyPr/>
        <a:lstStyle/>
        <a:p>
          <a:pPr algn="ctr"/>
          <a:r>
            <a:rPr lang="en-US" sz="1600" dirty="0">
              <a:latin typeface="Abadi" panose="020B0604020104020204" pitchFamily="34" charset="0"/>
            </a:rPr>
            <a:t>Consequences --</a:t>
          </a:r>
          <a:r>
            <a:rPr lang="en-US" sz="1600" dirty="0">
              <a:latin typeface="Abadi" panose="020B0604020104020204" pitchFamily="34" charset="0"/>
              <a:sym typeface="Wingdings" panose="05000000000000000000" pitchFamily="2" charset="2"/>
            </a:rPr>
            <a:t></a:t>
          </a:r>
          <a:r>
            <a:rPr lang="en-US" sz="1600" dirty="0">
              <a:latin typeface="Abadi" panose="020B0604020104020204" pitchFamily="34" charset="0"/>
            </a:rPr>
            <a:t> a decrease in population immunity, </a:t>
          </a:r>
          <a:endParaRPr lang="en-US" sz="1600" dirty="0"/>
        </a:p>
      </dgm:t>
    </dgm:pt>
    <dgm:pt modelId="{68C6F39C-7B29-468C-8827-1E47F2D8E220}" type="parTrans" cxnId="{3942F7A0-09CB-4FC3-ADFF-39560C94FE45}">
      <dgm:prSet/>
      <dgm:spPr/>
      <dgm:t>
        <a:bodyPr/>
        <a:lstStyle/>
        <a:p>
          <a:pPr algn="ctr"/>
          <a:endParaRPr lang="en-US"/>
        </a:p>
      </dgm:t>
    </dgm:pt>
    <dgm:pt modelId="{6BD94830-0AAC-4144-957A-1A0F167A2794}" type="sibTrans" cxnId="{3942F7A0-09CB-4FC3-ADFF-39560C94FE45}">
      <dgm:prSet/>
      <dgm:spPr/>
      <dgm:t>
        <a:bodyPr/>
        <a:lstStyle/>
        <a:p>
          <a:pPr algn="ctr"/>
          <a:endParaRPr lang="en-US"/>
        </a:p>
      </dgm:t>
    </dgm:pt>
    <dgm:pt modelId="{D52DD8FB-38FE-4CF1-994A-2586F9008B6F}">
      <dgm:prSet phldrT="[Text]"/>
      <dgm:spPr/>
      <dgm:t>
        <a:bodyPr/>
        <a:lstStyle/>
        <a:p>
          <a:pPr algn="ctr"/>
          <a:r>
            <a:rPr lang="en-US" dirty="0">
              <a:latin typeface="Abadi" panose="020B0604020104020204" pitchFamily="34" charset="0"/>
            </a:rPr>
            <a:t>Vaccination should be among the high-priority health interventions implemented to limit the avoidable morbidity and mortality of the VPDs</a:t>
          </a:r>
          <a:endParaRPr lang="en-US" dirty="0"/>
        </a:p>
      </dgm:t>
    </dgm:pt>
    <dgm:pt modelId="{256B4F5B-7A08-44E8-A6E8-8AAC7F08C61B}" type="parTrans" cxnId="{2B3ACAFF-C355-49D2-B98C-676ABF73E9AF}">
      <dgm:prSet/>
      <dgm:spPr/>
      <dgm:t>
        <a:bodyPr/>
        <a:lstStyle/>
        <a:p>
          <a:pPr algn="ctr"/>
          <a:endParaRPr lang="en-US"/>
        </a:p>
      </dgm:t>
    </dgm:pt>
    <dgm:pt modelId="{9222B237-3784-4AEC-B6C8-C73810F10AE6}" type="sibTrans" cxnId="{2B3ACAFF-C355-49D2-B98C-676ABF73E9AF}">
      <dgm:prSet/>
      <dgm:spPr/>
      <dgm:t>
        <a:bodyPr/>
        <a:lstStyle/>
        <a:p>
          <a:pPr algn="ctr"/>
          <a:endParaRPr lang="en-US"/>
        </a:p>
      </dgm:t>
    </dgm:pt>
    <dgm:pt modelId="{F5F037B0-446C-48A0-923B-2B73007A73E7}">
      <dgm:prSet phldrT="[Text]" custT="1"/>
      <dgm:spPr/>
      <dgm:t>
        <a:bodyPr/>
        <a:lstStyle/>
        <a:p>
          <a:pPr algn="ctr"/>
          <a:r>
            <a:rPr lang="en-US" sz="1800" dirty="0">
              <a:latin typeface="Abadi" panose="020B0604020104020204" pitchFamily="34" charset="0"/>
            </a:rPr>
            <a:t>Maintaining or re-establishing routine vaccination services should be the primary objective of every national immunization </a:t>
          </a:r>
          <a:r>
            <a:rPr lang="en-US" sz="1800" dirty="0" err="1">
              <a:latin typeface="Abadi" panose="020B0604020104020204" pitchFamily="34" charset="0"/>
            </a:rPr>
            <a:t>programme</a:t>
          </a:r>
          <a:r>
            <a:rPr lang="en-US" sz="1800" dirty="0">
              <a:latin typeface="Abadi" panose="020B0604020104020204" pitchFamily="34" charset="0"/>
            </a:rPr>
            <a:t>.</a:t>
          </a:r>
          <a:endParaRPr lang="en-US" sz="1800" dirty="0"/>
        </a:p>
      </dgm:t>
    </dgm:pt>
    <dgm:pt modelId="{095CA11B-3676-4381-B2F5-1864330977AF}" type="parTrans" cxnId="{761966CA-6805-457F-9804-D1D96B02950B}">
      <dgm:prSet/>
      <dgm:spPr/>
      <dgm:t>
        <a:bodyPr/>
        <a:lstStyle/>
        <a:p>
          <a:pPr algn="ctr"/>
          <a:endParaRPr lang="en-US"/>
        </a:p>
      </dgm:t>
    </dgm:pt>
    <dgm:pt modelId="{A9DEC29D-26BD-4E60-8A1A-39C23DAFD440}" type="sibTrans" cxnId="{761966CA-6805-457F-9804-D1D96B02950B}">
      <dgm:prSet/>
      <dgm:spPr/>
      <dgm:t>
        <a:bodyPr/>
        <a:lstStyle/>
        <a:p>
          <a:pPr algn="ctr"/>
          <a:endParaRPr lang="en-US"/>
        </a:p>
      </dgm:t>
    </dgm:pt>
    <dgm:pt modelId="{DCE654C4-316C-4C53-BC73-FF22E179A622}">
      <dgm:prSet custT="1"/>
      <dgm:spPr/>
      <dgm:t>
        <a:bodyPr/>
        <a:lstStyle/>
        <a:p>
          <a:pPr algn="ctr"/>
          <a:r>
            <a:rPr lang="en-US" sz="1600" dirty="0">
              <a:latin typeface="Abadi" panose="020B0604020104020204" pitchFamily="34" charset="0"/>
            </a:rPr>
            <a:t>Even in a </a:t>
          </a:r>
          <a:r>
            <a:rPr lang="en-US" sz="1600" b="1" dirty="0">
              <a:latin typeface="Abadi" panose="020B0604020104020204" pitchFamily="34" charset="0"/>
            </a:rPr>
            <a:t>protracted crisis</a:t>
          </a:r>
          <a:r>
            <a:rPr lang="en-US" sz="1600" dirty="0">
              <a:latin typeface="Abadi" panose="020B0604020104020204" pitchFamily="34" charset="0"/>
            </a:rPr>
            <a:t>, situations can emerge and be considered as “acute”, in particular when the conditions deteriorate, risk factors accrue, or the conditions evolve for a particular disease</a:t>
          </a:r>
          <a:endParaRPr lang="en-US" sz="1600" dirty="0"/>
        </a:p>
      </dgm:t>
    </dgm:pt>
    <dgm:pt modelId="{40485B44-0815-4A7A-8051-2B1435629666}" type="parTrans" cxnId="{8865B28D-50C0-4773-853F-E2239DA7AF6B}">
      <dgm:prSet/>
      <dgm:spPr/>
      <dgm:t>
        <a:bodyPr/>
        <a:lstStyle/>
        <a:p>
          <a:pPr algn="ctr"/>
          <a:endParaRPr lang="en-US"/>
        </a:p>
      </dgm:t>
    </dgm:pt>
    <dgm:pt modelId="{7926FA8B-142D-458A-90C1-6903A6DF2083}" type="sibTrans" cxnId="{8865B28D-50C0-4773-853F-E2239DA7AF6B}">
      <dgm:prSet/>
      <dgm:spPr/>
      <dgm:t>
        <a:bodyPr/>
        <a:lstStyle/>
        <a:p>
          <a:pPr algn="ctr"/>
          <a:endParaRPr lang="en-US"/>
        </a:p>
      </dgm:t>
    </dgm:pt>
    <dgm:pt modelId="{EF5A78A1-CC7E-4E02-99D2-8CD9A3DC11ED}">
      <dgm:prSet custT="1"/>
      <dgm:spPr/>
      <dgm:t>
        <a:bodyPr/>
        <a:lstStyle/>
        <a:p>
          <a:pPr algn="ctr"/>
          <a:r>
            <a:rPr lang="en-US" sz="1600" dirty="0">
              <a:latin typeface="Abadi" panose="020B0604020104020204" pitchFamily="34" charset="0"/>
            </a:rPr>
            <a:t>In emergency situations, people,</a:t>
          </a:r>
          <a:r>
            <a:rPr lang="en-US" sz="1500" dirty="0">
              <a:latin typeface="Abadi" panose="020B0604020104020204" pitchFamily="34" charset="0"/>
            </a:rPr>
            <a:t> </a:t>
          </a:r>
          <a:r>
            <a:rPr lang="en-US" sz="1500" b="1" dirty="0">
              <a:latin typeface="Abadi" panose="020B0604020104020204" pitchFamily="34" charset="0"/>
            </a:rPr>
            <a:t>especially children and women, are vulnerable to communicable disease outbreaks including VPD outbreaks. </a:t>
          </a:r>
        </a:p>
      </dgm:t>
    </dgm:pt>
    <dgm:pt modelId="{D7125795-212D-4159-B3EC-BFF66D7C963F}" type="parTrans" cxnId="{A0E975D2-8000-4888-AE1D-8D531AEB10E2}">
      <dgm:prSet/>
      <dgm:spPr/>
      <dgm:t>
        <a:bodyPr/>
        <a:lstStyle/>
        <a:p>
          <a:pPr algn="ctr"/>
          <a:endParaRPr lang="en-US"/>
        </a:p>
      </dgm:t>
    </dgm:pt>
    <dgm:pt modelId="{325783CA-316E-4521-8859-4E67CFBBA9D1}" type="sibTrans" cxnId="{A0E975D2-8000-4888-AE1D-8D531AEB10E2}">
      <dgm:prSet/>
      <dgm:spPr/>
      <dgm:t>
        <a:bodyPr/>
        <a:lstStyle/>
        <a:p>
          <a:pPr algn="ctr"/>
          <a:endParaRPr lang="en-US"/>
        </a:p>
      </dgm:t>
    </dgm:pt>
    <dgm:pt modelId="{44981B4D-E5AD-410D-B6A8-681B4EB5DC34}">
      <dgm:prSet/>
      <dgm:spPr/>
      <dgm:t>
        <a:bodyPr/>
        <a:lstStyle/>
        <a:p>
          <a:pPr algn="ctr"/>
          <a:r>
            <a:rPr lang="en-US" sz="1500" b="1" dirty="0">
              <a:latin typeface="Abadi" panose="020B0604020104020204" pitchFamily="34" charset="0"/>
            </a:rPr>
            <a:t>Aggravating factors ;co-existing malnutrition, crowded living conditions, and inadequate sewage &amp; sanitation.</a:t>
          </a:r>
          <a:endParaRPr lang="en-US" sz="1500" dirty="0"/>
        </a:p>
      </dgm:t>
    </dgm:pt>
    <dgm:pt modelId="{CC42A021-D9A3-4AC8-9A02-502B410EFC1A}" type="parTrans" cxnId="{84343D8B-DE56-492C-93FF-5BAE2A17DCBE}">
      <dgm:prSet/>
      <dgm:spPr/>
      <dgm:t>
        <a:bodyPr/>
        <a:lstStyle/>
        <a:p>
          <a:pPr algn="ctr"/>
          <a:endParaRPr lang="en-US"/>
        </a:p>
      </dgm:t>
    </dgm:pt>
    <dgm:pt modelId="{A2E9B703-4088-4433-8ECF-46A89D3A013A}" type="sibTrans" cxnId="{84343D8B-DE56-492C-93FF-5BAE2A17DCBE}">
      <dgm:prSet/>
      <dgm:spPr/>
      <dgm:t>
        <a:bodyPr/>
        <a:lstStyle/>
        <a:p>
          <a:pPr algn="ctr"/>
          <a:endParaRPr lang="en-US"/>
        </a:p>
      </dgm:t>
    </dgm:pt>
    <dgm:pt modelId="{795EF273-4450-4199-B525-0DAFE89FA11D}">
      <dgm:prSet phldrT="[Text]" custT="1"/>
      <dgm:spPr/>
      <dgm:t>
        <a:bodyPr/>
        <a:lstStyle/>
        <a:p>
          <a:pPr algn="ctr"/>
          <a:r>
            <a:rPr lang="en-US" sz="1800" dirty="0">
              <a:latin typeface="Abadi" panose="020B0604020104020204" pitchFamily="34" charset="0"/>
            </a:rPr>
            <a:t>Well-established </a:t>
          </a:r>
          <a:r>
            <a:rPr lang="en-US" sz="1800" dirty="0" err="1">
              <a:latin typeface="Abadi" panose="020B0604020104020204" pitchFamily="34" charset="0"/>
            </a:rPr>
            <a:t>programmes</a:t>
          </a:r>
          <a:r>
            <a:rPr lang="en-US" sz="1800" dirty="0">
              <a:latin typeface="Abadi" panose="020B0604020104020204" pitchFamily="34" charset="0"/>
            </a:rPr>
            <a:t> are likely to be more resilient in an emergency situation</a:t>
          </a:r>
          <a:r>
            <a:rPr lang="en-US" sz="1800" dirty="0"/>
            <a:t>.</a:t>
          </a:r>
        </a:p>
      </dgm:t>
    </dgm:pt>
    <dgm:pt modelId="{D8DCAE73-6F09-470B-AE2B-FDC4BDA370F1}" type="parTrans" cxnId="{887AE7B4-428A-4186-8E8D-E682B8335EB2}">
      <dgm:prSet/>
      <dgm:spPr/>
      <dgm:t>
        <a:bodyPr/>
        <a:lstStyle/>
        <a:p>
          <a:pPr algn="ctr"/>
          <a:endParaRPr lang="en-US"/>
        </a:p>
      </dgm:t>
    </dgm:pt>
    <dgm:pt modelId="{838FA216-CE54-4814-A917-A7F2F3BB9B99}" type="sibTrans" cxnId="{887AE7B4-428A-4186-8E8D-E682B8335EB2}">
      <dgm:prSet/>
      <dgm:spPr/>
      <dgm:t>
        <a:bodyPr/>
        <a:lstStyle/>
        <a:p>
          <a:pPr algn="ctr"/>
          <a:endParaRPr lang="en-US"/>
        </a:p>
      </dgm:t>
    </dgm:pt>
    <dgm:pt modelId="{910A5D98-BCAA-4BAB-97BD-C31E17DDFAA8}">
      <dgm:prSet custT="1"/>
      <dgm:spPr/>
      <dgm:t>
        <a:bodyPr/>
        <a:lstStyle/>
        <a:p>
          <a:pPr algn="ctr"/>
          <a:endParaRPr lang="en-US" sz="1600" dirty="0"/>
        </a:p>
      </dgm:t>
    </dgm:pt>
    <dgm:pt modelId="{5E365263-77DB-46E3-8AB5-B4D2CE49DDA9}" type="parTrans" cxnId="{0827F6B8-6A3B-418E-943F-7BAD06888F5A}">
      <dgm:prSet/>
      <dgm:spPr/>
      <dgm:t>
        <a:bodyPr/>
        <a:lstStyle/>
        <a:p>
          <a:pPr algn="ctr"/>
          <a:endParaRPr lang="en-US"/>
        </a:p>
      </dgm:t>
    </dgm:pt>
    <dgm:pt modelId="{4D38C436-4333-49C4-B08E-FBF8762D168B}" type="sibTrans" cxnId="{0827F6B8-6A3B-418E-943F-7BAD06888F5A}">
      <dgm:prSet/>
      <dgm:spPr/>
      <dgm:t>
        <a:bodyPr/>
        <a:lstStyle/>
        <a:p>
          <a:pPr algn="ctr"/>
          <a:endParaRPr lang="en-US"/>
        </a:p>
      </dgm:t>
    </dgm:pt>
    <dgm:pt modelId="{0E445CCD-2935-4E57-B6D2-147574D0A2A7}">
      <dgm:prSet phldrT="[Text]" custT="1"/>
      <dgm:spPr/>
      <dgm:t>
        <a:bodyPr/>
        <a:lstStyle/>
        <a:p>
          <a:pPr algn="ctr"/>
          <a:endParaRPr lang="en-US" sz="1800" dirty="0"/>
        </a:p>
      </dgm:t>
    </dgm:pt>
    <dgm:pt modelId="{A65F3660-A286-44A0-B752-3EF6F2E0EE88}" type="parTrans" cxnId="{B4C815FA-648B-41CE-901F-CCFE10B1FABC}">
      <dgm:prSet/>
      <dgm:spPr/>
      <dgm:t>
        <a:bodyPr/>
        <a:lstStyle/>
        <a:p>
          <a:pPr algn="ctr"/>
          <a:endParaRPr lang="en-US"/>
        </a:p>
      </dgm:t>
    </dgm:pt>
    <dgm:pt modelId="{8DE28FCA-4A81-4248-AE08-3E37AB42F181}" type="sibTrans" cxnId="{B4C815FA-648B-41CE-901F-CCFE10B1FABC}">
      <dgm:prSet/>
      <dgm:spPr/>
      <dgm:t>
        <a:bodyPr/>
        <a:lstStyle/>
        <a:p>
          <a:pPr algn="ctr"/>
          <a:endParaRPr lang="en-US"/>
        </a:p>
      </dgm:t>
    </dgm:pt>
    <dgm:pt modelId="{9A57874C-3B75-456E-9C47-1C23BB30F01C}">
      <dgm:prSet phldrT="[Text]" custT="1"/>
      <dgm:spPr/>
      <dgm:t>
        <a:bodyPr/>
        <a:lstStyle/>
        <a:p>
          <a:pPr algn="ctr"/>
          <a:r>
            <a:rPr lang="en-US" sz="1600" dirty="0">
              <a:latin typeface="Abadi" panose="020B0604020104020204" pitchFamily="34" charset="0"/>
            </a:rPr>
            <a:t>increased morbidity &amp; mortality from VPDs with potential risks for outbreaks, which may be of large scale.; lower population immunity due to mass population movements.</a:t>
          </a:r>
          <a:endParaRPr lang="en-US" sz="1600" dirty="0"/>
        </a:p>
      </dgm:t>
    </dgm:pt>
    <dgm:pt modelId="{26654040-50AF-41A8-BE73-D3FB1FF3BE91}" type="parTrans" cxnId="{236D2769-EF86-4543-9E47-E62663737C03}">
      <dgm:prSet/>
      <dgm:spPr/>
      <dgm:t>
        <a:bodyPr/>
        <a:lstStyle/>
        <a:p>
          <a:pPr algn="ctr"/>
          <a:endParaRPr lang="en-US"/>
        </a:p>
      </dgm:t>
    </dgm:pt>
    <dgm:pt modelId="{C05498F2-85F1-4E32-8941-66C123268EB7}" type="sibTrans" cxnId="{236D2769-EF86-4543-9E47-E62663737C03}">
      <dgm:prSet/>
      <dgm:spPr/>
      <dgm:t>
        <a:bodyPr/>
        <a:lstStyle/>
        <a:p>
          <a:pPr algn="ctr"/>
          <a:endParaRPr lang="en-US"/>
        </a:p>
      </dgm:t>
    </dgm:pt>
    <dgm:pt modelId="{D2EDF9EB-0879-470E-92E3-7AD0D63C74E6}" type="pres">
      <dgm:prSet presAssocID="{2CAD7E9B-B73A-4EC7-BC21-A5909E1BE903}" presName="Name0" presStyleCnt="0">
        <dgm:presLayoutVars>
          <dgm:dir/>
          <dgm:animLvl val="lvl"/>
          <dgm:resizeHandles val="exact"/>
        </dgm:presLayoutVars>
      </dgm:prSet>
      <dgm:spPr/>
    </dgm:pt>
    <dgm:pt modelId="{8A7431B9-32AD-4EA0-99F3-B5B9DE6ECF33}" type="pres">
      <dgm:prSet presAssocID="{A46AA6EA-FB0E-4CFD-A27D-FF9B1378B136}" presName="composite" presStyleCnt="0"/>
      <dgm:spPr/>
    </dgm:pt>
    <dgm:pt modelId="{A07084C3-BBAE-49C2-A856-376D85ACCF2F}" type="pres">
      <dgm:prSet presAssocID="{A46AA6EA-FB0E-4CFD-A27D-FF9B1378B136}" presName="parTx" presStyleLbl="alignNode1" presStyleIdx="0" presStyleCnt="3" custLinFactNeighborX="-4211" custLinFactNeighborY="-9837">
        <dgm:presLayoutVars>
          <dgm:chMax val="0"/>
          <dgm:chPref val="0"/>
          <dgm:bulletEnabled val="1"/>
        </dgm:presLayoutVars>
      </dgm:prSet>
      <dgm:spPr/>
    </dgm:pt>
    <dgm:pt modelId="{0A521507-3CE9-4A89-9C1B-2F965BA7E91B}" type="pres">
      <dgm:prSet presAssocID="{A46AA6EA-FB0E-4CFD-A27D-FF9B1378B136}" presName="desTx" presStyleLbl="alignAccFollowNode1" presStyleIdx="0" presStyleCnt="3" custScaleY="103584">
        <dgm:presLayoutVars>
          <dgm:bulletEnabled val="1"/>
        </dgm:presLayoutVars>
      </dgm:prSet>
      <dgm:spPr/>
    </dgm:pt>
    <dgm:pt modelId="{F9606775-6C0D-4D2D-B261-0FADAB93FC33}" type="pres">
      <dgm:prSet presAssocID="{2194D7F8-1DE5-4E32-8634-EFC17FACEC59}" presName="space" presStyleCnt="0"/>
      <dgm:spPr/>
    </dgm:pt>
    <dgm:pt modelId="{D2EE796A-9717-440B-982E-3AC5AB8E75A0}" type="pres">
      <dgm:prSet presAssocID="{EF34E0CE-5315-4340-A9A5-625D212C7176}" presName="composite" presStyleCnt="0"/>
      <dgm:spPr/>
    </dgm:pt>
    <dgm:pt modelId="{2029CA0C-959B-4194-B810-95E08A69E941}" type="pres">
      <dgm:prSet presAssocID="{EF34E0CE-5315-4340-A9A5-625D212C7176}" presName="parTx" presStyleLbl="alignNode1" presStyleIdx="1" presStyleCnt="3" custScaleX="111005" custLinFactNeighborX="-596" custLinFactNeighborY="-9080">
        <dgm:presLayoutVars>
          <dgm:chMax val="0"/>
          <dgm:chPref val="0"/>
          <dgm:bulletEnabled val="1"/>
        </dgm:presLayoutVars>
      </dgm:prSet>
      <dgm:spPr/>
    </dgm:pt>
    <dgm:pt modelId="{A67910F8-A694-4DFE-BD15-BFD7A52662B7}" type="pres">
      <dgm:prSet presAssocID="{EF34E0CE-5315-4340-A9A5-625D212C7176}" presName="desTx" presStyleLbl="alignAccFollowNode1" presStyleIdx="1" presStyleCnt="3">
        <dgm:presLayoutVars>
          <dgm:bulletEnabled val="1"/>
        </dgm:presLayoutVars>
      </dgm:prSet>
      <dgm:spPr/>
    </dgm:pt>
    <dgm:pt modelId="{ED8DCE0B-D04D-482D-B1DE-88229D024DEA}" type="pres">
      <dgm:prSet presAssocID="{13297506-F167-4CAC-A7B6-0598F118D7A9}" presName="space" presStyleCnt="0"/>
      <dgm:spPr/>
    </dgm:pt>
    <dgm:pt modelId="{DE66C187-D36E-4D77-B956-B43D59140C00}" type="pres">
      <dgm:prSet presAssocID="{D52DD8FB-38FE-4CF1-994A-2586F9008B6F}" presName="composite" presStyleCnt="0"/>
      <dgm:spPr/>
    </dgm:pt>
    <dgm:pt modelId="{C6E2F6FC-F03B-4A22-9B75-CA58488ED695}" type="pres">
      <dgm:prSet presAssocID="{D52DD8FB-38FE-4CF1-994A-2586F9008B6F}" presName="parTx" presStyleLbl="alignNode1" presStyleIdx="2" presStyleCnt="3" custScaleY="121662">
        <dgm:presLayoutVars>
          <dgm:chMax val="0"/>
          <dgm:chPref val="0"/>
          <dgm:bulletEnabled val="1"/>
        </dgm:presLayoutVars>
      </dgm:prSet>
      <dgm:spPr/>
    </dgm:pt>
    <dgm:pt modelId="{F91AC051-8ED3-4E28-A9C7-8379501A69E7}" type="pres">
      <dgm:prSet presAssocID="{D52DD8FB-38FE-4CF1-994A-2586F9008B6F}" presName="desTx" presStyleLbl="alignAccFollowNode1" presStyleIdx="2" presStyleCnt="3">
        <dgm:presLayoutVars>
          <dgm:bulletEnabled val="1"/>
        </dgm:presLayoutVars>
      </dgm:prSet>
      <dgm:spPr/>
    </dgm:pt>
  </dgm:ptLst>
  <dgm:cxnLst>
    <dgm:cxn modelId="{57A4850D-A9F2-44C8-92F9-64B577AB3BFD}" type="presOf" srcId="{EF5A78A1-CC7E-4E02-99D2-8CD9A3DC11ED}" destId="{A67910F8-A694-4DFE-BD15-BFD7A52662B7}" srcOrd="0" destOrd="2" presId="urn:microsoft.com/office/officeart/2005/8/layout/hList1"/>
    <dgm:cxn modelId="{3DE35A10-F99B-4A6A-AB1F-8E05CEF81527}" type="presOf" srcId="{44981B4D-E5AD-410D-B6A8-681B4EB5DC34}" destId="{A67910F8-A694-4DFE-BD15-BFD7A52662B7}" srcOrd="0" destOrd="3" presId="urn:microsoft.com/office/officeart/2005/8/layout/hList1"/>
    <dgm:cxn modelId="{FC0B6F30-EEAD-486F-B5D7-45DB81E477CF}" type="presOf" srcId="{910A5D98-BCAA-4BAB-97BD-C31E17DDFAA8}" destId="{0A521507-3CE9-4A89-9C1B-2F965BA7E91B}" srcOrd="0" destOrd="1" presId="urn:microsoft.com/office/officeart/2005/8/layout/hList1"/>
    <dgm:cxn modelId="{81A5D15C-7882-403C-8E39-2BAA4133C803}" type="presOf" srcId="{795EF273-4450-4199-B525-0DAFE89FA11D}" destId="{F91AC051-8ED3-4E28-A9C7-8379501A69E7}" srcOrd="0" destOrd="2" presId="urn:microsoft.com/office/officeart/2005/8/layout/hList1"/>
    <dgm:cxn modelId="{4DEA085F-0A7C-4D6B-9DC6-CCA8CC2C5B8D}" type="presOf" srcId="{A46AA6EA-FB0E-4CFD-A27D-FF9B1378B136}" destId="{A07084C3-BBAE-49C2-A856-376D85ACCF2F}" srcOrd="0" destOrd="0" presId="urn:microsoft.com/office/officeart/2005/8/layout/hList1"/>
    <dgm:cxn modelId="{A21F1B43-6485-4BB6-AA8F-455D51E07B3D}" srcId="{A46AA6EA-FB0E-4CFD-A27D-FF9B1378B136}" destId="{B9FA5E43-5D8E-4AE7-8361-ED1BFFCAC5BF}" srcOrd="0" destOrd="0" parTransId="{C82301D3-9AE2-4B7A-9FA0-454A77422EBF}" sibTransId="{4A278CA9-98FB-428C-8E5E-37CBADF3C86F}"/>
    <dgm:cxn modelId="{81B96766-D4E4-4C1F-AF70-E57330FAFBED}" type="presOf" srcId="{9A57874C-3B75-456E-9C47-1C23BB30F01C}" destId="{A67910F8-A694-4DFE-BD15-BFD7A52662B7}" srcOrd="0" destOrd="1" presId="urn:microsoft.com/office/officeart/2005/8/layout/hList1"/>
    <dgm:cxn modelId="{236D2769-EF86-4543-9E47-E62663737C03}" srcId="{8C494C87-B9FC-41A0-B8E8-704F64FE3F75}" destId="{9A57874C-3B75-456E-9C47-1C23BB30F01C}" srcOrd="0" destOrd="0" parTransId="{26654040-50AF-41A8-BE73-D3FB1FF3BE91}" sibTransId="{C05498F2-85F1-4E32-8941-66C123268EB7}"/>
    <dgm:cxn modelId="{E593656E-BE40-45E4-A6F2-9988275FEDB3}" type="presOf" srcId="{F5F037B0-446C-48A0-923B-2B73007A73E7}" destId="{F91AC051-8ED3-4E28-A9C7-8379501A69E7}" srcOrd="0" destOrd="0" presId="urn:microsoft.com/office/officeart/2005/8/layout/hList1"/>
    <dgm:cxn modelId="{F7FE5D51-78C5-4917-9129-7293BB1B552D}" srcId="{2CAD7E9B-B73A-4EC7-BC21-A5909E1BE903}" destId="{A46AA6EA-FB0E-4CFD-A27D-FF9B1378B136}" srcOrd="0" destOrd="0" parTransId="{2B68A78B-999D-43B9-9689-516DBFE28CA0}" sibTransId="{2194D7F8-1DE5-4E32-8634-EFC17FACEC59}"/>
    <dgm:cxn modelId="{2E61C456-BA20-4CC1-A305-3C8411A89397}" type="presOf" srcId="{8C494C87-B9FC-41A0-B8E8-704F64FE3F75}" destId="{A67910F8-A694-4DFE-BD15-BFD7A52662B7}" srcOrd="0" destOrd="0" presId="urn:microsoft.com/office/officeart/2005/8/layout/hList1"/>
    <dgm:cxn modelId="{71D39F59-D7BA-4213-A482-59B2517579DB}" type="presOf" srcId="{0E445CCD-2935-4E57-B6D2-147574D0A2A7}" destId="{F91AC051-8ED3-4E28-A9C7-8379501A69E7}" srcOrd="0" destOrd="1" presId="urn:microsoft.com/office/officeart/2005/8/layout/hList1"/>
    <dgm:cxn modelId="{84343D8B-DE56-492C-93FF-5BAE2A17DCBE}" srcId="{EF34E0CE-5315-4340-A9A5-625D212C7176}" destId="{44981B4D-E5AD-410D-B6A8-681B4EB5DC34}" srcOrd="2" destOrd="0" parTransId="{CC42A021-D9A3-4AC8-9A02-502B410EFC1A}" sibTransId="{A2E9B703-4088-4433-8ECF-46A89D3A013A}"/>
    <dgm:cxn modelId="{8865B28D-50C0-4773-853F-E2239DA7AF6B}" srcId="{A46AA6EA-FB0E-4CFD-A27D-FF9B1378B136}" destId="{DCE654C4-316C-4C53-BC73-FF22E179A622}" srcOrd="2" destOrd="0" parTransId="{40485B44-0815-4A7A-8051-2B1435629666}" sibTransId="{7926FA8B-142D-458A-90C1-6903A6DF2083}"/>
    <dgm:cxn modelId="{3942F7A0-09CB-4FC3-ADFF-39560C94FE45}" srcId="{EF34E0CE-5315-4340-A9A5-625D212C7176}" destId="{8C494C87-B9FC-41A0-B8E8-704F64FE3F75}" srcOrd="0" destOrd="0" parTransId="{68C6F39C-7B29-468C-8827-1E47F2D8E220}" sibTransId="{6BD94830-0AAC-4144-957A-1A0F167A2794}"/>
    <dgm:cxn modelId="{8B775FA1-7AFD-43D3-86F2-782D4474FE12}" type="presOf" srcId="{2CAD7E9B-B73A-4EC7-BC21-A5909E1BE903}" destId="{D2EDF9EB-0879-470E-92E3-7AD0D63C74E6}" srcOrd="0" destOrd="0" presId="urn:microsoft.com/office/officeart/2005/8/layout/hList1"/>
    <dgm:cxn modelId="{D7BD0BAF-B33D-46B6-BD19-36D1BE64BA09}" type="presOf" srcId="{B9FA5E43-5D8E-4AE7-8361-ED1BFFCAC5BF}" destId="{0A521507-3CE9-4A89-9C1B-2F965BA7E91B}" srcOrd="0" destOrd="0" presId="urn:microsoft.com/office/officeart/2005/8/layout/hList1"/>
    <dgm:cxn modelId="{887AE7B4-428A-4186-8E8D-E682B8335EB2}" srcId="{D52DD8FB-38FE-4CF1-994A-2586F9008B6F}" destId="{795EF273-4450-4199-B525-0DAFE89FA11D}" srcOrd="2" destOrd="0" parTransId="{D8DCAE73-6F09-470B-AE2B-FDC4BDA370F1}" sibTransId="{838FA216-CE54-4814-A917-A7F2F3BB9B99}"/>
    <dgm:cxn modelId="{326BE2B6-DD37-4C07-99B7-1BD4378F233F}" type="presOf" srcId="{DCE654C4-316C-4C53-BC73-FF22E179A622}" destId="{0A521507-3CE9-4A89-9C1B-2F965BA7E91B}" srcOrd="0" destOrd="2" presId="urn:microsoft.com/office/officeart/2005/8/layout/hList1"/>
    <dgm:cxn modelId="{86CB5DB8-1E85-468B-A6DD-7729BF17F9F3}" srcId="{2CAD7E9B-B73A-4EC7-BC21-A5909E1BE903}" destId="{EF34E0CE-5315-4340-A9A5-625D212C7176}" srcOrd="1" destOrd="0" parTransId="{844E7986-B007-4B17-B44B-2131168178B3}" sibTransId="{13297506-F167-4CAC-A7B6-0598F118D7A9}"/>
    <dgm:cxn modelId="{0827F6B8-6A3B-418E-943F-7BAD06888F5A}" srcId="{A46AA6EA-FB0E-4CFD-A27D-FF9B1378B136}" destId="{910A5D98-BCAA-4BAB-97BD-C31E17DDFAA8}" srcOrd="1" destOrd="0" parTransId="{5E365263-77DB-46E3-8AB5-B4D2CE49DDA9}" sibTransId="{4D38C436-4333-49C4-B08E-FBF8762D168B}"/>
    <dgm:cxn modelId="{761966CA-6805-457F-9804-D1D96B02950B}" srcId="{D52DD8FB-38FE-4CF1-994A-2586F9008B6F}" destId="{F5F037B0-446C-48A0-923B-2B73007A73E7}" srcOrd="0" destOrd="0" parTransId="{095CA11B-3676-4381-B2F5-1864330977AF}" sibTransId="{A9DEC29D-26BD-4E60-8A1A-39C23DAFD440}"/>
    <dgm:cxn modelId="{A0E975D2-8000-4888-AE1D-8D531AEB10E2}" srcId="{EF34E0CE-5315-4340-A9A5-625D212C7176}" destId="{EF5A78A1-CC7E-4E02-99D2-8CD9A3DC11ED}" srcOrd="1" destOrd="0" parTransId="{D7125795-212D-4159-B3EC-BFF66D7C963F}" sibTransId="{325783CA-316E-4521-8859-4E67CFBBA9D1}"/>
    <dgm:cxn modelId="{EE0082DC-F7B5-45FB-B674-D7612B80327C}" type="presOf" srcId="{EF34E0CE-5315-4340-A9A5-625D212C7176}" destId="{2029CA0C-959B-4194-B810-95E08A69E941}" srcOrd="0" destOrd="0" presId="urn:microsoft.com/office/officeart/2005/8/layout/hList1"/>
    <dgm:cxn modelId="{1275D9DE-8C77-43B8-8D01-1B18CA245148}" type="presOf" srcId="{D52DD8FB-38FE-4CF1-994A-2586F9008B6F}" destId="{C6E2F6FC-F03B-4A22-9B75-CA58488ED695}" srcOrd="0" destOrd="0" presId="urn:microsoft.com/office/officeart/2005/8/layout/hList1"/>
    <dgm:cxn modelId="{B4C815FA-648B-41CE-901F-CCFE10B1FABC}" srcId="{D52DD8FB-38FE-4CF1-994A-2586F9008B6F}" destId="{0E445CCD-2935-4E57-B6D2-147574D0A2A7}" srcOrd="1" destOrd="0" parTransId="{A65F3660-A286-44A0-B752-3EF6F2E0EE88}" sibTransId="{8DE28FCA-4A81-4248-AE08-3E37AB42F181}"/>
    <dgm:cxn modelId="{2B3ACAFF-C355-49D2-B98C-676ABF73E9AF}" srcId="{2CAD7E9B-B73A-4EC7-BC21-A5909E1BE903}" destId="{D52DD8FB-38FE-4CF1-994A-2586F9008B6F}" srcOrd="2" destOrd="0" parTransId="{256B4F5B-7A08-44E8-A6E8-8AAC7F08C61B}" sibTransId="{9222B237-3784-4AEC-B6C8-C73810F10AE6}"/>
    <dgm:cxn modelId="{FE038839-2ADA-4130-AB92-14D22693F85F}" type="presParOf" srcId="{D2EDF9EB-0879-470E-92E3-7AD0D63C74E6}" destId="{8A7431B9-32AD-4EA0-99F3-B5B9DE6ECF33}" srcOrd="0" destOrd="0" presId="urn:microsoft.com/office/officeart/2005/8/layout/hList1"/>
    <dgm:cxn modelId="{F749BC87-2F25-4478-9A1F-A22059E48EF5}" type="presParOf" srcId="{8A7431B9-32AD-4EA0-99F3-B5B9DE6ECF33}" destId="{A07084C3-BBAE-49C2-A856-376D85ACCF2F}" srcOrd="0" destOrd="0" presId="urn:microsoft.com/office/officeart/2005/8/layout/hList1"/>
    <dgm:cxn modelId="{F4BC20CF-BF0F-4730-97C8-D625C70052EF}" type="presParOf" srcId="{8A7431B9-32AD-4EA0-99F3-B5B9DE6ECF33}" destId="{0A521507-3CE9-4A89-9C1B-2F965BA7E91B}" srcOrd="1" destOrd="0" presId="urn:microsoft.com/office/officeart/2005/8/layout/hList1"/>
    <dgm:cxn modelId="{EA5622AD-88DE-4AFD-B35E-54CAF896E32C}" type="presParOf" srcId="{D2EDF9EB-0879-470E-92E3-7AD0D63C74E6}" destId="{F9606775-6C0D-4D2D-B261-0FADAB93FC33}" srcOrd="1" destOrd="0" presId="urn:microsoft.com/office/officeart/2005/8/layout/hList1"/>
    <dgm:cxn modelId="{52E92B3A-4F8F-4901-A828-677697B34EB0}" type="presParOf" srcId="{D2EDF9EB-0879-470E-92E3-7AD0D63C74E6}" destId="{D2EE796A-9717-440B-982E-3AC5AB8E75A0}" srcOrd="2" destOrd="0" presId="urn:microsoft.com/office/officeart/2005/8/layout/hList1"/>
    <dgm:cxn modelId="{640CEE71-247F-4941-9C45-B3A12FF4DF0F}" type="presParOf" srcId="{D2EE796A-9717-440B-982E-3AC5AB8E75A0}" destId="{2029CA0C-959B-4194-B810-95E08A69E941}" srcOrd="0" destOrd="0" presId="urn:microsoft.com/office/officeart/2005/8/layout/hList1"/>
    <dgm:cxn modelId="{BDB982C5-0453-450A-938A-B9424FC8A9CA}" type="presParOf" srcId="{D2EE796A-9717-440B-982E-3AC5AB8E75A0}" destId="{A67910F8-A694-4DFE-BD15-BFD7A52662B7}" srcOrd="1" destOrd="0" presId="urn:microsoft.com/office/officeart/2005/8/layout/hList1"/>
    <dgm:cxn modelId="{26B91485-92A9-49A9-8F9A-972440455CCF}" type="presParOf" srcId="{D2EDF9EB-0879-470E-92E3-7AD0D63C74E6}" destId="{ED8DCE0B-D04D-482D-B1DE-88229D024DEA}" srcOrd="3" destOrd="0" presId="urn:microsoft.com/office/officeart/2005/8/layout/hList1"/>
    <dgm:cxn modelId="{5F47C790-6527-4EEB-9205-FE290AF37536}" type="presParOf" srcId="{D2EDF9EB-0879-470E-92E3-7AD0D63C74E6}" destId="{DE66C187-D36E-4D77-B956-B43D59140C00}" srcOrd="4" destOrd="0" presId="urn:microsoft.com/office/officeart/2005/8/layout/hList1"/>
    <dgm:cxn modelId="{66513E3E-4D1C-4D1C-897A-52D25C537225}" type="presParOf" srcId="{DE66C187-D36E-4D77-B956-B43D59140C00}" destId="{C6E2F6FC-F03B-4A22-9B75-CA58488ED695}" srcOrd="0" destOrd="0" presId="urn:microsoft.com/office/officeart/2005/8/layout/hList1"/>
    <dgm:cxn modelId="{91459039-8ACC-4916-8516-951A98F7DDAD}" type="presParOf" srcId="{DE66C187-D36E-4D77-B956-B43D59140C00}" destId="{F91AC051-8ED3-4E28-A9C7-8379501A69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C5921C-E3E7-4DB5-BDB3-76CFB5DEDDA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B5A42C57-EE97-4ABF-B076-DC19FB7D3294}">
      <dgm:prSet phldrT="[Text]" custT="1"/>
      <dgm:spPr/>
      <dgm:t>
        <a:bodyPr/>
        <a:lstStyle/>
        <a:p>
          <a:pPr>
            <a:buNone/>
          </a:pPr>
          <a:r>
            <a:rPr lang="en-US" sz="1600" dirty="0"/>
            <a:t>4</a:t>
          </a:r>
          <a:r>
            <a:rPr lang="en-US" sz="2400" dirty="0"/>
            <a:t>. </a:t>
          </a:r>
          <a:r>
            <a:rPr lang="en-US" sz="1600" dirty="0"/>
            <a:t>Assign vaccinators and supervisors to teams and allocate the teams according to the plan developed</a:t>
          </a:r>
          <a:endParaRPr lang="en-US" sz="1100" dirty="0"/>
        </a:p>
      </dgm:t>
    </dgm:pt>
    <dgm:pt modelId="{88DD3A11-E2DC-4EB8-A044-BC32B3A3EFFB}" type="parTrans" cxnId="{4A0FF538-0580-4B11-9A45-DCB9C61F70E0}">
      <dgm:prSet/>
      <dgm:spPr/>
      <dgm:t>
        <a:bodyPr/>
        <a:lstStyle/>
        <a:p>
          <a:endParaRPr lang="en-US"/>
        </a:p>
      </dgm:t>
    </dgm:pt>
    <dgm:pt modelId="{7BDFBA4B-DF3E-4FF2-8E90-E894C655008E}" type="sibTrans" cxnId="{4A0FF538-0580-4B11-9A45-DCB9C61F70E0}">
      <dgm:prSet/>
      <dgm:spPr/>
      <dgm:t>
        <a:bodyPr/>
        <a:lstStyle/>
        <a:p>
          <a:endParaRPr lang="en-US"/>
        </a:p>
      </dgm:t>
    </dgm:pt>
    <dgm:pt modelId="{5CDDC511-90C4-4DC5-947F-12BB06A4ABC9}">
      <dgm:prSet phldrT="[Text]" custT="1"/>
      <dgm:spPr/>
      <dgm:t>
        <a:bodyPr/>
        <a:lstStyle/>
        <a:p>
          <a:r>
            <a:rPr lang="en-US" sz="1600" dirty="0"/>
            <a:t>5. Develop logistics plan for distribution of vaccines, supplies and staff, including AEFI and management of waste</a:t>
          </a:r>
        </a:p>
      </dgm:t>
    </dgm:pt>
    <dgm:pt modelId="{43304069-8820-4276-9ED3-DA3A411BFFDF}" type="parTrans" cxnId="{8EDB60DE-5673-44FB-8F72-C13B73608E8F}">
      <dgm:prSet/>
      <dgm:spPr/>
      <dgm:t>
        <a:bodyPr/>
        <a:lstStyle/>
        <a:p>
          <a:endParaRPr lang="en-US"/>
        </a:p>
      </dgm:t>
    </dgm:pt>
    <dgm:pt modelId="{71881AF9-35A3-4DA9-AD4B-BAF71D970C6D}" type="sibTrans" cxnId="{8EDB60DE-5673-44FB-8F72-C13B73608E8F}">
      <dgm:prSet/>
      <dgm:spPr/>
      <dgm:t>
        <a:bodyPr/>
        <a:lstStyle/>
        <a:p>
          <a:endParaRPr lang="en-US"/>
        </a:p>
      </dgm:t>
    </dgm:pt>
    <dgm:pt modelId="{C1A8D43E-9431-4F43-9ACB-017675A0731F}">
      <dgm:prSet phldrT="[Text]" custT="1"/>
      <dgm:spPr/>
      <dgm:t>
        <a:bodyPr/>
        <a:lstStyle/>
        <a:p>
          <a:pPr>
            <a:buNone/>
          </a:pPr>
          <a:r>
            <a:rPr lang="en-US" sz="1100" kern="1200" dirty="0"/>
            <a:t>6. </a:t>
          </a:r>
          <a:r>
            <a:rPr lang="en-US" sz="1600" kern="1200" dirty="0">
              <a:solidFill>
                <a:prstClr val="black">
                  <a:hueOff val="0"/>
                  <a:satOff val="0"/>
                  <a:lumOff val="0"/>
                  <a:alphaOff val="0"/>
                </a:prstClr>
              </a:solidFill>
              <a:latin typeface="Calibri"/>
              <a:ea typeface="+mn-ea"/>
              <a:cs typeface="+mn-cs"/>
            </a:rPr>
            <a:t>Develop social mobilization and communications plan, and plan for demand-related interventions (materials, staff, schedule and assigned area of responsibility, community engagement). </a:t>
          </a:r>
        </a:p>
      </dgm:t>
    </dgm:pt>
    <dgm:pt modelId="{9C1E20B6-567F-4D1F-A1F4-DFE2FB3C3EC9}" type="parTrans" cxnId="{2870596E-BC96-4601-A7AE-4569939CA6F5}">
      <dgm:prSet/>
      <dgm:spPr/>
      <dgm:t>
        <a:bodyPr/>
        <a:lstStyle/>
        <a:p>
          <a:endParaRPr lang="en-US"/>
        </a:p>
      </dgm:t>
    </dgm:pt>
    <dgm:pt modelId="{D1E09CCB-3918-4198-912D-7545FE2A0F26}" type="sibTrans" cxnId="{2870596E-BC96-4601-A7AE-4569939CA6F5}">
      <dgm:prSet/>
      <dgm:spPr/>
      <dgm:t>
        <a:bodyPr/>
        <a:lstStyle/>
        <a:p>
          <a:endParaRPr lang="en-US"/>
        </a:p>
      </dgm:t>
    </dgm:pt>
    <dgm:pt modelId="{5E140C85-F085-4C13-BD29-14BDBD8545AA}">
      <dgm:prSet phldrT="[Text]" custT="1"/>
      <dgm:spPr/>
      <dgm:t>
        <a:bodyPr/>
        <a:lstStyle/>
        <a:p>
          <a:pPr>
            <a:buNone/>
          </a:pPr>
          <a:r>
            <a:rPr lang="en-US" sz="2600" kern="1200" dirty="0"/>
            <a:t> </a:t>
          </a:r>
          <a:r>
            <a:rPr lang="en-US" sz="1600" kern="1200" dirty="0">
              <a:solidFill>
                <a:prstClr val="black">
                  <a:hueOff val="0"/>
                  <a:satOff val="0"/>
                  <a:lumOff val="0"/>
                  <a:alphaOff val="0"/>
                </a:prstClr>
              </a:solidFill>
              <a:latin typeface="Calibri"/>
              <a:ea typeface="+mn-ea"/>
              <a:cs typeface="+mn-cs"/>
            </a:rPr>
            <a:t>7. Develop reporting plan (timeline and person responsible).</a:t>
          </a:r>
        </a:p>
      </dgm:t>
    </dgm:pt>
    <dgm:pt modelId="{4F56047B-0F4F-499E-ACF2-1511144F108F}" type="parTrans" cxnId="{44438A24-E414-4B7A-B72F-AA6370831DDD}">
      <dgm:prSet/>
      <dgm:spPr/>
      <dgm:t>
        <a:bodyPr/>
        <a:lstStyle/>
        <a:p>
          <a:endParaRPr lang="en-US"/>
        </a:p>
      </dgm:t>
    </dgm:pt>
    <dgm:pt modelId="{97FEAAA2-E9F6-426E-9CBA-E301C5BBA3EC}" type="sibTrans" cxnId="{44438A24-E414-4B7A-B72F-AA6370831DDD}">
      <dgm:prSet/>
      <dgm:spPr/>
      <dgm:t>
        <a:bodyPr/>
        <a:lstStyle/>
        <a:p>
          <a:endParaRPr lang="en-US"/>
        </a:p>
      </dgm:t>
    </dgm:pt>
    <dgm:pt modelId="{25A57A2B-1E69-41E7-86B8-A56E8C7CA84B}">
      <dgm:prSet phldrT="[Text]"/>
      <dgm:spPr/>
      <dgm:t>
        <a:bodyPr/>
        <a:lstStyle/>
        <a:p>
          <a:r>
            <a:rPr lang="en-US" dirty="0"/>
            <a:t>8. </a:t>
          </a:r>
          <a:r>
            <a:rPr lang="en-US" b="1" dirty="0"/>
            <a:t>Vaccine logistics movement plan (distribution and human resources) </a:t>
          </a:r>
        </a:p>
      </dgm:t>
    </dgm:pt>
    <dgm:pt modelId="{4B709D6C-4133-40F3-BB7A-4BD17A20E679}" type="parTrans" cxnId="{04E7CDFB-B3F0-448E-8709-2473D2730833}">
      <dgm:prSet/>
      <dgm:spPr/>
      <dgm:t>
        <a:bodyPr/>
        <a:lstStyle/>
        <a:p>
          <a:endParaRPr lang="en-US"/>
        </a:p>
      </dgm:t>
    </dgm:pt>
    <dgm:pt modelId="{88CFCCCF-63EF-416E-9CF6-6840A61E65D0}" type="sibTrans" cxnId="{04E7CDFB-B3F0-448E-8709-2473D2730833}">
      <dgm:prSet/>
      <dgm:spPr/>
      <dgm:t>
        <a:bodyPr/>
        <a:lstStyle/>
        <a:p>
          <a:endParaRPr lang="en-US"/>
        </a:p>
      </dgm:t>
    </dgm:pt>
    <dgm:pt modelId="{7D0DBEA0-F8E5-4AB0-A461-746A326CCD02}">
      <dgm:prSet phldrT="[Text]" custT="1"/>
      <dgm:spPr/>
      <dgm:t>
        <a:bodyPr/>
        <a:lstStyle/>
        <a:p>
          <a:r>
            <a:rPr lang="en-US" sz="1200" b="1" dirty="0"/>
            <a:t>• </a:t>
          </a:r>
          <a:r>
            <a:rPr lang="en-US" sz="1600" b="1" dirty="0"/>
            <a:t>Monitoring and evaluation plan (including rapid convenience monitoring and/or coverage surveys, if at all possible) – to guide improvement in reaching the intended population </a:t>
          </a:r>
          <a:endParaRPr lang="en-US" sz="1200" b="1" dirty="0"/>
        </a:p>
      </dgm:t>
    </dgm:pt>
    <dgm:pt modelId="{82934FE0-617F-499E-A94A-2B440E1688F4}" type="parTrans" cxnId="{1EDD095A-3577-4539-AD6D-B74BBAD9B5BC}">
      <dgm:prSet/>
      <dgm:spPr/>
      <dgm:t>
        <a:bodyPr/>
        <a:lstStyle/>
        <a:p>
          <a:endParaRPr lang="en-US"/>
        </a:p>
      </dgm:t>
    </dgm:pt>
    <dgm:pt modelId="{0F26AA18-8BF1-454B-8E0A-5625592E0B9D}" type="sibTrans" cxnId="{1EDD095A-3577-4539-AD6D-B74BBAD9B5BC}">
      <dgm:prSet/>
      <dgm:spPr/>
      <dgm:t>
        <a:bodyPr/>
        <a:lstStyle/>
        <a:p>
          <a:endParaRPr lang="en-US"/>
        </a:p>
      </dgm:t>
    </dgm:pt>
    <dgm:pt modelId="{046A292A-FC27-462C-97D9-06723528CD93}" type="pres">
      <dgm:prSet presAssocID="{A1C5921C-E3E7-4DB5-BDB3-76CFB5DEDDA7}" presName="Name0" presStyleCnt="0">
        <dgm:presLayoutVars>
          <dgm:chMax/>
          <dgm:chPref/>
          <dgm:dir/>
        </dgm:presLayoutVars>
      </dgm:prSet>
      <dgm:spPr/>
    </dgm:pt>
    <dgm:pt modelId="{B1E76F7F-83BF-4089-A2A1-0869B87F6662}" type="pres">
      <dgm:prSet presAssocID="{B5A42C57-EE97-4ABF-B076-DC19FB7D3294}" presName="parenttextcomposite" presStyleCnt="0"/>
      <dgm:spPr/>
    </dgm:pt>
    <dgm:pt modelId="{788335C0-7031-407B-AA1F-ECB9D502DB58}" type="pres">
      <dgm:prSet presAssocID="{B5A42C57-EE97-4ABF-B076-DC19FB7D3294}" presName="parenttext" presStyleLbl="revTx" presStyleIdx="0" presStyleCnt="3">
        <dgm:presLayoutVars>
          <dgm:chMax/>
          <dgm:chPref val="2"/>
          <dgm:bulletEnabled val="1"/>
        </dgm:presLayoutVars>
      </dgm:prSet>
      <dgm:spPr/>
    </dgm:pt>
    <dgm:pt modelId="{D35F35D6-9F9B-4729-BCE4-997DD779243D}" type="pres">
      <dgm:prSet presAssocID="{B5A42C57-EE97-4ABF-B076-DC19FB7D3294}" presName="composite" presStyleCnt="0"/>
      <dgm:spPr/>
    </dgm:pt>
    <dgm:pt modelId="{ECB984CA-4A08-4E90-8970-FC80B8B0460F}" type="pres">
      <dgm:prSet presAssocID="{B5A42C57-EE97-4ABF-B076-DC19FB7D3294}" presName="chevron1" presStyleLbl="alignNode1" presStyleIdx="0" presStyleCnt="21"/>
      <dgm:spPr/>
    </dgm:pt>
    <dgm:pt modelId="{E7FC76B0-2FDD-4B25-921D-6836EE8E3D2E}" type="pres">
      <dgm:prSet presAssocID="{B5A42C57-EE97-4ABF-B076-DC19FB7D3294}" presName="chevron2" presStyleLbl="alignNode1" presStyleIdx="1" presStyleCnt="21"/>
      <dgm:spPr/>
    </dgm:pt>
    <dgm:pt modelId="{E2593917-1419-4554-809E-C3BD0D3E0137}" type="pres">
      <dgm:prSet presAssocID="{B5A42C57-EE97-4ABF-B076-DC19FB7D3294}" presName="chevron3" presStyleLbl="alignNode1" presStyleIdx="2" presStyleCnt="21"/>
      <dgm:spPr/>
    </dgm:pt>
    <dgm:pt modelId="{A4E85C4D-9F52-4B1E-82CE-A73259692EBA}" type="pres">
      <dgm:prSet presAssocID="{B5A42C57-EE97-4ABF-B076-DC19FB7D3294}" presName="chevron4" presStyleLbl="alignNode1" presStyleIdx="3" presStyleCnt="21"/>
      <dgm:spPr/>
    </dgm:pt>
    <dgm:pt modelId="{1B2C31B8-9A83-4A38-9CF1-BA0C964C46B5}" type="pres">
      <dgm:prSet presAssocID="{B5A42C57-EE97-4ABF-B076-DC19FB7D3294}" presName="chevron5" presStyleLbl="alignNode1" presStyleIdx="4" presStyleCnt="21"/>
      <dgm:spPr/>
    </dgm:pt>
    <dgm:pt modelId="{9197891B-05D7-4642-933F-2136807EB7D7}" type="pres">
      <dgm:prSet presAssocID="{B5A42C57-EE97-4ABF-B076-DC19FB7D3294}" presName="chevron6" presStyleLbl="alignNode1" presStyleIdx="5" presStyleCnt="21"/>
      <dgm:spPr/>
    </dgm:pt>
    <dgm:pt modelId="{2C3736AF-4EA6-436D-9D0F-B7FA9489EB38}" type="pres">
      <dgm:prSet presAssocID="{B5A42C57-EE97-4ABF-B076-DC19FB7D3294}" presName="chevron7" presStyleLbl="alignNode1" presStyleIdx="6" presStyleCnt="21" custScaleX="146644"/>
      <dgm:spPr/>
    </dgm:pt>
    <dgm:pt modelId="{AEE304EF-E277-4B5C-BFCF-C69C0EDAA5CB}" type="pres">
      <dgm:prSet presAssocID="{B5A42C57-EE97-4ABF-B076-DC19FB7D3294}" presName="childtext" presStyleLbl="solidFgAcc1" presStyleIdx="0" presStyleCnt="3" custScaleY="93728" custLinFactNeighborX="-90" custLinFactNeighborY="24064">
        <dgm:presLayoutVars>
          <dgm:chMax/>
          <dgm:chPref val="0"/>
          <dgm:bulletEnabled val="1"/>
        </dgm:presLayoutVars>
      </dgm:prSet>
      <dgm:spPr/>
    </dgm:pt>
    <dgm:pt modelId="{2679BDA5-8F1C-4E96-9AE0-42913A9E6D72}" type="pres">
      <dgm:prSet presAssocID="{7BDFBA4B-DF3E-4FF2-8E90-E894C655008E}" presName="sibTrans" presStyleCnt="0"/>
      <dgm:spPr/>
    </dgm:pt>
    <dgm:pt modelId="{AA6A6479-279B-4872-929A-4EB40089BE1C}" type="pres">
      <dgm:prSet presAssocID="{C1A8D43E-9431-4F43-9ACB-017675A0731F}" presName="parenttextcomposite" presStyleCnt="0"/>
      <dgm:spPr/>
    </dgm:pt>
    <dgm:pt modelId="{9723A16B-78AA-4650-9974-0B5E0FC20D20}" type="pres">
      <dgm:prSet presAssocID="{C1A8D43E-9431-4F43-9ACB-017675A0731F}" presName="parenttext" presStyleLbl="revTx" presStyleIdx="1" presStyleCnt="3" custScaleX="105322" custScaleY="153042">
        <dgm:presLayoutVars>
          <dgm:chMax/>
          <dgm:chPref val="2"/>
          <dgm:bulletEnabled val="1"/>
        </dgm:presLayoutVars>
      </dgm:prSet>
      <dgm:spPr/>
    </dgm:pt>
    <dgm:pt modelId="{82D254F6-BD3F-41F0-B465-E7B94D9D185D}" type="pres">
      <dgm:prSet presAssocID="{C1A8D43E-9431-4F43-9ACB-017675A0731F}" presName="composite" presStyleCnt="0"/>
      <dgm:spPr/>
    </dgm:pt>
    <dgm:pt modelId="{FD56584A-A795-49F5-A7F5-B2E2ECED6CE9}" type="pres">
      <dgm:prSet presAssocID="{C1A8D43E-9431-4F43-9ACB-017675A0731F}" presName="chevron1" presStyleLbl="alignNode1" presStyleIdx="7" presStyleCnt="21"/>
      <dgm:spPr/>
    </dgm:pt>
    <dgm:pt modelId="{DC43BDBF-B5AB-42FE-861E-A1129F5ED1CA}" type="pres">
      <dgm:prSet presAssocID="{C1A8D43E-9431-4F43-9ACB-017675A0731F}" presName="chevron2" presStyleLbl="alignNode1" presStyleIdx="8" presStyleCnt="21"/>
      <dgm:spPr/>
    </dgm:pt>
    <dgm:pt modelId="{DC6DE74D-1FE7-478F-B55A-7B4818AC08E4}" type="pres">
      <dgm:prSet presAssocID="{C1A8D43E-9431-4F43-9ACB-017675A0731F}" presName="chevron3" presStyleLbl="alignNode1" presStyleIdx="9" presStyleCnt="21"/>
      <dgm:spPr/>
    </dgm:pt>
    <dgm:pt modelId="{B8A363F4-101A-4D7E-8211-5727682C0F8A}" type="pres">
      <dgm:prSet presAssocID="{C1A8D43E-9431-4F43-9ACB-017675A0731F}" presName="chevron4" presStyleLbl="alignNode1" presStyleIdx="10" presStyleCnt="21"/>
      <dgm:spPr/>
    </dgm:pt>
    <dgm:pt modelId="{D6F0A6EB-840B-4683-997B-2A95C07F1B78}" type="pres">
      <dgm:prSet presAssocID="{C1A8D43E-9431-4F43-9ACB-017675A0731F}" presName="chevron5" presStyleLbl="alignNode1" presStyleIdx="11" presStyleCnt="21"/>
      <dgm:spPr/>
    </dgm:pt>
    <dgm:pt modelId="{26C4D0E5-0B66-488E-9341-9BFC7A2EBC76}" type="pres">
      <dgm:prSet presAssocID="{C1A8D43E-9431-4F43-9ACB-017675A0731F}" presName="chevron6" presStyleLbl="alignNode1" presStyleIdx="12" presStyleCnt="21"/>
      <dgm:spPr/>
    </dgm:pt>
    <dgm:pt modelId="{0A611E4D-7171-4A3C-976F-E981B00A46A2}" type="pres">
      <dgm:prSet presAssocID="{C1A8D43E-9431-4F43-9ACB-017675A0731F}" presName="chevron7" presStyleLbl="alignNode1" presStyleIdx="13" presStyleCnt="21"/>
      <dgm:spPr/>
    </dgm:pt>
    <dgm:pt modelId="{9C2F5F2E-E8E8-4E56-B2FF-72651BA26819}" type="pres">
      <dgm:prSet presAssocID="{C1A8D43E-9431-4F43-9ACB-017675A0731F}" presName="childtext" presStyleLbl="solidFgAcc1" presStyleIdx="1" presStyleCnt="3" custScaleY="92365">
        <dgm:presLayoutVars>
          <dgm:chMax/>
          <dgm:chPref val="0"/>
          <dgm:bulletEnabled val="1"/>
        </dgm:presLayoutVars>
      </dgm:prSet>
      <dgm:spPr/>
    </dgm:pt>
    <dgm:pt modelId="{7C785076-3DEB-4B8A-B2F0-7B9902C65CB5}" type="pres">
      <dgm:prSet presAssocID="{D1E09CCB-3918-4198-912D-7545FE2A0F26}" presName="sibTrans" presStyleCnt="0"/>
      <dgm:spPr/>
    </dgm:pt>
    <dgm:pt modelId="{0BE04B6E-C821-451C-BEC7-234B5C9628B5}" type="pres">
      <dgm:prSet presAssocID="{25A57A2B-1E69-41E7-86B8-A56E8C7CA84B}" presName="parenttextcomposite" presStyleCnt="0"/>
      <dgm:spPr/>
    </dgm:pt>
    <dgm:pt modelId="{C08E1CEE-02A3-46E7-A224-276193B8AD0F}" type="pres">
      <dgm:prSet presAssocID="{25A57A2B-1E69-41E7-86B8-A56E8C7CA84B}" presName="parenttext" presStyleLbl="revTx" presStyleIdx="2" presStyleCnt="3" custLinFactNeighborX="1437" custLinFactNeighborY="-24804">
        <dgm:presLayoutVars>
          <dgm:chMax/>
          <dgm:chPref val="2"/>
          <dgm:bulletEnabled val="1"/>
        </dgm:presLayoutVars>
      </dgm:prSet>
      <dgm:spPr/>
    </dgm:pt>
    <dgm:pt modelId="{31D31F2A-09E5-4836-9278-39B84A71DCD8}" type="pres">
      <dgm:prSet presAssocID="{25A57A2B-1E69-41E7-86B8-A56E8C7CA84B}" presName="composite" presStyleCnt="0"/>
      <dgm:spPr/>
    </dgm:pt>
    <dgm:pt modelId="{A66CD961-85D4-4E64-B9D2-D562B8335577}" type="pres">
      <dgm:prSet presAssocID="{25A57A2B-1E69-41E7-86B8-A56E8C7CA84B}" presName="chevron1" presStyleLbl="alignNode1" presStyleIdx="14" presStyleCnt="21"/>
      <dgm:spPr/>
    </dgm:pt>
    <dgm:pt modelId="{0E20EF7A-DFD5-4BBD-B239-91443CDCB496}" type="pres">
      <dgm:prSet presAssocID="{25A57A2B-1E69-41E7-86B8-A56E8C7CA84B}" presName="chevron2" presStyleLbl="alignNode1" presStyleIdx="15" presStyleCnt="21"/>
      <dgm:spPr/>
    </dgm:pt>
    <dgm:pt modelId="{A2F11F1C-9E31-44D7-8278-2282079E11CC}" type="pres">
      <dgm:prSet presAssocID="{25A57A2B-1E69-41E7-86B8-A56E8C7CA84B}" presName="chevron3" presStyleLbl="alignNode1" presStyleIdx="16" presStyleCnt="21"/>
      <dgm:spPr/>
    </dgm:pt>
    <dgm:pt modelId="{B6C112C0-5588-487F-9796-B38F49D721CF}" type="pres">
      <dgm:prSet presAssocID="{25A57A2B-1E69-41E7-86B8-A56E8C7CA84B}" presName="chevron4" presStyleLbl="alignNode1" presStyleIdx="17" presStyleCnt="21"/>
      <dgm:spPr/>
    </dgm:pt>
    <dgm:pt modelId="{95EA127B-457D-4A3C-8A51-C3DF3BADDF7C}" type="pres">
      <dgm:prSet presAssocID="{25A57A2B-1E69-41E7-86B8-A56E8C7CA84B}" presName="chevron5" presStyleLbl="alignNode1" presStyleIdx="18" presStyleCnt="21"/>
      <dgm:spPr/>
    </dgm:pt>
    <dgm:pt modelId="{533B2857-13BF-4835-8EDE-F205B0A78D3B}" type="pres">
      <dgm:prSet presAssocID="{25A57A2B-1E69-41E7-86B8-A56E8C7CA84B}" presName="chevron6" presStyleLbl="alignNode1" presStyleIdx="19" presStyleCnt="21"/>
      <dgm:spPr/>
    </dgm:pt>
    <dgm:pt modelId="{820C0838-835B-4A03-A33A-20778B043987}" type="pres">
      <dgm:prSet presAssocID="{25A57A2B-1E69-41E7-86B8-A56E8C7CA84B}" presName="chevron7" presStyleLbl="alignNode1" presStyleIdx="20" presStyleCnt="21" custScaleX="179337"/>
      <dgm:spPr/>
    </dgm:pt>
    <dgm:pt modelId="{855BEFB9-393B-4492-8B2D-56D8A588FC51}" type="pres">
      <dgm:prSet presAssocID="{25A57A2B-1E69-41E7-86B8-A56E8C7CA84B}" presName="childtext" presStyleLbl="solidFgAcc1" presStyleIdx="2" presStyleCnt="3" custScaleX="109609" custScaleY="168242">
        <dgm:presLayoutVars>
          <dgm:chMax/>
          <dgm:chPref val="0"/>
          <dgm:bulletEnabled val="1"/>
        </dgm:presLayoutVars>
      </dgm:prSet>
      <dgm:spPr/>
    </dgm:pt>
  </dgm:ptLst>
  <dgm:cxnLst>
    <dgm:cxn modelId="{3401F701-EFE2-4FCF-9187-A34D27F62C4F}" type="presOf" srcId="{C1A8D43E-9431-4F43-9ACB-017675A0731F}" destId="{9723A16B-78AA-4650-9974-0B5E0FC20D20}" srcOrd="0" destOrd="0" presId="urn:microsoft.com/office/officeart/2008/layout/VerticalAccentList"/>
    <dgm:cxn modelId="{5C8F8A09-9047-424E-B900-17F85E7BE679}" type="presOf" srcId="{5CDDC511-90C4-4DC5-947F-12BB06A4ABC9}" destId="{AEE304EF-E277-4B5C-BFCF-C69C0EDAA5CB}" srcOrd="0" destOrd="0" presId="urn:microsoft.com/office/officeart/2008/layout/VerticalAccentList"/>
    <dgm:cxn modelId="{215EDD1D-2EE4-46B4-9010-CFC400BD8435}" type="presOf" srcId="{B5A42C57-EE97-4ABF-B076-DC19FB7D3294}" destId="{788335C0-7031-407B-AA1F-ECB9D502DB58}" srcOrd="0" destOrd="0" presId="urn:microsoft.com/office/officeart/2008/layout/VerticalAccentList"/>
    <dgm:cxn modelId="{44438A24-E414-4B7A-B72F-AA6370831DDD}" srcId="{C1A8D43E-9431-4F43-9ACB-017675A0731F}" destId="{5E140C85-F085-4C13-BD29-14BDBD8545AA}" srcOrd="0" destOrd="0" parTransId="{4F56047B-0F4F-499E-ACF2-1511144F108F}" sibTransId="{97FEAAA2-E9F6-426E-9CBA-E301C5BBA3EC}"/>
    <dgm:cxn modelId="{4A0FF538-0580-4B11-9A45-DCB9C61F70E0}" srcId="{A1C5921C-E3E7-4DB5-BDB3-76CFB5DEDDA7}" destId="{B5A42C57-EE97-4ABF-B076-DC19FB7D3294}" srcOrd="0" destOrd="0" parTransId="{88DD3A11-E2DC-4EB8-A044-BC32B3A3EFFB}" sibTransId="{7BDFBA4B-DF3E-4FF2-8E90-E894C655008E}"/>
    <dgm:cxn modelId="{28460640-2958-4F1D-9178-3D199F4E2BA8}" type="presOf" srcId="{5E140C85-F085-4C13-BD29-14BDBD8545AA}" destId="{9C2F5F2E-E8E8-4E56-B2FF-72651BA26819}" srcOrd="0" destOrd="0" presId="urn:microsoft.com/office/officeart/2008/layout/VerticalAccentList"/>
    <dgm:cxn modelId="{4B564244-8069-46FE-8D73-C42044AB2606}" type="presOf" srcId="{A1C5921C-E3E7-4DB5-BDB3-76CFB5DEDDA7}" destId="{046A292A-FC27-462C-97D9-06723528CD93}" srcOrd="0" destOrd="0" presId="urn:microsoft.com/office/officeart/2008/layout/VerticalAccentList"/>
    <dgm:cxn modelId="{8F3C776D-1D9C-4F25-A469-DBA0B9D79F2C}" type="presOf" srcId="{25A57A2B-1E69-41E7-86B8-A56E8C7CA84B}" destId="{C08E1CEE-02A3-46E7-A224-276193B8AD0F}" srcOrd="0" destOrd="0" presId="urn:microsoft.com/office/officeart/2008/layout/VerticalAccentList"/>
    <dgm:cxn modelId="{2870596E-BC96-4601-A7AE-4569939CA6F5}" srcId="{A1C5921C-E3E7-4DB5-BDB3-76CFB5DEDDA7}" destId="{C1A8D43E-9431-4F43-9ACB-017675A0731F}" srcOrd="1" destOrd="0" parTransId="{9C1E20B6-567F-4D1F-A1F4-DFE2FB3C3EC9}" sibTransId="{D1E09CCB-3918-4198-912D-7545FE2A0F26}"/>
    <dgm:cxn modelId="{1EDD095A-3577-4539-AD6D-B74BBAD9B5BC}" srcId="{25A57A2B-1E69-41E7-86B8-A56E8C7CA84B}" destId="{7D0DBEA0-F8E5-4AB0-A461-746A326CCD02}" srcOrd="0" destOrd="0" parTransId="{82934FE0-617F-499E-A94A-2B440E1688F4}" sibTransId="{0F26AA18-8BF1-454B-8E0A-5625592E0B9D}"/>
    <dgm:cxn modelId="{7D6E4EB3-E08E-4988-B7AE-D939FF0A09FE}" type="presOf" srcId="{7D0DBEA0-F8E5-4AB0-A461-746A326CCD02}" destId="{855BEFB9-393B-4492-8B2D-56D8A588FC51}" srcOrd="0" destOrd="0" presId="urn:microsoft.com/office/officeart/2008/layout/VerticalAccentList"/>
    <dgm:cxn modelId="{8EDB60DE-5673-44FB-8F72-C13B73608E8F}" srcId="{B5A42C57-EE97-4ABF-B076-DC19FB7D3294}" destId="{5CDDC511-90C4-4DC5-947F-12BB06A4ABC9}" srcOrd="0" destOrd="0" parTransId="{43304069-8820-4276-9ED3-DA3A411BFFDF}" sibTransId="{71881AF9-35A3-4DA9-AD4B-BAF71D970C6D}"/>
    <dgm:cxn modelId="{04E7CDFB-B3F0-448E-8709-2473D2730833}" srcId="{A1C5921C-E3E7-4DB5-BDB3-76CFB5DEDDA7}" destId="{25A57A2B-1E69-41E7-86B8-A56E8C7CA84B}" srcOrd="2" destOrd="0" parTransId="{4B709D6C-4133-40F3-BB7A-4BD17A20E679}" sibTransId="{88CFCCCF-63EF-416E-9CF6-6840A61E65D0}"/>
    <dgm:cxn modelId="{F6A9672E-D8E5-4BA6-A166-4A4C472D92C7}" type="presParOf" srcId="{046A292A-FC27-462C-97D9-06723528CD93}" destId="{B1E76F7F-83BF-4089-A2A1-0869B87F6662}" srcOrd="0" destOrd="0" presId="urn:microsoft.com/office/officeart/2008/layout/VerticalAccentList"/>
    <dgm:cxn modelId="{45B6E6B7-9757-42AF-805B-EE381FCF87A4}" type="presParOf" srcId="{B1E76F7F-83BF-4089-A2A1-0869B87F6662}" destId="{788335C0-7031-407B-AA1F-ECB9D502DB58}" srcOrd="0" destOrd="0" presId="urn:microsoft.com/office/officeart/2008/layout/VerticalAccentList"/>
    <dgm:cxn modelId="{DF4849AB-805B-44FA-A4F1-6A9D02069C71}" type="presParOf" srcId="{046A292A-FC27-462C-97D9-06723528CD93}" destId="{D35F35D6-9F9B-4729-BCE4-997DD779243D}" srcOrd="1" destOrd="0" presId="urn:microsoft.com/office/officeart/2008/layout/VerticalAccentList"/>
    <dgm:cxn modelId="{A96995E0-3449-4436-AEAA-8AF84D3C8DEE}" type="presParOf" srcId="{D35F35D6-9F9B-4729-BCE4-997DD779243D}" destId="{ECB984CA-4A08-4E90-8970-FC80B8B0460F}" srcOrd="0" destOrd="0" presId="urn:microsoft.com/office/officeart/2008/layout/VerticalAccentList"/>
    <dgm:cxn modelId="{26106734-03B6-48E6-9A77-2DF3F015A9A0}" type="presParOf" srcId="{D35F35D6-9F9B-4729-BCE4-997DD779243D}" destId="{E7FC76B0-2FDD-4B25-921D-6836EE8E3D2E}" srcOrd="1" destOrd="0" presId="urn:microsoft.com/office/officeart/2008/layout/VerticalAccentList"/>
    <dgm:cxn modelId="{D1A81D1C-4CAE-475E-B4F4-9B5A8EFBA22D}" type="presParOf" srcId="{D35F35D6-9F9B-4729-BCE4-997DD779243D}" destId="{E2593917-1419-4554-809E-C3BD0D3E0137}" srcOrd="2" destOrd="0" presId="urn:microsoft.com/office/officeart/2008/layout/VerticalAccentList"/>
    <dgm:cxn modelId="{C5B94AAE-4318-4F4C-A69E-BDBA78527FB7}" type="presParOf" srcId="{D35F35D6-9F9B-4729-BCE4-997DD779243D}" destId="{A4E85C4D-9F52-4B1E-82CE-A73259692EBA}" srcOrd="3" destOrd="0" presId="urn:microsoft.com/office/officeart/2008/layout/VerticalAccentList"/>
    <dgm:cxn modelId="{9C5A5718-98F6-4D73-848F-B9D0A303D5DA}" type="presParOf" srcId="{D35F35D6-9F9B-4729-BCE4-997DD779243D}" destId="{1B2C31B8-9A83-4A38-9CF1-BA0C964C46B5}" srcOrd="4" destOrd="0" presId="urn:microsoft.com/office/officeart/2008/layout/VerticalAccentList"/>
    <dgm:cxn modelId="{CE6AF234-6734-4218-8B4E-E46E7B44602A}" type="presParOf" srcId="{D35F35D6-9F9B-4729-BCE4-997DD779243D}" destId="{9197891B-05D7-4642-933F-2136807EB7D7}" srcOrd="5" destOrd="0" presId="urn:microsoft.com/office/officeart/2008/layout/VerticalAccentList"/>
    <dgm:cxn modelId="{20096F8D-B3EC-4C44-B789-B0D392373530}" type="presParOf" srcId="{D35F35D6-9F9B-4729-BCE4-997DD779243D}" destId="{2C3736AF-4EA6-436D-9D0F-B7FA9489EB38}" srcOrd="6" destOrd="0" presId="urn:microsoft.com/office/officeart/2008/layout/VerticalAccentList"/>
    <dgm:cxn modelId="{3EC6055D-748F-49C1-A6F0-2560A68CCC6C}" type="presParOf" srcId="{D35F35D6-9F9B-4729-BCE4-997DD779243D}" destId="{AEE304EF-E277-4B5C-BFCF-C69C0EDAA5CB}" srcOrd="7" destOrd="0" presId="urn:microsoft.com/office/officeart/2008/layout/VerticalAccentList"/>
    <dgm:cxn modelId="{57EDC6CC-C01B-4394-A223-C67D2CB8907C}" type="presParOf" srcId="{046A292A-FC27-462C-97D9-06723528CD93}" destId="{2679BDA5-8F1C-4E96-9AE0-42913A9E6D72}" srcOrd="2" destOrd="0" presId="urn:microsoft.com/office/officeart/2008/layout/VerticalAccentList"/>
    <dgm:cxn modelId="{572A05B3-64AA-48FE-A5C7-F086C1D1CE9B}" type="presParOf" srcId="{046A292A-FC27-462C-97D9-06723528CD93}" destId="{AA6A6479-279B-4872-929A-4EB40089BE1C}" srcOrd="3" destOrd="0" presId="urn:microsoft.com/office/officeart/2008/layout/VerticalAccentList"/>
    <dgm:cxn modelId="{B2545A08-380E-4A55-A0C6-AF5B44675117}" type="presParOf" srcId="{AA6A6479-279B-4872-929A-4EB40089BE1C}" destId="{9723A16B-78AA-4650-9974-0B5E0FC20D20}" srcOrd="0" destOrd="0" presId="urn:microsoft.com/office/officeart/2008/layout/VerticalAccentList"/>
    <dgm:cxn modelId="{253C66D7-6992-4F60-9804-9CB89331C842}" type="presParOf" srcId="{046A292A-FC27-462C-97D9-06723528CD93}" destId="{82D254F6-BD3F-41F0-B465-E7B94D9D185D}" srcOrd="4" destOrd="0" presId="urn:microsoft.com/office/officeart/2008/layout/VerticalAccentList"/>
    <dgm:cxn modelId="{8D9735F6-646D-4887-B2AB-58F490F639B1}" type="presParOf" srcId="{82D254F6-BD3F-41F0-B465-E7B94D9D185D}" destId="{FD56584A-A795-49F5-A7F5-B2E2ECED6CE9}" srcOrd="0" destOrd="0" presId="urn:microsoft.com/office/officeart/2008/layout/VerticalAccentList"/>
    <dgm:cxn modelId="{F016B6DD-271C-44AC-A2BE-012C7F90C782}" type="presParOf" srcId="{82D254F6-BD3F-41F0-B465-E7B94D9D185D}" destId="{DC43BDBF-B5AB-42FE-861E-A1129F5ED1CA}" srcOrd="1" destOrd="0" presId="urn:microsoft.com/office/officeart/2008/layout/VerticalAccentList"/>
    <dgm:cxn modelId="{1D032D06-1B5E-4679-B5AD-0E4C7E75871D}" type="presParOf" srcId="{82D254F6-BD3F-41F0-B465-E7B94D9D185D}" destId="{DC6DE74D-1FE7-478F-B55A-7B4818AC08E4}" srcOrd="2" destOrd="0" presId="urn:microsoft.com/office/officeart/2008/layout/VerticalAccentList"/>
    <dgm:cxn modelId="{72CAB6ED-4ABF-4D8C-BF57-CC4D0FE0D928}" type="presParOf" srcId="{82D254F6-BD3F-41F0-B465-E7B94D9D185D}" destId="{B8A363F4-101A-4D7E-8211-5727682C0F8A}" srcOrd="3" destOrd="0" presId="urn:microsoft.com/office/officeart/2008/layout/VerticalAccentList"/>
    <dgm:cxn modelId="{6AAF9198-85E0-4315-AD33-43BD62B7AD38}" type="presParOf" srcId="{82D254F6-BD3F-41F0-B465-E7B94D9D185D}" destId="{D6F0A6EB-840B-4683-997B-2A95C07F1B78}" srcOrd="4" destOrd="0" presId="urn:microsoft.com/office/officeart/2008/layout/VerticalAccentList"/>
    <dgm:cxn modelId="{70C72B7F-B163-49A7-8BFB-C88A63D60800}" type="presParOf" srcId="{82D254F6-BD3F-41F0-B465-E7B94D9D185D}" destId="{26C4D0E5-0B66-488E-9341-9BFC7A2EBC76}" srcOrd="5" destOrd="0" presId="urn:microsoft.com/office/officeart/2008/layout/VerticalAccentList"/>
    <dgm:cxn modelId="{BD4E4DF5-0598-4297-A053-8933882EF103}" type="presParOf" srcId="{82D254F6-BD3F-41F0-B465-E7B94D9D185D}" destId="{0A611E4D-7171-4A3C-976F-E981B00A46A2}" srcOrd="6" destOrd="0" presId="urn:microsoft.com/office/officeart/2008/layout/VerticalAccentList"/>
    <dgm:cxn modelId="{A56EEBF1-BCE9-411B-AE7A-0F5F1A800678}" type="presParOf" srcId="{82D254F6-BD3F-41F0-B465-E7B94D9D185D}" destId="{9C2F5F2E-E8E8-4E56-B2FF-72651BA26819}" srcOrd="7" destOrd="0" presId="urn:microsoft.com/office/officeart/2008/layout/VerticalAccentList"/>
    <dgm:cxn modelId="{E872CC60-31E4-44C1-A36C-2C1EA4F87981}" type="presParOf" srcId="{046A292A-FC27-462C-97D9-06723528CD93}" destId="{7C785076-3DEB-4B8A-B2F0-7B9902C65CB5}" srcOrd="5" destOrd="0" presId="urn:microsoft.com/office/officeart/2008/layout/VerticalAccentList"/>
    <dgm:cxn modelId="{0B88BC7A-C8E7-49C4-83C5-62951DBC7087}" type="presParOf" srcId="{046A292A-FC27-462C-97D9-06723528CD93}" destId="{0BE04B6E-C821-451C-BEC7-234B5C9628B5}" srcOrd="6" destOrd="0" presId="urn:microsoft.com/office/officeart/2008/layout/VerticalAccentList"/>
    <dgm:cxn modelId="{9B49A55E-4EFF-4CA6-9446-9E45FABF1793}" type="presParOf" srcId="{0BE04B6E-C821-451C-BEC7-234B5C9628B5}" destId="{C08E1CEE-02A3-46E7-A224-276193B8AD0F}" srcOrd="0" destOrd="0" presId="urn:microsoft.com/office/officeart/2008/layout/VerticalAccentList"/>
    <dgm:cxn modelId="{96DFF119-781D-455C-B8AE-2A5CA441931B}" type="presParOf" srcId="{046A292A-FC27-462C-97D9-06723528CD93}" destId="{31D31F2A-09E5-4836-9278-39B84A71DCD8}" srcOrd="7" destOrd="0" presId="urn:microsoft.com/office/officeart/2008/layout/VerticalAccentList"/>
    <dgm:cxn modelId="{474E6A4D-D8C1-4B4B-9912-F948ADC5FF1C}" type="presParOf" srcId="{31D31F2A-09E5-4836-9278-39B84A71DCD8}" destId="{A66CD961-85D4-4E64-B9D2-D562B8335577}" srcOrd="0" destOrd="0" presId="urn:microsoft.com/office/officeart/2008/layout/VerticalAccentList"/>
    <dgm:cxn modelId="{655943CC-114C-4436-BD67-9BE2F66B7D77}" type="presParOf" srcId="{31D31F2A-09E5-4836-9278-39B84A71DCD8}" destId="{0E20EF7A-DFD5-4BBD-B239-91443CDCB496}" srcOrd="1" destOrd="0" presId="urn:microsoft.com/office/officeart/2008/layout/VerticalAccentList"/>
    <dgm:cxn modelId="{05420552-A78C-4A43-B1E6-32F194394F48}" type="presParOf" srcId="{31D31F2A-09E5-4836-9278-39B84A71DCD8}" destId="{A2F11F1C-9E31-44D7-8278-2282079E11CC}" srcOrd="2" destOrd="0" presId="urn:microsoft.com/office/officeart/2008/layout/VerticalAccentList"/>
    <dgm:cxn modelId="{EAD01E04-F964-4363-B559-7AA58037533C}" type="presParOf" srcId="{31D31F2A-09E5-4836-9278-39B84A71DCD8}" destId="{B6C112C0-5588-487F-9796-B38F49D721CF}" srcOrd="3" destOrd="0" presId="urn:microsoft.com/office/officeart/2008/layout/VerticalAccentList"/>
    <dgm:cxn modelId="{3D46AAED-22A4-478C-B5E3-2C67FEFBEE05}" type="presParOf" srcId="{31D31F2A-09E5-4836-9278-39B84A71DCD8}" destId="{95EA127B-457D-4A3C-8A51-C3DF3BADDF7C}" srcOrd="4" destOrd="0" presId="urn:microsoft.com/office/officeart/2008/layout/VerticalAccentList"/>
    <dgm:cxn modelId="{B1733B46-7FD6-42B1-9E5C-1116C724C0F4}" type="presParOf" srcId="{31D31F2A-09E5-4836-9278-39B84A71DCD8}" destId="{533B2857-13BF-4835-8EDE-F205B0A78D3B}" srcOrd="5" destOrd="0" presId="urn:microsoft.com/office/officeart/2008/layout/VerticalAccentList"/>
    <dgm:cxn modelId="{A2672E69-0119-4B90-961B-05D333F953F5}" type="presParOf" srcId="{31D31F2A-09E5-4836-9278-39B84A71DCD8}" destId="{820C0838-835B-4A03-A33A-20778B043987}" srcOrd="6" destOrd="0" presId="urn:microsoft.com/office/officeart/2008/layout/VerticalAccentList"/>
    <dgm:cxn modelId="{EF31DC1A-297E-4234-BA26-38FA12AC1939}" type="presParOf" srcId="{31D31F2A-09E5-4836-9278-39B84A71DCD8}" destId="{855BEFB9-393B-4492-8B2D-56D8A588FC5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0814AF-4F7C-4BB8-82AB-BD68591C6AF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0028BA6-FC73-4BC7-8E44-F5F3237963DC}">
      <dgm:prSet phldrT="[Text]" custT="1"/>
      <dgm:spPr/>
      <dgm:t>
        <a:bodyPr/>
        <a:lstStyle/>
        <a:p>
          <a:r>
            <a:rPr lang="en-US" sz="2400" dirty="0"/>
            <a:t>Vaccine supply</a:t>
          </a:r>
        </a:p>
      </dgm:t>
    </dgm:pt>
    <dgm:pt modelId="{BB0EB32D-D24D-44BA-B37E-7B26F677C506}" type="parTrans" cxnId="{C741ECDF-FFE2-4B16-BD3E-5BF2AEDB72FF}">
      <dgm:prSet/>
      <dgm:spPr/>
      <dgm:t>
        <a:bodyPr/>
        <a:lstStyle/>
        <a:p>
          <a:endParaRPr lang="en-US" sz="2400"/>
        </a:p>
      </dgm:t>
    </dgm:pt>
    <dgm:pt modelId="{9779FDAF-AA4D-4B1A-984E-2DC69796FF97}" type="sibTrans" cxnId="{C741ECDF-FFE2-4B16-BD3E-5BF2AEDB72FF}">
      <dgm:prSet/>
      <dgm:spPr/>
      <dgm:t>
        <a:bodyPr/>
        <a:lstStyle/>
        <a:p>
          <a:endParaRPr lang="en-US" sz="2400"/>
        </a:p>
      </dgm:t>
    </dgm:pt>
    <dgm:pt modelId="{334D40AC-97CC-49D1-AE8A-8913D3453619}">
      <dgm:prSet phldrT="[Text]" custT="1"/>
      <dgm:spPr/>
      <dgm:t>
        <a:bodyPr/>
        <a:lstStyle/>
        <a:p>
          <a:endParaRPr lang="en-US" sz="2000" b="1" dirty="0"/>
        </a:p>
      </dgm:t>
    </dgm:pt>
    <dgm:pt modelId="{7B496B44-8F0D-4E28-AC30-DA0FA63F83BA}" type="parTrans" cxnId="{7246E3B2-B872-4C65-BC78-5219AAAE529E}">
      <dgm:prSet/>
      <dgm:spPr/>
      <dgm:t>
        <a:bodyPr/>
        <a:lstStyle/>
        <a:p>
          <a:endParaRPr lang="en-US" sz="2400"/>
        </a:p>
      </dgm:t>
    </dgm:pt>
    <dgm:pt modelId="{891B91E8-745A-4245-9331-CA9C2FCC16FD}" type="sibTrans" cxnId="{7246E3B2-B872-4C65-BC78-5219AAAE529E}">
      <dgm:prSet/>
      <dgm:spPr/>
      <dgm:t>
        <a:bodyPr/>
        <a:lstStyle/>
        <a:p>
          <a:endParaRPr lang="en-US" sz="2400"/>
        </a:p>
      </dgm:t>
    </dgm:pt>
    <dgm:pt modelId="{8A62371F-AF7D-4E1A-8661-AF90D9F24424}">
      <dgm:prSet phldrT="[Text]" custT="1"/>
      <dgm:spPr/>
      <dgm:t>
        <a:bodyPr/>
        <a:lstStyle/>
        <a:p>
          <a:r>
            <a:rPr lang="en-US" sz="2000" dirty="0"/>
            <a:t>Humanitarian Emergency </a:t>
          </a:r>
          <a:r>
            <a:rPr lang="en-US" sz="2400" dirty="0"/>
            <a:t>context</a:t>
          </a:r>
          <a:r>
            <a:rPr lang="en-US" sz="2000" dirty="0"/>
            <a:t>  </a:t>
          </a:r>
        </a:p>
      </dgm:t>
    </dgm:pt>
    <dgm:pt modelId="{9412166B-5913-4F32-B18F-87BD42A65E58}" type="parTrans" cxnId="{0A1B21A4-147C-43D9-9AB5-564EB37DF73C}">
      <dgm:prSet/>
      <dgm:spPr/>
      <dgm:t>
        <a:bodyPr/>
        <a:lstStyle/>
        <a:p>
          <a:endParaRPr lang="en-US" sz="2400"/>
        </a:p>
      </dgm:t>
    </dgm:pt>
    <dgm:pt modelId="{A7F0672E-6845-4C3B-ADE5-5ECEE5F9D25E}" type="sibTrans" cxnId="{0A1B21A4-147C-43D9-9AB5-564EB37DF73C}">
      <dgm:prSet/>
      <dgm:spPr/>
      <dgm:t>
        <a:bodyPr/>
        <a:lstStyle/>
        <a:p>
          <a:endParaRPr lang="en-US" sz="2400"/>
        </a:p>
      </dgm:t>
    </dgm:pt>
    <dgm:pt modelId="{D8A57C84-35A9-4F06-9DF9-D454A9A8F58E}">
      <dgm:prSet phldrT="[Text]" custT="1"/>
      <dgm:spPr/>
      <dgm:t>
        <a:bodyPr/>
        <a:lstStyle/>
        <a:p>
          <a:endParaRPr lang="en-US" sz="2000" b="1" dirty="0"/>
        </a:p>
      </dgm:t>
    </dgm:pt>
    <dgm:pt modelId="{65A2B347-9915-4788-B0B2-559AABC97F74}" type="parTrans" cxnId="{95AA664E-D123-4E47-8C7D-655AB153A7B5}">
      <dgm:prSet/>
      <dgm:spPr/>
      <dgm:t>
        <a:bodyPr/>
        <a:lstStyle/>
        <a:p>
          <a:endParaRPr lang="en-US" sz="2400"/>
        </a:p>
      </dgm:t>
    </dgm:pt>
    <dgm:pt modelId="{A0727E44-928A-4EDD-827D-F2EE060109CE}" type="sibTrans" cxnId="{95AA664E-D123-4E47-8C7D-655AB153A7B5}">
      <dgm:prSet/>
      <dgm:spPr/>
      <dgm:t>
        <a:bodyPr/>
        <a:lstStyle/>
        <a:p>
          <a:endParaRPr lang="en-US" sz="2400"/>
        </a:p>
      </dgm:t>
    </dgm:pt>
    <dgm:pt modelId="{FCACE50E-9245-4406-AF53-06C8F516A49D}">
      <dgm:prSet phldrT="[Text]" custT="1"/>
      <dgm:spPr/>
      <dgm:t>
        <a:bodyPr/>
        <a:lstStyle/>
        <a:p>
          <a:r>
            <a:rPr lang="en-US" sz="1800" b="1" dirty="0"/>
            <a:t>close collaboration among partners is essential to ensure uninterrupted availability of vaccines needed to sustain routine immunization or implement campaigns </a:t>
          </a:r>
          <a:endParaRPr lang="en-US" sz="1800" dirty="0"/>
        </a:p>
      </dgm:t>
    </dgm:pt>
    <dgm:pt modelId="{79909D67-DA5D-4ED4-A22B-1E3655136CFC}" type="parTrans" cxnId="{585BA7FC-0175-474D-8FD8-ADE4B0D355D6}">
      <dgm:prSet/>
      <dgm:spPr/>
      <dgm:t>
        <a:bodyPr/>
        <a:lstStyle/>
        <a:p>
          <a:endParaRPr lang="en-US" sz="2400"/>
        </a:p>
      </dgm:t>
    </dgm:pt>
    <dgm:pt modelId="{717522D5-868A-434B-B439-B0EBA0CDA6B5}" type="sibTrans" cxnId="{585BA7FC-0175-474D-8FD8-ADE4B0D355D6}">
      <dgm:prSet/>
      <dgm:spPr/>
      <dgm:t>
        <a:bodyPr/>
        <a:lstStyle/>
        <a:p>
          <a:endParaRPr lang="en-US" sz="2400"/>
        </a:p>
      </dgm:t>
    </dgm:pt>
    <dgm:pt modelId="{2759339C-9778-4BFF-891D-D83C6B3211B9}">
      <dgm:prSet phldrT="[Text]" custT="1"/>
      <dgm:spPr/>
      <dgm:t>
        <a:bodyPr/>
        <a:lstStyle/>
        <a:p>
          <a:r>
            <a:rPr lang="en-US" sz="2000" dirty="0"/>
            <a:t>Factors to be considered in vaccine supply during emergency </a:t>
          </a:r>
        </a:p>
      </dgm:t>
    </dgm:pt>
    <dgm:pt modelId="{DBDC1320-3B74-49EE-82FF-F76A53389874}" type="parTrans" cxnId="{492C404C-9C8A-4356-8079-541B7C69ACB5}">
      <dgm:prSet/>
      <dgm:spPr/>
      <dgm:t>
        <a:bodyPr/>
        <a:lstStyle/>
        <a:p>
          <a:endParaRPr lang="en-US" sz="2400"/>
        </a:p>
      </dgm:t>
    </dgm:pt>
    <dgm:pt modelId="{5341B05D-6D5E-45EE-8A42-809ADDB3F4C5}" type="sibTrans" cxnId="{492C404C-9C8A-4356-8079-541B7C69ACB5}">
      <dgm:prSet/>
      <dgm:spPr/>
      <dgm:t>
        <a:bodyPr/>
        <a:lstStyle/>
        <a:p>
          <a:endParaRPr lang="en-US" sz="2400"/>
        </a:p>
      </dgm:t>
    </dgm:pt>
    <dgm:pt modelId="{E026D1C1-913E-4FD2-BB4B-7CE21E2E77A5}">
      <dgm:prSet phldrT="[Text]" custT="1"/>
      <dgm:spPr/>
      <dgm:t>
        <a:bodyPr/>
        <a:lstStyle/>
        <a:p>
          <a:pPr>
            <a:buFont typeface="Arial" panose="020B0604020202020204" pitchFamily="34" charset="0"/>
            <a:buChar char="•"/>
          </a:pPr>
          <a:endParaRPr lang="en-US" sz="2000" dirty="0"/>
        </a:p>
      </dgm:t>
    </dgm:pt>
    <dgm:pt modelId="{A9629B3A-7261-4227-AD18-EC4B943B34EC}" type="parTrans" cxnId="{6451C071-B808-40DB-AD43-F935045BE528}">
      <dgm:prSet/>
      <dgm:spPr/>
      <dgm:t>
        <a:bodyPr/>
        <a:lstStyle/>
        <a:p>
          <a:endParaRPr lang="en-US" sz="2400"/>
        </a:p>
      </dgm:t>
    </dgm:pt>
    <dgm:pt modelId="{92675B5F-8A56-4C23-84E4-9DF0086901A5}" type="sibTrans" cxnId="{6451C071-B808-40DB-AD43-F935045BE528}">
      <dgm:prSet/>
      <dgm:spPr/>
      <dgm:t>
        <a:bodyPr/>
        <a:lstStyle/>
        <a:p>
          <a:endParaRPr lang="en-US" sz="2400"/>
        </a:p>
      </dgm:t>
    </dgm:pt>
    <dgm:pt modelId="{A1419285-B048-4E0B-B1A7-CE9419C7F098}">
      <dgm:prSet phldrT="[Text]" custT="1"/>
      <dgm:spPr/>
      <dgm:t>
        <a:bodyPr/>
        <a:lstStyle/>
        <a:p>
          <a:pPr>
            <a:buFont typeface="Arial" panose="020B0604020202020204" pitchFamily="34" charset="0"/>
            <a:buChar char="•"/>
          </a:pPr>
          <a:r>
            <a:rPr lang="en-US" sz="1800" b="1" dirty="0"/>
            <a:t>Funding and price of vaccines</a:t>
          </a:r>
        </a:p>
        <a:p>
          <a:pPr>
            <a:buFont typeface="Arial" panose="020B0604020202020204" pitchFamily="34" charset="0"/>
            <a:buChar char="•"/>
          </a:pPr>
          <a:r>
            <a:rPr lang="en-US" sz="1800" b="1" dirty="0"/>
            <a:t>Choice of vaccine product and procurement method</a:t>
          </a:r>
        </a:p>
        <a:p>
          <a:pPr>
            <a:buFont typeface="Arial" panose="020B0604020202020204" pitchFamily="34" charset="0"/>
            <a:buChar char="•"/>
          </a:pPr>
          <a:r>
            <a:rPr lang="en-US" sz="1800" b="1" dirty="0"/>
            <a:t>forecasting vaccine needs (quantities and timelines) and lead times required by manufacturers</a:t>
          </a:r>
        </a:p>
        <a:p>
          <a:pPr>
            <a:buFont typeface="Arial" panose="020B0604020202020204" pitchFamily="34" charset="0"/>
            <a:buChar char="•"/>
          </a:pPr>
          <a:r>
            <a:rPr lang="en-US" sz="1800" b="1" dirty="0"/>
            <a:t>Introduction of new or different vaccines in accordance with the country regulations</a:t>
          </a:r>
        </a:p>
        <a:p>
          <a:pPr>
            <a:buFont typeface="Arial" panose="020B0604020202020204" pitchFamily="34" charset="0"/>
            <a:buChar char="•"/>
          </a:pPr>
          <a:r>
            <a:rPr lang="en-US" sz="1800" b="1" dirty="0"/>
            <a:t>Customs procedures for import of vaccines and related materials</a:t>
          </a:r>
          <a:endParaRPr lang="en-US" sz="1800" dirty="0"/>
        </a:p>
      </dgm:t>
    </dgm:pt>
    <dgm:pt modelId="{82F89272-19DE-432D-8604-12EC84B2497E}" type="parTrans" cxnId="{8F897EAA-7600-4A60-8DBF-2BE0F8851E33}">
      <dgm:prSet/>
      <dgm:spPr/>
      <dgm:t>
        <a:bodyPr/>
        <a:lstStyle/>
        <a:p>
          <a:endParaRPr lang="en-US" sz="2400"/>
        </a:p>
      </dgm:t>
    </dgm:pt>
    <dgm:pt modelId="{BDAE7609-E22B-4B7B-8894-BBFE79D03063}" type="sibTrans" cxnId="{8F897EAA-7600-4A60-8DBF-2BE0F8851E33}">
      <dgm:prSet/>
      <dgm:spPr/>
      <dgm:t>
        <a:bodyPr/>
        <a:lstStyle/>
        <a:p>
          <a:endParaRPr lang="en-US" sz="2400"/>
        </a:p>
      </dgm:t>
    </dgm:pt>
    <dgm:pt modelId="{A27ED434-438A-4D95-9EEF-C9E7E2918907}">
      <dgm:prSet phldrT="[Text]" custT="1"/>
      <dgm:spPr/>
      <dgm:t>
        <a:bodyPr/>
        <a:lstStyle/>
        <a:p>
          <a:r>
            <a:rPr lang="en-US" sz="1800" b="1" dirty="0"/>
            <a:t>Timely supply of affordable vaccines of assured quality and safety is fundamental for immunization service delivery</a:t>
          </a:r>
          <a:endParaRPr lang="en-US" sz="1800" dirty="0"/>
        </a:p>
      </dgm:t>
    </dgm:pt>
    <dgm:pt modelId="{AE7965B9-1F1A-43A9-941C-326A04BE59E4}" type="sibTrans" cxnId="{68284F90-EF92-4A51-8EDC-B369A1FD6055}">
      <dgm:prSet/>
      <dgm:spPr/>
      <dgm:t>
        <a:bodyPr/>
        <a:lstStyle/>
        <a:p>
          <a:endParaRPr lang="en-US" sz="2400"/>
        </a:p>
      </dgm:t>
    </dgm:pt>
    <dgm:pt modelId="{CC16B48B-E1E6-4D6E-9DAE-FAAFD0AA94B0}" type="parTrans" cxnId="{68284F90-EF92-4A51-8EDC-B369A1FD6055}">
      <dgm:prSet/>
      <dgm:spPr/>
      <dgm:t>
        <a:bodyPr/>
        <a:lstStyle/>
        <a:p>
          <a:endParaRPr lang="en-US" sz="2400"/>
        </a:p>
      </dgm:t>
    </dgm:pt>
    <dgm:pt modelId="{9F76DE9A-32E0-4C14-8BF7-61765255C711}" type="pres">
      <dgm:prSet presAssocID="{D50814AF-4F7C-4BB8-82AB-BD68591C6AF6}" presName="Name0" presStyleCnt="0">
        <dgm:presLayoutVars>
          <dgm:chMax/>
          <dgm:chPref val="3"/>
          <dgm:dir/>
          <dgm:animOne val="branch"/>
          <dgm:animLvl val="lvl"/>
        </dgm:presLayoutVars>
      </dgm:prSet>
      <dgm:spPr/>
    </dgm:pt>
    <dgm:pt modelId="{F6A53E29-9714-4C6C-8D0A-41896662877A}" type="pres">
      <dgm:prSet presAssocID="{20028BA6-FC73-4BC7-8E44-F5F3237963DC}" presName="composite" presStyleCnt="0"/>
      <dgm:spPr/>
    </dgm:pt>
    <dgm:pt modelId="{60C74823-FADC-4456-B8AA-1772E4174704}" type="pres">
      <dgm:prSet presAssocID="{20028BA6-FC73-4BC7-8E44-F5F3237963DC}" presName="FirstChild" presStyleLbl="revTx" presStyleIdx="0" presStyleCnt="6" custScaleY="162008">
        <dgm:presLayoutVars>
          <dgm:chMax val="0"/>
          <dgm:chPref val="0"/>
          <dgm:bulletEnabled val="1"/>
        </dgm:presLayoutVars>
      </dgm:prSet>
      <dgm:spPr/>
    </dgm:pt>
    <dgm:pt modelId="{76413364-0F3C-4996-ACE8-76CF16DEF088}" type="pres">
      <dgm:prSet presAssocID="{20028BA6-FC73-4BC7-8E44-F5F3237963DC}" presName="Parent" presStyleLbl="alignNode1" presStyleIdx="0" presStyleCnt="3">
        <dgm:presLayoutVars>
          <dgm:chMax val="3"/>
          <dgm:chPref val="3"/>
          <dgm:bulletEnabled val="1"/>
        </dgm:presLayoutVars>
      </dgm:prSet>
      <dgm:spPr/>
    </dgm:pt>
    <dgm:pt modelId="{50EA4AD6-65BF-4665-9D76-B3AD5F1F86C6}" type="pres">
      <dgm:prSet presAssocID="{20028BA6-FC73-4BC7-8E44-F5F3237963DC}" presName="Accent" presStyleLbl="parChTrans1D1" presStyleIdx="0" presStyleCnt="3"/>
      <dgm:spPr/>
    </dgm:pt>
    <dgm:pt modelId="{880F7657-5063-4D38-B0E1-0868FB8575CF}" type="pres">
      <dgm:prSet presAssocID="{20028BA6-FC73-4BC7-8E44-F5F3237963DC}" presName="Child" presStyleLbl="revTx" presStyleIdx="1" presStyleCnt="6">
        <dgm:presLayoutVars>
          <dgm:chMax val="0"/>
          <dgm:chPref val="0"/>
          <dgm:bulletEnabled val="1"/>
        </dgm:presLayoutVars>
      </dgm:prSet>
      <dgm:spPr/>
    </dgm:pt>
    <dgm:pt modelId="{D2F2B056-45B9-4606-9985-573A046AE069}" type="pres">
      <dgm:prSet presAssocID="{9779FDAF-AA4D-4B1A-984E-2DC69796FF97}" presName="sibTrans" presStyleCnt="0"/>
      <dgm:spPr/>
    </dgm:pt>
    <dgm:pt modelId="{5053D1EC-0D9C-43B4-9D81-13EC34F353CC}" type="pres">
      <dgm:prSet presAssocID="{8A62371F-AF7D-4E1A-8661-AF90D9F24424}" presName="composite" presStyleCnt="0"/>
      <dgm:spPr/>
    </dgm:pt>
    <dgm:pt modelId="{9C896B22-C4EB-4976-AFC1-2BF77A0BF8BB}" type="pres">
      <dgm:prSet presAssocID="{8A62371F-AF7D-4E1A-8661-AF90D9F24424}" presName="FirstChild" presStyleLbl="revTx" presStyleIdx="2" presStyleCnt="6" custScaleX="84678" custScaleY="433701" custLinFactY="-56994" custLinFactNeighborX="0" custLinFactNeighborY="-100000">
        <dgm:presLayoutVars>
          <dgm:chMax val="0"/>
          <dgm:chPref val="0"/>
          <dgm:bulletEnabled val="1"/>
        </dgm:presLayoutVars>
      </dgm:prSet>
      <dgm:spPr/>
    </dgm:pt>
    <dgm:pt modelId="{6417774F-DDC9-4FB3-A0D4-81CA669BEB23}" type="pres">
      <dgm:prSet presAssocID="{8A62371F-AF7D-4E1A-8661-AF90D9F24424}" presName="Parent" presStyleLbl="alignNode1" presStyleIdx="1" presStyleCnt="3" custScaleX="182374" custScaleY="274824" custLinFactNeighborX="26913" custLinFactNeighborY="5979">
        <dgm:presLayoutVars>
          <dgm:chMax val="3"/>
          <dgm:chPref val="3"/>
          <dgm:bulletEnabled val="1"/>
        </dgm:presLayoutVars>
      </dgm:prSet>
      <dgm:spPr/>
    </dgm:pt>
    <dgm:pt modelId="{37667BDA-9D22-4ADA-86F6-698B30378694}" type="pres">
      <dgm:prSet presAssocID="{8A62371F-AF7D-4E1A-8661-AF90D9F24424}" presName="Accent" presStyleLbl="parChTrans1D1" presStyleIdx="1" presStyleCnt="3" custSzY="53428" custScaleX="80920"/>
      <dgm:spPr/>
    </dgm:pt>
    <dgm:pt modelId="{D6024829-DEB4-4360-BB9B-59777F0E4849}" type="pres">
      <dgm:prSet presAssocID="{8A62371F-AF7D-4E1A-8661-AF90D9F24424}" presName="Child" presStyleLbl="revTx" presStyleIdx="3" presStyleCnt="6" custScaleY="130392" custLinFactY="-37001" custLinFactNeighborY="-100000">
        <dgm:presLayoutVars>
          <dgm:chMax val="0"/>
          <dgm:chPref val="0"/>
          <dgm:bulletEnabled val="1"/>
        </dgm:presLayoutVars>
      </dgm:prSet>
      <dgm:spPr/>
    </dgm:pt>
    <dgm:pt modelId="{BD9BE5A4-197A-4D32-86A1-5CC0B47F3F23}" type="pres">
      <dgm:prSet presAssocID="{A7F0672E-6845-4C3B-ADE5-5ECEE5F9D25E}" presName="sibTrans" presStyleCnt="0"/>
      <dgm:spPr/>
    </dgm:pt>
    <dgm:pt modelId="{7398703C-F913-493F-A3D9-29ECD672B221}" type="pres">
      <dgm:prSet presAssocID="{2759339C-9778-4BFF-891D-D83C6B3211B9}" presName="composite" presStyleCnt="0"/>
      <dgm:spPr/>
    </dgm:pt>
    <dgm:pt modelId="{A14B658E-DA5A-4D98-8CF8-078ABE858A91}" type="pres">
      <dgm:prSet presAssocID="{2759339C-9778-4BFF-891D-D83C6B3211B9}" presName="FirstChild" presStyleLbl="revTx" presStyleIdx="4" presStyleCnt="6" custScaleY="708462">
        <dgm:presLayoutVars>
          <dgm:chMax val="0"/>
          <dgm:chPref val="0"/>
          <dgm:bulletEnabled val="1"/>
        </dgm:presLayoutVars>
      </dgm:prSet>
      <dgm:spPr/>
    </dgm:pt>
    <dgm:pt modelId="{540417F9-A102-40A9-96D8-DEE36A0B58DB}" type="pres">
      <dgm:prSet presAssocID="{2759339C-9778-4BFF-891D-D83C6B3211B9}" presName="Parent" presStyleLbl="alignNode1" presStyleIdx="2" presStyleCnt="3" custScaleX="244638" custScaleY="202227" custLinFactY="-54404" custLinFactNeighborX="35041" custLinFactNeighborY="-100000">
        <dgm:presLayoutVars>
          <dgm:chMax val="3"/>
          <dgm:chPref val="3"/>
          <dgm:bulletEnabled val="1"/>
        </dgm:presLayoutVars>
      </dgm:prSet>
      <dgm:spPr/>
    </dgm:pt>
    <dgm:pt modelId="{FAFC1BED-5E48-4D3A-AAB7-9CFD03E14DF3}" type="pres">
      <dgm:prSet presAssocID="{2759339C-9778-4BFF-891D-D83C6B3211B9}" presName="Accent" presStyleLbl="parChTrans1D1" presStyleIdx="2" presStyleCnt="3" custSzY="78854" custScaleX="78494"/>
      <dgm:spPr/>
    </dgm:pt>
    <dgm:pt modelId="{33E734B7-79EA-4C50-A219-C0BD8A8D4BF6}" type="pres">
      <dgm:prSet presAssocID="{2759339C-9778-4BFF-891D-D83C6B3211B9}" presName="Child" presStyleLbl="revTx" presStyleIdx="5" presStyleCnt="6" custScaleY="364844" custLinFactNeighborY="-41807">
        <dgm:presLayoutVars>
          <dgm:chMax val="0"/>
          <dgm:chPref val="0"/>
          <dgm:bulletEnabled val="1"/>
        </dgm:presLayoutVars>
      </dgm:prSet>
      <dgm:spPr/>
    </dgm:pt>
  </dgm:ptLst>
  <dgm:cxnLst>
    <dgm:cxn modelId="{4BB38004-F936-492D-BEC9-28C32115C2A3}" type="presOf" srcId="{D8A57C84-35A9-4F06-9DF9-D454A9A8F58E}" destId="{9C896B22-C4EB-4976-AFC1-2BF77A0BF8BB}" srcOrd="0" destOrd="0" presId="urn:microsoft.com/office/officeart/2011/layout/TabList"/>
    <dgm:cxn modelId="{82BFBA2E-E5EB-49AC-A7E0-EFF3AC1154B8}" type="presOf" srcId="{D50814AF-4F7C-4BB8-82AB-BD68591C6AF6}" destId="{9F76DE9A-32E0-4C14-8BF7-61765255C711}" srcOrd="0" destOrd="0" presId="urn:microsoft.com/office/officeart/2011/layout/TabList"/>
    <dgm:cxn modelId="{50F68060-8226-4E3E-8154-B6E6603CFF89}" type="presOf" srcId="{2759339C-9778-4BFF-891D-D83C6B3211B9}" destId="{540417F9-A102-40A9-96D8-DEE36A0B58DB}" srcOrd="0" destOrd="0" presId="urn:microsoft.com/office/officeart/2011/layout/TabList"/>
    <dgm:cxn modelId="{4BAB3141-2C90-4E2C-BA68-0A6209C6510D}" type="presOf" srcId="{334D40AC-97CC-49D1-AE8A-8913D3453619}" destId="{60C74823-FADC-4456-B8AA-1772E4174704}" srcOrd="0" destOrd="0" presId="urn:microsoft.com/office/officeart/2011/layout/TabList"/>
    <dgm:cxn modelId="{492C404C-9C8A-4356-8079-541B7C69ACB5}" srcId="{D50814AF-4F7C-4BB8-82AB-BD68591C6AF6}" destId="{2759339C-9778-4BFF-891D-D83C6B3211B9}" srcOrd="2" destOrd="0" parTransId="{DBDC1320-3B74-49EE-82FF-F76A53389874}" sibTransId="{5341B05D-6D5E-45EE-8A42-809ADDB3F4C5}"/>
    <dgm:cxn modelId="{95AA664E-D123-4E47-8C7D-655AB153A7B5}" srcId="{8A62371F-AF7D-4E1A-8661-AF90D9F24424}" destId="{D8A57C84-35A9-4F06-9DF9-D454A9A8F58E}" srcOrd="0" destOrd="0" parTransId="{65A2B347-9915-4788-B0B2-559AABC97F74}" sibTransId="{A0727E44-928A-4EDD-827D-F2EE060109CE}"/>
    <dgm:cxn modelId="{6451C071-B808-40DB-AD43-F935045BE528}" srcId="{2759339C-9778-4BFF-891D-D83C6B3211B9}" destId="{E026D1C1-913E-4FD2-BB4B-7CE21E2E77A5}" srcOrd="0" destOrd="0" parTransId="{A9629B3A-7261-4227-AD18-EC4B943B34EC}" sibTransId="{92675B5F-8A56-4C23-84E4-9DF0086901A5}"/>
    <dgm:cxn modelId="{9F548B7F-997E-4244-BA67-99D1831183F5}" type="presOf" srcId="{20028BA6-FC73-4BC7-8E44-F5F3237963DC}" destId="{76413364-0F3C-4996-ACE8-76CF16DEF088}" srcOrd="0" destOrd="0" presId="urn:microsoft.com/office/officeart/2011/layout/TabList"/>
    <dgm:cxn modelId="{77B46981-5FC6-4450-A80F-EB9F745E8E58}" type="presOf" srcId="{A1419285-B048-4E0B-B1A7-CE9419C7F098}" destId="{33E734B7-79EA-4C50-A219-C0BD8A8D4BF6}" srcOrd="0" destOrd="0" presId="urn:microsoft.com/office/officeart/2011/layout/TabList"/>
    <dgm:cxn modelId="{38904E8F-F04E-4D1A-8F90-F24DB9B1D716}" type="presOf" srcId="{FCACE50E-9245-4406-AF53-06C8F516A49D}" destId="{D6024829-DEB4-4360-BB9B-59777F0E4849}" srcOrd="0" destOrd="0" presId="urn:microsoft.com/office/officeart/2011/layout/TabList"/>
    <dgm:cxn modelId="{68284F90-EF92-4A51-8EDC-B369A1FD6055}" srcId="{20028BA6-FC73-4BC7-8E44-F5F3237963DC}" destId="{A27ED434-438A-4D95-9EEF-C9E7E2918907}" srcOrd="1" destOrd="0" parTransId="{CC16B48B-E1E6-4D6E-9DAE-FAAFD0AA94B0}" sibTransId="{AE7965B9-1F1A-43A9-941C-326A04BE59E4}"/>
    <dgm:cxn modelId="{1F203C94-FF8D-4EA5-86A8-5FBBD38EE797}" type="presOf" srcId="{A27ED434-438A-4D95-9EEF-C9E7E2918907}" destId="{880F7657-5063-4D38-B0E1-0868FB8575CF}" srcOrd="0" destOrd="0" presId="urn:microsoft.com/office/officeart/2011/layout/TabList"/>
    <dgm:cxn modelId="{417F4C98-E34C-48A3-9031-4D58111D47EB}" type="presOf" srcId="{8A62371F-AF7D-4E1A-8661-AF90D9F24424}" destId="{6417774F-DDC9-4FB3-A0D4-81CA669BEB23}" srcOrd="0" destOrd="0" presId="urn:microsoft.com/office/officeart/2011/layout/TabList"/>
    <dgm:cxn modelId="{0A1B21A4-147C-43D9-9AB5-564EB37DF73C}" srcId="{D50814AF-4F7C-4BB8-82AB-BD68591C6AF6}" destId="{8A62371F-AF7D-4E1A-8661-AF90D9F24424}" srcOrd="1" destOrd="0" parTransId="{9412166B-5913-4F32-B18F-87BD42A65E58}" sibTransId="{A7F0672E-6845-4C3B-ADE5-5ECEE5F9D25E}"/>
    <dgm:cxn modelId="{8F897EAA-7600-4A60-8DBF-2BE0F8851E33}" srcId="{2759339C-9778-4BFF-891D-D83C6B3211B9}" destId="{A1419285-B048-4E0B-B1A7-CE9419C7F098}" srcOrd="1" destOrd="0" parTransId="{82F89272-19DE-432D-8604-12EC84B2497E}" sibTransId="{BDAE7609-E22B-4B7B-8894-BBFE79D03063}"/>
    <dgm:cxn modelId="{0179A0AE-0CDF-4D78-AEB6-359CFB47E21C}" type="presOf" srcId="{E026D1C1-913E-4FD2-BB4B-7CE21E2E77A5}" destId="{A14B658E-DA5A-4D98-8CF8-078ABE858A91}" srcOrd="0" destOrd="0" presId="urn:microsoft.com/office/officeart/2011/layout/TabList"/>
    <dgm:cxn modelId="{7246E3B2-B872-4C65-BC78-5219AAAE529E}" srcId="{20028BA6-FC73-4BC7-8E44-F5F3237963DC}" destId="{334D40AC-97CC-49D1-AE8A-8913D3453619}" srcOrd="0" destOrd="0" parTransId="{7B496B44-8F0D-4E28-AC30-DA0FA63F83BA}" sibTransId="{891B91E8-745A-4245-9331-CA9C2FCC16FD}"/>
    <dgm:cxn modelId="{C741ECDF-FFE2-4B16-BD3E-5BF2AEDB72FF}" srcId="{D50814AF-4F7C-4BB8-82AB-BD68591C6AF6}" destId="{20028BA6-FC73-4BC7-8E44-F5F3237963DC}" srcOrd="0" destOrd="0" parTransId="{BB0EB32D-D24D-44BA-B37E-7B26F677C506}" sibTransId="{9779FDAF-AA4D-4B1A-984E-2DC69796FF97}"/>
    <dgm:cxn modelId="{585BA7FC-0175-474D-8FD8-ADE4B0D355D6}" srcId="{8A62371F-AF7D-4E1A-8661-AF90D9F24424}" destId="{FCACE50E-9245-4406-AF53-06C8F516A49D}" srcOrd="1" destOrd="0" parTransId="{79909D67-DA5D-4ED4-A22B-1E3655136CFC}" sibTransId="{717522D5-868A-434B-B439-B0EBA0CDA6B5}"/>
    <dgm:cxn modelId="{97192C4B-1026-4000-80B5-633BBD1135E4}" type="presParOf" srcId="{9F76DE9A-32E0-4C14-8BF7-61765255C711}" destId="{F6A53E29-9714-4C6C-8D0A-41896662877A}" srcOrd="0" destOrd="0" presId="urn:microsoft.com/office/officeart/2011/layout/TabList"/>
    <dgm:cxn modelId="{D11C7351-2E5A-46D9-BB83-AD1EA5ABFE5F}" type="presParOf" srcId="{F6A53E29-9714-4C6C-8D0A-41896662877A}" destId="{60C74823-FADC-4456-B8AA-1772E4174704}" srcOrd="0" destOrd="0" presId="urn:microsoft.com/office/officeart/2011/layout/TabList"/>
    <dgm:cxn modelId="{2D7799B0-2389-4B8F-B5DB-96AD582A077F}" type="presParOf" srcId="{F6A53E29-9714-4C6C-8D0A-41896662877A}" destId="{76413364-0F3C-4996-ACE8-76CF16DEF088}" srcOrd="1" destOrd="0" presId="urn:microsoft.com/office/officeart/2011/layout/TabList"/>
    <dgm:cxn modelId="{83D8BF41-E9C7-4329-8B2C-0BB334C58D11}" type="presParOf" srcId="{F6A53E29-9714-4C6C-8D0A-41896662877A}" destId="{50EA4AD6-65BF-4665-9D76-B3AD5F1F86C6}" srcOrd="2" destOrd="0" presId="urn:microsoft.com/office/officeart/2011/layout/TabList"/>
    <dgm:cxn modelId="{B7DD1894-88A4-4C0A-9A5C-EE36511AF92C}" type="presParOf" srcId="{9F76DE9A-32E0-4C14-8BF7-61765255C711}" destId="{880F7657-5063-4D38-B0E1-0868FB8575CF}" srcOrd="1" destOrd="0" presId="urn:microsoft.com/office/officeart/2011/layout/TabList"/>
    <dgm:cxn modelId="{260CCA4B-BF77-4AC5-AEBF-AE1ADD15A459}" type="presParOf" srcId="{9F76DE9A-32E0-4C14-8BF7-61765255C711}" destId="{D2F2B056-45B9-4606-9985-573A046AE069}" srcOrd="2" destOrd="0" presId="urn:microsoft.com/office/officeart/2011/layout/TabList"/>
    <dgm:cxn modelId="{FD129D65-E544-4074-8A56-2A1386FC4EAA}" type="presParOf" srcId="{9F76DE9A-32E0-4C14-8BF7-61765255C711}" destId="{5053D1EC-0D9C-43B4-9D81-13EC34F353CC}" srcOrd="3" destOrd="0" presId="urn:microsoft.com/office/officeart/2011/layout/TabList"/>
    <dgm:cxn modelId="{2CD5848A-30F8-4BFE-A94B-7D1537308346}" type="presParOf" srcId="{5053D1EC-0D9C-43B4-9D81-13EC34F353CC}" destId="{9C896B22-C4EB-4976-AFC1-2BF77A0BF8BB}" srcOrd="0" destOrd="0" presId="urn:microsoft.com/office/officeart/2011/layout/TabList"/>
    <dgm:cxn modelId="{7D38832A-B42D-40FB-B9C9-808AD6229D69}" type="presParOf" srcId="{5053D1EC-0D9C-43B4-9D81-13EC34F353CC}" destId="{6417774F-DDC9-4FB3-A0D4-81CA669BEB23}" srcOrd="1" destOrd="0" presId="urn:microsoft.com/office/officeart/2011/layout/TabList"/>
    <dgm:cxn modelId="{B9870090-2EE2-4F14-B8A2-D705CBF60DA1}" type="presParOf" srcId="{5053D1EC-0D9C-43B4-9D81-13EC34F353CC}" destId="{37667BDA-9D22-4ADA-86F6-698B30378694}" srcOrd="2" destOrd="0" presId="urn:microsoft.com/office/officeart/2011/layout/TabList"/>
    <dgm:cxn modelId="{5B454951-0647-4A15-B1A9-41F7D6367D2B}" type="presParOf" srcId="{9F76DE9A-32E0-4C14-8BF7-61765255C711}" destId="{D6024829-DEB4-4360-BB9B-59777F0E4849}" srcOrd="4" destOrd="0" presId="urn:microsoft.com/office/officeart/2011/layout/TabList"/>
    <dgm:cxn modelId="{4705C7B6-5AEA-415A-B325-15A3BE11CCA0}" type="presParOf" srcId="{9F76DE9A-32E0-4C14-8BF7-61765255C711}" destId="{BD9BE5A4-197A-4D32-86A1-5CC0B47F3F23}" srcOrd="5" destOrd="0" presId="urn:microsoft.com/office/officeart/2011/layout/TabList"/>
    <dgm:cxn modelId="{2F2B28CB-6FB8-4D09-AB17-7805B8FA43A4}" type="presParOf" srcId="{9F76DE9A-32E0-4C14-8BF7-61765255C711}" destId="{7398703C-F913-493F-A3D9-29ECD672B221}" srcOrd="6" destOrd="0" presId="urn:microsoft.com/office/officeart/2011/layout/TabList"/>
    <dgm:cxn modelId="{1CE0F5DB-2F05-4699-9B94-E317DE398855}" type="presParOf" srcId="{7398703C-F913-493F-A3D9-29ECD672B221}" destId="{A14B658E-DA5A-4D98-8CF8-078ABE858A91}" srcOrd="0" destOrd="0" presId="urn:microsoft.com/office/officeart/2011/layout/TabList"/>
    <dgm:cxn modelId="{CA7C5C90-9BA8-48CA-A5D7-BE9A5DB6E0DB}" type="presParOf" srcId="{7398703C-F913-493F-A3D9-29ECD672B221}" destId="{540417F9-A102-40A9-96D8-DEE36A0B58DB}" srcOrd="1" destOrd="0" presId="urn:microsoft.com/office/officeart/2011/layout/TabList"/>
    <dgm:cxn modelId="{D2A5B5DE-C0E9-45D0-9883-0822C2E8984F}" type="presParOf" srcId="{7398703C-F913-493F-A3D9-29ECD672B221}" destId="{FAFC1BED-5E48-4D3A-AAB7-9CFD03E14DF3}" srcOrd="2" destOrd="0" presId="urn:microsoft.com/office/officeart/2011/layout/TabList"/>
    <dgm:cxn modelId="{B9CA6896-8B83-48E4-81E1-ED014426A8A0}" type="presParOf" srcId="{9F76DE9A-32E0-4C14-8BF7-61765255C711}" destId="{33E734B7-79EA-4C50-A219-C0BD8A8D4BF6}"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FD0959-166E-492E-BCFF-B9AEEAD9AE5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41FAB85-ED45-4D01-B1B2-AE5358D7110E}">
      <dgm:prSet phldrT="[Text]"/>
      <dgm:spPr/>
      <dgm:t>
        <a:bodyPr/>
        <a:lstStyle/>
        <a:p>
          <a:r>
            <a:rPr lang="en-US" dirty="0">
              <a:latin typeface="Abadi" panose="020B0604020104020204" pitchFamily="34" charset="0"/>
            </a:rPr>
            <a:t>Transportation of vaccines, related supplies and human resources should be well planned and should include</a:t>
          </a:r>
          <a:endParaRPr lang="en-US" dirty="0"/>
        </a:p>
      </dgm:t>
    </dgm:pt>
    <dgm:pt modelId="{0D836E52-B47D-4437-800F-296BDACA2314}" type="parTrans" cxnId="{5C5C43E7-B980-4283-9377-C13CAD053989}">
      <dgm:prSet/>
      <dgm:spPr/>
      <dgm:t>
        <a:bodyPr/>
        <a:lstStyle/>
        <a:p>
          <a:endParaRPr lang="en-US"/>
        </a:p>
      </dgm:t>
    </dgm:pt>
    <dgm:pt modelId="{C5AAF18A-CDE2-4CAB-A430-6D4A9772E6F5}" type="sibTrans" cxnId="{5C5C43E7-B980-4283-9377-C13CAD053989}">
      <dgm:prSet/>
      <dgm:spPr/>
      <dgm:t>
        <a:bodyPr/>
        <a:lstStyle/>
        <a:p>
          <a:endParaRPr lang="en-US"/>
        </a:p>
      </dgm:t>
    </dgm:pt>
    <dgm:pt modelId="{1A9447BC-39D8-4F0E-9333-952CAA29213E}">
      <dgm:prSet phldrT="[Text]"/>
      <dgm:spPr/>
      <dgm:t>
        <a:bodyPr/>
        <a:lstStyle/>
        <a:p>
          <a:r>
            <a:rPr lang="en-US" b="1" dirty="0">
              <a:latin typeface="Abadi" panose="020B0604020104020204" pitchFamily="34" charset="0"/>
            </a:rPr>
            <a:t>in-country distribution timelines with flexibility in transport options &amp; routes should be considered.</a:t>
          </a:r>
          <a:endParaRPr lang="en-US" dirty="0"/>
        </a:p>
      </dgm:t>
    </dgm:pt>
    <dgm:pt modelId="{20FF366A-DD57-4318-AF0F-8A187066B235}" type="parTrans" cxnId="{AC5DC4A5-3488-40F8-9EEF-766286A283E3}">
      <dgm:prSet/>
      <dgm:spPr/>
      <dgm:t>
        <a:bodyPr/>
        <a:lstStyle/>
        <a:p>
          <a:endParaRPr lang="en-US"/>
        </a:p>
      </dgm:t>
    </dgm:pt>
    <dgm:pt modelId="{F02F3BD2-AEB3-4A4D-93D2-74851B641F43}" type="sibTrans" cxnId="{AC5DC4A5-3488-40F8-9EEF-766286A283E3}">
      <dgm:prSet/>
      <dgm:spPr/>
      <dgm:t>
        <a:bodyPr/>
        <a:lstStyle/>
        <a:p>
          <a:endParaRPr lang="en-US"/>
        </a:p>
      </dgm:t>
    </dgm:pt>
    <dgm:pt modelId="{A55D7898-9B4C-4E28-AB32-88A77C5757C9}">
      <dgm:prSet phldrT="[Text]"/>
      <dgm:spPr/>
      <dgm:t>
        <a:bodyPr/>
        <a:lstStyle/>
        <a:p>
          <a:r>
            <a:rPr lang="en-US" b="1" dirty="0">
              <a:latin typeface="Abadi" panose="020B0604020104020204" pitchFamily="34" charset="0"/>
            </a:rPr>
            <a:t>The plan should be budgeted but no simple formula for estimation </a:t>
          </a:r>
          <a:endParaRPr lang="en-US" dirty="0"/>
        </a:p>
      </dgm:t>
    </dgm:pt>
    <dgm:pt modelId="{92935A02-452C-4BA3-A508-034101DE8B43}" type="parTrans" cxnId="{503B3DCD-AB4A-4124-BC56-CDE33E0FA09B}">
      <dgm:prSet/>
      <dgm:spPr/>
      <dgm:t>
        <a:bodyPr/>
        <a:lstStyle/>
        <a:p>
          <a:endParaRPr lang="en-US"/>
        </a:p>
      </dgm:t>
    </dgm:pt>
    <dgm:pt modelId="{D3A4E28E-7850-45FA-9DF8-8FCBFDF81F92}" type="sibTrans" cxnId="{503B3DCD-AB4A-4124-BC56-CDE33E0FA09B}">
      <dgm:prSet/>
      <dgm:spPr/>
      <dgm:t>
        <a:bodyPr/>
        <a:lstStyle/>
        <a:p>
          <a:endParaRPr lang="en-US"/>
        </a:p>
      </dgm:t>
    </dgm:pt>
    <dgm:pt modelId="{00DF1EE8-18E2-4C43-87B5-FB9863F06CF7}">
      <dgm:prSet phldrT="[Text]"/>
      <dgm:spPr/>
      <dgm:t>
        <a:bodyPr/>
        <a:lstStyle/>
        <a:p>
          <a:pPr>
            <a:buNone/>
          </a:pPr>
          <a:r>
            <a:rPr lang="en-US" b="1" dirty="0">
              <a:latin typeface="Abadi" panose="020B0604020104020204" pitchFamily="34" charset="0"/>
            </a:rPr>
            <a:t>1. </a:t>
          </a:r>
          <a:r>
            <a:rPr lang="en-US" dirty="0">
              <a:latin typeface="Abadi" panose="020B0604020104020204" pitchFamily="34" charset="0"/>
            </a:rPr>
            <a:t>Identify transportation needs (vaccines and related supplies/materials, vaccination teams and other personnel such as supervisors) and consider various means of transportation (vehicles, boats, aircrafts, rafts, animals).</a:t>
          </a:r>
          <a:endParaRPr lang="en-US" dirty="0"/>
        </a:p>
      </dgm:t>
    </dgm:pt>
    <dgm:pt modelId="{B139CF08-B4E5-48A5-B577-94005E214C75}" type="parTrans" cxnId="{37113353-5938-41D4-94A7-7E026C78E7BA}">
      <dgm:prSet/>
      <dgm:spPr/>
      <dgm:t>
        <a:bodyPr/>
        <a:lstStyle/>
        <a:p>
          <a:endParaRPr lang="en-US"/>
        </a:p>
      </dgm:t>
    </dgm:pt>
    <dgm:pt modelId="{8D2BF3ED-9DD5-4018-8975-274CAAA3F791}" type="sibTrans" cxnId="{37113353-5938-41D4-94A7-7E026C78E7BA}">
      <dgm:prSet/>
      <dgm:spPr/>
      <dgm:t>
        <a:bodyPr/>
        <a:lstStyle/>
        <a:p>
          <a:endParaRPr lang="en-US"/>
        </a:p>
      </dgm:t>
    </dgm:pt>
    <dgm:pt modelId="{783DB184-55CD-4A63-81A2-64416805A21A}">
      <dgm:prSet/>
      <dgm:spPr/>
      <dgm:t>
        <a:bodyPr/>
        <a:lstStyle/>
        <a:p>
          <a:r>
            <a:rPr lang="en-US" dirty="0">
              <a:latin typeface="Abadi" panose="020B0604020104020204" pitchFamily="34" charset="0"/>
            </a:rPr>
            <a:t>2. Conduct an inventory of available transportation resources at all level</a:t>
          </a:r>
          <a:endParaRPr lang="en-US" dirty="0"/>
        </a:p>
      </dgm:t>
    </dgm:pt>
    <dgm:pt modelId="{698A036E-DBDD-43DF-BA1E-F1EC7783F2D8}" type="parTrans" cxnId="{480FEB53-4B67-4122-8788-2AFB9C5D9CDA}">
      <dgm:prSet/>
      <dgm:spPr/>
      <dgm:t>
        <a:bodyPr/>
        <a:lstStyle/>
        <a:p>
          <a:endParaRPr lang="en-US"/>
        </a:p>
      </dgm:t>
    </dgm:pt>
    <dgm:pt modelId="{5AB78751-EEC5-46DC-B0F4-524C7FFAB3CE}" type="sibTrans" cxnId="{480FEB53-4B67-4122-8788-2AFB9C5D9CDA}">
      <dgm:prSet/>
      <dgm:spPr/>
      <dgm:t>
        <a:bodyPr/>
        <a:lstStyle/>
        <a:p>
          <a:endParaRPr lang="en-US"/>
        </a:p>
      </dgm:t>
    </dgm:pt>
    <dgm:pt modelId="{CA973043-50F9-4BFC-95FB-1E88EA052EB0}" type="pres">
      <dgm:prSet presAssocID="{29FD0959-166E-492E-BCFF-B9AEEAD9AE54}" presName="Name0" presStyleCnt="0">
        <dgm:presLayoutVars>
          <dgm:dir/>
          <dgm:animLvl val="lvl"/>
          <dgm:resizeHandles/>
        </dgm:presLayoutVars>
      </dgm:prSet>
      <dgm:spPr/>
    </dgm:pt>
    <dgm:pt modelId="{FF86507F-00FB-410B-AF3C-546748BEEBBD}" type="pres">
      <dgm:prSet presAssocID="{841FAB85-ED45-4D01-B1B2-AE5358D7110E}" presName="linNode" presStyleCnt="0"/>
      <dgm:spPr/>
    </dgm:pt>
    <dgm:pt modelId="{EF45C55D-AC24-4C8D-B682-ECE11A0B2B46}" type="pres">
      <dgm:prSet presAssocID="{841FAB85-ED45-4D01-B1B2-AE5358D7110E}" presName="parentShp" presStyleLbl="node1" presStyleIdx="0" presStyleCnt="2">
        <dgm:presLayoutVars>
          <dgm:bulletEnabled val="1"/>
        </dgm:presLayoutVars>
      </dgm:prSet>
      <dgm:spPr/>
    </dgm:pt>
    <dgm:pt modelId="{8F9AEDFA-907E-422B-86AD-D177D318421B}" type="pres">
      <dgm:prSet presAssocID="{841FAB85-ED45-4D01-B1B2-AE5358D7110E}" presName="childShp" presStyleLbl="bgAccFollowNode1" presStyleIdx="0" presStyleCnt="2" custScaleY="65477">
        <dgm:presLayoutVars>
          <dgm:bulletEnabled val="1"/>
        </dgm:presLayoutVars>
      </dgm:prSet>
      <dgm:spPr/>
    </dgm:pt>
    <dgm:pt modelId="{13730B45-5BE4-4A09-BE47-5841BE25F192}" type="pres">
      <dgm:prSet presAssocID="{C5AAF18A-CDE2-4CAB-A430-6D4A9772E6F5}" presName="spacing" presStyleCnt="0"/>
      <dgm:spPr/>
    </dgm:pt>
    <dgm:pt modelId="{F0D18F86-0358-4641-8B67-CF571E86C3F4}" type="pres">
      <dgm:prSet presAssocID="{A55D7898-9B4C-4E28-AB32-88A77C5757C9}" presName="linNode" presStyleCnt="0"/>
      <dgm:spPr/>
    </dgm:pt>
    <dgm:pt modelId="{F3CF5B61-86F9-44E9-ADFC-706B7E22ADD2}" type="pres">
      <dgm:prSet presAssocID="{A55D7898-9B4C-4E28-AB32-88A77C5757C9}" presName="parentShp" presStyleLbl="node1" presStyleIdx="1" presStyleCnt="2">
        <dgm:presLayoutVars>
          <dgm:bulletEnabled val="1"/>
        </dgm:presLayoutVars>
      </dgm:prSet>
      <dgm:spPr/>
    </dgm:pt>
    <dgm:pt modelId="{F57612C4-F1B9-4C80-81F6-CF96CDCCFDAA}" type="pres">
      <dgm:prSet presAssocID="{A55D7898-9B4C-4E28-AB32-88A77C5757C9}" presName="childShp" presStyleLbl="bgAccFollowNode1" presStyleIdx="1" presStyleCnt="2" custScaleY="127331">
        <dgm:presLayoutVars>
          <dgm:bulletEnabled val="1"/>
        </dgm:presLayoutVars>
      </dgm:prSet>
      <dgm:spPr/>
    </dgm:pt>
  </dgm:ptLst>
  <dgm:cxnLst>
    <dgm:cxn modelId="{0AFA0227-D7D3-4342-9414-8F396DE13127}" type="presOf" srcId="{1A9447BC-39D8-4F0E-9333-952CAA29213E}" destId="{8F9AEDFA-907E-422B-86AD-D177D318421B}" srcOrd="0" destOrd="0" presId="urn:microsoft.com/office/officeart/2005/8/layout/vList6"/>
    <dgm:cxn modelId="{C05A3D31-EC13-4515-B9ED-2B05FF9BFAA6}" type="presOf" srcId="{783DB184-55CD-4A63-81A2-64416805A21A}" destId="{F57612C4-F1B9-4C80-81F6-CF96CDCCFDAA}" srcOrd="0" destOrd="1" presId="urn:microsoft.com/office/officeart/2005/8/layout/vList6"/>
    <dgm:cxn modelId="{37113353-5938-41D4-94A7-7E026C78E7BA}" srcId="{A55D7898-9B4C-4E28-AB32-88A77C5757C9}" destId="{00DF1EE8-18E2-4C43-87B5-FB9863F06CF7}" srcOrd="0" destOrd="0" parTransId="{B139CF08-B4E5-48A5-B577-94005E214C75}" sibTransId="{8D2BF3ED-9DD5-4018-8975-274CAAA3F791}"/>
    <dgm:cxn modelId="{480FEB53-4B67-4122-8788-2AFB9C5D9CDA}" srcId="{A55D7898-9B4C-4E28-AB32-88A77C5757C9}" destId="{783DB184-55CD-4A63-81A2-64416805A21A}" srcOrd="1" destOrd="0" parTransId="{698A036E-DBDD-43DF-BA1E-F1EC7783F2D8}" sibTransId="{5AB78751-EEC5-46DC-B0F4-524C7FFAB3CE}"/>
    <dgm:cxn modelId="{D3879858-618E-48CA-9A76-47C4D587C543}" type="presOf" srcId="{00DF1EE8-18E2-4C43-87B5-FB9863F06CF7}" destId="{F57612C4-F1B9-4C80-81F6-CF96CDCCFDAA}" srcOrd="0" destOrd="0" presId="urn:microsoft.com/office/officeart/2005/8/layout/vList6"/>
    <dgm:cxn modelId="{F7FC7A99-1F8E-43E4-AC49-A75927F5D894}" type="presOf" srcId="{A55D7898-9B4C-4E28-AB32-88A77C5757C9}" destId="{F3CF5B61-86F9-44E9-ADFC-706B7E22ADD2}" srcOrd="0" destOrd="0" presId="urn:microsoft.com/office/officeart/2005/8/layout/vList6"/>
    <dgm:cxn modelId="{AC5DC4A5-3488-40F8-9EEF-766286A283E3}" srcId="{841FAB85-ED45-4D01-B1B2-AE5358D7110E}" destId="{1A9447BC-39D8-4F0E-9333-952CAA29213E}" srcOrd="0" destOrd="0" parTransId="{20FF366A-DD57-4318-AF0F-8A187066B235}" sibTransId="{F02F3BD2-AEB3-4A4D-93D2-74851B641F43}"/>
    <dgm:cxn modelId="{B18D68BB-0C29-41E9-922B-74B9F25B113E}" type="presOf" srcId="{841FAB85-ED45-4D01-B1B2-AE5358D7110E}" destId="{EF45C55D-AC24-4C8D-B682-ECE11A0B2B46}" srcOrd="0" destOrd="0" presId="urn:microsoft.com/office/officeart/2005/8/layout/vList6"/>
    <dgm:cxn modelId="{503B3DCD-AB4A-4124-BC56-CDE33E0FA09B}" srcId="{29FD0959-166E-492E-BCFF-B9AEEAD9AE54}" destId="{A55D7898-9B4C-4E28-AB32-88A77C5757C9}" srcOrd="1" destOrd="0" parTransId="{92935A02-452C-4BA3-A508-034101DE8B43}" sibTransId="{D3A4E28E-7850-45FA-9DF8-8FCBFDF81F92}"/>
    <dgm:cxn modelId="{5C5C43E7-B980-4283-9377-C13CAD053989}" srcId="{29FD0959-166E-492E-BCFF-B9AEEAD9AE54}" destId="{841FAB85-ED45-4D01-B1B2-AE5358D7110E}" srcOrd="0" destOrd="0" parTransId="{0D836E52-B47D-4437-800F-296BDACA2314}" sibTransId="{C5AAF18A-CDE2-4CAB-A430-6D4A9772E6F5}"/>
    <dgm:cxn modelId="{26050AF7-5D41-410C-81B7-283FE522CB83}" type="presOf" srcId="{29FD0959-166E-492E-BCFF-B9AEEAD9AE54}" destId="{CA973043-50F9-4BFC-95FB-1E88EA052EB0}" srcOrd="0" destOrd="0" presId="urn:microsoft.com/office/officeart/2005/8/layout/vList6"/>
    <dgm:cxn modelId="{56001979-8B19-4121-8B33-BD892A18AD9F}" type="presParOf" srcId="{CA973043-50F9-4BFC-95FB-1E88EA052EB0}" destId="{FF86507F-00FB-410B-AF3C-546748BEEBBD}" srcOrd="0" destOrd="0" presId="urn:microsoft.com/office/officeart/2005/8/layout/vList6"/>
    <dgm:cxn modelId="{5B434C81-BED2-4542-854B-18B9EAF274D8}" type="presParOf" srcId="{FF86507F-00FB-410B-AF3C-546748BEEBBD}" destId="{EF45C55D-AC24-4C8D-B682-ECE11A0B2B46}" srcOrd="0" destOrd="0" presId="urn:microsoft.com/office/officeart/2005/8/layout/vList6"/>
    <dgm:cxn modelId="{450B1915-A326-49E3-95F2-3E28AA8A3DE2}" type="presParOf" srcId="{FF86507F-00FB-410B-AF3C-546748BEEBBD}" destId="{8F9AEDFA-907E-422B-86AD-D177D318421B}" srcOrd="1" destOrd="0" presId="urn:microsoft.com/office/officeart/2005/8/layout/vList6"/>
    <dgm:cxn modelId="{A2DBC468-0C69-41FD-8556-CF93BFE3C63C}" type="presParOf" srcId="{CA973043-50F9-4BFC-95FB-1E88EA052EB0}" destId="{13730B45-5BE4-4A09-BE47-5841BE25F192}" srcOrd="1" destOrd="0" presId="urn:microsoft.com/office/officeart/2005/8/layout/vList6"/>
    <dgm:cxn modelId="{29AF418E-5AE7-4A47-86EA-EB5FEF00376F}" type="presParOf" srcId="{CA973043-50F9-4BFC-95FB-1E88EA052EB0}" destId="{F0D18F86-0358-4641-8B67-CF571E86C3F4}" srcOrd="2" destOrd="0" presId="urn:microsoft.com/office/officeart/2005/8/layout/vList6"/>
    <dgm:cxn modelId="{B5E0627E-7DCC-421A-A849-D625D7D46CD1}" type="presParOf" srcId="{F0D18F86-0358-4641-8B67-CF571E86C3F4}" destId="{F3CF5B61-86F9-44E9-ADFC-706B7E22ADD2}" srcOrd="0" destOrd="0" presId="urn:microsoft.com/office/officeart/2005/8/layout/vList6"/>
    <dgm:cxn modelId="{5B760664-F986-41D3-8EF0-7E0F2A3B7EEE}" type="presParOf" srcId="{F0D18F86-0358-4641-8B67-CF571E86C3F4}" destId="{F57612C4-F1B9-4C80-81F6-CF96CDCCFDA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9258EC-9733-4BE5-824B-1460C2215C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83FB9F-22E4-4673-9B7F-D1A222A9049C}">
      <dgm:prSet phldrT="[Text]"/>
      <dgm:spPr/>
      <dgm:t>
        <a:bodyPr/>
        <a:lstStyle/>
        <a:p>
          <a:r>
            <a:rPr lang="en-US" dirty="0"/>
            <a:t>3. Identify additional sources of transportation </a:t>
          </a:r>
        </a:p>
      </dgm:t>
    </dgm:pt>
    <dgm:pt modelId="{9D93FD9D-035F-4B1B-9E4E-FE7E99328290}" type="parTrans" cxnId="{4E0C23A3-9205-47B5-8F60-AFBA67B19D63}">
      <dgm:prSet/>
      <dgm:spPr/>
      <dgm:t>
        <a:bodyPr/>
        <a:lstStyle/>
        <a:p>
          <a:endParaRPr lang="en-US"/>
        </a:p>
      </dgm:t>
    </dgm:pt>
    <dgm:pt modelId="{69D1E7F0-21C4-4294-8496-3FD1BE2E5C9B}" type="sibTrans" cxnId="{4E0C23A3-9205-47B5-8F60-AFBA67B19D63}">
      <dgm:prSet/>
      <dgm:spPr/>
      <dgm:t>
        <a:bodyPr/>
        <a:lstStyle/>
        <a:p>
          <a:endParaRPr lang="en-US"/>
        </a:p>
      </dgm:t>
    </dgm:pt>
    <dgm:pt modelId="{D3757A1C-EE01-45F8-A938-0A57B2ED82FE}">
      <dgm:prSet phldrT="[Text]"/>
      <dgm:spPr/>
      <dgm:t>
        <a:bodyPr/>
        <a:lstStyle/>
        <a:p>
          <a:r>
            <a:rPr lang="en-US" dirty="0">
              <a:latin typeface="Abadi" panose="020B0604020104020204" pitchFamily="34" charset="0"/>
            </a:rPr>
            <a:t>4. Estimate fuel needs</a:t>
          </a:r>
          <a:endParaRPr lang="en-US" dirty="0"/>
        </a:p>
      </dgm:t>
    </dgm:pt>
    <dgm:pt modelId="{A71C9081-BCCF-4031-B595-B5B1956CAD10}" type="parTrans" cxnId="{2386B0A0-DF87-4A80-9A8B-7CABCAC4EDC5}">
      <dgm:prSet/>
      <dgm:spPr/>
      <dgm:t>
        <a:bodyPr/>
        <a:lstStyle/>
        <a:p>
          <a:endParaRPr lang="en-US"/>
        </a:p>
      </dgm:t>
    </dgm:pt>
    <dgm:pt modelId="{F95C31BF-7543-41DD-A80D-976E1CA86D1F}" type="sibTrans" cxnId="{2386B0A0-DF87-4A80-9A8B-7CABCAC4EDC5}">
      <dgm:prSet/>
      <dgm:spPr/>
      <dgm:t>
        <a:bodyPr/>
        <a:lstStyle/>
        <a:p>
          <a:endParaRPr lang="en-US"/>
        </a:p>
      </dgm:t>
    </dgm:pt>
    <dgm:pt modelId="{B84C935D-842F-4044-8CEB-C2346D074FAD}">
      <dgm:prSet phldrT="[Text]"/>
      <dgm:spPr/>
      <dgm:t>
        <a:bodyPr/>
        <a:lstStyle/>
        <a:p>
          <a:r>
            <a:rPr lang="en-US" dirty="0">
              <a:latin typeface="Abadi" panose="020B0604020104020204" pitchFamily="34" charset="0"/>
            </a:rPr>
            <a:t>5. Estimate costs of fuel and/or car rental if applicable</a:t>
          </a:r>
          <a:endParaRPr lang="en-US" dirty="0"/>
        </a:p>
      </dgm:t>
    </dgm:pt>
    <dgm:pt modelId="{617E8795-6B3E-4CFB-8255-76FDA18CC9D6}" type="parTrans" cxnId="{E2051320-EC3C-47E5-94B5-E9076981232C}">
      <dgm:prSet/>
      <dgm:spPr/>
      <dgm:t>
        <a:bodyPr/>
        <a:lstStyle/>
        <a:p>
          <a:endParaRPr lang="en-US"/>
        </a:p>
      </dgm:t>
    </dgm:pt>
    <dgm:pt modelId="{3103FD0C-C27F-4BF0-853E-18FC5FC2D2BB}" type="sibTrans" cxnId="{E2051320-EC3C-47E5-94B5-E9076981232C}">
      <dgm:prSet/>
      <dgm:spPr/>
      <dgm:t>
        <a:bodyPr/>
        <a:lstStyle/>
        <a:p>
          <a:endParaRPr lang="en-US"/>
        </a:p>
      </dgm:t>
    </dgm:pt>
    <dgm:pt modelId="{5CB9722B-87BC-4700-96AC-34279E0BF9FF}">
      <dgm:prSet/>
      <dgm:spPr/>
      <dgm:t>
        <a:bodyPr/>
        <a:lstStyle/>
        <a:p>
          <a:pPr>
            <a:buNone/>
          </a:pPr>
          <a:r>
            <a:rPr lang="en-US" dirty="0">
              <a:latin typeface="Abadi" panose="020B0604020104020204" pitchFamily="34" charset="0"/>
            </a:rPr>
            <a:t> Whenever possible and/or necessary, transportation of vaccines and staff should be integrated with that of other supplies, e.g. transporting vaccines via convoys and integrated with delivery of other medical or lifesaving supplies.</a:t>
          </a:r>
          <a:endParaRPr lang="en-US" dirty="0"/>
        </a:p>
      </dgm:t>
    </dgm:pt>
    <dgm:pt modelId="{F92FB7FA-EDA7-4461-A1CC-5C8950C6DD0D}" type="parTrans" cxnId="{89107A09-F701-4E75-8511-5445EF99B8B8}">
      <dgm:prSet/>
      <dgm:spPr/>
      <dgm:t>
        <a:bodyPr/>
        <a:lstStyle/>
        <a:p>
          <a:endParaRPr lang="en-US"/>
        </a:p>
      </dgm:t>
    </dgm:pt>
    <dgm:pt modelId="{BBF28C37-FFE5-4699-9433-1F08FC94362E}" type="sibTrans" cxnId="{89107A09-F701-4E75-8511-5445EF99B8B8}">
      <dgm:prSet/>
      <dgm:spPr/>
      <dgm:t>
        <a:bodyPr/>
        <a:lstStyle/>
        <a:p>
          <a:endParaRPr lang="en-US"/>
        </a:p>
      </dgm:t>
    </dgm:pt>
    <dgm:pt modelId="{19556038-B780-4022-BB1D-BB7411A1CCEB}">
      <dgm:prSet/>
      <dgm:spPr/>
      <dgm:t>
        <a:bodyPr/>
        <a:lstStyle/>
        <a:p>
          <a:r>
            <a:rPr lang="en-US">
              <a:latin typeface="Abadi" panose="020B0604020104020204" pitchFamily="34" charset="0"/>
            </a:rPr>
            <a:t>based on average consumption per vehicle and estimated mileage per day.</a:t>
          </a:r>
          <a:endParaRPr lang="en-US"/>
        </a:p>
      </dgm:t>
    </dgm:pt>
    <dgm:pt modelId="{63B4C38C-9F03-466D-AC99-45296BF731C4}" type="parTrans" cxnId="{378FA176-E48D-4E9B-A1C6-7816F248646B}">
      <dgm:prSet/>
      <dgm:spPr/>
      <dgm:t>
        <a:bodyPr/>
        <a:lstStyle/>
        <a:p>
          <a:endParaRPr lang="en-US"/>
        </a:p>
      </dgm:t>
    </dgm:pt>
    <dgm:pt modelId="{B2C7DE11-DFCE-4E59-9017-DA46D8CC83DA}" type="sibTrans" cxnId="{378FA176-E48D-4E9B-A1C6-7816F248646B}">
      <dgm:prSet/>
      <dgm:spPr/>
      <dgm:t>
        <a:bodyPr/>
        <a:lstStyle/>
        <a:p>
          <a:endParaRPr lang="en-US"/>
        </a:p>
      </dgm:t>
    </dgm:pt>
    <dgm:pt modelId="{70F43BC4-FCC2-45E2-9A33-FAB40D3B70CD}">
      <dgm:prSet/>
      <dgm:spPr/>
      <dgm:t>
        <a:bodyPr/>
        <a:lstStyle/>
        <a:p>
          <a:r>
            <a:rPr lang="en-US" dirty="0">
              <a:latin typeface="Abadi" panose="020B0604020104020204" pitchFamily="34" charset="0"/>
            </a:rPr>
            <a:t>Calculations of the fuel should take into account possible variations in fuel prices within a country or field conditions. </a:t>
          </a:r>
          <a:r>
            <a:rPr lang="en-US" dirty="0" err="1">
              <a:latin typeface="Abadi" panose="020B0604020104020204" pitchFamily="34" charset="0"/>
            </a:rPr>
            <a:t>Analysing</a:t>
          </a:r>
          <a:r>
            <a:rPr lang="en-US" dirty="0">
              <a:latin typeface="Abadi" panose="020B0604020104020204" pitchFamily="34" charset="0"/>
            </a:rPr>
            <a:t> historical </a:t>
          </a:r>
          <a:r>
            <a:rPr lang="en-US" dirty="0" err="1">
              <a:latin typeface="Abadi" panose="020B0604020104020204" pitchFamily="34" charset="0"/>
            </a:rPr>
            <a:t>meterological</a:t>
          </a:r>
          <a:r>
            <a:rPr lang="en-US" dirty="0">
              <a:latin typeface="Abadi" panose="020B0604020104020204" pitchFamily="34" charset="0"/>
            </a:rPr>
            <a:t> records of the country or region guides impact of severe weather on cost and capacity of transport system required at different time of the year </a:t>
          </a:r>
          <a:endParaRPr lang="en-US" dirty="0"/>
        </a:p>
      </dgm:t>
    </dgm:pt>
    <dgm:pt modelId="{20C780E9-789A-46F7-A4BE-1696F824C77D}" type="parTrans" cxnId="{5EBF70F6-3E38-434E-8DF3-1F4C010006CE}">
      <dgm:prSet/>
      <dgm:spPr/>
    </dgm:pt>
    <dgm:pt modelId="{AE9E5B0C-3842-4C65-B5B9-7E40AD3093DB}" type="sibTrans" cxnId="{5EBF70F6-3E38-434E-8DF3-1F4C010006CE}">
      <dgm:prSet/>
      <dgm:spPr/>
    </dgm:pt>
    <dgm:pt modelId="{87661759-8AF0-48EB-A9B1-D23C1CB2A240}" type="pres">
      <dgm:prSet presAssocID="{5C9258EC-9733-4BE5-824B-1460C2215C01}" presName="linear" presStyleCnt="0">
        <dgm:presLayoutVars>
          <dgm:dir/>
          <dgm:animLvl val="lvl"/>
          <dgm:resizeHandles val="exact"/>
        </dgm:presLayoutVars>
      </dgm:prSet>
      <dgm:spPr/>
    </dgm:pt>
    <dgm:pt modelId="{34CEAA62-A66B-4EB4-B9EB-DD0331E62108}" type="pres">
      <dgm:prSet presAssocID="{E183FB9F-22E4-4673-9B7F-D1A222A9049C}" presName="parentLin" presStyleCnt="0"/>
      <dgm:spPr/>
    </dgm:pt>
    <dgm:pt modelId="{D3AE8635-4F12-466A-8680-6E3293375FC5}" type="pres">
      <dgm:prSet presAssocID="{E183FB9F-22E4-4673-9B7F-D1A222A9049C}" presName="parentLeftMargin" presStyleLbl="node1" presStyleIdx="0" presStyleCnt="3"/>
      <dgm:spPr/>
    </dgm:pt>
    <dgm:pt modelId="{EDAD2B26-26DA-4487-87F8-FE9AADC54E65}" type="pres">
      <dgm:prSet presAssocID="{E183FB9F-22E4-4673-9B7F-D1A222A9049C}" presName="parentText" presStyleLbl="node1" presStyleIdx="0" presStyleCnt="3" custLinFactNeighborX="-98173" custLinFactNeighborY="-24752">
        <dgm:presLayoutVars>
          <dgm:chMax val="0"/>
          <dgm:bulletEnabled val="1"/>
        </dgm:presLayoutVars>
      </dgm:prSet>
      <dgm:spPr/>
    </dgm:pt>
    <dgm:pt modelId="{4B37A0CB-632E-4A80-A92E-C4A6A12A172F}" type="pres">
      <dgm:prSet presAssocID="{E183FB9F-22E4-4673-9B7F-D1A222A9049C}" presName="negativeSpace" presStyleCnt="0"/>
      <dgm:spPr/>
    </dgm:pt>
    <dgm:pt modelId="{6F1BB6E8-EF09-4A36-A037-4C65008EC326}" type="pres">
      <dgm:prSet presAssocID="{E183FB9F-22E4-4673-9B7F-D1A222A9049C}" presName="childText" presStyleLbl="conFgAcc1" presStyleIdx="0" presStyleCnt="3">
        <dgm:presLayoutVars>
          <dgm:bulletEnabled val="1"/>
        </dgm:presLayoutVars>
      </dgm:prSet>
      <dgm:spPr/>
    </dgm:pt>
    <dgm:pt modelId="{41E7D603-AE92-400F-AB7C-E224797E34BE}" type="pres">
      <dgm:prSet presAssocID="{69D1E7F0-21C4-4294-8496-3FD1BE2E5C9B}" presName="spaceBetweenRectangles" presStyleCnt="0"/>
      <dgm:spPr/>
    </dgm:pt>
    <dgm:pt modelId="{FFCF11BD-BDD8-47DA-AC3E-2FFC83CB1393}" type="pres">
      <dgm:prSet presAssocID="{D3757A1C-EE01-45F8-A938-0A57B2ED82FE}" presName="parentLin" presStyleCnt="0"/>
      <dgm:spPr/>
    </dgm:pt>
    <dgm:pt modelId="{31308A42-6FFF-4C95-A99B-7FECD8D8FAAE}" type="pres">
      <dgm:prSet presAssocID="{D3757A1C-EE01-45F8-A938-0A57B2ED82FE}" presName="parentLeftMargin" presStyleLbl="node1" presStyleIdx="0" presStyleCnt="3"/>
      <dgm:spPr/>
    </dgm:pt>
    <dgm:pt modelId="{C2FB4F01-26A5-478C-A320-0EFAC779C630}" type="pres">
      <dgm:prSet presAssocID="{D3757A1C-EE01-45F8-A938-0A57B2ED82FE}" presName="parentText" presStyleLbl="node1" presStyleIdx="1" presStyleCnt="3" custScaleY="58189">
        <dgm:presLayoutVars>
          <dgm:chMax val="0"/>
          <dgm:bulletEnabled val="1"/>
        </dgm:presLayoutVars>
      </dgm:prSet>
      <dgm:spPr/>
    </dgm:pt>
    <dgm:pt modelId="{2A7D87A1-3E43-4F68-8BBB-8E74478A5833}" type="pres">
      <dgm:prSet presAssocID="{D3757A1C-EE01-45F8-A938-0A57B2ED82FE}" presName="negativeSpace" presStyleCnt="0"/>
      <dgm:spPr/>
    </dgm:pt>
    <dgm:pt modelId="{73101E5D-6868-4F5A-BC12-942D2A0838A3}" type="pres">
      <dgm:prSet presAssocID="{D3757A1C-EE01-45F8-A938-0A57B2ED82FE}" presName="childText" presStyleLbl="conFgAcc1" presStyleIdx="1" presStyleCnt="3">
        <dgm:presLayoutVars>
          <dgm:bulletEnabled val="1"/>
        </dgm:presLayoutVars>
      </dgm:prSet>
      <dgm:spPr/>
    </dgm:pt>
    <dgm:pt modelId="{FF14A14B-878F-4966-AD68-9F9D47521455}" type="pres">
      <dgm:prSet presAssocID="{F95C31BF-7543-41DD-A80D-976E1CA86D1F}" presName="spaceBetweenRectangles" presStyleCnt="0"/>
      <dgm:spPr/>
    </dgm:pt>
    <dgm:pt modelId="{3334F94C-72B8-4432-9131-A4F8DFA702AD}" type="pres">
      <dgm:prSet presAssocID="{B84C935D-842F-4044-8CEB-C2346D074FAD}" presName="parentLin" presStyleCnt="0"/>
      <dgm:spPr/>
    </dgm:pt>
    <dgm:pt modelId="{69F58FA3-917C-4B81-833F-8284081EA583}" type="pres">
      <dgm:prSet presAssocID="{B84C935D-842F-4044-8CEB-C2346D074FAD}" presName="parentLeftMargin" presStyleLbl="node1" presStyleIdx="1" presStyleCnt="3"/>
      <dgm:spPr/>
    </dgm:pt>
    <dgm:pt modelId="{814E7E1E-47E4-45C5-A94C-48E19BBF919C}" type="pres">
      <dgm:prSet presAssocID="{B84C935D-842F-4044-8CEB-C2346D074FAD}" presName="parentText" presStyleLbl="node1" presStyleIdx="2" presStyleCnt="3">
        <dgm:presLayoutVars>
          <dgm:chMax val="0"/>
          <dgm:bulletEnabled val="1"/>
        </dgm:presLayoutVars>
      </dgm:prSet>
      <dgm:spPr/>
    </dgm:pt>
    <dgm:pt modelId="{EB2600D3-CFD7-4C7D-918A-C7BF9E8156D2}" type="pres">
      <dgm:prSet presAssocID="{B84C935D-842F-4044-8CEB-C2346D074FAD}" presName="negativeSpace" presStyleCnt="0"/>
      <dgm:spPr/>
    </dgm:pt>
    <dgm:pt modelId="{77864A1E-1A38-4698-B0B9-6804DF8E2BE3}" type="pres">
      <dgm:prSet presAssocID="{B84C935D-842F-4044-8CEB-C2346D074FAD}" presName="childText" presStyleLbl="conFgAcc1" presStyleIdx="2" presStyleCnt="3">
        <dgm:presLayoutVars>
          <dgm:bulletEnabled val="1"/>
        </dgm:presLayoutVars>
      </dgm:prSet>
      <dgm:spPr/>
    </dgm:pt>
  </dgm:ptLst>
  <dgm:cxnLst>
    <dgm:cxn modelId="{C4CC9207-BE56-493F-B18E-5B4A72B560F4}" type="presOf" srcId="{B84C935D-842F-4044-8CEB-C2346D074FAD}" destId="{69F58FA3-917C-4B81-833F-8284081EA583}" srcOrd="0" destOrd="0" presId="urn:microsoft.com/office/officeart/2005/8/layout/list1"/>
    <dgm:cxn modelId="{89107A09-F701-4E75-8511-5445EF99B8B8}" srcId="{E183FB9F-22E4-4673-9B7F-D1A222A9049C}" destId="{5CB9722B-87BC-4700-96AC-34279E0BF9FF}" srcOrd="0" destOrd="0" parTransId="{F92FB7FA-EDA7-4461-A1CC-5C8950C6DD0D}" sibTransId="{BBF28C37-FFE5-4699-9433-1F08FC94362E}"/>
    <dgm:cxn modelId="{E2051320-EC3C-47E5-94B5-E9076981232C}" srcId="{5C9258EC-9733-4BE5-824B-1460C2215C01}" destId="{B84C935D-842F-4044-8CEB-C2346D074FAD}" srcOrd="2" destOrd="0" parTransId="{617E8795-6B3E-4CFB-8255-76FDA18CC9D6}" sibTransId="{3103FD0C-C27F-4BF0-853E-18FC5FC2D2BB}"/>
    <dgm:cxn modelId="{E1154930-19C1-48F9-A985-121A3862EB3C}" type="presOf" srcId="{E183FB9F-22E4-4673-9B7F-D1A222A9049C}" destId="{D3AE8635-4F12-466A-8680-6E3293375FC5}" srcOrd="0" destOrd="0" presId="urn:microsoft.com/office/officeart/2005/8/layout/list1"/>
    <dgm:cxn modelId="{C08DCD5D-0F74-4611-8B42-192E117591FD}" type="presOf" srcId="{D3757A1C-EE01-45F8-A938-0A57B2ED82FE}" destId="{C2FB4F01-26A5-478C-A320-0EFAC779C630}" srcOrd="1" destOrd="0" presId="urn:microsoft.com/office/officeart/2005/8/layout/list1"/>
    <dgm:cxn modelId="{02DE2669-4C69-4422-BEBB-269FB46C462D}" type="presOf" srcId="{D3757A1C-EE01-45F8-A938-0A57B2ED82FE}" destId="{31308A42-6FFF-4C95-A99B-7FECD8D8FAAE}" srcOrd="0" destOrd="0" presId="urn:microsoft.com/office/officeart/2005/8/layout/list1"/>
    <dgm:cxn modelId="{A82D4969-9A8C-4E1F-93CB-B68B308BA8AC}" type="presOf" srcId="{19556038-B780-4022-BB1D-BB7411A1CCEB}" destId="{73101E5D-6868-4F5A-BC12-942D2A0838A3}" srcOrd="0" destOrd="0" presId="urn:microsoft.com/office/officeart/2005/8/layout/list1"/>
    <dgm:cxn modelId="{378FA176-E48D-4E9B-A1C6-7816F248646B}" srcId="{D3757A1C-EE01-45F8-A938-0A57B2ED82FE}" destId="{19556038-B780-4022-BB1D-BB7411A1CCEB}" srcOrd="0" destOrd="0" parTransId="{63B4C38C-9F03-466D-AC99-45296BF731C4}" sibTransId="{B2C7DE11-DFCE-4E59-9017-DA46D8CC83DA}"/>
    <dgm:cxn modelId="{E4BC6A90-5635-4983-92CF-9B66FBA76F78}" type="presOf" srcId="{5CB9722B-87BC-4700-96AC-34279E0BF9FF}" destId="{6F1BB6E8-EF09-4A36-A037-4C65008EC326}" srcOrd="0" destOrd="0" presId="urn:microsoft.com/office/officeart/2005/8/layout/list1"/>
    <dgm:cxn modelId="{CBA13A9E-C246-4CE2-9988-3799BADC732E}" type="presOf" srcId="{70F43BC4-FCC2-45E2-9A33-FAB40D3B70CD}" destId="{77864A1E-1A38-4698-B0B9-6804DF8E2BE3}" srcOrd="0" destOrd="0" presId="urn:microsoft.com/office/officeart/2005/8/layout/list1"/>
    <dgm:cxn modelId="{2386B0A0-DF87-4A80-9A8B-7CABCAC4EDC5}" srcId="{5C9258EC-9733-4BE5-824B-1460C2215C01}" destId="{D3757A1C-EE01-45F8-A938-0A57B2ED82FE}" srcOrd="1" destOrd="0" parTransId="{A71C9081-BCCF-4031-B595-B5B1956CAD10}" sibTransId="{F95C31BF-7543-41DD-A80D-976E1CA86D1F}"/>
    <dgm:cxn modelId="{4E0C23A3-9205-47B5-8F60-AFBA67B19D63}" srcId="{5C9258EC-9733-4BE5-824B-1460C2215C01}" destId="{E183FB9F-22E4-4673-9B7F-D1A222A9049C}" srcOrd="0" destOrd="0" parTransId="{9D93FD9D-035F-4B1B-9E4E-FE7E99328290}" sibTransId="{69D1E7F0-21C4-4294-8496-3FD1BE2E5C9B}"/>
    <dgm:cxn modelId="{A4E370AA-3F72-4255-B69F-29E9F1B84C97}" type="presOf" srcId="{B84C935D-842F-4044-8CEB-C2346D074FAD}" destId="{814E7E1E-47E4-45C5-A94C-48E19BBF919C}" srcOrd="1" destOrd="0" presId="urn:microsoft.com/office/officeart/2005/8/layout/list1"/>
    <dgm:cxn modelId="{52ED05C5-1F5D-41F5-A86A-1537678F9F7E}" type="presOf" srcId="{E183FB9F-22E4-4673-9B7F-D1A222A9049C}" destId="{EDAD2B26-26DA-4487-87F8-FE9AADC54E65}" srcOrd="1" destOrd="0" presId="urn:microsoft.com/office/officeart/2005/8/layout/list1"/>
    <dgm:cxn modelId="{A4DEC1EB-C758-4E98-9989-D659BD944E8B}" type="presOf" srcId="{5C9258EC-9733-4BE5-824B-1460C2215C01}" destId="{87661759-8AF0-48EB-A9B1-D23C1CB2A240}" srcOrd="0" destOrd="0" presId="urn:microsoft.com/office/officeart/2005/8/layout/list1"/>
    <dgm:cxn modelId="{5EBF70F6-3E38-434E-8DF3-1F4C010006CE}" srcId="{B84C935D-842F-4044-8CEB-C2346D074FAD}" destId="{70F43BC4-FCC2-45E2-9A33-FAB40D3B70CD}" srcOrd="0" destOrd="0" parTransId="{20C780E9-789A-46F7-A4BE-1696F824C77D}" sibTransId="{AE9E5B0C-3842-4C65-B5B9-7E40AD3093DB}"/>
    <dgm:cxn modelId="{1052D322-750A-41D7-A233-3D9756DB8E42}" type="presParOf" srcId="{87661759-8AF0-48EB-A9B1-D23C1CB2A240}" destId="{34CEAA62-A66B-4EB4-B9EB-DD0331E62108}" srcOrd="0" destOrd="0" presId="urn:microsoft.com/office/officeart/2005/8/layout/list1"/>
    <dgm:cxn modelId="{CBFF910D-B1AB-4E1E-9FDE-4FCFD3919B84}" type="presParOf" srcId="{34CEAA62-A66B-4EB4-B9EB-DD0331E62108}" destId="{D3AE8635-4F12-466A-8680-6E3293375FC5}" srcOrd="0" destOrd="0" presId="urn:microsoft.com/office/officeart/2005/8/layout/list1"/>
    <dgm:cxn modelId="{4225AD03-0ED4-4468-93F6-588ED85D6E17}" type="presParOf" srcId="{34CEAA62-A66B-4EB4-B9EB-DD0331E62108}" destId="{EDAD2B26-26DA-4487-87F8-FE9AADC54E65}" srcOrd="1" destOrd="0" presId="urn:microsoft.com/office/officeart/2005/8/layout/list1"/>
    <dgm:cxn modelId="{B2370790-804D-4FE7-ABCB-3F217B33B15E}" type="presParOf" srcId="{87661759-8AF0-48EB-A9B1-D23C1CB2A240}" destId="{4B37A0CB-632E-4A80-A92E-C4A6A12A172F}" srcOrd="1" destOrd="0" presId="urn:microsoft.com/office/officeart/2005/8/layout/list1"/>
    <dgm:cxn modelId="{62302F0C-0225-4A44-ABFF-69EC42207D18}" type="presParOf" srcId="{87661759-8AF0-48EB-A9B1-D23C1CB2A240}" destId="{6F1BB6E8-EF09-4A36-A037-4C65008EC326}" srcOrd="2" destOrd="0" presId="urn:microsoft.com/office/officeart/2005/8/layout/list1"/>
    <dgm:cxn modelId="{8DCFD608-6F57-41FB-829B-BE5DE2BA4759}" type="presParOf" srcId="{87661759-8AF0-48EB-A9B1-D23C1CB2A240}" destId="{41E7D603-AE92-400F-AB7C-E224797E34BE}" srcOrd="3" destOrd="0" presId="urn:microsoft.com/office/officeart/2005/8/layout/list1"/>
    <dgm:cxn modelId="{51CFE928-A90C-41BF-8EA3-84F6131B054B}" type="presParOf" srcId="{87661759-8AF0-48EB-A9B1-D23C1CB2A240}" destId="{FFCF11BD-BDD8-47DA-AC3E-2FFC83CB1393}" srcOrd="4" destOrd="0" presId="urn:microsoft.com/office/officeart/2005/8/layout/list1"/>
    <dgm:cxn modelId="{BCAD10E8-6094-410F-8406-7F85CC52FA9B}" type="presParOf" srcId="{FFCF11BD-BDD8-47DA-AC3E-2FFC83CB1393}" destId="{31308A42-6FFF-4C95-A99B-7FECD8D8FAAE}" srcOrd="0" destOrd="0" presId="urn:microsoft.com/office/officeart/2005/8/layout/list1"/>
    <dgm:cxn modelId="{E15350ED-D049-401A-8F98-7582CECAB6C2}" type="presParOf" srcId="{FFCF11BD-BDD8-47DA-AC3E-2FFC83CB1393}" destId="{C2FB4F01-26A5-478C-A320-0EFAC779C630}" srcOrd="1" destOrd="0" presId="urn:microsoft.com/office/officeart/2005/8/layout/list1"/>
    <dgm:cxn modelId="{5B93E574-B282-4606-BD6D-42B7B996DCA2}" type="presParOf" srcId="{87661759-8AF0-48EB-A9B1-D23C1CB2A240}" destId="{2A7D87A1-3E43-4F68-8BBB-8E74478A5833}" srcOrd="5" destOrd="0" presId="urn:microsoft.com/office/officeart/2005/8/layout/list1"/>
    <dgm:cxn modelId="{A6ADDCBC-9E4B-4A0A-B1D9-C33130346342}" type="presParOf" srcId="{87661759-8AF0-48EB-A9B1-D23C1CB2A240}" destId="{73101E5D-6868-4F5A-BC12-942D2A0838A3}" srcOrd="6" destOrd="0" presId="urn:microsoft.com/office/officeart/2005/8/layout/list1"/>
    <dgm:cxn modelId="{A97A5D00-F299-4874-8467-C9539B76C6A7}" type="presParOf" srcId="{87661759-8AF0-48EB-A9B1-D23C1CB2A240}" destId="{FF14A14B-878F-4966-AD68-9F9D47521455}" srcOrd="7" destOrd="0" presId="urn:microsoft.com/office/officeart/2005/8/layout/list1"/>
    <dgm:cxn modelId="{34D892E1-3E5B-4695-873F-4279125BDB2D}" type="presParOf" srcId="{87661759-8AF0-48EB-A9B1-D23C1CB2A240}" destId="{3334F94C-72B8-4432-9131-A4F8DFA702AD}" srcOrd="8" destOrd="0" presId="urn:microsoft.com/office/officeart/2005/8/layout/list1"/>
    <dgm:cxn modelId="{D4EAB451-1C04-4835-9BEC-EE16A32B05DA}" type="presParOf" srcId="{3334F94C-72B8-4432-9131-A4F8DFA702AD}" destId="{69F58FA3-917C-4B81-833F-8284081EA583}" srcOrd="0" destOrd="0" presId="urn:microsoft.com/office/officeart/2005/8/layout/list1"/>
    <dgm:cxn modelId="{775FC5BE-386C-4EE8-975B-0AD1DED496B6}" type="presParOf" srcId="{3334F94C-72B8-4432-9131-A4F8DFA702AD}" destId="{814E7E1E-47E4-45C5-A94C-48E19BBF919C}" srcOrd="1" destOrd="0" presId="urn:microsoft.com/office/officeart/2005/8/layout/list1"/>
    <dgm:cxn modelId="{FA683D1A-FA48-4C53-9508-3122778D4387}" type="presParOf" srcId="{87661759-8AF0-48EB-A9B1-D23C1CB2A240}" destId="{EB2600D3-CFD7-4C7D-918A-C7BF9E8156D2}" srcOrd="9" destOrd="0" presId="urn:microsoft.com/office/officeart/2005/8/layout/list1"/>
    <dgm:cxn modelId="{B36B0B4D-F687-41EB-A8E6-CFC2F4BA1545}" type="presParOf" srcId="{87661759-8AF0-48EB-A9B1-D23C1CB2A240}" destId="{77864A1E-1A38-4698-B0B9-6804DF8E2BE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263CE2-A2F1-4C52-B4B4-E90C12586D6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D7609E3-0D90-4AB1-BF0C-CF603BBC0DF7}">
      <dgm:prSet phldrT="[Text]" custT="1"/>
      <dgm:spPr/>
      <dgm:t>
        <a:bodyPr/>
        <a:lstStyle/>
        <a:p>
          <a:r>
            <a:rPr lang="en-US" sz="2400" b="1" dirty="0">
              <a:latin typeface="Abadi" panose="020B0604020104020204" pitchFamily="34" charset="0"/>
            </a:rPr>
            <a:t>INVOLVING COMMUNITY LEADERS INCREASES THE SUCCESS OF THE SOCIAL MOBILIZATION STRATEGY</a:t>
          </a:r>
          <a:endParaRPr lang="en-US" sz="2400" dirty="0"/>
        </a:p>
      </dgm:t>
    </dgm:pt>
    <dgm:pt modelId="{0300DF03-281C-44DA-9A4C-712BCEAA0C7D}" type="parTrans" cxnId="{96E9E7EC-EEAC-430B-B748-BFAEF836F713}">
      <dgm:prSet/>
      <dgm:spPr/>
      <dgm:t>
        <a:bodyPr/>
        <a:lstStyle/>
        <a:p>
          <a:endParaRPr lang="en-US"/>
        </a:p>
      </dgm:t>
    </dgm:pt>
    <dgm:pt modelId="{49E753E0-44E5-4C91-AF0E-FB0743DB0138}" type="sibTrans" cxnId="{96E9E7EC-EEAC-430B-B748-BFAEF836F713}">
      <dgm:prSet/>
      <dgm:spPr/>
      <dgm:t>
        <a:bodyPr/>
        <a:lstStyle/>
        <a:p>
          <a:endParaRPr lang="en-US"/>
        </a:p>
      </dgm:t>
    </dgm:pt>
    <dgm:pt modelId="{D8145E39-CF20-4D12-811B-CE21A2435A50}">
      <dgm:prSet phldrT="[Text]"/>
      <dgm:spPr/>
      <dgm:t>
        <a:bodyPr/>
        <a:lstStyle/>
        <a:p>
          <a:r>
            <a:rPr lang="en-US" b="1" dirty="0">
              <a:latin typeface="Abadi" panose="020B0604020104020204" pitchFamily="34" charset="0"/>
            </a:rPr>
            <a:t>ENGAGE COMMUNITY AND COORDINATE WITH PARTNERS TO CREATE DEMAND AND OPTIMIZE  VACCINE UPTAKE</a:t>
          </a:r>
          <a:endParaRPr lang="en-US" dirty="0"/>
        </a:p>
      </dgm:t>
    </dgm:pt>
    <dgm:pt modelId="{79E4F6C4-8438-45F9-803C-867097D8B3DF}" type="parTrans" cxnId="{16344C6C-2DB5-4A6B-98E8-44145AD7AACB}">
      <dgm:prSet/>
      <dgm:spPr/>
      <dgm:t>
        <a:bodyPr/>
        <a:lstStyle/>
        <a:p>
          <a:endParaRPr lang="en-US"/>
        </a:p>
      </dgm:t>
    </dgm:pt>
    <dgm:pt modelId="{7BBA7FD5-7796-4554-8B4F-CA9A1CADF9E8}" type="sibTrans" cxnId="{16344C6C-2DB5-4A6B-98E8-44145AD7AACB}">
      <dgm:prSet/>
      <dgm:spPr/>
      <dgm:t>
        <a:bodyPr/>
        <a:lstStyle/>
        <a:p>
          <a:endParaRPr lang="en-US"/>
        </a:p>
      </dgm:t>
    </dgm:pt>
    <dgm:pt modelId="{5E43B0C3-5B37-447C-9346-DB439743409B}">
      <dgm:prSet phldrT="[Text]"/>
      <dgm:spPr/>
      <dgm:t>
        <a:bodyPr/>
        <a:lstStyle/>
        <a:p>
          <a:r>
            <a:rPr lang="en-US" b="1" dirty="0">
              <a:latin typeface="Abadi" panose="020B0604020104020204" pitchFamily="34" charset="0"/>
            </a:rPr>
            <a:t>ENGAGE INFLUENTIAL LOCAL AUTHORITIES AND LEADERS TO OBTAIN COMMUNITY TRUST.</a:t>
          </a:r>
          <a:endParaRPr lang="en-US" dirty="0"/>
        </a:p>
      </dgm:t>
    </dgm:pt>
    <dgm:pt modelId="{99323F4C-35AB-4884-9529-C0C3B3D92AF1}" type="parTrans" cxnId="{CDE09F3B-A446-4D7D-B353-40EC4C7AB0B4}">
      <dgm:prSet/>
      <dgm:spPr/>
      <dgm:t>
        <a:bodyPr/>
        <a:lstStyle/>
        <a:p>
          <a:endParaRPr lang="en-US"/>
        </a:p>
      </dgm:t>
    </dgm:pt>
    <dgm:pt modelId="{3188028B-4A73-4D8C-AFEA-EECF69DFED54}" type="sibTrans" cxnId="{CDE09F3B-A446-4D7D-B353-40EC4C7AB0B4}">
      <dgm:prSet/>
      <dgm:spPr/>
      <dgm:t>
        <a:bodyPr/>
        <a:lstStyle/>
        <a:p>
          <a:endParaRPr lang="en-US"/>
        </a:p>
      </dgm:t>
    </dgm:pt>
    <dgm:pt modelId="{6596062F-7C15-4902-AC33-36D1D7BAAF82}">
      <dgm:prSet phldrT="[Text]"/>
      <dgm:spPr/>
      <dgm:t>
        <a:bodyPr/>
        <a:lstStyle/>
        <a:p>
          <a:r>
            <a:rPr lang="en-US" b="1" dirty="0">
              <a:latin typeface="Abadi" panose="020B0604020104020204" pitchFamily="34" charset="0"/>
            </a:rPr>
            <a:t>CLOSE COORDINATION WITH UNITED NATIONS DEPARTMENT OF SAFETY AND SECURITY IS CRITICAL TO IDENTIFY THE TIME FOR OPPORTUNISTIC VACCINATION EFFORTS</a:t>
          </a:r>
          <a:endParaRPr lang="en-US" dirty="0"/>
        </a:p>
      </dgm:t>
    </dgm:pt>
    <dgm:pt modelId="{08EE5ADB-6315-4F51-BD7D-0D4CEFBF4F6E}" type="parTrans" cxnId="{0FEF04D8-1B97-472D-A94B-856B21D739BE}">
      <dgm:prSet/>
      <dgm:spPr/>
      <dgm:t>
        <a:bodyPr/>
        <a:lstStyle/>
        <a:p>
          <a:endParaRPr lang="en-US"/>
        </a:p>
      </dgm:t>
    </dgm:pt>
    <dgm:pt modelId="{652DB4FD-A395-4766-8A38-1AC32E3D98C1}" type="sibTrans" cxnId="{0FEF04D8-1B97-472D-A94B-856B21D739BE}">
      <dgm:prSet/>
      <dgm:spPr/>
      <dgm:t>
        <a:bodyPr/>
        <a:lstStyle/>
        <a:p>
          <a:endParaRPr lang="en-US"/>
        </a:p>
      </dgm:t>
    </dgm:pt>
    <dgm:pt modelId="{C439AAC8-8D8D-47A7-92CE-AB15C23D51AB}">
      <dgm:prSet phldrT="[Text]"/>
      <dgm:spPr/>
      <dgm:t>
        <a:bodyPr/>
        <a:lstStyle/>
        <a:p>
          <a:r>
            <a:rPr lang="en-US" b="1" dirty="0">
              <a:latin typeface="Abadi" panose="020B0604020104020204" pitchFamily="34" charset="0"/>
            </a:rPr>
            <a:t>COMMUNITY ACCEPTANCE IS THE FOUNDATION FOR ALL ACCESS APPROACHES.</a:t>
          </a:r>
          <a:endParaRPr lang="en-US" dirty="0"/>
        </a:p>
      </dgm:t>
    </dgm:pt>
    <dgm:pt modelId="{5229C2C3-A162-4F22-8630-EAB9EF5C24DD}" type="parTrans" cxnId="{74979753-7EED-43FA-BD40-1C616A362464}">
      <dgm:prSet/>
      <dgm:spPr/>
      <dgm:t>
        <a:bodyPr/>
        <a:lstStyle/>
        <a:p>
          <a:endParaRPr lang="en-US"/>
        </a:p>
      </dgm:t>
    </dgm:pt>
    <dgm:pt modelId="{3EDA5104-0008-47A9-AB96-FE37815F9297}" type="sibTrans" cxnId="{74979753-7EED-43FA-BD40-1C616A362464}">
      <dgm:prSet/>
      <dgm:spPr/>
      <dgm:t>
        <a:bodyPr/>
        <a:lstStyle/>
        <a:p>
          <a:endParaRPr lang="en-US"/>
        </a:p>
      </dgm:t>
    </dgm:pt>
    <dgm:pt modelId="{51780332-216F-4BBC-B8C7-F5D489A1FB22}">
      <dgm:prSet phldrT="[Text]"/>
      <dgm:spPr/>
      <dgm:t>
        <a:bodyPr/>
        <a:lstStyle/>
        <a:p>
          <a:r>
            <a:rPr lang="en-US" b="1" dirty="0">
              <a:latin typeface="Abadi" panose="020B0604020104020204" pitchFamily="34" charset="0"/>
            </a:rPr>
            <a:t>RESPECT INTERNATIONAL HUMAN RIGHTS AGREEMENTS AND INTERNATIONAL HUMANITARIAN LAWS.</a:t>
          </a:r>
          <a:endParaRPr lang="en-US" b="1" dirty="0"/>
        </a:p>
      </dgm:t>
    </dgm:pt>
    <dgm:pt modelId="{F57C0558-A161-47DD-AD65-CE9D7474A029}" type="parTrans" cxnId="{57DCCBA4-A289-42B7-9506-1CEBE696D667}">
      <dgm:prSet/>
      <dgm:spPr/>
      <dgm:t>
        <a:bodyPr/>
        <a:lstStyle/>
        <a:p>
          <a:endParaRPr lang="en-US"/>
        </a:p>
      </dgm:t>
    </dgm:pt>
    <dgm:pt modelId="{E012479B-892C-4489-A510-4A053CDC2E36}" type="sibTrans" cxnId="{57DCCBA4-A289-42B7-9506-1CEBE696D667}">
      <dgm:prSet/>
      <dgm:spPr/>
      <dgm:t>
        <a:bodyPr/>
        <a:lstStyle/>
        <a:p>
          <a:endParaRPr lang="en-US"/>
        </a:p>
      </dgm:t>
    </dgm:pt>
    <dgm:pt modelId="{E9906EE0-510D-4599-AD5D-4489C512AFD2}" type="pres">
      <dgm:prSet presAssocID="{C2263CE2-A2F1-4C52-B4B4-E90C12586D6C}" presName="Name0" presStyleCnt="0">
        <dgm:presLayoutVars>
          <dgm:chPref val="1"/>
          <dgm:dir/>
          <dgm:animOne val="branch"/>
          <dgm:animLvl val="lvl"/>
          <dgm:resizeHandles/>
        </dgm:presLayoutVars>
      </dgm:prSet>
      <dgm:spPr/>
    </dgm:pt>
    <dgm:pt modelId="{F19CC723-DF96-48E3-99F6-C53E479EC286}" type="pres">
      <dgm:prSet presAssocID="{1D7609E3-0D90-4AB1-BF0C-CF603BBC0DF7}" presName="vertOne" presStyleCnt="0"/>
      <dgm:spPr/>
    </dgm:pt>
    <dgm:pt modelId="{EB55CB71-8E9B-480C-B711-0DAD74504C0B}" type="pres">
      <dgm:prSet presAssocID="{1D7609E3-0D90-4AB1-BF0C-CF603BBC0DF7}" presName="txOne" presStyleLbl="node0" presStyleIdx="0" presStyleCnt="1" custScaleY="59334">
        <dgm:presLayoutVars>
          <dgm:chPref val="3"/>
        </dgm:presLayoutVars>
      </dgm:prSet>
      <dgm:spPr/>
    </dgm:pt>
    <dgm:pt modelId="{F673DFDF-4C34-4D1E-9404-4731F6E6869E}" type="pres">
      <dgm:prSet presAssocID="{1D7609E3-0D90-4AB1-BF0C-CF603BBC0DF7}" presName="parTransOne" presStyleCnt="0"/>
      <dgm:spPr/>
    </dgm:pt>
    <dgm:pt modelId="{77679494-00A1-4DB3-BA62-1AD540013749}" type="pres">
      <dgm:prSet presAssocID="{1D7609E3-0D90-4AB1-BF0C-CF603BBC0DF7}" presName="horzOne" presStyleCnt="0"/>
      <dgm:spPr/>
    </dgm:pt>
    <dgm:pt modelId="{2F8065B7-F61F-4CEC-93A1-6DCFDF8F8B07}" type="pres">
      <dgm:prSet presAssocID="{D8145E39-CF20-4D12-811B-CE21A2435A50}" presName="vertTwo" presStyleCnt="0"/>
      <dgm:spPr/>
    </dgm:pt>
    <dgm:pt modelId="{B60AEFEC-60CB-4119-A0C6-F7C4D4BD131D}" type="pres">
      <dgm:prSet presAssocID="{D8145E39-CF20-4D12-811B-CE21A2435A50}" presName="txTwo" presStyleLbl="node2" presStyleIdx="0" presStyleCnt="2" custScaleY="61855" custLinFactNeighborX="-1748" custLinFactNeighborY="-81065">
        <dgm:presLayoutVars>
          <dgm:chPref val="3"/>
        </dgm:presLayoutVars>
      </dgm:prSet>
      <dgm:spPr/>
    </dgm:pt>
    <dgm:pt modelId="{76E86086-9BC1-4B00-9FA7-526F6F1D9613}" type="pres">
      <dgm:prSet presAssocID="{D8145E39-CF20-4D12-811B-CE21A2435A50}" presName="parTransTwo" presStyleCnt="0"/>
      <dgm:spPr/>
    </dgm:pt>
    <dgm:pt modelId="{1F0AD8B1-B9FE-412A-A0F9-8784A5F1919C}" type="pres">
      <dgm:prSet presAssocID="{D8145E39-CF20-4D12-811B-CE21A2435A50}" presName="horzTwo" presStyleCnt="0"/>
      <dgm:spPr/>
    </dgm:pt>
    <dgm:pt modelId="{02C29E93-BE98-4BE5-A444-CAB93AEFFEE5}" type="pres">
      <dgm:prSet presAssocID="{5E43B0C3-5B37-447C-9346-DB439743409B}" presName="vertThree" presStyleCnt="0"/>
      <dgm:spPr/>
    </dgm:pt>
    <dgm:pt modelId="{4528A420-9AE6-4B70-960C-5D071BD21E7A}" type="pres">
      <dgm:prSet presAssocID="{5E43B0C3-5B37-447C-9346-DB439743409B}" presName="txThree" presStyleLbl="node3" presStyleIdx="0" presStyleCnt="3" custScaleY="60286" custLinFactNeighborX="-1118" custLinFactNeighborY="-8053">
        <dgm:presLayoutVars>
          <dgm:chPref val="3"/>
        </dgm:presLayoutVars>
      </dgm:prSet>
      <dgm:spPr/>
    </dgm:pt>
    <dgm:pt modelId="{DAD8A0B8-7A27-46DB-AC01-47C67A841C80}" type="pres">
      <dgm:prSet presAssocID="{5E43B0C3-5B37-447C-9346-DB439743409B}" presName="horzThree" presStyleCnt="0"/>
      <dgm:spPr/>
    </dgm:pt>
    <dgm:pt modelId="{31D6DA4B-44AB-4472-9CD2-315251765146}" type="pres">
      <dgm:prSet presAssocID="{3188028B-4A73-4D8C-AFEA-EECF69DFED54}" presName="sibSpaceThree" presStyleCnt="0"/>
      <dgm:spPr/>
    </dgm:pt>
    <dgm:pt modelId="{4886228B-AE22-4F86-8D13-C9B3658A77D6}" type="pres">
      <dgm:prSet presAssocID="{6596062F-7C15-4902-AC33-36D1D7BAAF82}" presName="vertThree" presStyleCnt="0"/>
      <dgm:spPr/>
    </dgm:pt>
    <dgm:pt modelId="{B1FE5251-0752-4B31-84F6-CE4E686DD5E8}" type="pres">
      <dgm:prSet presAssocID="{6596062F-7C15-4902-AC33-36D1D7BAAF82}" presName="txThree" presStyleLbl="node3" presStyleIdx="1" presStyleCnt="3" custLinFactNeighborX="-36" custLinFactNeighborY="-12100">
        <dgm:presLayoutVars>
          <dgm:chPref val="3"/>
        </dgm:presLayoutVars>
      </dgm:prSet>
      <dgm:spPr/>
    </dgm:pt>
    <dgm:pt modelId="{35B85FE0-0EF6-40EF-B826-B6EB647ECCBF}" type="pres">
      <dgm:prSet presAssocID="{6596062F-7C15-4902-AC33-36D1D7BAAF82}" presName="horzThree" presStyleCnt="0"/>
      <dgm:spPr/>
    </dgm:pt>
    <dgm:pt modelId="{9D5E6089-724A-49DC-B130-10429D6F246E}" type="pres">
      <dgm:prSet presAssocID="{7BBA7FD5-7796-4554-8B4F-CA9A1CADF9E8}" presName="sibSpaceTwo" presStyleCnt="0"/>
      <dgm:spPr/>
    </dgm:pt>
    <dgm:pt modelId="{4EA373AB-8A7B-4A0B-91EE-8683BB1B7605}" type="pres">
      <dgm:prSet presAssocID="{C439AAC8-8D8D-47A7-92CE-AB15C23D51AB}" presName="vertTwo" presStyleCnt="0"/>
      <dgm:spPr/>
    </dgm:pt>
    <dgm:pt modelId="{565B86B2-D086-40D8-BE57-DB6D21DA0590}" type="pres">
      <dgm:prSet presAssocID="{C439AAC8-8D8D-47A7-92CE-AB15C23D51AB}" presName="txTwo" presStyleLbl="node2" presStyleIdx="1" presStyleCnt="2" custScaleY="49002" custLinFactNeighborX="-1185" custLinFactNeighborY="-63939">
        <dgm:presLayoutVars>
          <dgm:chPref val="3"/>
        </dgm:presLayoutVars>
      </dgm:prSet>
      <dgm:spPr/>
    </dgm:pt>
    <dgm:pt modelId="{67EB8BEB-0042-4E88-8C20-C228FCBF4072}" type="pres">
      <dgm:prSet presAssocID="{C439AAC8-8D8D-47A7-92CE-AB15C23D51AB}" presName="parTransTwo" presStyleCnt="0"/>
      <dgm:spPr/>
    </dgm:pt>
    <dgm:pt modelId="{C16707CC-39BC-40CE-A147-6FA09F9FB8CF}" type="pres">
      <dgm:prSet presAssocID="{C439AAC8-8D8D-47A7-92CE-AB15C23D51AB}" presName="horzTwo" presStyleCnt="0"/>
      <dgm:spPr/>
    </dgm:pt>
    <dgm:pt modelId="{0202BD68-6656-445A-91D9-7B10BB89D931}" type="pres">
      <dgm:prSet presAssocID="{51780332-216F-4BBC-B8C7-F5D489A1FB22}" presName="vertThree" presStyleCnt="0"/>
      <dgm:spPr/>
    </dgm:pt>
    <dgm:pt modelId="{045E1932-765D-4E78-86EB-F47A7AD1A3D7}" type="pres">
      <dgm:prSet presAssocID="{51780332-216F-4BBC-B8C7-F5D489A1FB22}" presName="txThree" presStyleLbl="node3" presStyleIdx="2" presStyleCnt="3" custLinFactNeighborY="-5378">
        <dgm:presLayoutVars>
          <dgm:chPref val="3"/>
        </dgm:presLayoutVars>
      </dgm:prSet>
      <dgm:spPr/>
    </dgm:pt>
    <dgm:pt modelId="{AEEF5EE2-38DD-41E1-BEBB-F107F58B5511}" type="pres">
      <dgm:prSet presAssocID="{51780332-216F-4BBC-B8C7-F5D489A1FB22}" presName="horzThree" presStyleCnt="0"/>
      <dgm:spPr/>
    </dgm:pt>
  </dgm:ptLst>
  <dgm:cxnLst>
    <dgm:cxn modelId="{E19C612F-B28D-4716-A7E9-E27C264F3D2E}" type="presOf" srcId="{C2263CE2-A2F1-4C52-B4B4-E90C12586D6C}" destId="{E9906EE0-510D-4599-AD5D-4489C512AFD2}" srcOrd="0" destOrd="0" presId="urn:microsoft.com/office/officeart/2005/8/layout/hierarchy4"/>
    <dgm:cxn modelId="{CDE09F3B-A446-4D7D-B353-40EC4C7AB0B4}" srcId="{D8145E39-CF20-4D12-811B-CE21A2435A50}" destId="{5E43B0C3-5B37-447C-9346-DB439743409B}" srcOrd="0" destOrd="0" parTransId="{99323F4C-35AB-4884-9529-C0C3B3D92AF1}" sibTransId="{3188028B-4A73-4D8C-AFEA-EECF69DFED54}"/>
    <dgm:cxn modelId="{16344C6C-2DB5-4A6B-98E8-44145AD7AACB}" srcId="{1D7609E3-0D90-4AB1-BF0C-CF603BBC0DF7}" destId="{D8145E39-CF20-4D12-811B-CE21A2435A50}" srcOrd="0" destOrd="0" parTransId="{79E4F6C4-8438-45F9-803C-867097D8B3DF}" sibTransId="{7BBA7FD5-7796-4554-8B4F-CA9A1CADF9E8}"/>
    <dgm:cxn modelId="{74979753-7EED-43FA-BD40-1C616A362464}" srcId="{1D7609E3-0D90-4AB1-BF0C-CF603BBC0DF7}" destId="{C439AAC8-8D8D-47A7-92CE-AB15C23D51AB}" srcOrd="1" destOrd="0" parTransId="{5229C2C3-A162-4F22-8630-EAB9EF5C24DD}" sibTransId="{3EDA5104-0008-47A9-AB96-FE37815F9297}"/>
    <dgm:cxn modelId="{C3B93587-618A-4AAF-886A-03795E91DD85}" type="presOf" srcId="{C439AAC8-8D8D-47A7-92CE-AB15C23D51AB}" destId="{565B86B2-D086-40D8-BE57-DB6D21DA0590}" srcOrd="0" destOrd="0" presId="urn:microsoft.com/office/officeart/2005/8/layout/hierarchy4"/>
    <dgm:cxn modelId="{93E0EA97-4BC5-4DD5-95E9-F9E910CCCDF5}" type="presOf" srcId="{D8145E39-CF20-4D12-811B-CE21A2435A50}" destId="{B60AEFEC-60CB-4119-A0C6-F7C4D4BD131D}" srcOrd="0" destOrd="0" presId="urn:microsoft.com/office/officeart/2005/8/layout/hierarchy4"/>
    <dgm:cxn modelId="{57DCCBA4-A289-42B7-9506-1CEBE696D667}" srcId="{C439AAC8-8D8D-47A7-92CE-AB15C23D51AB}" destId="{51780332-216F-4BBC-B8C7-F5D489A1FB22}" srcOrd="0" destOrd="0" parTransId="{F57C0558-A161-47DD-AD65-CE9D7474A029}" sibTransId="{E012479B-892C-4489-A510-4A053CDC2E36}"/>
    <dgm:cxn modelId="{8C759DC2-F2F4-4DE5-8E90-1DE06FD6B872}" type="presOf" srcId="{6596062F-7C15-4902-AC33-36D1D7BAAF82}" destId="{B1FE5251-0752-4B31-84F6-CE4E686DD5E8}" srcOrd="0" destOrd="0" presId="urn:microsoft.com/office/officeart/2005/8/layout/hierarchy4"/>
    <dgm:cxn modelId="{0FEF04D8-1B97-472D-A94B-856B21D739BE}" srcId="{D8145E39-CF20-4D12-811B-CE21A2435A50}" destId="{6596062F-7C15-4902-AC33-36D1D7BAAF82}" srcOrd="1" destOrd="0" parTransId="{08EE5ADB-6315-4F51-BD7D-0D4CEFBF4F6E}" sibTransId="{652DB4FD-A395-4766-8A38-1AC32E3D98C1}"/>
    <dgm:cxn modelId="{1E6544E3-38DA-4B3A-8254-19240BEF2865}" type="presOf" srcId="{5E43B0C3-5B37-447C-9346-DB439743409B}" destId="{4528A420-9AE6-4B70-960C-5D071BD21E7A}" srcOrd="0" destOrd="0" presId="urn:microsoft.com/office/officeart/2005/8/layout/hierarchy4"/>
    <dgm:cxn modelId="{F1A0FDE6-80B8-440D-8244-F63F48EE4067}" type="presOf" srcId="{1D7609E3-0D90-4AB1-BF0C-CF603BBC0DF7}" destId="{EB55CB71-8E9B-480C-B711-0DAD74504C0B}" srcOrd="0" destOrd="0" presId="urn:microsoft.com/office/officeart/2005/8/layout/hierarchy4"/>
    <dgm:cxn modelId="{96E9E7EC-EEAC-430B-B748-BFAEF836F713}" srcId="{C2263CE2-A2F1-4C52-B4B4-E90C12586D6C}" destId="{1D7609E3-0D90-4AB1-BF0C-CF603BBC0DF7}" srcOrd="0" destOrd="0" parTransId="{0300DF03-281C-44DA-9A4C-712BCEAA0C7D}" sibTransId="{49E753E0-44E5-4C91-AF0E-FB0743DB0138}"/>
    <dgm:cxn modelId="{D2E3DEF3-B206-4CDD-95EC-9D8DBAF747C5}" type="presOf" srcId="{51780332-216F-4BBC-B8C7-F5D489A1FB22}" destId="{045E1932-765D-4E78-86EB-F47A7AD1A3D7}" srcOrd="0" destOrd="0" presId="urn:microsoft.com/office/officeart/2005/8/layout/hierarchy4"/>
    <dgm:cxn modelId="{2DBDA2AD-8F9D-4383-AB15-DA5F3C380A3F}" type="presParOf" srcId="{E9906EE0-510D-4599-AD5D-4489C512AFD2}" destId="{F19CC723-DF96-48E3-99F6-C53E479EC286}" srcOrd="0" destOrd="0" presId="urn:microsoft.com/office/officeart/2005/8/layout/hierarchy4"/>
    <dgm:cxn modelId="{D6A25DCA-193B-4454-A038-35658FD4114F}" type="presParOf" srcId="{F19CC723-DF96-48E3-99F6-C53E479EC286}" destId="{EB55CB71-8E9B-480C-B711-0DAD74504C0B}" srcOrd="0" destOrd="0" presId="urn:microsoft.com/office/officeart/2005/8/layout/hierarchy4"/>
    <dgm:cxn modelId="{E97A5734-AC22-488E-BE66-24D9ABF90A18}" type="presParOf" srcId="{F19CC723-DF96-48E3-99F6-C53E479EC286}" destId="{F673DFDF-4C34-4D1E-9404-4731F6E6869E}" srcOrd="1" destOrd="0" presId="urn:microsoft.com/office/officeart/2005/8/layout/hierarchy4"/>
    <dgm:cxn modelId="{7A1D5BAC-F1E1-454D-86AC-444B1D955C97}" type="presParOf" srcId="{F19CC723-DF96-48E3-99F6-C53E479EC286}" destId="{77679494-00A1-4DB3-BA62-1AD540013749}" srcOrd="2" destOrd="0" presId="urn:microsoft.com/office/officeart/2005/8/layout/hierarchy4"/>
    <dgm:cxn modelId="{BA70B46A-7ACB-4583-9C19-E6F84B484510}" type="presParOf" srcId="{77679494-00A1-4DB3-BA62-1AD540013749}" destId="{2F8065B7-F61F-4CEC-93A1-6DCFDF8F8B07}" srcOrd="0" destOrd="0" presId="urn:microsoft.com/office/officeart/2005/8/layout/hierarchy4"/>
    <dgm:cxn modelId="{DE061AAC-EA0E-4C2B-A383-DDA4F1BE30F3}" type="presParOf" srcId="{2F8065B7-F61F-4CEC-93A1-6DCFDF8F8B07}" destId="{B60AEFEC-60CB-4119-A0C6-F7C4D4BD131D}" srcOrd="0" destOrd="0" presId="urn:microsoft.com/office/officeart/2005/8/layout/hierarchy4"/>
    <dgm:cxn modelId="{734FC8C7-8C7F-449F-B303-9DAD05DDD014}" type="presParOf" srcId="{2F8065B7-F61F-4CEC-93A1-6DCFDF8F8B07}" destId="{76E86086-9BC1-4B00-9FA7-526F6F1D9613}" srcOrd="1" destOrd="0" presId="urn:microsoft.com/office/officeart/2005/8/layout/hierarchy4"/>
    <dgm:cxn modelId="{C3619933-2698-437B-B92B-B13383CC1E73}" type="presParOf" srcId="{2F8065B7-F61F-4CEC-93A1-6DCFDF8F8B07}" destId="{1F0AD8B1-B9FE-412A-A0F9-8784A5F1919C}" srcOrd="2" destOrd="0" presId="urn:microsoft.com/office/officeart/2005/8/layout/hierarchy4"/>
    <dgm:cxn modelId="{5C96D92C-6458-4E71-B078-ACE6271E03A6}" type="presParOf" srcId="{1F0AD8B1-B9FE-412A-A0F9-8784A5F1919C}" destId="{02C29E93-BE98-4BE5-A444-CAB93AEFFEE5}" srcOrd="0" destOrd="0" presId="urn:microsoft.com/office/officeart/2005/8/layout/hierarchy4"/>
    <dgm:cxn modelId="{EA2B5E58-973A-4415-A599-3F48728E23EB}" type="presParOf" srcId="{02C29E93-BE98-4BE5-A444-CAB93AEFFEE5}" destId="{4528A420-9AE6-4B70-960C-5D071BD21E7A}" srcOrd="0" destOrd="0" presId="urn:microsoft.com/office/officeart/2005/8/layout/hierarchy4"/>
    <dgm:cxn modelId="{D77A1C6F-3A14-4B95-9F7E-7E59870710E2}" type="presParOf" srcId="{02C29E93-BE98-4BE5-A444-CAB93AEFFEE5}" destId="{DAD8A0B8-7A27-46DB-AC01-47C67A841C80}" srcOrd="1" destOrd="0" presId="urn:microsoft.com/office/officeart/2005/8/layout/hierarchy4"/>
    <dgm:cxn modelId="{9511D3D4-2D42-4C24-9376-42685E6235BB}" type="presParOf" srcId="{1F0AD8B1-B9FE-412A-A0F9-8784A5F1919C}" destId="{31D6DA4B-44AB-4472-9CD2-315251765146}" srcOrd="1" destOrd="0" presId="urn:microsoft.com/office/officeart/2005/8/layout/hierarchy4"/>
    <dgm:cxn modelId="{A01F60EE-AF71-48E3-893A-01921CBCD178}" type="presParOf" srcId="{1F0AD8B1-B9FE-412A-A0F9-8784A5F1919C}" destId="{4886228B-AE22-4F86-8D13-C9B3658A77D6}" srcOrd="2" destOrd="0" presId="urn:microsoft.com/office/officeart/2005/8/layout/hierarchy4"/>
    <dgm:cxn modelId="{C5B3F248-5E78-4E54-B224-4864B1C483E7}" type="presParOf" srcId="{4886228B-AE22-4F86-8D13-C9B3658A77D6}" destId="{B1FE5251-0752-4B31-84F6-CE4E686DD5E8}" srcOrd="0" destOrd="0" presId="urn:microsoft.com/office/officeart/2005/8/layout/hierarchy4"/>
    <dgm:cxn modelId="{3254C5F1-BC3B-456B-AE67-E003584542BC}" type="presParOf" srcId="{4886228B-AE22-4F86-8D13-C9B3658A77D6}" destId="{35B85FE0-0EF6-40EF-B826-B6EB647ECCBF}" srcOrd="1" destOrd="0" presId="urn:microsoft.com/office/officeart/2005/8/layout/hierarchy4"/>
    <dgm:cxn modelId="{A6F5D472-2D8E-4F5D-B509-F479C19341F4}" type="presParOf" srcId="{77679494-00A1-4DB3-BA62-1AD540013749}" destId="{9D5E6089-724A-49DC-B130-10429D6F246E}" srcOrd="1" destOrd="0" presId="urn:microsoft.com/office/officeart/2005/8/layout/hierarchy4"/>
    <dgm:cxn modelId="{C7436927-181E-46F3-A12C-35FA4EFEA218}" type="presParOf" srcId="{77679494-00A1-4DB3-BA62-1AD540013749}" destId="{4EA373AB-8A7B-4A0B-91EE-8683BB1B7605}" srcOrd="2" destOrd="0" presId="urn:microsoft.com/office/officeart/2005/8/layout/hierarchy4"/>
    <dgm:cxn modelId="{BE5344FD-7499-4829-92C3-ECB1452C778A}" type="presParOf" srcId="{4EA373AB-8A7B-4A0B-91EE-8683BB1B7605}" destId="{565B86B2-D086-40D8-BE57-DB6D21DA0590}" srcOrd="0" destOrd="0" presId="urn:microsoft.com/office/officeart/2005/8/layout/hierarchy4"/>
    <dgm:cxn modelId="{6FA75EEF-4A9A-45C5-93C5-7EBD4C1865D2}" type="presParOf" srcId="{4EA373AB-8A7B-4A0B-91EE-8683BB1B7605}" destId="{67EB8BEB-0042-4E88-8C20-C228FCBF4072}" srcOrd="1" destOrd="0" presId="urn:microsoft.com/office/officeart/2005/8/layout/hierarchy4"/>
    <dgm:cxn modelId="{D812B161-1FCF-46FB-B1EC-6516154D73D2}" type="presParOf" srcId="{4EA373AB-8A7B-4A0B-91EE-8683BB1B7605}" destId="{C16707CC-39BC-40CE-A147-6FA09F9FB8CF}" srcOrd="2" destOrd="0" presId="urn:microsoft.com/office/officeart/2005/8/layout/hierarchy4"/>
    <dgm:cxn modelId="{55EEF67F-98DC-482E-A22C-944A9C32DA54}" type="presParOf" srcId="{C16707CC-39BC-40CE-A147-6FA09F9FB8CF}" destId="{0202BD68-6656-445A-91D9-7B10BB89D931}" srcOrd="0" destOrd="0" presId="urn:microsoft.com/office/officeart/2005/8/layout/hierarchy4"/>
    <dgm:cxn modelId="{9169162E-46CE-4626-BC23-E18A8B0E02FB}" type="presParOf" srcId="{0202BD68-6656-445A-91D9-7B10BB89D931}" destId="{045E1932-765D-4E78-86EB-F47A7AD1A3D7}" srcOrd="0" destOrd="0" presId="urn:microsoft.com/office/officeart/2005/8/layout/hierarchy4"/>
    <dgm:cxn modelId="{52D5025D-5FE5-4463-8BBD-46675517028A}" type="presParOf" srcId="{0202BD68-6656-445A-91D9-7B10BB89D931}" destId="{AEEF5EE2-38DD-41E1-BEBB-F107F58B551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0FDFDD-367D-4587-99AE-D8C0047B6CA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835AAC4-39C0-4262-A8DC-E4838F59CCE8}">
      <dgm:prSet phldrT="[Text]" custT="1"/>
      <dgm:spPr/>
      <dgm:t>
        <a:bodyPr/>
        <a:lstStyle/>
        <a:p>
          <a:r>
            <a:rPr lang="en-US" sz="2000" dirty="0">
              <a:latin typeface="Abadi" panose="020B0604020104020204" pitchFamily="34" charset="0"/>
            </a:rPr>
            <a:t>Strategy e</a:t>
          </a:r>
        </a:p>
        <a:p>
          <a:r>
            <a:rPr lang="en-US" sz="1600" b="1" dirty="0">
              <a:latin typeface="Abadi" panose="020B0604020104020204" pitchFamily="34" charset="0"/>
            </a:rPr>
            <a:t>CONSIDERING ACCESSIBILITY, SECURITY SITUATION, VACCINATION PROGRAMME CRITICALITY AND LOCAL COMMUNITY CONTEX</a:t>
          </a:r>
        </a:p>
        <a:p>
          <a:r>
            <a:rPr lang="en-US" sz="1600" dirty="0">
              <a:latin typeface="Abadi" panose="020B0604020104020204" pitchFamily="34" charset="0"/>
            </a:rPr>
            <a:t>Fixed sites and/or outreach (i.e. permanent and temporary fixed sites).</a:t>
          </a:r>
        </a:p>
        <a:p>
          <a:r>
            <a:rPr lang="en-US" sz="1600" dirty="0">
              <a:latin typeface="Abadi" panose="020B0604020104020204" pitchFamily="34" charset="0"/>
            </a:rPr>
            <a:t> </a:t>
          </a:r>
          <a:r>
            <a:rPr lang="en-US" sz="1600" b="1" dirty="0">
              <a:latin typeface="Abadi" panose="020B0604020104020204" pitchFamily="34" charset="0"/>
            </a:rPr>
            <a:t>•</a:t>
          </a:r>
          <a:r>
            <a:rPr lang="en-US" sz="1600" dirty="0">
              <a:latin typeface="Abadi" panose="020B0604020104020204" pitchFamily="34" charset="0"/>
            </a:rPr>
            <a:t>Mobile teams from fixed facilities</a:t>
          </a:r>
        </a:p>
        <a:p>
          <a:r>
            <a:rPr lang="en-US" sz="1600" dirty="0">
              <a:latin typeface="Abadi" panose="020B0604020104020204" pitchFamily="34" charset="0"/>
            </a:rPr>
            <a:t>Mass campaigns, including “multiple vaccines” campaigns</a:t>
          </a:r>
        </a:p>
      </dgm:t>
    </dgm:pt>
    <dgm:pt modelId="{FEE61EBF-7A85-4E50-951D-76148975CF53}" type="parTrans" cxnId="{F5284909-5476-434B-88A2-38727EAE9E61}">
      <dgm:prSet/>
      <dgm:spPr/>
      <dgm:t>
        <a:bodyPr/>
        <a:lstStyle/>
        <a:p>
          <a:endParaRPr lang="en-US"/>
        </a:p>
      </dgm:t>
    </dgm:pt>
    <dgm:pt modelId="{A805B52D-6CC4-473F-9F75-2CE9FEEE01CE}" type="sibTrans" cxnId="{F5284909-5476-434B-88A2-38727EAE9E61}">
      <dgm:prSet/>
      <dgm:spPr/>
      <dgm:t>
        <a:bodyPr/>
        <a:lstStyle/>
        <a:p>
          <a:endParaRPr lang="en-US"/>
        </a:p>
      </dgm:t>
    </dgm:pt>
    <dgm:pt modelId="{93358AE4-A41E-4BD5-BA81-F88A93A300BC}">
      <dgm:prSet phldrT="[Text]"/>
      <dgm:spPr/>
      <dgm:t>
        <a:bodyPr/>
        <a:lstStyle/>
        <a:p>
          <a:r>
            <a:rPr lang="en-US" b="1" dirty="0">
              <a:latin typeface="Abadi" panose="020B0604020104020204" pitchFamily="34" charset="0"/>
            </a:rPr>
            <a:t>STRENGTHEN ROUTINE VACCINATION IN PARALLEL WITH THE CAMPAIGN</a:t>
          </a:r>
          <a:endParaRPr lang="en-US" dirty="0"/>
        </a:p>
      </dgm:t>
    </dgm:pt>
    <dgm:pt modelId="{A2C064B3-047A-4B63-BCA3-4AC91E01A92C}" type="parTrans" cxnId="{1540D2C6-D57A-4740-AD19-7B045D3CC0A8}">
      <dgm:prSet/>
      <dgm:spPr/>
      <dgm:t>
        <a:bodyPr/>
        <a:lstStyle/>
        <a:p>
          <a:endParaRPr lang="en-US"/>
        </a:p>
      </dgm:t>
    </dgm:pt>
    <dgm:pt modelId="{205AD93A-38F5-407E-9ED0-740201241055}" type="sibTrans" cxnId="{1540D2C6-D57A-4740-AD19-7B045D3CC0A8}">
      <dgm:prSet/>
      <dgm:spPr/>
      <dgm:t>
        <a:bodyPr/>
        <a:lstStyle/>
        <a:p>
          <a:endParaRPr lang="en-US"/>
        </a:p>
      </dgm:t>
    </dgm:pt>
    <dgm:pt modelId="{DCC5382D-08E2-454C-BC1A-C266265E1151}">
      <dgm:prSet phldrT="[Text]"/>
      <dgm:spPr/>
      <dgm:t>
        <a:bodyPr/>
        <a:lstStyle/>
        <a:p>
          <a:r>
            <a:rPr lang="en-US" dirty="0">
              <a:latin typeface="Abadi" panose="020B0604020104020204" pitchFamily="34" charset="0"/>
            </a:rPr>
            <a:t>Periodic intensification of routine immunization (PIRI).; </a:t>
          </a:r>
          <a:r>
            <a:rPr lang="en-US" b="1" dirty="0">
              <a:latin typeface="Abadi" panose="020B0604020104020204" pitchFamily="34" charset="0"/>
            </a:rPr>
            <a:t> </a:t>
          </a:r>
          <a:r>
            <a:rPr lang="en-US" dirty="0">
              <a:latin typeface="Abadi" panose="020B0604020104020204" pitchFamily="34" charset="0"/>
            </a:rPr>
            <a:t>Initiatives with community involvement as well as compensation to the community when the community organizes vaccination sessions</a:t>
          </a:r>
          <a:endParaRPr lang="en-US" dirty="0"/>
        </a:p>
      </dgm:t>
    </dgm:pt>
    <dgm:pt modelId="{93E17D92-DF0D-487C-88AB-F5BF58172994}" type="parTrans" cxnId="{DB704BE3-CEDE-440F-9CBD-E9B2801622FC}">
      <dgm:prSet/>
      <dgm:spPr/>
      <dgm:t>
        <a:bodyPr/>
        <a:lstStyle/>
        <a:p>
          <a:endParaRPr lang="en-US"/>
        </a:p>
      </dgm:t>
    </dgm:pt>
    <dgm:pt modelId="{C967517E-0B6C-455F-9715-2B7C6319C6CE}" type="sibTrans" cxnId="{DB704BE3-CEDE-440F-9CBD-E9B2801622FC}">
      <dgm:prSet/>
      <dgm:spPr/>
      <dgm:t>
        <a:bodyPr/>
        <a:lstStyle/>
        <a:p>
          <a:endParaRPr lang="en-US"/>
        </a:p>
      </dgm:t>
    </dgm:pt>
    <dgm:pt modelId="{38DE24C8-A68C-4DC2-BC06-2A92D788CE43}">
      <dgm:prSet phldrT="[Text]"/>
      <dgm:spPr/>
      <dgm:t>
        <a:bodyPr/>
        <a:lstStyle/>
        <a:p>
          <a:r>
            <a:rPr lang="en-US" b="1" dirty="0">
              <a:latin typeface="Abadi" panose="020B0604020104020204" pitchFamily="34" charset="0"/>
            </a:rPr>
            <a:t>Quick in-and-out operations, using windows of opportunity, such as temporary cease fires, to access the targeted area and conduct vaccination within a short timeline</a:t>
          </a:r>
          <a:endParaRPr lang="en-US" b="1" dirty="0"/>
        </a:p>
      </dgm:t>
    </dgm:pt>
    <dgm:pt modelId="{F462CC27-5867-49B6-B4E4-29776A0C6202}" type="parTrans" cxnId="{74103521-1B51-42D0-B526-FB9A0B824806}">
      <dgm:prSet/>
      <dgm:spPr/>
      <dgm:t>
        <a:bodyPr/>
        <a:lstStyle/>
        <a:p>
          <a:endParaRPr lang="en-US"/>
        </a:p>
      </dgm:t>
    </dgm:pt>
    <dgm:pt modelId="{05E2E559-19B6-4998-863D-E792F9084541}" type="sibTrans" cxnId="{74103521-1B51-42D0-B526-FB9A0B824806}">
      <dgm:prSet/>
      <dgm:spPr/>
      <dgm:t>
        <a:bodyPr/>
        <a:lstStyle/>
        <a:p>
          <a:endParaRPr lang="en-US"/>
        </a:p>
      </dgm:t>
    </dgm:pt>
    <dgm:pt modelId="{C6D79D37-6D47-428F-9049-35923BC2B37A}">
      <dgm:prSet phldrT="[Text]"/>
      <dgm:spPr/>
      <dgm:t>
        <a:bodyPr/>
        <a:lstStyle/>
        <a:p>
          <a:r>
            <a:rPr lang="en-US" b="1" dirty="0">
              <a:latin typeface="Abadi" panose="020B0604020104020204" pitchFamily="34" charset="0"/>
            </a:rPr>
            <a:t>Vaccination at transit points with frontline workers placed at the borders to vaccinate those exiting or entering hard-to-access and security compromised areas</a:t>
          </a:r>
          <a:endParaRPr lang="en-US" b="1" dirty="0"/>
        </a:p>
      </dgm:t>
    </dgm:pt>
    <dgm:pt modelId="{A7C6DEBD-4DBD-4457-A59E-A0F5CA9E311D}" type="parTrans" cxnId="{82E24F53-28F9-4EB4-BDBE-6831CF797C64}">
      <dgm:prSet/>
      <dgm:spPr/>
      <dgm:t>
        <a:bodyPr/>
        <a:lstStyle/>
        <a:p>
          <a:endParaRPr lang="en-US"/>
        </a:p>
      </dgm:t>
    </dgm:pt>
    <dgm:pt modelId="{57DF00C9-B675-4F0C-8E5D-CFAD6CE94A87}" type="sibTrans" cxnId="{82E24F53-28F9-4EB4-BDBE-6831CF797C64}">
      <dgm:prSet/>
      <dgm:spPr/>
      <dgm:t>
        <a:bodyPr/>
        <a:lstStyle/>
        <a:p>
          <a:endParaRPr lang="en-US"/>
        </a:p>
      </dgm:t>
    </dgm:pt>
    <dgm:pt modelId="{CC460E76-1800-4A0B-9A50-631170A3CFD5}">
      <dgm:prSet/>
      <dgm:spPr/>
      <dgm:t>
        <a:bodyPr/>
        <a:lstStyle/>
        <a:p>
          <a:r>
            <a:rPr lang="en-US" b="1" dirty="0">
              <a:latin typeface="Abadi" panose="020B0604020104020204" pitchFamily="34" charset="0"/>
            </a:rPr>
            <a:t>Staggered approach ; Cross-border team strategies</a:t>
          </a:r>
          <a:endParaRPr lang="en-US" b="1" dirty="0"/>
        </a:p>
      </dgm:t>
    </dgm:pt>
    <dgm:pt modelId="{326342F4-8E9B-442B-AEAE-C87960501C9E}" type="parTrans" cxnId="{9377238C-DA19-4581-9CB7-D242E7D18F34}">
      <dgm:prSet/>
      <dgm:spPr/>
      <dgm:t>
        <a:bodyPr/>
        <a:lstStyle/>
        <a:p>
          <a:endParaRPr lang="en-US"/>
        </a:p>
      </dgm:t>
    </dgm:pt>
    <dgm:pt modelId="{1DD82630-5C1B-4AAE-B4B7-A75873B96149}" type="sibTrans" cxnId="{9377238C-DA19-4581-9CB7-D242E7D18F34}">
      <dgm:prSet/>
      <dgm:spPr/>
      <dgm:t>
        <a:bodyPr/>
        <a:lstStyle/>
        <a:p>
          <a:endParaRPr lang="en-US"/>
        </a:p>
      </dgm:t>
    </dgm:pt>
    <dgm:pt modelId="{541633D6-816B-4468-9A5F-F355EE6B3FD7}" type="pres">
      <dgm:prSet presAssocID="{7B0FDFDD-367D-4587-99AE-D8C0047B6CAF}" presName="Name0" presStyleCnt="0">
        <dgm:presLayoutVars>
          <dgm:dir/>
          <dgm:resizeHandles val="exact"/>
        </dgm:presLayoutVars>
      </dgm:prSet>
      <dgm:spPr/>
    </dgm:pt>
    <dgm:pt modelId="{C6E68BCC-F8F9-4C4D-BDB7-4A113B44A963}" type="pres">
      <dgm:prSet presAssocID="{B835AAC4-39C0-4262-A8DC-E4838F59CCE8}" presName="node" presStyleLbl="node1" presStyleIdx="0" presStyleCnt="5" custScaleX="114946">
        <dgm:presLayoutVars>
          <dgm:bulletEnabled val="1"/>
        </dgm:presLayoutVars>
      </dgm:prSet>
      <dgm:spPr/>
    </dgm:pt>
    <dgm:pt modelId="{AE821FF9-E924-443E-860F-BCBCD2DF26AF}" type="pres">
      <dgm:prSet presAssocID="{A805B52D-6CC4-473F-9F75-2CE9FEEE01CE}" presName="sibTrans" presStyleCnt="0"/>
      <dgm:spPr/>
    </dgm:pt>
    <dgm:pt modelId="{0D5D20AC-90F5-4511-8888-B30067818C04}" type="pres">
      <dgm:prSet presAssocID="{93358AE4-A41E-4BD5-BA81-F88A93A300BC}" presName="node" presStyleLbl="node1" presStyleIdx="1" presStyleCnt="5" custLinFactNeighborX="54346" custLinFactNeighborY="-3917">
        <dgm:presLayoutVars>
          <dgm:bulletEnabled val="1"/>
        </dgm:presLayoutVars>
      </dgm:prSet>
      <dgm:spPr/>
    </dgm:pt>
    <dgm:pt modelId="{DCD4DDD7-2A8F-4899-892B-F9770315A69F}" type="pres">
      <dgm:prSet presAssocID="{205AD93A-38F5-407E-9ED0-740201241055}" presName="sibTrans" presStyleCnt="0"/>
      <dgm:spPr/>
    </dgm:pt>
    <dgm:pt modelId="{A03AF3A2-214E-402F-AF6B-9DFDE86ADF5A}" type="pres">
      <dgm:prSet presAssocID="{38DE24C8-A68C-4DC2-BC06-2A92D788CE43}" presName="node" presStyleLbl="node1" presStyleIdx="2" presStyleCnt="5" custLinFactNeighborX="52698" custLinFactNeighborY="-3078">
        <dgm:presLayoutVars>
          <dgm:bulletEnabled val="1"/>
        </dgm:presLayoutVars>
      </dgm:prSet>
      <dgm:spPr/>
    </dgm:pt>
    <dgm:pt modelId="{AABE8314-D9C6-4517-9B31-EE29796EFF9A}" type="pres">
      <dgm:prSet presAssocID="{05E2E559-19B6-4998-863D-E792F9084541}" presName="sibTrans" presStyleCnt="0"/>
      <dgm:spPr/>
    </dgm:pt>
    <dgm:pt modelId="{187C432E-1995-4A80-8CEA-37843E3DB7FB}" type="pres">
      <dgm:prSet presAssocID="{C6D79D37-6D47-428F-9049-35923BC2B37A}" presName="node" presStyleLbl="node1" presStyleIdx="3" presStyleCnt="5" custLinFactNeighborX="-17565" custLinFactNeighborY="-2667">
        <dgm:presLayoutVars>
          <dgm:bulletEnabled val="1"/>
        </dgm:presLayoutVars>
      </dgm:prSet>
      <dgm:spPr/>
    </dgm:pt>
    <dgm:pt modelId="{E2D1C71A-EFE3-44F8-BD9D-E2C712E11C13}" type="pres">
      <dgm:prSet presAssocID="{57DF00C9-B675-4F0C-8E5D-CFAD6CE94A87}" presName="sibTrans" presStyleCnt="0"/>
      <dgm:spPr/>
    </dgm:pt>
    <dgm:pt modelId="{0B9787C9-8711-4841-9D04-6BAE62ED64A0}" type="pres">
      <dgm:prSet presAssocID="{CC460E76-1800-4A0B-9A50-631170A3CFD5}" presName="node" presStyleLbl="node1" presStyleIdx="4" presStyleCnt="5" custLinFactNeighborX="3068" custLinFactNeighborY="-2667">
        <dgm:presLayoutVars>
          <dgm:bulletEnabled val="1"/>
        </dgm:presLayoutVars>
      </dgm:prSet>
      <dgm:spPr/>
    </dgm:pt>
  </dgm:ptLst>
  <dgm:cxnLst>
    <dgm:cxn modelId="{F5284909-5476-434B-88A2-38727EAE9E61}" srcId="{7B0FDFDD-367D-4587-99AE-D8C0047B6CAF}" destId="{B835AAC4-39C0-4262-A8DC-E4838F59CCE8}" srcOrd="0" destOrd="0" parTransId="{FEE61EBF-7A85-4E50-951D-76148975CF53}" sibTransId="{A805B52D-6CC4-473F-9F75-2CE9FEEE01CE}"/>
    <dgm:cxn modelId="{74103521-1B51-42D0-B526-FB9A0B824806}" srcId="{7B0FDFDD-367D-4587-99AE-D8C0047B6CAF}" destId="{38DE24C8-A68C-4DC2-BC06-2A92D788CE43}" srcOrd="2" destOrd="0" parTransId="{F462CC27-5867-49B6-B4E4-29776A0C6202}" sibTransId="{05E2E559-19B6-4998-863D-E792F9084541}"/>
    <dgm:cxn modelId="{25C7AE21-84D5-4303-9E9B-EFC9C7374CE0}" type="presOf" srcId="{DCC5382D-08E2-454C-BC1A-C266265E1151}" destId="{0D5D20AC-90F5-4511-8888-B30067818C04}" srcOrd="0" destOrd="1" presId="urn:microsoft.com/office/officeart/2005/8/layout/hList6"/>
    <dgm:cxn modelId="{ECBE1B5C-7443-463D-9C7D-38418BADEF08}" type="presOf" srcId="{38DE24C8-A68C-4DC2-BC06-2A92D788CE43}" destId="{A03AF3A2-214E-402F-AF6B-9DFDE86ADF5A}" srcOrd="0" destOrd="0" presId="urn:microsoft.com/office/officeart/2005/8/layout/hList6"/>
    <dgm:cxn modelId="{1F7F505F-E8BA-4C42-95EA-3A6E1CFE5ACD}" type="presOf" srcId="{C6D79D37-6D47-428F-9049-35923BC2B37A}" destId="{187C432E-1995-4A80-8CEA-37843E3DB7FB}" srcOrd="0" destOrd="0" presId="urn:microsoft.com/office/officeart/2005/8/layout/hList6"/>
    <dgm:cxn modelId="{82E24F53-28F9-4EB4-BDBE-6831CF797C64}" srcId="{7B0FDFDD-367D-4587-99AE-D8C0047B6CAF}" destId="{C6D79D37-6D47-428F-9049-35923BC2B37A}" srcOrd="3" destOrd="0" parTransId="{A7C6DEBD-4DBD-4457-A59E-A0F5CA9E311D}" sibTransId="{57DF00C9-B675-4F0C-8E5D-CFAD6CE94A87}"/>
    <dgm:cxn modelId="{21E0DF54-3D91-4F60-94D3-D42A3B41E27C}" type="presOf" srcId="{B835AAC4-39C0-4262-A8DC-E4838F59CCE8}" destId="{C6E68BCC-F8F9-4C4D-BDB7-4A113B44A963}" srcOrd="0" destOrd="0" presId="urn:microsoft.com/office/officeart/2005/8/layout/hList6"/>
    <dgm:cxn modelId="{9377238C-DA19-4581-9CB7-D242E7D18F34}" srcId="{7B0FDFDD-367D-4587-99AE-D8C0047B6CAF}" destId="{CC460E76-1800-4A0B-9A50-631170A3CFD5}" srcOrd="4" destOrd="0" parTransId="{326342F4-8E9B-442B-AEAE-C87960501C9E}" sibTransId="{1DD82630-5C1B-4AAE-B4B7-A75873B96149}"/>
    <dgm:cxn modelId="{5DDE6892-5AE0-40C2-B37E-55ABD1B3D9C5}" type="presOf" srcId="{7B0FDFDD-367D-4587-99AE-D8C0047B6CAF}" destId="{541633D6-816B-4468-9A5F-F355EE6B3FD7}" srcOrd="0" destOrd="0" presId="urn:microsoft.com/office/officeart/2005/8/layout/hList6"/>
    <dgm:cxn modelId="{1540D2C6-D57A-4740-AD19-7B045D3CC0A8}" srcId="{7B0FDFDD-367D-4587-99AE-D8C0047B6CAF}" destId="{93358AE4-A41E-4BD5-BA81-F88A93A300BC}" srcOrd="1" destOrd="0" parTransId="{A2C064B3-047A-4B63-BCA3-4AC91E01A92C}" sibTransId="{205AD93A-38F5-407E-9ED0-740201241055}"/>
    <dgm:cxn modelId="{7FB265D7-6908-4FB7-AA38-C70B522BB887}" type="presOf" srcId="{93358AE4-A41E-4BD5-BA81-F88A93A300BC}" destId="{0D5D20AC-90F5-4511-8888-B30067818C04}" srcOrd="0" destOrd="0" presId="urn:microsoft.com/office/officeart/2005/8/layout/hList6"/>
    <dgm:cxn modelId="{A5FB74D7-8868-4947-8A0A-B3C579AB89FB}" type="presOf" srcId="{CC460E76-1800-4A0B-9A50-631170A3CFD5}" destId="{0B9787C9-8711-4841-9D04-6BAE62ED64A0}" srcOrd="0" destOrd="0" presId="urn:microsoft.com/office/officeart/2005/8/layout/hList6"/>
    <dgm:cxn modelId="{DB704BE3-CEDE-440F-9CBD-E9B2801622FC}" srcId="{93358AE4-A41E-4BD5-BA81-F88A93A300BC}" destId="{DCC5382D-08E2-454C-BC1A-C266265E1151}" srcOrd="0" destOrd="0" parTransId="{93E17D92-DF0D-487C-88AB-F5BF58172994}" sibTransId="{C967517E-0B6C-455F-9715-2B7C6319C6CE}"/>
    <dgm:cxn modelId="{6128201E-E875-4E96-A1AA-BC8EFD24CAFB}" type="presParOf" srcId="{541633D6-816B-4468-9A5F-F355EE6B3FD7}" destId="{C6E68BCC-F8F9-4C4D-BDB7-4A113B44A963}" srcOrd="0" destOrd="0" presId="urn:microsoft.com/office/officeart/2005/8/layout/hList6"/>
    <dgm:cxn modelId="{913E18B1-2DED-437C-8562-5592DD5C85DA}" type="presParOf" srcId="{541633D6-816B-4468-9A5F-F355EE6B3FD7}" destId="{AE821FF9-E924-443E-860F-BCBCD2DF26AF}" srcOrd="1" destOrd="0" presId="urn:microsoft.com/office/officeart/2005/8/layout/hList6"/>
    <dgm:cxn modelId="{17DE3242-9B45-40FA-B68B-E780BB1C3B21}" type="presParOf" srcId="{541633D6-816B-4468-9A5F-F355EE6B3FD7}" destId="{0D5D20AC-90F5-4511-8888-B30067818C04}" srcOrd="2" destOrd="0" presId="urn:microsoft.com/office/officeart/2005/8/layout/hList6"/>
    <dgm:cxn modelId="{F79DB570-125B-466C-BDE4-1E1937EEEB83}" type="presParOf" srcId="{541633D6-816B-4468-9A5F-F355EE6B3FD7}" destId="{DCD4DDD7-2A8F-4899-892B-F9770315A69F}" srcOrd="3" destOrd="0" presId="urn:microsoft.com/office/officeart/2005/8/layout/hList6"/>
    <dgm:cxn modelId="{B8EA0F1C-9673-4000-B1C3-D50429C2A11E}" type="presParOf" srcId="{541633D6-816B-4468-9A5F-F355EE6B3FD7}" destId="{A03AF3A2-214E-402F-AF6B-9DFDE86ADF5A}" srcOrd="4" destOrd="0" presId="urn:microsoft.com/office/officeart/2005/8/layout/hList6"/>
    <dgm:cxn modelId="{1FA61745-7B33-4A48-BE24-5DC8E48D87CB}" type="presParOf" srcId="{541633D6-816B-4468-9A5F-F355EE6B3FD7}" destId="{AABE8314-D9C6-4517-9B31-EE29796EFF9A}" srcOrd="5" destOrd="0" presId="urn:microsoft.com/office/officeart/2005/8/layout/hList6"/>
    <dgm:cxn modelId="{A9873315-4531-4C57-8C3C-876FD174672F}" type="presParOf" srcId="{541633D6-816B-4468-9A5F-F355EE6B3FD7}" destId="{187C432E-1995-4A80-8CEA-37843E3DB7FB}" srcOrd="6" destOrd="0" presId="urn:microsoft.com/office/officeart/2005/8/layout/hList6"/>
    <dgm:cxn modelId="{A546A9C7-6AD7-4EF2-95D5-8C566A97DC84}" type="presParOf" srcId="{541633D6-816B-4468-9A5F-F355EE6B3FD7}" destId="{E2D1C71A-EFE3-44F8-BD9D-E2C712E11C13}" srcOrd="7" destOrd="0" presId="urn:microsoft.com/office/officeart/2005/8/layout/hList6"/>
    <dgm:cxn modelId="{33C20F2A-DED6-4334-8854-4F2F3F889436}" type="presParOf" srcId="{541633D6-816B-4468-9A5F-F355EE6B3FD7}" destId="{0B9787C9-8711-4841-9D04-6BAE62ED64A0}"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796AFE-8A96-4D3B-864E-8E43ADA35E8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797A5C1-E343-4337-86ED-28F471062A9E}">
      <dgm:prSet phldrT="[Text]"/>
      <dgm:spPr/>
      <dgm:t>
        <a:bodyPr/>
        <a:lstStyle/>
        <a:p>
          <a:r>
            <a:rPr lang="en-US" b="1" dirty="0"/>
            <a:t>Transition</a:t>
          </a:r>
          <a:r>
            <a:rPr lang="en-US" dirty="0"/>
            <a:t> </a:t>
          </a:r>
        </a:p>
      </dgm:t>
    </dgm:pt>
    <dgm:pt modelId="{FB0E10BE-A409-49B2-8AAC-1216CF9D7425}" type="parTrans" cxnId="{9C5A097B-574F-411B-A50A-2274B6D80E1A}">
      <dgm:prSet/>
      <dgm:spPr/>
      <dgm:t>
        <a:bodyPr/>
        <a:lstStyle/>
        <a:p>
          <a:endParaRPr lang="en-US"/>
        </a:p>
      </dgm:t>
    </dgm:pt>
    <dgm:pt modelId="{BB74A91E-4DC1-4AEF-9DFD-0D4090EC4400}" type="sibTrans" cxnId="{9C5A097B-574F-411B-A50A-2274B6D80E1A}">
      <dgm:prSet/>
      <dgm:spPr/>
      <dgm:t>
        <a:bodyPr/>
        <a:lstStyle/>
        <a:p>
          <a:endParaRPr lang="en-US"/>
        </a:p>
      </dgm:t>
    </dgm:pt>
    <dgm:pt modelId="{F5727220-803A-4651-933F-9A98EE3C1C2F}">
      <dgm:prSet phldrT="[Text]" custT="1"/>
      <dgm:spPr/>
      <dgm:t>
        <a:bodyPr/>
        <a:lstStyle/>
        <a:p>
          <a:r>
            <a:rPr lang="en-US" sz="1600" b="1" dirty="0">
              <a:latin typeface="Abadi" panose="020B0604020104020204" pitchFamily="34" charset="0"/>
            </a:rPr>
            <a:t>from implementation of vaccination under humanitarian emergency to implementation of regular routine immunization</a:t>
          </a:r>
          <a:endParaRPr lang="en-US" sz="1600" b="1" dirty="0"/>
        </a:p>
      </dgm:t>
    </dgm:pt>
    <dgm:pt modelId="{1BC3C679-14A2-4611-95BB-0B2EC63EBAAA}" type="parTrans" cxnId="{BFFFEEC0-CFEC-4AB7-85E7-95DD977D86EC}">
      <dgm:prSet/>
      <dgm:spPr/>
      <dgm:t>
        <a:bodyPr/>
        <a:lstStyle/>
        <a:p>
          <a:endParaRPr lang="en-US"/>
        </a:p>
      </dgm:t>
    </dgm:pt>
    <dgm:pt modelId="{ACCA4C47-9B33-4433-B397-4C45E5A29E68}" type="sibTrans" cxnId="{BFFFEEC0-CFEC-4AB7-85E7-95DD977D86EC}">
      <dgm:prSet/>
      <dgm:spPr/>
      <dgm:t>
        <a:bodyPr/>
        <a:lstStyle/>
        <a:p>
          <a:endParaRPr lang="en-US"/>
        </a:p>
      </dgm:t>
    </dgm:pt>
    <dgm:pt modelId="{62063116-B238-48AB-8440-757A6E6B7294}">
      <dgm:prSet phldrT="[Text]" custT="1"/>
      <dgm:spPr/>
      <dgm:t>
        <a:bodyPr/>
        <a:lstStyle/>
        <a:p>
          <a:r>
            <a:rPr lang="en-US" sz="1600" b="1" dirty="0">
              <a:latin typeface="Abadi" panose="020B0604020104020204" pitchFamily="34" charset="0"/>
            </a:rPr>
            <a:t>may facilitate accountability and avoid donor fatigue</a:t>
          </a:r>
          <a:endParaRPr lang="en-US" sz="1600" b="1" dirty="0"/>
        </a:p>
      </dgm:t>
    </dgm:pt>
    <dgm:pt modelId="{68AD565A-8D1C-4878-B9FE-254D0EF0C3AE}" type="parTrans" cxnId="{053DA282-1E34-4CF9-A6AD-E116172C46E1}">
      <dgm:prSet/>
      <dgm:spPr/>
      <dgm:t>
        <a:bodyPr/>
        <a:lstStyle/>
        <a:p>
          <a:endParaRPr lang="en-US"/>
        </a:p>
      </dgm:t>
    </dgm:pt>
    <dgm:pt modelId="{E9472422-FFDE-47F5-A961-A92013C55BCF}" type="sibTrans" cxnId="{053DA282-1E34-4CF9-A6AD-E116172C46E1}">
      <dgm:prSet/>
      <dgm:spPr/>
      <dgm:t>
        <a:bodyPr/>
        <a:lstStyle/>
        <a:p>
          <a:endParaRPr lang="en-US"/>
        </a:p>
      </dgm:t>
    </dgm:pt>
    <dgm:pt modelId="{BBA50439-311B-46A8-9B61-DB6BAAFE5E0C}">
      <dgm:prSet phldrT="[Text]" custT="1"/>
      <dgm:spPr/>
      <dgm:t>
        <a:bodyPr/>
        <a:lstStyle/>
        <a:p>
          <a:r>
            <a:rPr lang="en-US" sz="1600" b="1" kern="1200" dirty="0">
              <a:solidFill>
                <a:prstClr val="white"/>
              </a:solidFill>
              <a:latin typeface="Calibri"/>
              <a:ea typeface="+mn-ea"/>
              <a:cs typeface="+mn-cs"/>
            </a:rPr>
            <a:t>Shift from crisis to </a:t>
          </a:r>
        </a:p>
        <a:p>
          <a:r>
            <a:rPr lang="en-US" sz="1600" b="1" kern="1200" dirty="0">
              <a:solidFill>
                <a:prstClr val="white"/>
              </a:solidFill>
              <a:latin typeface="Calibri"/>
              <a:ea typeface="+mn-ea"/>
              <a:cs typeface="+mn-cs"/>
            </a:rPr>
            <a:t>rehabilitation</a:t>
          </a:r>
        </a:p>
      </dgm:t>
    </dgm:pt>
    <dgm:pt modelId="{36186D3B-78BB-49DF-BF38-025CEC98AC9E}" type="parTrans" cxnId="{8F89EA8C-EF92-4705-AF8C-B7BCA9EBFD2A}">
      <dgm:prSet/>
      <dgm:spPr/>
      <dgm:t>
        <a:bodyPr/>
        <a:lstStyle/>
        <a:p>
          <a:endParaRPr lang="en-US"/>
        </a:p>
      </dgm:t>
    </dgm:pt>
    <dgm:pt modelId="{05AFBE45-09CA-417F-961B-BD1A163287F8}" type="sibTrans" cxnId="{8F89EA8C-EF92-4705-AF8C-B7BCA9EBFD2A}">
      <dgm:prSet/>
      <dgm:spPr/>
      <dgm:t>
        <a:bodyPr/>
        <a:lstStyle/>
        <a:p>
          <a:endParaRPr lang="en-US"/>
        </a:p>
      </dgm:t>
    </dgm:pt>
    <dgm:pt modelId="{6AA826FF-3051-4B8C-8325-61B000B6FD2B}">
      <dgm:prSet phldrT="[Text]" custT="1"/>
      <dgm:spPr/>
      <dgm:t>
        <a:bodyPr/>
        <a:lstStyle/>
        <a:p>
          <a:r>
            <a:rPr lang="en-US" sz="1400" b="1" dirty="0">
              <a:latin typeface="Abadi" panose="020B0604020104020204" pitchFamily="34" charset="0"/>
            </a:rPr>
            <a:t>To rehabilitation of vaccination services and infrastructure should be considered only when the situation improves and a return to routine service delivery is possible</a:t>
          </a:r>
          <a:endParaRPr lang="en-US" sz="1400" b="1" dirty="0"/>
        </a:p>
      </dgm:t>
    </dgm:pt>
    <dgm:pt modelId="{7EAC79B9-ABF8-48B8-A57E-188B8BBA4489}" type="parTrans" cxnId="{5C6A520C-0A24-44C9-9E41-E10D3C7D5744}">
      <dgm:prSet/>
      <dgm:spPr/>
      <dgm:t>
        <a:bodyPr/>
        <a:lstStyle/>
        <a:p>
          <a:endParaRPr lang="en-US"/>
        </a:p>
      </dgm:t>
    </dgm:pt>
    <dgm:pt modelId="{78E87C2A-6395-4F91-A001-C0EDA7BDC1FF}" type="sibTrans" cxnId="{5C6A520C-0A24-44C9-9E41-E10D3C7D5744}">
      <dgm:prSet/>
      <dgm:spPr/>
      <dgm:t>
        <a:bodyPr/>
        <a:lstStyle/>
        <a:p>
          <a:endParaRPr lang="en-US"/>
        </a:p>
      </dgm:t>
    </dgm:pt>
    <dgm:pt modelId="{8E9A5696-19F0-48ED-A567-9A24E6365F7A}">
      <dgm:prSet phldrT="[Text]" custT="1"/>
      <dgm:spPr/>
      <dgm:t>
        <a:bodyPr/>
        <a:lstStyle/>
        <a:p>
          <a:r>
            <a:rPr lang="en-US" sz="1400" b="1" dirty="0">
              <a:latin typeface="Abadi" panose="020B0604020104020204" pitchFamily="34" charset="0"/>
            </a:rPr>
            <a:t>aim is to optimize the use of the resources which were made available during the emergency. The interventions conducted, experience gained or innovations applied during the emergency should be sustained and strengthened. </a:t>
          </a:r>
          <a:endParaRPr lang="en-US" sz="1400" b="1" dirty="0"/>
        </a:p>
      </dgm:t>
    </dgm:pt>
    <dgm:pt modelId="{77A04818-5F5B-4AD5-B2AB-7D5D82779E55}" type="parTrans" cxnId="{AFA99072-4334-4D9B-A4D7-516DA6BC599C}">
      <dgm:prSet/>
      <dgm:spPr/>
      <dgm:t>
        <a:bodyPr/>
        <a:lstStyle/>
        <a:p>
          <a:endParaRPr lang="en-US"/>
        </a:p>
      </dgm:t>
    </dgm:pt>
    <dgm:pt modelId="{51F189E9-98FB-44A7-9A30-DC68CECB9C0C}" type="sibTrans" cxnId="{AFA99072-4334-4D9B-A4D7-516DA6BC599C}">
      <dgm:prSet/>
      <dgm:spPr/>
      <dgm:t>
        <a:bodyPr/>
        <a:lstStyle/>
        <a:p>
          <a:endParaRPr lang="en-US"/>
        </a:p>
      </dgm:t>
    </dgm:pt>
    <dgm:pt modelId="{E94E305A-023E-47DA-8BF0-B027346DB0DD}">
      <dgm:prSet phldrT="[Text]" custT="1"/>
      <dgm:spPr/>
      <dgm:t>
        <a:bodyPr/>
        <a:lstStyle/>
        <a:p>
          <a:r>
            <a:rPr lang="en-US" sz="1300" b="1" dirty="0">
              <a:latin typeface="Abadi" panose="020B0604020104020204" pitchFamily="34" charset="0"/>
            </a:rPr>
            <a:t>Updating</a:t>
          </a:r>
          <a:r>
            <a:rPr lang="en-US" sz="1300" dirty="0"/>
            <a:t> </a:t>
          </a:r>
        </a:p>
        <a:p>
          <a:r>
            <a:rPr lang="en-US" sz="1400" dirty="0" err="1"/>
            <a:t>cMYP</a:t>
          </a:r>
          <a:r>
            <a:rPr lang="en-US" sz="1300" dirty="0"/>
            <a:t> /National Immunization Strategic plan</a:t>
          </a:r>
        </a:p>
      </dgm:t>
    </dgm:pt>
    <dgm:pt modelId="{F0FFC217-40EF-4DF5-9250-AEE6074F86DC}" type="parTrans" cxnId="{D6C441E1-FD16-4807-B14B-72CAC611ECB8}">
      <dgm:prSet/>
      <dgm:spPr/>
      <dgm:t>
        <a:bodyPr/>
        <a:lstStyle/>
        <a:p>
          <a:endParaRPr lang="en-US"/>
        </a:p>
      </dgm:t>
    </dgm:pt>
    <dgm:pt modelId="{2A4A57C4-6952-4812-B038-BE1E41C9FBC9}" type="sibTrans" cxnId="{D6C441E1-FD16-4807-B14B-72CAC611ECB8}">
      <dgm:prSet/>
      <dgm:spPr/>
      <dgm:t>
        <a:bodyPr/>
        <a:lstStyle/>
        <a:p>
          <a:endParaRPr lang="en-US"/>
        </a:p>
      </dgm:t>
    </dgm:pt>
    <dgm:pt modelId="{3ECAC7C1-69ED-45FA-B505-6DC8646F54E5}">
      <dgm:prSet phldrT="[Text]" custT="1"/>
      <dgm:spPr/>
      <dgm:t>
        <a:bodyPr/>
        <a:lstStyle/>
        <a:p>
          <a:r>
            <a:rPr lang="en-US" sz="1400" b="1" dirty="0">
              <a:latin typeface="Abadi" panose="020B0604020104020204" pitchFamily="34" charset="0"/>
            </a:rPr>
            <a:t>Development or updating of a comprehensive multi-year plan may be useful for immunization </a:t>
          </a:r>
          <a:r>
            <a:rPr lang="en-US" sz="1400" b="1" dirty="0" err="1">
              <a:latin typeface="Abadi" panose="020B0604020104020204" pitchFamily="34" charset="0"/>
            </a:rPr>
            <a:t>programme</a:t>
          </a:r>
          <a:r>
            <a:rPr lang="en-US" sz="1400" b="1" dirty="0">
              <a:latin typeface="Abadi" panose="020B0604020104020204" pitchFamily="34" charset="0"/>
            </a:rPr>
            <a:t> recovery</a:t>
          </a:r>
          <a:endParaRPr lang="en-US" sz="1400" b="1" dirty="0"/>
        </a:p>
      </dgm:t>
    </dgm:pt>
    <dgm:pt modelId="{265233D7-6276-40DD-B4BC-B60BB6A3709C}" type="parTrans" cxnId="{330D021C-C0D6-42DC-9748-0772DDA0F48F}">
      <dgm:prSet/>
      <dgm:spPr/>
      <dgm:t>
        <a:bodyPr/>
        <a:lstStyle/>
        <a:p>
          <a:endParaRPr lang="en-US"/>
        </a:p>
      </dgm:t>
    </dgm:pt>
    <dgm:pt modelId="{BAAC13DD-9A93-4D66-B182-CA0475BE5BDB}" type="sibTrans" cxnId="{330D021C-C0D6-42DC-9748-0772DDA0F48F}">
      <dgm:prSet/>
      <dgm:spPr/>
      <dgm:t>
        <a:bodyPr/>
        <a:lstStyle/>
        <a:p>
          <a:endParaRPr lang="en-US"/>
        </a:p>
      </dgm:t>
    </dgm:pt>
    <dgm:pt modelId="{41F15C99-AEEE-45AE-AD28-912B027548AA}">
      <dgm:prSet phldrT="[Text]" custT="1"/>
      <dgm:spPr/>
      <dgm:t>
        <a:bodyPr/>
        <a:lstStyle/>
        <a:p>
          <a:r>
            <a:rPr lang="en-US" sz="1400" b="1" dirty="0">
              <a:latin typeface="Abadi" panose="020B0604020104020204" pitchFamily="34" charset="0"/>
            </a:rPr>
            <a:t>In protracted emergency situations, and even in active conflicts, all attempts should be made to (re)establish routine vaccination services utilizing available and rehabilitated health facilities and the activities of all health care providing partners who can deliver vaccination on the ground</a:t>
          </a:r>
          <a:endParaRPr lang="en-US" sz="1400" b="1" dirty="0"/>
        </a:p>
      </dgm:t>
    </dgm:pt>
    <dgm:pt modelId="{5EBA97EE-8D44-49F0-8C7D-2929DB2596E4}" type="parTrans" cxnId="{B4D4E7B8-3C27-4C63-BCF8-EDCC60AA78BC}">
      <dgm:prSet/>
      <dgm:spPr/>
      <dgm:t>
        <a:bodyPr/>
        <a:lstStyle/>
        <a:p>
          <a:endParaRPr lang="en-US"/>
        </a:p>
      </dgm:t>
    </dgm:pt>
    <dgm:pt modelId="{A2056818-69D1-4D41-9122-1D7879BC092C}" type="sibTrans" cxnId="{B4D4E7B8-3C27-4C63-BCF8-EDCC60AA78BC}">
      <dgm:prSet/>
      <dgm:spPr/>
      <dgm:t>
        <a:bodyPr/>
        <a:lstStyle/>
        <a:p>
          <a:endParaRPr lang="en-US"/>
        </a:p>
      </dgm:t>
    </dgm:pt>
    <dgm:pt modelId="{C2AF6E99-27D5-474D-B4B0-DF2289505AB6}">
      <dgm:prSet phldrT="[Text]" custT="1"/>
      <dgm:spPr/>
      <dgm:t>
        <a:bodyPr/>
        <a:lstStyle/>
        <a:p>
          <a:r>
            <a:rPr lang="en-US" sz="1600" b="1" dirty="0">
              <a:latin typeface="Abadi" panose="020B0604020104020204" pitchFamily="34" charset="0"/>
            </a:rPr>
            <a:t>provision of routine vaccination should always be assured, not only at the stage of the exit strategy</a:t>
          </a:r>
          <a:endParaRPr lang="en-US" sz="1600" b="1" dirty="0"/>
        </a:p>
      </dgm:t>
    </dgm:pt>
    <dgm:pt modelId="{7353FE0C-FFA7-4CE6-811A-EE6410251C9C}" type="parTrans" cxnId="{D3A0E129-CD32-4D34-818F-6088C7B65864}">
      <dgm:prSet/>
      <dgm:spPr/>
      <dgm:t>
        <a:bodyPr/>
        <a:lstStyle/>
        <a:p>
          <a:endParaRPr lang="en-US"/>
        </a:p>
      </dgm:t>
    </dgm:pt>
    <dgm:pt modelId="{0B7E856E-4A79-49CB-AAF9-2646866F931F}" type="sibTrans" cxnId="{D3A0E129-CD32-4D34-818F-6088C7B65864}">
      <dgm:prSet/>
      <dgm:spPr/>
      <dgm:t>
        <a:bodyPr/>
        <a:lstStyle/>
        <a:p>
          <a:endParaRPr lang="en-US"/>
        </a:p>
      </dgm:t>
    </dgm:pt>
    <dgm:pt modelId="{FA9C7EA4-0459-4021-BF2D-955626950CC1}">
      <dgm:prSet phldrT="[Text]" custT="1"/>
      <dgm:spPr/>
      <dgm:t>
        <a:bodyPr/>
        <a:lstStyle/>
        <a:p>
          <a:r>
            <a:rPr lang="en-US" sz="1400" b="1" dirty="0">
              <a:latin typeface="Abadi" panose="020B0604020104020204" pitchFamily="34" charset="0"/>
            </a:rPr>
            <a:t>The partnership and coordination which have been built during the crisis should be sustained and the integrated health service delivery should be expanded and strengthened </a:t>
          </a:r>
          <a:endParaRPr lang="en-US" sz="1400" b="1" dirty="0"/>
        </a:p>
      </dgm:t>
    </dgm:pt>
    <dgm:pt modelId="{4EB5828E-B1EA-4164-89E1-3BB279EF87CC}" type="parTrans" cxnId="{D519B0E0-663D-49DA-BD05-C2285C3EB54B}">
      <dgm:prSet/>
      <dgm:spPr/>
      <dgm:t>
        <a:bodyPr/>
        <a:lstStyle/>
        <a:p>
          <a:endParaRPr lang="en-US"/>
        </a:p>
      </dgm:t>
    </dgm:pt>
    <dgm:pt modelId="{94A5C602-93B0-4813-B530-3B32821595B2}" type="sibTrans" cxnId="{D519B0E0-663D-49DA-BD05-C2285C3EB54B}">
      <dgm:prSet/>
      <dgm:spPr/>
      <dgm:t>
        <a:bodyPr/>
        <a:lstStyle/>
        <a:p>
          <a:endParaRPr lang="en-US"/>
        </a:p>
      </dgm:t>
    </dgm:pt>
    <dgm:pt modelId="{05DB17ED-2701-44FB-9041-2BE305F8CEE0}">
      <dgm:prSet phldrT="[Text]" custT="1"/>
      <dgm:spPr/>
      <dgm:t>
        <a:bodyPr/>
        <a:lstStyle/>
        <a:p>
          <a:r>
            <a:rPr lang="en-US" sz="1400" b="1" dirty="0">
              <a:latin typeface="Abadi" panose="020B0604020104020204" pitchFamily="34" charset="0"/>
            </a:rPr>
            <a:t>The proportion of vaccinations provided through each of the fixed</a:t>
          </a:r>
          <a:r>
            <a:rPr lang="en-US" sz="1200" dirty="0">
              <a:latin typeface="Abadi" panose="020B0604020104020204" pitchFamily="34" charset="0"/>
            </a:rPr>
            <a:t>, </a:t>
          </a:r>
          <a:r>
            <a:rPr lang="en-US" sz="1400" b="1" dirty="0">
              <a:latin typeface="Abadi" panose="020B0604020104020204" pitchFamily="34" charset="0"/>
            </a:rPr>
            <a:t>outreach and mobile delivery strategies will depend on available and rehabilitated infrastructures as well as feasibility of implementation.</a:t>
          </a:r>
          <a:endParaRPr lang="en-US" sz="1200" b="1" dirty="0"/>
        </a:p>
      </dgm:t>
    </dgm:pt>
    <dgm:pt modelId="{D7A20A7D-06A9-49CA-969B-5C506D680926}" type="parTrans" cxnId="{6445FFDA-E36A-4E86-9A3B-1E3A212E62E2}">
      <dgm:prSet/>
      <dgm:spPr/>
      <dgm:t>
        <a:bodyPr/>
        <a:lstStyle/>
        <a:p>
          <a:endParaRPr lang="en-US"/>
        </a:p>
      </dgm:t>
    </dgm:pt>
    <dgm:pt modelId="{4B1329EA-4955-438C-8B12-2038CCA9EF20}" type="sibTrans" cxnId="{6445FFDA-E36A-4E86-9A3B-1E3A212E62E2}">
      <dgm:prSet/>
      <dgm:spPr/>
      <dgm:t>
        <a:bodyPr/>
        <a:lstStyle/>
        <a:p>
          <a:endParaRPr lang="en-US"/>
        </a:p>
      </dgm:t>
    </dgm:pt>
    <dgm:pt modelId="{C956555D-1A27-4268-8ACC-267C9E575B3E}" type="pres">
      <dgm:prSet presAssocID="{60796AFE-8A96-4D3B-864E-8E43ADA35E89}" presName="linearFlow" presStyleCnt="0">
        <dgm:presLayoutVars>
          <dgm:dir/>
          <dgm:animLvl val="lvl"/>
          <dgm:resizeHandles val="exact"/>
        </dgm:presLayoutVars>
      </dgm:prSet>
      <dgm:spPr/>
    </dgm:pt>
    <dgm:pt modelId="{C43A7B25-FD3C-460B-ABEC-C8454DA2E6E0}" type="pres">
      <dgm:prSet presAssocID="{0797A5C1-E343-4337-86ED-28F471062A9E}" presName="composite" presStyleCnt="0"/>
      <dgm:spPr/>
    </dgm:pt>
    <dgm:pt modelId="{48D1BDB6-CF1C-4801-900F-F98C140AE179}" type="pres">
      <dgm:prSet presAssocID="{0797A5C1-E343-4337-86ED-28F471062A9E}" presName="parentText" presStyleLbl="alignNode1" presStyleIdx="0" presStyleCnt="3">
        <dgm:presLayoutVars>
          <dgm:chMax val="1"/>
          <dgm:bulletEnabled val="1"/>
        </dgm:presLayoutVars>
      </dgm:prSet>
      <dgm:spPr/>
    </dgm:pt>
    <dgm:pt modelId="{1AF99123-D586-4096-941E-16CF2E93F23F}" type="pres">
      <dgm:prSet presAssocID="{0797A5C1-E343-4337-86ED-28F471062A9E}" presName="descendantText" presStyleLbl="alignAcc1" presStyleIdx="0" presStyleCnt="3">
        <dgm:presLayoutVars>
          <dgm:bulletEnabled val="1"/>
        </dgm:presLayoutVars>
      </dgm:prSet>
      <dgm:spPr/>
    </dgm:pt>
    <dgm:pt modelId="{516EF9FF-E2DD-49D7-8832-9DEBEC6B0C8D}" type="pres">
      <dgm:prSet presAssocID="{BB74A91E-4DC1-4AEF-9DFD-0D4090EC4400}" presName="sp" presStyleCnt="0"/>
      <dgm:spPr/>
    </dgm:pt>
    <dgm:pt modelId="{9CF8DFF8-5BDA-4F94-80BA-3860F390FD6F}" type="pres">
      <dgm:prSet presAssocID="{BBA50439-311B-46A8-9B61-DB6BAAFE5E0C}" presName="composite" presStyleCnt="0"/>
      <dgm:spPr/>
    </dgm:pt>
    <dgm:pt modelId="{756E5E47-320F-430A-8020-7D56388C3B80}" type="pres">
      <dgm:prSet presAssocID="{BBA50439-311B-46A8-9B61-DB6BAAFE5E0C}" presName="parentText" presStyleLbl="alignNode1" presStyleIdx="1" presStyleCnt="3" custScaleX="125232">
        <dgm:presLayoutVars>
          <dgm:chMax val="1"/>
          <dgm:bulletEnabled val="1"/>
        </dgm:presLayoutVars>
      </dgm:prSet>
      <dgm:spPr/>
    </dgm:pt>
    <dgm:pt modelId="{37D0D09B-42C6-4C6D-B14C-D07F6CB04299}" type="pres">
      <dgm:prSet presAssocID="{BBA50439-311B-46A8-9B61-DB6BAAFE5E0C}" presName="descendantText" presStyleLbl="alignAcc1" presStyleIdx="1" presStyleCnt="3" custScaleY="129877">
        <dgm:presLayoutVars>
          <dgm:bulletEnabled val="1"/>
        </dgm:presLayoutVars>
      </dgm:prSet>
      <dgm:spPr/>
    </dgm:pt>
    <dgm:pt modelId="{0D57BC97-C772-413D-A51A-E9FCDF115391}" type="pres">
      <dgm:prSet presAssocID="{05AFBE45-09CA-417F-961B-BD1A163287F8}" presName="sp" presStyleCnt="0"/>
      <dgm:spPr/>
    </dgm:pt>
    <dgm:pt modelId="{C75306F0-A983-4980-B5C0-2E30DDCB1DC4}" type="pres">
      <dgm:prSet presAssocID="{E94E305A-023E-47DA-8BF0-B027346DB0DD}" presName="composite" presStyleCnt="0"/>
      <dgm:spPr/>
    </dgm:pt>
    <dgm:pt modelId="{164CC84D-DE3E-444B-9CEA-2FF5A6638D19}" type="pres">
      <dgm:prSet presAssocID="{E94E305A-023E-47DA-8BF0-B027346DB0DD}" presName="parentText" presStyleLbl="alignNode1" presStyleIdx="2" presStyleCnt="3">
        <dgm:presLayoutVars>
          <dgm:chMax val="1"/>
          <dgm:bulletEnabled val="1"/>
        </dgm:presLayoutVars>
      </dgm:prSet>
      <dgm:spPr/>
    </dgm:pt>
    <dgm:pt modelId="{910DD7E3-6D5A-4A69-BD95-F15BF1FE5326}" type="pres">
      <dgm:prSet presAssocID="{E94E305A-023E-47DA-8BF0-B027346DB0DD}" presName="descendantText" presStyleLbl="alignAcc1" presStyleIdx="2" presStyleCnt="3" custScaleY="170786">
        <dgm:presLayoutVars>
          <dgm:bulletEnabled val="1"/>
        </dgm:presLayoutVars>
      </dgm:prSet>
      <dgm:spPr/>
    </dgm:pt>
  </dgm:ptLst>
  <dgm:cxnLst>
    <dgm:cxn modelId="{5C6A520C-0A24-44C9-9E41-E10D3C7D5744}" srcId="{BBA50439-311B-46A8-9B61-DB6BAAFE5E0C}" destId="{6AA826FF-3051-4B8C-8325-61B000B6FD2B}" srcOrd="0" destOrd="0" parTransId="{7EAC79B9-ABF8-48B8-A57E-188B8BBA4489}" sibTransId="{78E87C2A-6395-4F91-A001-C0EDA7BDC1FF}"/>
    <dgm:cxn modelId="{330D021C-C0D6-42DC-9748-0772DDA0F48F}" srcId="{E94E305A-023E-47DA-8BF0-B027346DB0DD}" destId="{3ECAC7C1-69ED-45FA-B505-6DC8646F54E5}" srcOrd="0" destOrd="0" parTransId="{265233D7-6276-40DD-B4BC-B60BB6A3709C}" sibTransId="{BAAC13DD-9A93-4D66-B182-CA0475BE5BDB}"/>
    <dgm:cxn modelId="{D3A0E129-CD32-4D34-818F-6088C7B65864}" srcId="{0797A5C1-E343-4337-86ED-28F471062A9E}" destId="{C2AF6E99-27D5-474D-B4B0-DF2289505AB6}" srcOrd="2" destOrd="0" parTransId="{7353FE0C-FFA7-4CE6-811A-EE6410251C9C}" sibTransId="{0B7E856E-4A79-49CB-AAF9-2646866F931F}"/>
    <dgm:cxn modelId="{341FEB3B-DE9C-4A8A-AD3B-7AD018B48C9A}" type="presOf" srcId="{FA9C7EA4-0459-4021-BF2D-955626950CC1}" destId="{37D0D09B-42C6-4C6D-B14C-D07F6CB04299}" srcOrd="0" destOrd="2" presId="urn:microsoft.com/office/officeart/2005/8/layout/chevron2"/>
    <dgm:cxn modelId="{FDD74C5D-ADF9-453A-BCCB-F6FB8A83EDFD}" type="presOf" srcId="{F5727220-803A-4651-933F-9A98EE3C1C2F}" destId="{1AF99123-D586-4096-941E-16CF2E93F23F}" srcOrd="0" destOrd="0" presId="urn:microsoft.com/office/officeart/2005/8/layout/chevron2"/>
    <dgm:cxn modelId="{D0F31144-5B73-4EFE-B1EF-DAD16CAC2DFB}" type="presOf" srcId="{05DB17ED-2701-44FB-9041-2BE305F8CEE0}" destId="{910DD7E3-6D5A-4A69-BD95-F15BF1FE5326}" srcOrd="0" destOrd="2" presId="urn:microsoft.com/office/officeart/2005/8/layout/chevron2"/>
    <dgm:cxn modelId="{13E93169-8374-442E-B6BD-7F5B84FA9CBA}" type="presOf" srcId="{8E9A5696-19F0-48ED-A567-9A24E6365F7A}" destId="{37D0D09B-42C6-4C6D-B14C-D07F6CB04299}" srcOrd="0" destOrd="1" presId="urn:microsoft.com/office/officeart/2005/8/layout/chevron2"/>
    <dgm:cxn modelId="{F8157069-DCD1-4FA9-A0FE-49F47F1D755A}" type="presOf" srcId="{0797A5C1-E343-4337-86ED-28F471062A9E}" destId="{48D1BDB6-CF1C-4801-900F-F98C140AE179}" srcOrd="0" destOrd="0" presId="urn:microsoft.com/office/officeart/2005/8/layout/chevron2"/>
    <dgm:cxn modelId="{A194F24A-735C-4FF1-B222-12393A047D37}" type="presOf" srcId="{6AA826FF-3051-4B8C-8325-61B000B6FD2B}" destId="{37D0D09B-42C6-4C6D-B14C-D07F6CB04299}" srcOrd="0" destOrd="0" presId="urn:microsoft.com/office/officeart/2005/8/layout/chevron2"/>
    <dgm:cxn modelId="{31DCBE6F-13F4-4A24-A3C3-5AF7CC64C30A}" type="presOf" srcId="{41F15C99-AEEE-45AE-AD28-912B027548AA}" destId="{910DD7E3-6D5A-4A69-BD95-F15BF1FE5326}" srcOrd="0" destOrd="1" presId="urn:microsoft.com/office/officeart/2005/8/layout/chevron2"/>
    <dgm:cxn modelId="{AFA99072-4334-4D9B-A4D7-516DA6BC599C}" srcId="{BBA50439-311B-46A8-9B61-DB6BAAFE5E0C}" destId="{8E9A5696-19F0-48ED-A567-9A24E6365F7A}" srcOrd="1" destOrd="0" parTransId="{77A04818-5F5B-4AD5-B2AB-7D5D82779E55}" sibTransId="{51F189E9-98FB-44A7-9A30-DC68CECB9C0C}"/>
    <dgm:cxn modelId="{F40C6D79-6AF2-4D0E-9B73-BF95EEADB0B2}" type="presOf" srcId="{60796AFE-8A96-4D3B-864E-8E43ADA35E89}" destId="{C956555D-1A27-4268-8ACC-267C9E575B3E}" srcOrd="0" destOrd="0" presId="urn:microsoft.com/office/officeart/2005/8/layout/chevron2"/>
    <dgm:cxn modelId="{9C5A097B-574F-411B-A50A-2274B6D80E1A}" srcId="{60796AFE-8A96-4D3B-864E-8E43ADA35E89}" destId="{0797A5C1-E343-4337-86ED-28F471062A9E}" srcOrd="0" destOrd="0" parTransId="{FB0E10BE-A409-49B2-8AAC-1216CF9D7425}" sibTransId="{BB74A91E-4DC1-4AEF-9DFD-0D4090EC4400}"/>
    <dgm:cxn modelId="{1A972E80-3B59-4FD0-A375-7DC5933DEF0B}" type="presOf" srcId="{62063116-B238-48AB-8440-757A6E6B7294}" destId="{1AF99123-D586-4096-941E-16CF2E93F23F}" srcOrd="0" destOrd="1" presId="urn:microsoft.com/office/officeart/2005/8/layout/chevron2"/>
    <dgm:cxn modelId="{053DA282-1E34-4CF9-A6AD-E116172C46E1}" srcId="{0797A5C1-E343-4337-86ED-28F471062A9E}" destId="{62063116-B238-48AB-8440-757A6E6B7294}" srcOrd="1" destOrd="0" parTransId="{68AD565A-8D1C-4878-B9FE-254D0EF0C3AE}" sibTransId="{E9472422-FFDE-47F5-A961-A92013C55BCF}"/>
    <dgm:cxn modelId="{8F89EA8C-EF92-4705-AF8C-B7BCA9EBFD2A}" srcId="{60796AFE-8A96-4D3B-864E-8E43ADA35E89}" destId="{BBA50439-311B-46A8-9B61-DB6BAAFE5E0C}" srcOrd="1" destOrd="0" parTransId="{36186D3B-78BB-49DF-BF38-025CEC98AC9E}" sibTransId="{05AFBE45-09CA-417F-961B-BD1A163287F8}"/>
    <dgm:cxn modelId="{D71DF090-2D11-46E0-9E97-67745D3C97C3}" type="presOf" srcId="{3ECAC7C1-69ED-45FA-B505-6DC8646F54E5}" destId="{910DD7E3-6D5A-4A69-BD95-F15BF1FE5326}" srcOrd="0" destOrd="0" presId="urn:microsoft.com/office/officeart/2005/8/layout/chevron2"/>
    <dgm:cxn modelId="{635D5EB2-41EB-45A6-8814-2CDACD25655F}" type="presOf" srcId="{C2AF6E99-27D5-474D-B4B0-DF2289505AB6}" destId="{1AF99123-D586-4096-941E-16CF2E93F23F}" srcOrd="0" destOrd="2" presId="urn:microsoft.com/office/officeart/2005/8/layout/chevron2"/>
    <dgm:cxn modelId="{B4D4E7B8-3C27-4C63-BCF8-EDCC60AA78BC}" srcId="{E94E305A-023E-47DA-8BF0-B027346DB0DD}" destId="{41F15C99-AEEE-45AE-AD28-912B027548AA}" srcOrd="1" destOrd="0" parTransId="{5EBA97EE-8D44-49F0-8C7D-2929DB2596E4}" sibTransId="{A2056818-69D1-4D41-9122-1D7879BC092C}"/>
    <dgm:cxn modelId="{BFFFEEC0-CFEC-4AB7-85E7-95DD977D86EC}" srcId="{0797A5C1-E343-4337-86ED-28F471062A9E}" destId="{F5727220-803A-4651-933F-9A98EE3C1C2F}" srcOrd="0" destOrd="0" parTransId="{1BC3C679-14A2-4611-95BB-0B2EC63EBAAA}" sibTransId="{ACCA4C47-9B33-4433-B397-4C45E5A29E68}"/>
    <dgm:cxn modelId="{AB2B28D4-2159-4A55-A991-0A17ED004810}" type="presOf" srcId="{E94E305A-023E-47DA-8BF0-B027346DB0DD}" destId="{164CC84D-DE3E-444B-9CEA-2FF5A6638D19}" srcOrd="0" destOrd="0" presId="urn:microsoft.com/office/officeart/2005/8/layout/chevron2"/>
    <dgm:cxn modelId="{6445FFDA-E36A-4E86-9A3B-1E3A212E62E2}" srcId="{E94E305A-023E-47DA-8BF0-B027346DB0DD}" destId="{05DB17ED-2701-44FB-9041-2BE305F8CEE0}" srcOrd="2" destOrd="0" parTransId="{D7A20A7D-06A9-49CA-969B-5C506D680926}" sibTransId="{4B1329EA-4955-438C-8B12-2038CCA9EF20}"/>
    <dgm:cxn modelId="{71FB5FE0-B75B-43D1-888D-334619F7CEA4}" type="presOf" srcId="{BBA50439-311B-46A8-9B61-DB6BAAFE5E0C}" destId="{756E5E47-320F-430A-8020-7D56388C3B80}" srcOrd="0" destOrd="0" presId="urn:microsoft.com/office/officeart/2005/8/layout/chevron2"/>
    <dgm:cxn modelId="{D519B0E0-663D-49DA-BD05-C2285C3EB54B}" srcId="{BBA50439-311B-46A8-9B61-DB6BAAFE5E0C}" destId="{FA9C7EA4-0459-4021-BF2D-955626950CC1}" srcOrd="2" destOrd="0" parTransId="{4EB5828E-B1EA-4164-89E1-3BB279EF87CC}" sibTransId="{94A5C602-93B0-4813-B530-3B32821595B2}"/>
    <dgm:cxn modelId="{D6C441E1-FD16-4807-B14B-72CAC611ECB8}" srcId="{60796AFE-8A96-4D3B-864E-8E43ADA35E89}" destId="{E94E305A-023E-47DA-8BF0-B027346DB0DD}" srcOrd="2" destOrd="0" parTransId="{F0FFC217-40EF-4DF5-9250-AEE6074F86DC}" sibTransId="{2A4A57C4-6952-4812-B038-BE1E41C9FBC9}"/>
    <dgm:cxn modelId="{8309413B-BA99-4A29-96BC-E9E42D23C4EB}" type="presParOf" srcId="{C956555D-1A27-4268-8ACC-267C9E575B3E}" destId="{C43A7B25-FD3C-460B-ABEC-C8454DA2E6E0}" srcOrd="0" destOrd="0" presId="urn:microsoft.com/office/officeart/2005/8/layout/chevron2"/>
    <dgm:cxn modelId="{85C016DA-CC19-4DBD-9EAF-C849E131C812}" type="presParOf" srcId="{C43A7B25-FD3C-460B-ABEC-C8454DA2E6E0}" destId="{48D1BDB6-CF1C-4801-900F-F98C140AE179}" srcOrd="0" destOrd="0" presId="urn:microsoft.com/office/officeart/2005/8/layout/chevron2"/>
    <dgm:cxn modelId="{FA98A8C2-A705-444C-9E95-063A340992B8}" type="presParOf" srcId="{C43A7B25-FD3C-460B-ABEC-C8454DA2E6E0}" destId="{1AF99123-D586-4096-941E-16CF2E93F23F}" srcOrd="1" destOrd="0" presId="urn:microsoft.com/office/officeart/2005/8/layout/chevron2"/>
    <dgm:cxn modelId="{A8EBECAB-66C5-48FA-B915-0663B768000A}" type="presParOf" srcId="{C956555D-1A27-4268-8ACC-267C9E575B3E}" destId="{516EF9FF-E2DD-49D7-8832-9DEBEC6B0C8D}" srcOrd="1" destOrd="0" presId="urn:microsoft.com/office/officeart/2005/8/layout/chevron2"/>
    <dgm:cxn modelId="{25E81801-867F-4510-AD44-5E7C09FA194A}" type="presParOf" srcId="{C956555D-1A27-4268-8ACC-267C9E575B3E}" destId="{9CF8DFF8-5BDA-4F94-80BA-3860F390FD6F}" srcOrd="2" destOrd="0" presId="urn:microsoft.com/office/officeart/2005/8/layout/chevron2"/>
    <dgm:cxn modelId="{6B4355B0-E3A7-4558-99E8-2A091DB67B5C}" type="presParOf" srcId="{9CF8DFF8-5BDA-4F94-80BA-3860F390FD6F}" destId="{756E5E47-320F-430A-8020-7D56388C3B80}" srcOrd="0" destOrd="0" presId="urn:microsoft.com/office/officeart/2005/8/layout/chevron2"/>
    <dgm:cxn modelId="{D6B5C739-0A25-417B-8AF6-B95FA235992F}" type="presParOf" srcId="{9CF8DFF8-5BDA-4F94-80BA-3860F390FD6F}" destId="{37D0D09B-42C6-4C6D-B14C-D07F6CB04299}" srcOrd="1" destOrd="0" presId="urn:microsoft.com/office/officeart/2005/8/layout/chevron2"/>
    <dgm:cxn modelId="{1881C56D-0E8D-4CCF-8C5C-01B29CC7EF69}" type="presParOf" srcId="{C956555D-1A27-4268-8ACC-267C9E575B3E}" destId="{0D57BC97-C772-413D-A51A-E9FCDF115391}" srcOrd="3" destOrd="0" presId="urn:microsoft.com/office/officeart/2005/8/layout/chevron2"/>
    <dgm:cxn modelId="{C5067EC4-95D7-4478-BF13-77EC6D087F63}" type="presParOf" srcId="{C956555D-1A27-4268-8ACC-267C9E575B3E}" destId="{C75306F0-A983-4980-B5C0-2E30DDCB1DC4}" srcOrd="4" destOrd="0" presId="urn:microsoft.com/office/officeart/2005/8/layout/chevron2"/>
    <dgm:cxn modelId="{423DDE1D-5350-4A15-B474-9C78B1D792D8}" type="presParOf" srcId="{C75306F0-A983-4980-B5C0-2E30DDCB1DC4}" destId="{164CC84D-DE3E-444B-9CEA-2FF5A6638D19}" srcOrd="0" destOrd="0" presId="urn:microsoft.com/office/officeart/2005/8/layout/chevron2"/>
    <dgm:cxn modelId="{63012638-BD0F-421E-A4DE-07E9914573C7}" type="presParOf" srcId="{C75306F0-A983-4980-B5C0-2E30DDCB1DC4}" destId="{910DD7E3-6D5A-4A69-BD95-F15BF1FE53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88A84-FCE4-4583-8F18-4DAE72E027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A95A0C-69AE-4155-B6C0-03DCE1F8B7B8}">
      <dgm:prSet phldrT="[Text]" custT="1"/>
      <dgm:spPr/>
      <dgm:t>
        <a:bodyPr/>
        <a:lstStyle/>
        <a:p>
          <a:pPr>
            <a:buNone/>
          </a:pPr>
          <a:r>
            <a:rPr lang="en-US" sz="1600" dirty="0">
              <a:latin typeface="Abadi" panose="020B0604020104020204" pitchFamily="34" charset="0"/>
            </a:rPr>
            <a:t>1</a:t>
          </a:r>
          <a:r>
            <a:rPr lang="en-US" sz="1800" b="1" dirty="0">
              <a:latin typeface="Abadi" panose="020B0604020104020204" pitchFamily="34" charset="0"/>
            </a:rPr>
            <a:t>. </a:t>
          </a:r>
          <a:r>
            <a:rPr lang="en-US" sz="1600" b="1" dirty="0">
              <a:latin typeface="Abadi" panose="020B0604020104020204" pitchFamily="34" charset="0"/>
            </a:rPr>
            <a:t>Sudden </a:t>
          </a:r>
          <a:r>
            <a:rPr lang="en-US" sz="1600" b="1" u="sng" dirty="0">
              <a:latin typeface="Abadi" panose="020B0604020104020204" pitchFamily="34" charset="0"/>
            </a:rPr>
            <a:t>unplanned displacement of a large proportion </a:t>
          </a:r>
          <a:r>
            <a:rPr lang="en-US" sz="1600" b="1" dirty="0">
              <a:latin typeface="Abadi" panose="020B0604020104020204" pitchFamily="34" charset="0"/>
            </a:rPr>
            <a:t>of the population away from the community of habitual residence and into any settlement</a:t>
          </a:r>
          <a:endParaRPr lang="en-US" sz="1400" b="1" dirty="0">
            <a:latin typeface="Abadi" panose="020B0604020104020204" pitchFamily="34" charset="0"/>
          </a:endParaRPr>
        </a:p>
        <a:p>
          <a:pPr>
            <a:buNone/>
          </a:pPr>
          <a:r>
            <a:rPr lang="en-US" sz="1600" dirty="0">
              <a:latin typeface="Abadi" panose="020B0604020104020204" pitchFamily="34" charset="0"/>
            </a:rPr>
            <a:t>e.g. refugee or internally displaced persons’ camps, host community, urban areas, or uninhabited areas within the same country or across international borders</a:t>
          </a:r>
          <a:endParaRPr lang="en-US" sz="1600" dirty="0"/>
        </a:p>
      </dgm:t>
    </dgm:pt>
    <dgm:pt modelId="{C832C024-1CC5-4240-83CC-8042F230792F}" type="parTrans" cxnId="{55096B3C-071A-4723-BAA4-8C2D0C1978F3}">
      <dgm:prSet/>
      <dgm:spPr/>
      <dgm:t>
        <a:bodyPr/>
        <a:lstStyle/>
        <a:p>
          <a:endParaRPr lang="en-US"/>
        </a:p>
      </dgm:t>
    </dgm:pt>
    <dgm:pt modelId="{DBF957CA-10CA-4618-B9B1-2D0E6781D42C}" type="sibTrans" cxnId="{55096B3C-071A-4723-BAA4-8C2D0C1978F3}">
      <dgm:prSet/>
      <dgm:spPr/>
      <dgm:t>
        <a:bodyPr/>
        <a:lstStyle/>
        <a:p>
          <a:endParaRPr lang="en-US"/>
        </a:p>
      </dgm:t>
    </dgm:pt>
    <dgm:pt modelId="{E280DFA7-9D56-4A4F-888F-0F301AE44395}">
      <dgm:prSet phldrT="[Text]" custT="1"/>
      <dgm:spPr/>
      <dgm:t>
        <a:bodyPr/>
        <a:lstStyle/>
        <a:p>
          <a:pPr>
            <a:buAutoNum type="arabicPeriod"/>
          </a:pPr>
          <a:r>
            <a:rPr lang="en-US" sz="1800" dirty="0">
              <a:latin typeface="Abadi" panose="020B0604020104020204" pitchFamily="34" charset="0"/>
            </a:rPr>
            <a:t>2. </a:t>
          </a:r>
          <a:r>
            <a:rPr lang="en-US" sz="1800" b="1" dirty="0">
              <a:latin typeface="Abadi" panose="020B0604020104020204" pitchFamily="34" charset="0"/>
            </a:rPr>
            <a:t>Direct exposure of the civilian, non-combatant population to new or exacerbated </a:t>
          </a:r>
          <a:r>
            <a:rPr lang="en-US" sz="1800" dirty="0">
              <a:latin typeface="Abadi" panose="020B0604020104020204" pitchFamily="34" charset="0"/>
            </a:rPr>
            <a:t>and sustained episodes of armed conflict</a:t>
          </a:r>
          <a:r>
            <a:rPr lang="en-US" sz="1400" dirty="0">
              <a:latin typeface="Abadi" panose="020B0604020104020204" pitchFamily="34" charset="0"/>
            </a:rPr>
            <a:t> </a:t>
          </a:r>
          <a:r>
            <a:rPr lang="en-US" sz="1600" dirty="0">
              <a:latin typeface="Abadi" panose="020B0604020104020204" pitchFamily="34" charset="0"/>
            </a:rPr>
            <a:t>resulting in risk factors including disrupted access to health care, disrupted water and sanitation, food insecurity, etc. </a:t>
          </a:r>
          <a:endParaRPr lang="en-US" sz="1600" dirty="0"/>
        </a:p>
      </dgm:t>
    </dgm:pt>
    <dgm:pt modelId="{95CC3722-1617-46AC-AAFB-FAC8BD3580C5}" type="parTrans" cxnId="{A3AFB8A3-B628-42D8-8561-ACFE3F7460D8}">
      <dgm:prSet/>
      <dgm:spPr/>
      <dgm:t>
        <a:bodyPr/>
        <a:lstStyle/>
        <a:p>
          <a:endParaRPr lang="en-US"/>
        </a:p>
      </dgm:t>
    </dgm:pt>
    <dgm:pt modelId="{6AED9DB0-1D1F-418F-9A4E-0F72FAD31A6B}" type="sibTrans" cxnId="{A3AFB8A3-B628-42D8-8561-ACFE3F7460D8}">
      <dgm:prSet/>
      <dgm:spPr/>
      <dgm:t>
        <a:bodyPr/>
        <a:lstStyle/>
        <a:p>
          <a:endParaRPr lang="en-US"/>
        </a:p>
      </dgm:t>
    </dgm:pt>
    <dgm:pt modelId="{A8AF5017-EF89-4A8A-A113-FCFAABA1E5A3}">
      <dgm:prSet phldrT="[Text]" custT="1"/>
      <dgm:spPr/>
      <dgm:t>
        <a:bodyPr/>
        <a:lstStyle/>
        <a:p>
          <a:pPr>
            <a:buAutoNum type="arabicPeriod"/>
          </a:pPr>
          <a:r>
            <a:rPr lang="en-US" sz="1800" dirty="0">
              <a:latin typeface="Abadi" panose="020B0604020104020204" pitchFamily="34" charset="0"/>
            </a:rPr>
            <a:t>3. Impending or already occurred sudden deterioration of nutritional status, </a:t>
          </a:r>
          <a:r>
            <a:rPr lang="en-US" sz="1600" dirty="0">
              <a:latin typeface="Abadi" panose="020B0604020104020204" pitchFamily="34" charset="0"/>
            </a:rPr>
            <a:t>as evidenced by reliable food security and/or nutritional indicators, beyond and above known seasonal fluctuations or situations of chronic poor nutritional status and/or food insecurity</a:t>
          </a:r>
          <a:endParaRPr lang="en-US" sz="1600" dirty="0"/>
        </a:p>
      </dgm:t>
    </dgm:pt>
    <dgm:pt modelId="{61A89F8D-19CA-43A7-A8EE-69A67593BEEF}" type="parTrans" cxnId="{8B9ADDDB-5725-4777-A359-5D3E478B791F}">
      <dgm:prSet/>
      <dgm:spPr/>
      <dgm:t>
        <a:bodyPr/>
        <a:lstStyle/>
        <a:p>
          <a:endParaRPr lang="en-US"/>
        </a:p>
      </dgm:t>
    </dgm:pt>
    <dgm:pt modelId="{16195523-6253-459C-997C-23E460912FAA}" type="sibTrans" cxnId="{8B9ADDDB-5725-4777-A359-5D3E478B791F}">
      <dgm:prSet/>
      <dgm:spPr/>
      <dgm:t>
        <a:bodyPr/>
        <a:lstStyle/>
        <a:p>
          <a:endParaRPr lang="en-US"/>
        </a:p>
      </dgm:t>
    </dgm:pt>
    <dgm:pt modelId="{F76156A3-FD3C-4131-A8D2-DD09DC58CA17}">
      <dgm:prSet phldrT="[Text]" custT="1"/>
      <dgm:spPr/>
      <dgm:t>
        <a:bodyPr/>
        <a:lstStyle/>
        <a:p>
          <a:pPr>
            <a:buNone/>
          </a:pPr>
          <a:r>
            <a:rPr lang="en-US" sz="1800" dirty="0">
              <a:latin typeface="Abadi" panose="020B0604020104020204" pitchFamily="34" charset="0"/>
            </a:rPr>
            <a:t>4. Natural or industrial disaster resulting in temporary homelessness, disruption to critical public services </a:t>
          </a:r>
        </a:p>
        <a:p>
          <a:pPr>
            <a:buNone/>
          </a:pPr>
          <a:r>
            <a:rPr lang="en-US" sz="1600" dirty="0">
              <a:latin typeface="Abadi" panose="020B0604020104020204" pitchFamily="34" charset="0"/>
            </a:rPr>
            <a:t>e.g. health care, water and sanitation, food deliveries, etc.), increased risk of injury and/or exposure to adverse weather conditions, famine, drought, environmental degradation for a large proportion of the population.</a:t>
          </a:r>
          <a:endParaRPr lang="en-US" sz="1600" dirty="0"/>
        </a:p>
      </dgm:t>
    </dgm:pt>
    <dgm:pt modelId="{AFEA063F-A2DD-4C76-B6E0-FF0632E77E1E}" type="parTrans" cxnId="{4FE30E1B-902C-4F7B-92FC-302891103B77}">
      <dgm:prSet/>
      <dgm:spPr/>
      <dgm:t>
        <a:bodyPr/>
        <a:lstStyle/>
        <a:p>
          <a:endParaRPr lang="en-US"/>
        </a:p>
      </dgm:t>
    </dgm:pt>
    <dgm:pt modelId="{59C7857F-A995-441A-9E73-87B6C85F7EDB}" type="sibTrans" cxnId="{4FE30E1B-902C-4F7B-92FC-302891103B77}">
      <dgm:prSet/>
      <dgm:spPr/>
      <dgm:t>
        <a:bodyPr/>
        <a:lstStyle/>
        <a:p>
          <a:endParaRPr lang="en-US"/>
        </a:p>
      </dgm:t>
    </dgm:pt>
    <dgm:pt modelId="{C50D47F6-3054-450D-B0B2-E57F921BBB79}">
      <dgm:prSet phldrT="[Text]" custT="1"/>
      <dgm:spPr/>
      <dgm:t>
        <a:bodyPr/>
        <a:lstStyle/>
        <a:p>
          <a:pPr>
            <a:buNone/>
          </a:pPr>
          <a:r>
            <a:rPr lang="en-US" sz="1800" dirty="0">
              <a:latin typeface="Abadi" panose="020B0604020104020204" pitchFamily="34" charset="0"/>
            </a:rPr>
            <a:t>5. Sudden breakdown of critical administrative and management functions within the public and/ or private sector, due to any reason</a:t>
          </a:r>
          <a:r>
            <a:rPr lang="en-US" sz="1600" dirty="0">
              <a:latin typeface="Abadi" panose="020B0604020104020204" pitchFamily="34" charset="0"/>
            </a:rPr>
            <a:t>, resulting in large-scale disruption of public health and related services (e.g. water and sanitation)</a:t>
          </a:r>
          <a:endParaRPr lang="en-US" sz="1600" dirty="0"/>
        </a:p>
      </dgm:t>
    </dgm:pt>
    <dgm:pt modelId="{C0E28F91-7546-4C90-A3AB-93FF852A02CE}" type="parTrans" cxnId="{1F04A512-B231-448A-A661-5BD41F319673}">
      <dgm:prSet/>
      <dgm:spPr/>
      <dgm:t>
        <a:bodyPr/>
        <a:lstStyle/>
        <a:p>
          <a:endParaRPr lang="en-US"/>
        </a:p>
      </dgm:t>
    </dgm:pt>
    <dgm:pt modelId="{BE5417FF-DB11-4170-B01A-F3E75B64AA5C}" type="sibTrans" cxnId="{1F04A512-B231-448A-A661-5BD41F319673}">
      <dgm:prSet/>
      <dgm:spPr/>
      <dgm:t>
        <a:bodyPr/>
        <a:lstStyle/>
        <a:p>
          <a:endParaRPr lang="en-US"/>
        </a:p>
      </dgm:t>
    </dgm:pt>
    <dgm:pt modelId="{D521E303-039F-4EDA-B1FD-9ADE34C301EB}" type="pres">
      <dgm:prSet presAssocID="{FE688A84-FCE4-4583-8F18-4DAE72E0270D}" presName="diagram" presStyleCnt="0">
        <dgm:presLayoutVars>
          <dgm:dir/>
          <dgm:resizeHandles val="exact"/>
        </dgm:presLayoutVars>
      </dgm:prSet>
      <dgm:spPr/>
    </dgm:pt>
    <dgm:pt modelId="{F06F1B34-291D-4661-907C-A6C9A01C5FD3}" type="pres">
      <dgm:prSet presAssocID="{F9A95A0C-69AE-4155-B6C0-03DCE1F8B7B8}" presName="node" presStyleLbl="node1" presStyleIdx="0" presStyleCnt="5" custLinFactNeighborY="-10625">
        <dgm:presLayoutVars>
          <dgm:bulletEnabled val="1"/>
        </dgm:presLayoutVars>
      </dgm:prSet>
      <dgm:spPr/>
    </dgm:pt>
    <dgm:pt modelId="{EB095D04-B99F-48AE-B9AA-AA30D403CAA2}" type="pres">
      <dgm:prSet presAssocID="{DBF957CA-10CA-4618-B9B1-2D0E6781D42C}" presName="sibTrans" presStyleCnt="0"/>
      <dgm:spPr/>
    </dgm:pt>
    <dgm:pt modelId="{FFCF7231-EE21-4017-9983-DE0B63FBF12B}" type="pres">
      <dgm:prSet presAssocID="{E280DFA7-9D56-4A4F-888F-0F301AE44395}" presName="node" presStyleLbl="node1" presStyleIdx="1" presStyleCnt="5" custScaleY="107353" custLinFactNeighborX="1181" custLinFactNeighborY="-5368">
        <dgm:presLayoutVars>
          <dgm:bulletEnabled val="1"/>
        </dgm:presLayoutVars>
      </dgm:prSet>
      <dgm:spPr/>
    </dgm:pt>
    <dgm:pt modelId="{34630FF2-CF12-4851-A26B-D9CB6E3208A3}" type="pres">
      <dgm:prSet presAssocID="{6AED9DB0-1D1F-418F-9A4E-0F72FAD31A6B}" presName="sibTrans" presStyleCnt="0"/>
      <dgm:spPr/>
    </dgm:pt>
    <dgm:pt modelId="{AE4993B2-E606-4BE8-B5AC-03F394BFEE2A}" type="pres">
      <dgm:prSet presAssocID="{A8AF5017-EF89-4A8A-A113-FCFAABA1E5A3}" presName="node" presStyleLbl="node1" presStyleIdx="2" presStyleCnt="5">
        <dgm:presLayoutVars>
          <dgm:bulletEnabled val="1"/>
        </dgm:presLayoutVars>
      </dgm:prSet>
      <dgm:spPr/>
    </dgm:pt>
    <dgm:pt modelId="{9622ABD8-9F12-4119-B275-45330ABA2EBE}" type="pres">
      <dgm:prSet presAssocID="{16195523-6253-459C-997C-23E460912FAA}" presName="sibTrans" presStyleCnt="0"/>
      <dgm:spPr/>
    </dgm:pt>
    <dgm:pt modelId="{6B3E8801-F458-4F86-A2ED-7AE311D835C1}" type="pres">
      <dgm:prSet presAssocID="{F76156A3-FD3C-4131-A8D2-DD09DC58CA17}" presName="node" presStyleLbl="node1" presStyleIdx="3" presStyleCnt="5" custScaleX="119746" custScaleY="100258" custLinFactNeighborX="-19662" custLinFactNeighborY="-15621">
        <dgm:presLayoutVars>
          <dgm:bulletEnabled val="1"/>
        </dgm:presLayoutVars>
      </dgm:prSet>
      <dgm:spPr/>
    </dgm:pt>
    <dgm:pt modelId="{3F00DFE1-FBD4-4966-9FA8-DC8E6ECA7864}" type="pres">
      <dgm:prSet presAssocID="{59C7857F-A995-441A-9E73-87B6C85F7EDB}" presName="sibTrans" presStyleCnt="0"/>
      <dgm:spPr/>
    </dgm:pt>
    <dgm:pt modelId="{D6C83DE2-51B2-4EC3-8CCA-D711A7D7D088}" type="pres">
      <dgm:prSet presAssocID="{C50D47F6-3054-450D-B0B2-E57F921BBB79}" presName="node" presStyleLbl="node1" presStyleIdx="4" presStyleCnt="5" custScaleX="127030" custLinFactNeighborX="4224" custLinFactNeighborY="-14966">
        <dgm:presLayoutVars>
          <dgm:bulletEnabled val="1"/>
        </dgm:presLayoutVars>
      </dgm:prSet>
      <dgm:spPr/>
    </dgm:pt>
  </dgm:ptLst>
  <dgm:cxnLst>
    <dgm:cxn modelId="{C8EAC601-6D00-491B-B45C-E097C8DFA38D}" type="presOf" srcId="{C50D47F6-3054-450D-B0B2-E57F921BBB79}" destId="{D6C83DE2-51B2-4EC3-8CCA-D711A7D7D088}" srcOrd="0" destOrd="0" presId="urn:microsoft.com/office/officeart/2005/8/layout/default"/>
    <dgm:cxn modelId="{1F04A512-B231-448A-A661-5BD41F319673}" srcId="{FE688A84-FCE4-4583-8F18-4DAE72E0270D}" destId="{C50D47F6-3054-450D-B0B2-E57F921BBB79}" srcOrd="4" destOrd="0" parTransId="{C0E28F91-7546-4C90-A3AB-93FF852A02CE}" sibTransId="{BE5417FF-DB11-4170-B01A-F3E75B64AA5C}"/>
    <dgm:cxn modelId="{4FE30E1B-902C-4F7B-92FC-302891103B77}" srcId="{FE688A84-FCE4-4583-8F18-4DAE72E0270D}" destId="{F76156A3-FD3C-4131-A8D2-DD09DC58CA17}" srcOrd="3" destOrd="0" parTransId="{AFEA063F-A2DD-4C76-B6E0-FF0632E77E1E}" sibTransId="{59C7857F-A995-441A-9E73-87B6C85F7EDB}"/>
    <dgm:cxn modelId="{27FE2335-7FB4-4CFC-8A2F-E0F48034F86A}" type="presOf" srcId="{E280DFA7-9D56-4A4F-888F-0F301AE44395}" destId="{FFCF7231-EE21-4017-9983-DE0B63FBF12B}" srcOrd="0" destOrd="0" presId="urn:microsoft.com/office/officeart/2005/8/layout/default"/>
    <dgm:cxn modelId="{55096B3C-071A-4723-BAA4-8C2D0C1978F3}" srcId="{FE688A84-FCE4-4583-8F18-4DAE72E0270D}" destId="{F9A95A0C-69AE-4155-B6C0-03DCE1F8B7B8}" srcOrd="0" destOrd="0" parTransId="{C832C024-1CC5-4240-83CC-8042F230792F}" sibTransId="{DBF957CA-10CA-4618-B9B1-2D0E6781D42C}"/>
    <dgm:cxn modelId="{6ACF994C-80D6-45C3-A5EC-40E6B33B6E77}" type="presOf" srcId="{A8AF5017-EF89-4A8A-A113-FCFAABA1E5A3}" destId="{AE4993B2-E606-4BE8-B5AC-03F394BFEE2A}" srcOrd="0" destOrd="0" presId="urn:microsoft.com/office/officeart/2005/8/layout/default"/>
    <dgm:cxn modelId="{A3AFB8A3-B628-42D8-8561-ACFE3F7460D8}" srcId="{FE688A84-FCE4-4583-8F18-4DAE72E0270D}" destId="{E280DFA7-9D56-4A4F-888F-0F301AE44395}" srcOrd="1" destOrd="0" parTransId="{95CC3722-1617-46AC-AAFB-FAC8BD3580C5}" sibTransId="{6AED9DB0-1D1F-418F-9A4E-0F72FAD31A6B}"/>
    <dgm:cxn modelId="{81EEBBB2-D0A3-4524-A0B0-063B1FCEE907}" type="presOf" srcId="{FE688A84-FCE4-4583-8F18-4DAE72E0270D}" destId="{D521E303-039F-4EDA-B1FD-9ADE34C301EB}" srcOrd="0" destOrd="0" presId="urn:microsoft.com/office/officeart/2005/8/layout/default"/>
    <dgm:cxn modelId="{8B9ADDDB-5725-4777-A359-5D3E478B791F}" srcId="{FE688A84-FCE4-4583-8F18-4DAE72E0270D}" destId="{A8AF5017-EF89-4A8A-A113-FCFAABA1E5A3}" srcOrd="2" destOrd="0" parTransId="{61A89F8D-19CA-43A7-A8EE-69A67593BEEF}" sibTransId="{16195523-6253-459C-997C-23E460912FAA}"/>
    <dgm:cxn modelId="{A92C9DE1-5EA1-4613-969A-FA58972DB53F}" type="presOf" srcId="{F9A95A0C-69AE-4155-B6C0-03DCE1F8B7B8}" destId="{F06F1B34-291D-4661-907C-A6C9A01C5FD3}" srcOrd="0" destOrd="0" presId="urn:microsoft.com/office/officeart/2005/8/layout/default"/>
    <dgm:cxn modelId="{77FF83E6-5FE7-4FA0-8108-D108887CD559}" type="presOf" srcId="{F76156A3-FD3C-4131-A8D2-DD09DC58CA17}" destId="{6B3E8801-F458-4F86-A2ED-7AE311D835C1}" srcOrd="0" destOrd="0" presId="urn:microsoft.com/office/officeart/2005/8/layout/default"/>
    <dgm:cxn modelId="{D91553F1-C3F6-4D80-B766-0DFBAE6D2424}" type="presParOf" srcId="{D521E303-039F-4EDA-B1FD-9ADE34C301EB}" destId="{F06F1B34-291D-4661-907C-A6C9A01C5FD3}" srcOrd="0" destOrd="0" presId="urn:microsoft.com/office/officeart/2005/8/layout/default"/>
    <dgm:cxn modelId="{4B0A0D30-C23A-4F14-AA99-C4AD8823C236}" type="presParOf" srcId="{D521E303-039F-4EDA-B1FD-9ADE34C301EB}" destId="{EB095D04-B99F-48AE-B9AA-AA30D403CAA2}" srcOrd="1" destOrd="0" presId="urn:microsoft.com/office/officeart/2005/8/layout/default"/>
    <dgm:cxn modelId="{251E017D-5024-4379-BEBB-DE09B59B69FA}" type="presParOf" srcId="{D521E303-039F-4EDA-B1FD-9ADE34C301EB}" destId="{FFCF7231-EE21-4017-9983-DE0B63FBF12B}" srcOrd="2" destOrd="0" presId="urn:microsoft.com/office/officeart/2005/8/layout/default"/>
    <dgm:cxn modelId="{5E72C397-F119-4A5F-9C6C-2019535B7B8A}" type="presParOf" srcId="{D521E303-039F-4EDA-B1FD-9ADE34C301EB}" destId="{34630FF2-CF12-4851-A26B-D9CB6E3208A3}" srcOrd="3" destOrd="0" presId="urn:microsoft.com/office/officeart/2005/8/layout/default"/>
    <dgm:cxn modelId="{A482D22F-A211-42A8-80E2-FCE5301199E4}" type="presParOf" srcId="{D521E303-039F-4EDA-B1FD-9ADE34C301EB}" destId="{AE4993B2-E606-4BE8-B5AC-03F394BFEE2A}" srcOrd="4" destOrd="0" presId="urn:microsoft.com/office/officeart/2005/8/layout/default"/>
    <dgm:cxn modelId="{75E67710-C021-4CE8-B41B-29F6005194E6}" type="presParOf" srcId="{D521E303-039F-4EDA-B1FD-9ADE34C301EB}" destId="{9622ABD8-9F12-4119-B275-45330ABA2EBE}" srcOrd="5" destOrd="0" presId="urn:microsoft.com/office/officeart/2005/8/layout/default"/>
    <dgm:cxn modelId="{77E7C265-573C-4184-B529-3C011FC457B7}" type="presParOf" srcId="{D521E303-039F-4EDA-B1FD-9ADE34C301EB}" destId="{6B3E8801-F458-4F86-A2ED-7AE311D835C1}" srcOrd="6" destOrd="0" presId="urn:microsoft.com/office/officeart/2005/8/layout/default"/>
    <dgm:cxn modelId="{259CAFF4-CC1E-475A-84B6-8FF6C3CB0E0E}" type="presParOf" srcId="{D521E303-039F-4EDA-B1FD-9ADE34C301EB}" destId="{3F00DFE1-FBD4-4966-9FA8-DC8E6ECA7864}" srcOrd="7" destOrd="0" presId="urn:microsoft.com/office/officeart/2005/8/layout/default"/>
    <dgm:cxn modelId="{894D9343-0395-4669-86A7-3E136A3F064F}" type="presParOf" srcId="{D521E303-039F-4EDA-B1FD-9ADE34C301EB}" destId="{D6C83DE2-51B2-4EC3-8CCA-D711A7D7D08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E1FE64-453E-493D-9DAF-44818A326D8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BC6B6A7-81BD-4C22-945F-93582AD5FF00}">
      <dgm:prSet phldrT="[Text]" custT="1"/>
      <dgm:spPr/>
      <dgm:t>
        <a:bodyPr/>
        <a:lstStyle/>
        <a:p>
          <a:r>
            <a:rPr lang="en-US" sz="2800" dirty="0">
              <a:latin typeface="Abadi" panose="020B0604020104020204" pitchFamily="34" charset="0"/>
            </a:rPr>
            <a:t>In humanitarian emergencies, it is important to clearly identify and appoint the team to lead and coordinate immunization activities</a:t>
          </a:r>
          <a:endParaRPr lang="en-US" sz="2800" dirty="0"/>
        </a:p>
      </dgm:t>
    </dgm:pt>
    <dgm:pt modelId="{9BFE8FE3-5DB9-4F08-97A5-F774A0E74AAD}" type="parTrans" cxnId="{DE332065-B25F-4F85-9F66-8D14281A79FD}">
      <dgm:prSet/>
      <dgm:spPr/>
      <dgm:t>
        <a:bodyPr/>
        <a:lstStyle/>
        <a:p>
          <a:endParaRPr lang="en-US"/>
        </a:p>
      </dgm:t>
    </dgm:pt>
    <dgm:pt modelId="{A47240BB-C320-45A6-9255-BC8F45478951}" type="sibTrans" cxnId="{DE332065-B25F-4F85-9F66-8D14281A79FD}">
      <dgm:prSet/>
      <dgm:spPr/>
      <dgm:t>
        <a:bodyPr/>
        <a:lstStyle/>
        <a:p>
          <a:endParaRPr lang="en-US"/>
        </a:p>
      </dgm:t>
    </dgm:pt>
    <dgm:pt modelId="{51988FC5-D16D-4C13-9B14-F13036F2875C}">
      <dgm:prSet phldrT="[Text]" custT="1"/>
      <dgm:spPr/>
      <dgm:t>
        <a:bodyPr/>
        <a:lstStyle/>
        <a:p>
          <a:r>
            <a:rPr lang="en-US" sz="1600" dirty="0">
              <a:latin typeface="Abadi" panose="020B0604020104020204" pitchFamily="34" charset="0"/>
            </a:rPr>
            <a:t>Immunization Task Force (ITF) should be established </a:t>
          </a:r>
          <a:r>
            <a:rPr lang="en-US" sz="1600" b="1" dirty="0">
              <a:latin typeface="Abadi" panose="020B0604020104020204" pitchFamily="34" charset="0"/>
            </a:rPr>
            <a:t>by the highest level of the health authority or by the humanitarian country team</a:t>
          </a:r>
          <a:r>
            <a:rPr lang="en-US" sz="1600" dirty="0">
              <a:latin typeface="Abadi" panose="020B0604020104020204" pitchFamily="34" charset="0"/>
            </a:rPr>
            <a:t> if a functional government does not exist. </a:t>
          </a:r>
          <a:endParaRPr lang="en-US" sz="1600" dirty="0"/>
        </a:p>
      </dgm:t>
    </dgm:pt>
    <dgm:pt modelId="{83F9BB4D-4B8E-460E-9900-A089726219FE}" type="parTrans" cxnId="{6DDD0A91-38AB-457D-8EDA-5B22147064E7}">
      <dgm:prSet/>
      <dgm:spPr/>
      <dgm:t>
        <a:bodyPr/>
        <a:lstStyle/>
        <a:p>
          <a:endParaRPr lang="en-US"/>
        </a:p>
      </dgm:t>
    </dgm:pt>
    <dgm:pt modelId="{B8003B28-E84C-46C7-A828-33D90DA1913E}" type="sibTrans" cxnId="{6DDD0A91-38AB-457D-8EDA-5B22147064E7}">
      <dgm:prSet/>
      <dgm:spPr/>
      <dgm:t>
        <a:bodyPr/>
        <a:lstStyle/>
        <a:p>
          <a:endParaRPr lang="en-US"/>
        </a:p>
      </dgm:t>
    </dgm:pt>
    <dgm:pt modelId="{1E61DB7A-6129-452E-992A-6B7AB4F3E95F}">
      <dgm:prSet phldrT="[Text]" custT="1"/>
      <dgm:spPr/>
      <dgm:t>
        <a:bodyPr/>
        <a:lstStyle/>
        <a:p>
          <a:r>
            <a:rPr lang="en-US" sz="1600" dirty="0">
              <a:latin typeface="Abadi" panose="020B0604020104020204" pitchFamily="34" charset="0"/>
            </a:rPr>
            <a:t>An ITF may be established in the country </a:t>
          </a:r>
          <a:r>
            <a:rPr lang="en-US" sz="1600" b="1" dirty="0">
              <a:latin typeface="Abadi" panose="020B0604020104020204" pitchFamily="34" charset="0"/>
            </a:rPr>
            <a:t>based on existing bodies to avoid creating parallel systems</a:t>
          </a:r>
          <a:r>
            <a:rPr lang="en-US" sz="1600" dirty="0">
              <a:latin typeface="Abadi" panose="020B0604020104020204" pitchFamily="34" charset="0"/>
            </a:rPr>
            <a:t>, or can be established de novo, according to needs. </a:t>
          </a:r>
          <a:endParaRPr lang="en-US" sz="1600" dirty="0"/>
        </a:p>
      </dgm:t>
    </dgm:pt>
    <dgm:pt modelId="{080459EB-AE16-4E28-B4F6-2221FC9F511B}" type="parTrans" cxnId="{ADF5B589-A018-47B7-AF5D-E11FB77CD58F}">
      <dgm:prSet/>
      <dgm:spPr/>
      <dgm:t>
        <a:bodyPr/>
        <a:lstStyle/>
        <a:p>
          <a:endParaRPr lang="en-US"/>
        </a:p>
      </dgm:t>
    </dgm:pt>
    <dgm:pt modelId="{D815FD41-5ECF-4B09-95BE-95B76B47503A}" type="sibTrans" cxnId="{ADF5B589-A018-47B7-AF5D-E11FB77CD58F}">
      <dgm:prSet/>
      <dgm:spPr/>
      <dgm:t>
        <a:bodyPr/>
        <a:lstStyle/>
        <a:p>
          <a:endParaRPr lang="en-US"/>
        </a:p>
      </dgm:t>
    </dgm:pt>
    <dgm:pt modelId="{924A59FD-EAF1-4366-9BF2-C7178ACAF39C}">
      <dgm:prSet phldrT="[Text]" custT="1"/>
      <dgm:spPr/>
      <dgm:t>
        <a:bodyPr/>
        <a:lstStyle/>
        <a:p>
          <a:r>
            <a:rPr lang="en-US" sz="1500" dirty="0">
              <a:latin typeface="Abadi" panose="020B0604020104020204" pitchFamily="34" charset="0"/>
            </a:rPr>
            <a:t>An ITF </a:t>
          </a:r>
          <a:r>
            <a:rPr lang="en-US" sz="1500" u="sng" dirty="0">
              <a:latin typeface="Abadi" panose="020B0604020104020204" pitchFamily="34" charset="0"/>
            </a:rPr>
            <a:t>consists of government and/or local </a:t>
          </a:r>
          <a:r>
            <a:rPr lang="en-US" sz="1600" u="sng" dirty="0">
              <a:latin typeface="Abadi" panose="020B0604020104020204" pitchFamily="34" charset="0"/>
            </a:rPr>
            <a:t>authorities</a:t>
          </a:r>
          <a:r>
            <a:rPr lang="en-US" sz="1500" u="sng" dirty="0">
              <a:latin typeface="Abadi" panose="020B0604020104020204" pitchFamily="34" charset="0"/>
            </a:rPr>
            <a:t> and partners such as national and international NGOs, international organizations and civil society organizations </a:t>
          </a:r>
          <a:r>
            <a:rPr lang="en-US" sz="1500" dirty="0">
              <a:latin typeface="Abadi" panose="020B0604020104020204" pitchFamily="34" charset="0"/>
            </a:rPr>
            <a:t>(CSOs), and can be a part of the overall Health Task Force or Health Cluster , if a cluster approach is adopted within the country</a:t>
          </a:r>
          <a:endParaRPr lang="en-US" sz="1500" dirty="0"/>
        </a:p>
      </dgm:t>
    </dgm:pt>
    <dgm:pt modelId="{6591E1FE-6A97-4062-9999-D476C230DA41}" type="parTrans" cxnId="{1DF1C6B6-E07B-4086-ABBC-A4E232BDEFD3}">
      <dgm:prSet/>
      <dgm:spPr/>
      <dgm:t>
        <a:bodyPr/>
        <a:lstStyle/>
        <a:p>
          <a:endParaRPr lang="en-US"/>
        </a:p>
      </dgm:t>
    </dgm:pt>
    <dgm:pt modelId="{A85698F0-03B8-4163-BDC6-61DD8634E436}" type="sibTrans" cxnId="{1DF1C6B6-E07B-4086-ABBC-A4E232BDEFD3}">
      <dgm:prSet/>
      <dgm:spPr/>
      <dgm:t>
        <a:bodyPr/>
        <a:lstStyle/>
        <a:p>
          <a:endParaRPr lang="en-US"/>
        </a:p>
      </dgm:t>
    </dgm:pt>
    <dgm:pt modelId="{6CF3EC5F-2250-4ECA-88D5-93D5E5CD8E2F}">
      <dgm:prSet phldrT="[Text]"/>
      <dgm:spPr/>
      <dgm:t>
        <a:bodyPr/>
        <a:lstStyle/>
        <a:p>
          <a:r>
            <a:rPr lang="en-US" dirty="0">
              <a:latin typeface="Abadi" panose="020B0604020104020204" pitchFamily="34" charset="0"/>
            </a:rPr>
            <a:t>The </a:t>
          </a:r>
          <a:r>
            <a:rPr lang="en-US" u="sng" dirty="0">
              <a:latin typeface="Abadi" panose="020B0604020104020204" pitchFamily="34" charset="0"/>
            </a:rPr>
            <a:t>host country government and/ or local authorities have the primary responsibility for directing and coordina</a:t>
          </a:r>
          <a:r>
            <a:rPr lang="en-US" dirty="0">
              <a:latin typeface="Abadi" panose="020B0604020104020204" pitchFamily="34" charset="0"/>
            </a:rPr>
            <a:t>ting the operational response of the ITF, with the strong support of other stakeholders whenever possible.</a:t>
          </a:r>
          <a:endParaRPr lang="en-US" dirty="0"/>
        </a:p>
      </dgm:t>
    </dgm:pt>
    <dgm:pt modelId="{58A9477E-326E-4960-957B-21A6AB61BB03}" type="parTrans" cxnId="{DB0D1AC6-F1C5-4C92-B886-513B8759B65B}">
      <dgm:prSet/>
      <dgm:spPr/>
      <dgm:t>
        <a:bodyPr/>
        <a:lstStyle/>
        <a:p>
          <a:endParaRPr lang="en-US"/>
        </a:p>
      </dgm:t>
    </dgm:pt>
    <dgm:pt modelId="{C205D5E6-06CC-443F-A631-790ED174F3FF}" type="sibTrans" cxnId="{DB0D1AC6-F1C5-4C92-B886-513B8759B65B}">
      <dgm:prSet/>
      <dgm:spPr/>
      <dgm:t>
        <a:bodyPr/>
        <a:lstStyle/>
        <a:p>
          <a:endParaRPr lang="en-US"/>
        </a:p>
      </dgm:t>
    </dgm:pt>
    <dgm:pt modelId="{435F823A-5DAF-4066-8102-333E154A5C2B}">
      <dgm:prSet phldrT="[Text]"/>
      <dgm:spPr/>
      <dgm:t>
        <a:bodyPr/>
        <a:lstStyle/>
        <a:p>
          <a:r>
            <a:rPr lang="en-US" dirty="0">
              <a:latin typeface="Abadi" panose="020B0604020104020204" pitchFamily="34" charset="0"/>
            </a:rPr>
            <a:t>One of the main strengths of the ITF should be the mechanism for </a:t>
          </a:r>
          <a:r>
            <a:rPr lang="en-US" u="sng" dirty="0">
              <a:latin typeface="Abadi" panose="020B0604020104020204" pitchFamily="34" charset="0"/>
            </a:rPr>
            <a:t>evidence-based decision making that all members adopt, advocate and apply</a:t>
          </a:r>
          <a:r>
            <a:rPr lang="en-US" dirty="0">
              <a:latin typeface="Abadi" panose="020B0604020104020204" pitchFamily="34" charset="0"/>
            </a:rPr>
            <a:t>. Ideally, emergency scenarios have been anticipated and prepared for, which would allow for the rapid convening of the ITF when a crisis strikes</a:t>
          </a:r>
          <a:endParaRPr lang="en-US" dirty="0"/>
        </a:p>
      </dgm:t>
    </dgm:pt>
    <dgm:pt modelId="{0FDF8F5E-0176-4F0C-AB3D-44C9D95CB645}" type="parTrans" cxnId="{0305E5B4-DA7F-4B9F-9111-7E4F4AD009F2}">
      <dgm:prSet/>
      <dgm:spPr/>
      <dgm:t>
        <a:bodyPr/>
        <a:lstStyle/>
        <a:p>
          <a:endParaRPr lang="en-US"/>
        </a:p>
      </dgm:t>
    </dgm:pt>
    <dgm:pt modelId="{06685A80-205D-4D8E-9578-93CA6040D380}" type="sibTrans" cxnId="{0305E5B4-DA7F-4B9F-9111-7E4F4AD009F2}">
      <dgm:prSet/>
      <dgm:spPr/>
      <dgm:t>
        <a:bodyPr/>
        <a:lstStyle/>
        <a:p>
          <a:endParaRPr lang="en-US"/>
        </a:p>
      </dgm:t>
    </dgm:pt>
    <dgm:pt modelId="{858B2DA3-93B9-4A14-BE80-EFE51EF1EA2D}" type="pres">
      <dgm:prSet presAssocID="{C3E1FE64-453E-493D-9DAF-44818A326D8C}" presName="composite" presStyleCnt="0">
        <dgm:presLayoutVars>
          <dgm:chMax val="1"/>
          <dgm:dir/>
          <dgm:resizeHandles val="exact"/>
        </dgm:presLayoutVars>
      </dgm:prSet>
      <dgm:spPr/>
    </dgm:pt>
    <dgm:pt modelId="{D5A5ABF7-E2BF-49A4-8E86-9A83F92B7F47}" type="pres">
      <dgm:prSet presAssocID="{0BC6B6A7-81BD-4C22-945F-93582AD5FF00}" presName="roof" presStyleLbl="dkBgShp" presStyleIdx="0" presStyleCnt="2"/>
      <dgm:spPr/>
    </dgm:pt>
    <dgm:pt modelId="{A22A5B64-D934-4932-AEA9-B3E728458678}" type="pres">
      <dgm:prSet presAssocID="{0BC6B6A7-81BD-4C22-945F-93582AD5FF00}" presName="pillars" presStyleCnt="0"/>
      <dgm:spPr/>
    </dgm:pt>
    <dgm:pt modelId="{78D36082-B67A-46E4-AED0-E8C735C81143}" type="pres">
      <dgm:prSet presAssocID="{0BC6B6A7-81BD-4C22-945F-93582AD5FF00}" presName="pillar1" presStyleLbl="node1" presStyleIdx="0" presStyleCnt="5">
        <dgm:presLayoutVars>
          <dgm:bulletEnabled val="1"/>
        </dgm:presLayoutVars>
      </dgm:prSet>
      <dgm:spPr/>
    </dgm:pt>
    <dgm:pt modelId="{9879686B-CE2B-403F-B7E1-3DB7A5A2C5A6}" type="pres">
      <dgm:prSet presAssocID="{1E61DB7A-6129-452E-992A-6B7AB4F3E95F}" presName="pillarX" presStyleLbl="node1" presStyleIdx="1" presStyleCnt="5">
        <dgm:presLayoutVars>
          <dgm:bulletEnabled val="1"/>
        </dgm:presLayoutVars>
      </dgm:prSet>
      <dgm:spPr/>
    </dgm:pt>
    <dgm:pt modelId="{E7A25E64-9579-4993-A6A6-4DF837D1E9EB}" type="pres">
      <dgm:prSet presAssocID="{924A59FD-EAF1-4366-9BF2-C7178ACAF39C}" presName="pillarX" presStyleLbl="node1" presStyleIdx="2" presStyleCnt="5">
        <dgm:presLayoutVars>
          <dgm:bulletEnabled val="1"/>
        </dgm:presLayoutVars>
      </dgm:prSet>
      <dgm:spPr/>
    </dgm:pt>
    <dgm:pt modelId="{2FB1C6BB-916A-41CC-BEA0-5A3A7EE34A6F}" type="pres">
      <dgm:prSet presAssocID="{6CF3EC5F-2250-4ECA-88D5-93D5E5CD8E2F}" presName="pillarX" presStyleLbl="node1" presStyleIdx="3" presStyleCnt="5">
        <dgm:presLayoutVars>
          <dgm:bulletEnabled val="1"/>
        </dgm:presLayoutVars>
      </dgm:prSet>
      <dgm:spPr/>
    </dgm:pt>
    <dgm:pt modelId="{5F75D1E9-04B4-41CC-886E-061311AC7C81}" type="pres">
      <dgm:prSet presAssocID="{435F823A-5DAF-4066-8102-333E154A5C2B}" presName="pillarX" presStyleLbl="node1" presStyleIdx="4" presStyleCnt="5">
        <dgm:presLayoutVars>
          <dgm:bulletEnabled val="1"/>
        </dgm:presLayoutVars>
      </dgm:prSet>
      <dgm:spPr/>
    </dgm:pt>
    <dgm:pt modelId="{051B4657-73D6-4BCA-8A98-95C36203DC1D}" type="pres">
      <dgm:prSet presAssocID="{0BC6B6A7-81BD-4C22-945F-93582AD5FF00}" presName="base" presStyleLbl="dkBgShp" presStyleIdx="1" presStyleCnt="2"/>
      <dgm:spPr/>
    </dgm:pt>
  </dgm:ptLst>
  <dgm:cxnLst>
    <dgm:cxn modelId="{219F7603-FF10-48B6-972D-C382E42728BB}" type="presOf" srcId="{924A59FD-EAF1-4366-9BF2-C7178ACAF39C}" destId="{E7A25E64-9579-4993-A6A6-4DF837D1E9EB}" srcOrd="0" destOrd="0" presId="urn:microsoft.com/office/officeart/2005/8/layout/hList3"/>
    <dgm:cxn modelId="{DE332065-B25F-4F85-9F66-8D14281A79FD}" srcId="{C3E1FE64-453E-493D-9DAF-44818A326D8C}" destId="{0BC6B6A7-81BD-4C22-945F-93582AD5FF00}" srcOrd="0" destOrd="0" parTransId="{9BFE8FE3-5DB9-4F08-97A5-F774A0E74AAD}" sibTransId="{A47240BB-C320-45A6-9255-BC8F45478951}"/>
    <dgm:cxn modelId="{91AB1051-7D24-49A4-BEFF-19A21FF1FD11}" type="presOf" srcId="{51988FC5-D16D-4C13-9B14-F13036F2875C}" destId="{78D36082-B67A-46E4-AED0-E8C735C81143}" srcOrd="0" destOrd="0" presId="urn:microsoft.com/office/officeart/2005/8/layout/hList3"/>
    <dgm:cxn modelId="{ADF5B589-A018-47B7-AF5D-E11FB77CD58F}" srcId="{0BC6B6A7-81BD-4C22-945F-93582AD5FF00}" destId="{1E61DB7A-6129-452E-992A-6B7AB4F3E95F}" srcOrd="1" destOrd="0" parTransId="{080459EB-AE16-4E28-B4F6-2221FC9F511B}" sibTransId="{D815FD41-5ECF-4B09-95BE-95B76B47503A}"/>
    <dgm:cxn modelId="{6DDD0A91-38AB-457D-8EDA-5B22147064E7}" srcId="{0BC6B6A7-81BD-4C22-945F-93582AD5FF00}" destId="{51988FC5-D16D-4C13-9B14-F13036F2875C}" srcOrd="0" destOrd="0" parTransId="{83F9BB4D-4B8E-460E-9900-A089726219FE}" sibTransId="{B8003B28-E84C-46C7-A828-33D90DA1913E}"/>
    <dgm:cxn modelId="{29AFFDB1-D57A-4342-BE57-ED2A59498911}" type="presOf" srcId="{C3E1FE64-453E-493D-9DAF-44818A326D8C}" destId="{858B2DA3-93B9-4A14-BE80-EFE51EF1EA2D}" srcOrd="0" destOrd="0" presId="urn:microsoft.com/office/officeart/2005/8/layout/hList3"/>
    <dgm:cxn modelId="{0305E5B4-DA7F-4B9F-9111-7E4F4AD009F2}" srcId="{0BC6B6A7-81BD-4C22-945F-93582AD5FF00}" destId="{435F823A-5DAF-4066-8102-333E154A5C2B}" srcOrd="4" destOrd="0" parTransId="{0FDF8F5E-0176-4F0C-AB3D-44C9D95CB645}" sibTransId="{06685A80-205D-4D8E-9578-93CA6040D380}"/>
    <dgm:cxn modelId="{ED9823B5-29D6-49E6-B9BC-DCCBE33FB2AB}" type="presOf" srcId="{6CF3EC5F-2250-4ECA-88D5-93D5E5CD8E2F}" destId="{2FB1C6BB-916A-41CC-BEA0-5A3A7EE34A6F}" srcOrd="0" destOrd="0" presId="urn:microsoft.com/office/officeart/2005/8/layout/hList3"/>
    <dgm:cxn modelId="{1DF1C6B6-E07B-4086-ABBC-A4E232BDEFD3}" srcId="{0BC6B6A7-81BD-4C22-945F-93582AD5FF00}" destId="{924A59FD-EAF1-4366-9BF2-C7178ACAF39C}" srcOrd="2" destOrd="0" parTransId="{6591E1FE-6A97-4062-9999-D476C230DA41}" sibTransId="{A85698F0-03B8-4163-BDC6-61DD8634E436}"/>
    <dgm:cxn modelId="{E5DA9DBD-79AC-49BC-BE8F-B2538C72F65B}" type="presOf" srcId="{1E61DB7A-6129-452E-992A-6B7AB4F3E95F}" destId="{9879686B-CE2B-403F-B7E1-3DB7A5A2C5A6}" srcOrd="0" destOrd="0" presId="urn:microsoft.com/office/officeart/2005/8/layout/hList3"/>
    <dgm:cxn modelId="{DB0D1AC6-F1C5-4C92-B886-513B8759B65B}" srcId="{0BC6B6A7-81BD-4C22-945F-93582AD5FF00}" destId="{6CF3EC5F-2250-4ECA-88D5-93D5E5CD8E2F}" srcOrd="3" destOrd="0" parTransId="{58A9477E-326E-4960-957B-21A6AB61BB03}" sibTransId="{C205D5E6-06CC-443F-A631-790ED174F3FF}"/>
    <dgm:cxn modelId="{529D8DDA-7D05-4F20-B085-A8FF59C3F4E9}" type="presOf" srcId="{435F823A-5DAF-4066-8102-333E154A5C2B}" destId="{5F75D1E9-04B4-41CC-886E-061311AC7C81}" srcOrd="0" destOrd="0" presId="urn:microsoft.com/office/officeart/2005/8/layout/hList3"/>
    <dgm:cxn modelId="{A816D2F1-6F15-4C88-8BBD-4106D229018A}" type="presOf" srcId="{0BC6B6A7-81BD-4C22-945F-93582AD5FF00}" destId="{D5A5ABF7-E2BF-49A4-8E86-9A83F92B7F47}" srcOrd="0" destOrd="0" presId="urn:microsoft.com/office/officeart/2005/8/layout/hList3"/>
    <dgm:cxn modelId="{077BCBA8-3102-4BE6-8EA8-E90ED713D60A}" type="presParOf" srcId="{858B2DA3-93B9-4A14-BE80-EFE51EF1EA2D}" destId="{D5A5ABF7-E2BF-49A4-8E86-9A83F92B7F47}" srcOrd="0" destOrd="0" presId="urn:microsoft.com/office/officeart/2005/8/layout/hList3"/>
    <dgm:cxn modelId="{9604C83E-B16A-4931-A4C5-E59F935A3020}" type="presParOf" srcId="{858B2DA3-93B9-4A14-BE80-EFE51EF1EA2D}" destId="{A22A5B64-D934-4932-AEA9-B3E728458678}" srcOrd="1" destOrd="0" presId="urn:microsoft.com/office/officeart/2005/8/layout/hList3"/>
    <dgm:cxn modelId="{96ED7BE0-65D2-4ED8-8D6B-6D2368172EE9}" type="presParOf" srcId="{A22A5B64-D934-4932-AEA9-B3E728458678}" destId="{78D36082-B67A-46E4-AED0-E8C735C81143}" srcOrd="0" destOrd="0" presId="urn:microsoft.com/office/officeart/2005/8/layout/hList3"/>
    <dgm:cxn modelId="{C81C4307-5A5E-4FF3-A0C9-539D4E2644F3}" type="presParOf" srcId="{A22A5B64-D934-4932-AEA9-B3E728458678}" destId="{9879686B-CE2B-403F-B7E1-3DB7A5A2C5A6}" srcOrd="1" destOrd="0" presId="urn:microsoft.com/office/officeart/2005/8/layout/hList3"/>
    <dgm:cxn modelId="{8FF495C0-7E29-4019-A53A-CA030FD58159}" type="presParOf" srcId="{A22A5B64-D934-4932-AEA9-B3E728458678}" destId="{E7A25E64-9579-4993-A6A6-4DF837D1E9EB}" srcOrd="2" destOrd="0" presId="urn:microsoft.com/office/officeart/2005/8/layout/hList3"/>
    <dgm:cxn modelId="{72C51570-1ED1-41F4-8281-4EB24EEC9CF2}" type="presParOf" srcId="{A22A5B64-D934-4932-AEA9-B3E728458678}" destId="{2FB1C6BB-916A-41CC-BEA0-5A3A7EE34A6F}" srcOrd="3" destOrd="0" presId="urn:microsoft.com/office/officeart/2005/8/layout/hList3"/>
    <dgm:cxn modelId="{BED20DCA-E8E9-41C8-B7F7-2157C148C05E}" type="presParOf" srcId="{A22A5B64-D934-4932-AEA9-B3E728458678}" destId="{5F75D1E9-04B4-41CC-886E-061311AC7C81}" srcOrd="4" destOrd="0" presId="urn:microsoft.com/office/officeart/2005/8/layout/hList3"/>
    <dgm:cxn modelId="{D7AFAD5C-9AA8-473D-9FB2-9DFC49EDA232}" type="presParOf" srcId="{858B2DA3-93B9-4A14-BE80-EFE51EF1EA2D}" destId="{051B4657-73D6-4BCA-8A98-95C36203DC1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1D7137-15E4-4192-B768-0B85175A8CA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FE83731-8616-4EBA-9245-F8109AACE89E}">
      <dgm:prSet phldrT="[Text]" custT="1"/>
      <dgm:spPr/>
      <dgm:t>
        <a:bodyPr/>
        <a:lstStyle/>
        <a:p>
          <a:r>
            <a:rPr lang="en-US" sz="1400" dirty="0">
              <a:latin typeface="Abadi" panose="020B0604020104020204" pitchFamily="34" charset="0"/>
            </a:rPr>
            <a:t>OPERATION CONTROL ROOM SHOULD ENSURE COORDINATION OF ACTIVITIES, COMMUNICATIONS, AND ONGOING RESPONSE TO THE NEEDS IN THE PERIPHERY</a:t>
          </a:r>
          <a:endParaRPr lang="en-US" sz="1400" dirty="0"/>
        </a:p>
      </dgm:t>
    </dgm:pt>
    <dgm:pt modelId="{2BB9A40B-4008-452B-8995-0C88C89C98A2}" type="parTrans" cxnId="{D6BA88C5-596E-4ACD-859D-F9C65FA19D3B}">
      <dgm:prSet/>
      <dgm:spPr/>
      <dgm:t>
        <a:bodyPr/>
        <a:lstStyle/>
        <a:p>
          <a:endParaRPr lang="en-US"/>
        </a:p>
      </dgm:t>
    </dgm:pt>
    <dgm:pt modelId="{4F01182F-0679-4D3B-941E-0B0D05DCD739}" type="sibTrans" cxnId="{D6BA88C5-596E-4ACD-859D-F9C65FA19D3B}">
      <dgm:prSet custT="1"/>
      <dgm:spPr/>
      <dgm:t>
        <a:bodyPr/>
        <a:lstStyle/>
        <a:p>
          <a:r>
            <a:rPr lang="en-US" sz="1600" dirty="0">
              <a:latin typeface="Abadi" panose="020B0604020104020204" pitchFamily="34" charset="0"/>
            </a:rPr>
            <a:t>Representation of all levels of administration </a:t>
          </a:r>
        </a:p>
        <a:p>
          <a:r>
            <a:rPr lang="en-US" sz="1600" dirty="0">
              <a:latin typeface="Abadi" panose="020B0604020104020204" pitchFamily="34" charset="0"/>
            </a:rPr>
            <a:t>Participation of strong national technical entity </a:t>
          </a:r>
        </a:p>
        <a:p>
          <a:r>
            <a:rPr lang="en-US" sz="1600" dirty="0"/>
            <a:t> </a:t>
          </a:r>
          <a:endParaRPr lang="en-US" sz="1200" dirty="0"/>
        </a:p>
      </dgm:t>
    </dgm:pt>
    <dgm:pt modelId="{B1006179-B0E3-4AF8-8597-9DEB9A485015}">
      <dgm:prSet phldrT="[Text]" custT="1"/>
      <dgm:spPr/>
      <dgm:t>
        <a:bodyPr/>
        <a:lstStyle/>
        <a:p>
          <a:r>
            <a:rPr lang="en-US" sz="1600" dirty="0">
              <a:latin typeface="Abadi" panose="020B0604020104020204" pitchFamily="34" charset="0"/>
            </a:rPr>
            <a:t>Functionality of the task force needs these elements to be considered for its successful operationalization </a:t>
          </a:r>
        </a:p>
        <a:p>
          <a:endParaRPr lang="en-US" sz="1600" dirty="0">
            <a:latin typeface="Abadi" panose="020B0604020104020204" pitchFamily="34" charset="0"/>
          </a:endParaRPr>
        </a:p>
        <a:p>
          <a:r>
            <a:rPr lang="en-US" sz="1600" dirty="0">
              <a:solidFill>
                <a:srgbClr val="FF0000"/>
              </a:solidFill>
              <a:latin typeface="Abadi" panose="020B0604020104020204" pitchFamily="34" charset="0"/>
            </a:rPr>
            <a:t>NITAGs are missed out usually </a:t>
          </a:r>
        </a:p>
      </dgm:t>
    </dgm:pt>
    <dgm:pt modelId="{3CE9C324-60AC-4A0F-BC85-CE633F886BB3}" type="parTrans" cxnId="{5BF99A64-D53D-4DCB-A3FE-E9C32CD7C10A}">
      <dgm:prSet/>
      <dgm:spPr/>
      <dgm:t>
        <a:bodyPr/>
        <a:lstStyle/>
        <a:p>
          <a:endParaRPr lang="en-US"/>
        </a:p>
      </dgm:t>
    </dgm:pt>
    <dgm:pt modelId="{F87C6F5B-ADAF-4FE9-8A5C-673266F54F40}" type="sibTrans" cxnId="{5BF99A64-D53D-4DCB-A3FE-E9C32CD7C10A}">
      <dgm:prSet/>
      <dgm:spPr/>
      <dgm:t>
        <a:bodyPr/>
        <a:lstStyle/>
        <a:p>
          <a:endParaRPr lang="en-US"/>
        </a:p>
      </dgm:t>
    </dgm:pt>
    <dgm:pt modelId="{4A70995A-A676-4ADF-A4BF-EC214EC139D1}">
      <dgm:prSet phldrT="[Text]" custT="1"/>
      <dgm:spPr/>
      <dgm:t>
        <a:bodyPr/>
        <a:lstStyle/>
        <a:p>
          <a:r>
            <a:rPr lang="en-US" sz="1400" dirty="0">
              <a:latin typeface="Abadi" panose="020B0604020104020204" pitchFamily="34" charset="0"/>
            </a:rPr>
            <a:t>IMMUNIZATION TASK FORCE AND HEALTH CLUSTER INTERACTION ENSURES ALIGNMENT OF INTERNATIONAL RESPONSES WITH NATIONAL STRUCTURES</a:t>
          </a:r>
          <a:endParaRPr lang="en-US" sz="1400" dirty="0"/>
        </a:p>
      </dgm:t>
    </dgm:pt>
    <dgm:pt modelId="{7D40B937-F2B9-4BC7-9FFD-72498D5B2029}" type="parTrans" cxnId="{606B4373-A4A1-4234-AA9D-3C241BA0A96A}">
      <dgm:prSet/>
      <dgm:spPr/>
      <dgm:t>
        <a:bodyPr/>
        <a:lstStyle/>
        <a:p>
          <a:endParaRPr lang="en-US"/>
        </a:p>
      </dgm:t>
    </dgm:pt>
    <dgm:pt modelId="{66C59482-D721-4F63-8F2F-BE59000ED3DB}" type="sibTrans" cxnId="{606B4373-A4A1-4234-AA9D-3C241BA0A96A}">
      <dgm:prSet/>
      <dgm:spPr/>
      <dgm:t>
        <a:bodyPr/>
        <a:lstStyle/>
        <a:p>
          <a:r>
            <a:rPr lang="en-US" dirty="0"/>
            <a:t>ITF </a:t>
          </a:r>
          <a:r>
            <a:rPr lang="en-US" dirty="0">
              <a:latin typeface="Abadi" panose="020B0604020104020204" pitchFamily="34" charset="0"/>
            </a:rPr>
            <a:t>NATIONAL-LEVEL FOCUS: </a:t>
          </a:r>
        </a:p>
        <a:p>
          <a:r>
            <a:rPr lang="en-US" dirty="0">
              <a:latin typeface="Abadi" panose="020B0604020104020204" pitchFamily="34" charset="0"/>
            </a:rPr>
            <a:t>POLICY ISSUES &amp; STRATEGIC PLANNING ;Subnational focus LOCAL PLANNING  &amp; IMPLEMENTATION </a:t>
          </a:r>
          <a:endParaRPr lang="en-US" dirty="0"/>
        </a:p>
      </dgm:t>
    </dgm:pt>
    <dgm:pt modelId="{7A581DDF-7AB4-4394-8819-E55689D5D2FD}">
      <dgm:prSet phldrT="[Text]" custT="1"/>
      <dgm:spPr/>
      <dgm:t>
        <a:bodyPr/>
        <a:lstStyle/>
        <a:p>
          <a:r>
            <a:rPr lang="en-US" sz="1600" dirty="0">
              <a:latin typeface="Abadi" panose="020B0604020104020204" pitchFamily="34" charset="0"/>
            </a:rPr>
            <a:t>ITF and NITAG should work together on technical issues </a:t>
          </a:r>
        </a:p>
      </dgm:t>
    </dgm:pt>
    <dgm:pt modelId="{3F57844E-3D3E-4554-BDEC-4529F17C4201}" type="parTrans" cxnId="{B29AF28D-9900-46B2-B747-5C5923BF5B30}">
      <dgm:prSet/>
      <dgm:spPr/>
      <dgm:t>
        <a:bodyPr/>
        <a:lstStyle/>
        <a:p>
          <a:endParaRPr lang="en-US"/>
        </a:p>
      </dgm:t>
    </dgm:pt>
    <dgm:pt modelId="{5CD40D4D-4A68-429F-90CA-89983856576A}" type="sibTrans" cxnId="{B29AF28D-9900-46B2-B747-5C5923BF5B30}">
      <dgm:prSet custT="1"/>
      <dgm:spPr/>
      <dgm:t>
        <a:bodyPr/>
        <a:lstStyle/>
        <a:p>
          <a:r>
            <a:rPr lang="en-US" sz="1600" dirty="0">
              <a:latin typeface="Abadi" panose="020B0604020104020204" pitchFamily="34" charset="0"/>
            </a:rPr>
            <a:t>Early involvement of the community in all aspects of the Immunization work  for its sustained implementation </a:t>
          </a:r>
        </a:p>
      </dgm:t>
    </dgm:pt>
    <dgm:pt modelId="{812FDD63-BA3A-4968-BDB0-873F010F031A}" type="pres">
      <dgm:prSet presAssocID="{101D7137-15E4-4192-B768-0B85175A8CA2}" presName="Name0" presStyleCnt="0">
        <dgm:presLayoutVars>
          <dgm:chMax/>
          <dgm:chPref/>
          <dgm:dir/>
          <dgm:animLvl val="lvl"/>
        </dgm:presLayoutVars>
      </dgm:prSet>
      <dgm:spPr/>
    </dgm:pt>
    <dgm:pt modelId="{7B818122-F27E-4528-A68B-F42B72526B9E}" type="pres">
      <dgm:prSet presAssocID="{DFE83731-8616-4EBA-9245-F8109AACE89E}" presName="composite" presStyleCnt="0"/>
      <dgm:spPr/>
    </dgm:pt>
    <dgm:pt modelId="{870911EE-8F09-49BB-97AC-707DD244EC52}" type="pres">
      <dgm:prSet presAssocID="{DFE83731-8616-4EBA-9245-F8109AACE89E}" presName="Parent1" presStyleLbl="node1" presStyleIdx="0" presStyleCnt="6" custScaleX="208942" custLinFactNeighborX="90946" custLinFactNeighborY="-2624">
        <dgm:presLayoutVars>
          <dgm:chMax val="1"/>
          <dgm:chPref val="1"/>
          <dgm:bulletEnabled val="1"/>
        </dgm:presLayoutVars>
      </dgm:prSet>
      <dgm:spPr/>
    </dgm:pt>
    <dgm:pt modelId="{82845584-5FD9-4CF8-B131-6988E814FECC}" type="pres">
      <dgm:prSet presAssocID="{DFE83731-8616-4EBA-9245-F8109AACE89E}" presName="Childtext1" presStyleLbl="revTx" presStyleIdx="0" presStyleCnt="3" custScaleX="106415" custScaleY="187494" custLinFactY="84760" custLinFactNeighborX="89991" custLinFactNeighborY="100000">
        <dgm:presLayoutVars>
          <dgm:chMax val="0"/>
          <dgm:chPref val="0"/>
          <dgm:bulletEnabled val="1"/>
        </dgm:presLayoutVars>
      </dgm:prSet>
      <dgm:spPr/>
    </dgm:pt>
    <dgm:pt modelId="{AAB2591D-1F05-4587-84DF-E596EA7A9DEA}" type="pres">
      <dgm:prSet presAssocID="{DFE83731-8616-4EBA-9245-F8109AACE89E}" presName="BalanceSpacing" presStyleCnt="0"/>
      <dgm:spPr/>
    </dgm:pt>
    <dgm:pt modelId="{84468D27-8D51-448E-89A8-B36FAF9F7944}" type="pres">
      <dgm:prSet presAssocID="{DFE83731-8616-4EBA-9245-F8109AACE89E}" presName="BalanceSpacing1" presStyleCnt="0"/>
      <dgm:spPr/>
    </dgm:pt>
    <dgm:pt modelId="{B1A580B1-3DBC-43FA-996F-6D270804CD3E}" type="pres">
      <dgm:prSet presAssocID="{4F01182F-0679-4D3B-941E-0B0D05DCD739}" presName="Accent1Text" presStyleLbl="node1" presStyleIdx="1" presStyleCnt="6" custScaleX="187344"/>
      <dgm:spPr/>
    </dgm:pt>
    <dgm:pt modelId="{906324C0-BB5B-415E-A14C-55ED44102ED1}" type="pres">
      <dgm:prSet presAssocID="{4F01182F-0679-4D3B-941E-0B0D05DCD739}" presName="spaceBetweenRectangles" presStyleCnt="0"/>
      <dgm:spPr/>
    </dgm:pt>
    <dgm:pt modelId="{AB14DD1A-21D3-4299-81DD-8F8DCCD8868E}" type="pres">
      <dgm:prSet presAssocID="{4A70995A-A676-4ADF-A4BF-EC214EC139D1}" presName="composite" presStyleCnt="0"/>
      <dgm:spPr/>
    </dgm:pt>
    <dgm:pt modelId="{96883AB8-F363-4357-9AE1-C3C662A35C32}" type="pres">
      <dgm:prSet presAssocID="{4A70995A-A676-4ADF-A4BF-EC214EC139D1}" presName="Parent1" presStyleLbl="node1" presStyleIdx="2" presStyleCnt="6" custScaleX="212815" custLinFactNeighborX="-70028" custLinFactNeighborY="-7919">
        <dgm:presLayoutVars>
          <dgm:chMax val="1"/>
          <dgm:chPref val="1"/>
          <dgm:bulletEnabled val="1"/>
        </dgm:presLayoutVars>
      </dgm:prSet>
      <dgm:spPr/>
    </dgm:pt>
    <dgm:pt modelId="{9854C772-B2BF-49DC-A478-9E46B72EF7D0}" type="pres">
      <dgm:prSet presAssocID="{4A70995A-A676-4ADF-A4BF-EC214EC139D1}" presName="Childtext1" presStyleLbl="revTx" presStyleIdx="1" presStyleCnt="3">
        <dgm:presLayoutVars>
          <dgm:chMax val="0"/>
          <dgm:chPref val="0"/>
          <dgm:bulletEnabled val="1"/>
        </dgm:presLayoutVars>
      </dgm:prSet>
      <dgm:spPr/>
    </dgm:pt>
    <dgm:pt modelId="{D992AE54-0214-49F9-8177-D2FA1170F0E9}" type="pres">
      <dgm:prSet presAssocID="{4A70995A-A676-4ADF-A4BF-EC214EC139D1}" presName="BalanceSpacing" presStyleCnt="0"/>
      <dgm:spPr/>
    </dgm:pt>
    <dgm:pt modelId="{1046B1AD-6D11-47AF-BAFA-18E6A754B7A5}" type="pres">
      <dgm:prSet presAssocID="{4A70995A-A676-4ADF-A4BF-EC214EC139D1}" presName="BalanceSpacing1" presStyleCnt="0"/>
      <dgm:spPr/>
    </dgm:pt>
    <dgm:pt modelId="{84AEA174-F11F-429B-A703-D7111BAAFE3A}" type="pres">
      <dgm:prSet presAssocID="{66C59482-D721-4F63-8F2F-BE59000ED3DB}" presName="Accent1Text" presStyleLbl="node1" presStyleIdx="3" presStyleCnt="6" custScaleX="148320"/>
      <dgm:spPr/>
    </dgm:pt>
    <dgm:pt modelId="{455B0EC1-E78F-4861-8615-E726EF463CC1}" type="pres">
      <dgm:prSet presAssocID="{66C59482-D721-4F63-8F2F-BE59000ED3DB}" presName="spaceBetweenRectangles" presStyleCnt="0"/>
      <dgm:spPr/>
    </dgm:pt>
    <dgm:pt modelId="{3557BD49-4845-4776-8C5F-4090AF20FC93}" type="pres">
      <dgm:prSet presAssocID="{7A581DDF-7AB4-4394-8819-E55689D5D2FD}" presName="composite" presStyleCnt="0"/>
      <dgm:spPr/>
    </dgm:pt>
    <dgm:pt modelId="{B19150E7-4B8A-47DD-93B8-A198970DC132}" type="pres">
      <dgm:prSet presAssocID="{7A581DDF-7AB4-4394-8819-E55689D5D2FD}" presName="Parent1" presStyleLbl="node1" presStyleIdx="4" presStyleCnt="6" custScaleX="153525" custLinFactNeighborX="61050" custLinFactNeighborY="2624">
        <dgm:presLayoutVars>
          <dgm:chMax val="1"/>
          <dgm:chPref val="1"/>
          <dgm:bulletEnabled val="1"/>
        </dgm:presLayoutVars>
      </dgm:prSet>
      <dgm:spPr/>
    </dgm:pt>
    <dgm:pt modelId="{B73D8002-8E34-45D0-BB13-E1C4CD10CDDC}" type="pres">
      <dgm:prSet presAssocID="{7A581DDF-7AB4-4394-8819-E55689D5D2FD}" presName="Childtext1" presStyleLbl="revTx" presStyleIdx="2" presStyleCnt="3">
        <dgm:presLayoutVars>
          <dgm:chMax val="0"/>
          <dgm:chPref val="0"/>
          <dgm:bulletEnabled val="1"/>
        </dgm:presLayoutVars>
      </dgm:prSet>
      <dgm:spPr/>
    </dgm:pt>
    <dgm:pt modelId="{93CD9653-7B7D-4C79-9679-6552C08888EC}" type="pres">
      <dgm:prSet presAssocID="{7A581DDF-7AB4-4394-8819-E55689D5D2FD}" presName="BalanceSpacing" presStyleCnt="0"/>
      <dgm:spPr/>
    </dgm:pt>
    <dgm:pt modelId="{2D08FA1D-EA8C-4D25-B03D-541BAD541236}" type="pres">
      <dgm:prSet presAssocID="{7A581DDF-7AB4-4394-8819-E55689D5D2FD}" presName="BalanceSpacing1" presStyleCnt="0"/>
      <dgm:spPr/>
    </dgm:pt>
    <dgm:pt modelId="{6720162F-F06D-4E28-BD93-46FAE6130332}" type="pres">
      <dgm:prSet presAssocID="{5CD40D4D-4A68-429F-90CA-89983856576A}" presName="Accent1Text" presStyleLbl="node1" presStyleIdx="5" presStyleCnt="6" custScaleX="189456" custLinFactNeighborX="-31551" custLinFactNeighborY="-2008"/>
      <dgm:spPr/>
    </dgm:pt>
  </dgm:ptLst>
  <dgm:cxnLst>
    <dgm:cxn modelId="{2A6E9E1C-D8D6-46A3-8C33-CAFE04E42313}" type="presOf" srcId="{101D7137-15E4-4192-B768-0B85175A8CA2}" destId="{812FDD63-BA3A-4968-BDB0-873F010F031A}" srcOrd="0" destOrd="0" presId="urn:microsoft.com/office/officeart/2008/layout/AlternatingHexagons"/>
    <dgm:cxn modelId="{2D43A529-479B-4263-87A5-DBFD5F8E1190}" type="presOf" srcId="{B1006179-B0E3-4AF8-8597-9DEB9A485015}" destId="{82845584-5FD9-4CF8-B131-6988E814FECC}" srcOrd="0" destOrd="0" presId="urn:microsoft.com/office/officeart/2008/layout/AlternatingHexagons"/>
    <dgm:cxn modelId="{5C997738-0B8E-4F0B-83D5-650646E20E00}" type="presOf" srcId="{4A70995A-A676-4ADF-A4BF-EC214EC139D1}" destId="{96883AB8-F363-4357-9AE1-C3C662A35C32}" srcOrd="0" destOrd="0" presId="urn:microsoft.com/office/officeart/2008/layout/AlternatingHexagons"/>
    <dgm:cxn modelId="{EEB7933D-80E9-48DF-8222-E585B9EECDB0}" type="presOf" srcId="{DFE83731-8616-4EBA-9245-F8109AACE89E}" destId="{870911EE-8F09-49BB-97AC-707DD244EC52}" srcOrd="0" destOrd="0" presId="urn:microsoft.com/office/officeart/2008/layout/AlternatingHexagons"/>
    <dgm:cxn modelId="{5BF99A64-D53D-4DCB-A3FE-E9C32CD7C10A}" srcId="{DFE83731-8616-4EBA-9245-F8109AACE89E}" destId="{B1006179-B0E3-4AF8-8597-9DEB9A485015}" srcOrd="0" destOrd="0" parTransId="{3CE9C324-60AC-4A0F-BC85-CE633F886BB3}" sibTransId="{F87C6F5B-ADAF-4FE9-8A5C-673266F54F40}"/>
    <dgm:cxn modelId="{606B4373-A4A1-4234-AA9D-3C241BA0A96A}" srcId="{101D7137-15E4-4192-B768-0B85175A8CA2}" destId="{4A70995A-A676-4ADF-A4BF-EC214EC139D1}" srcOrd="1" destOrd="0" parTransId="{7D40B937-F2B9-4BC7-9FFD-72498D5B2029}" sibTransId="{66C59482-D721-4F63-8F2F-BE59000ED3DB}"/>
    <dgm:cxn modelId="{07692356-F0AD-4BBD-9E58-869F2CB9B9D8}" type="presOf" srcId="{66C59482-D721-4F63-8F2F-BE59000ED3DB}" destId="{84AEA174-F11F-429B-A703-D7111BAAFE3A}" srcOrd="0" destOrd="0" presId="urn:microsoft.com/office/officeart/2008/layout/AlternatingHexagons"/>
    <dgm:cxn modelId="{5DEA8458-C7B3-4EF9-88D5-30F4D976199E}" type="presOf" srcId="{7A581DDF-7AB4-4394-8819-E55689D5D2FD}" destId="{B19150E7-4B8A-47DD-93B8-A198970DC132}" srcOrd="0" destOrd="0" presId="urn:microsoft.com/office/officeart/2008/layout/AlternatingHexagons"/>
    <dgm:cxn modelId="{B29AF28D-9900-46B2-B747-5C5923BF5B30}" srcId="{101D7137-15E4-4192-B768-0B85175A8CA2}" destId="{7A581DDF-7AB4-4394-8819-E55689D5D2FD}" srcOrd="2" destOrd="0" parTransId="{3F57844E-3D3E-4554-BDEC-4529F17C4201}" sibTransId="{5CD40D4D-4A68-429F-90CA-89983856576A}"/>
    <dgm:cxn modelId="{D6BA88C5-596E-4ACD-859D-F9C65FA19D3B}" srcId="{101D7137-15E4-4192-B768-0B85175A8CA2}" destId="{DFE83731-8616-4EBA-9245-F8109AACE89E}" srcOrd="0" destOrd="0" parTransId="{2BB9A40B-4008-452B-8995-0C88C89C98A2}" sibTransId="{4F01182F-0679-4D3B-941E-0B0D05DCD739}"/>
    <dgm:cxn modelId="{E5A4AEEC-E134-42CD-9088-0CEF86B6A3F6}" type="presOf" srcId="{5CD40D4D-4A68-429F-90CA-89983856576A}" destId="{6720162F-F06D-4E28-BD93-46FAE6130332}" srcOrd="0" destOrd="0" presId="urn:microsoft.com/office/officeart/2008/layout/AlternatingHexagons"/>
    <dgm:cxn modelId="{36A97CFB-3997-4CB1-BD4F-0A0D347011F3}" type="presOf" srcId="{4F01182F-0679-4D3B-941E-0B0D05DCD739}" destId="{B1A580B1-3DBC-43FA-996F-6D270804CD3E}" srcOrd="0" destOrd="0" presId="urn:microsoft.com/office/officeart/2008/layout/AlternatingHexagons"/>
    <dgm:cxn modelId="{4EEE918E-984F-4957-91EC-9B437A699FD9}" type="presParOf" srcId="{812FDD63-BA3A-4968-BDB0-873F010F031A}" destId="{7B818122-F27E-4528-A68B-F42B72526B9E}" srcOrd="0" destOrd="0" presId="urn:microsoft.com/office/officeart/2008/layout/AlternatingHexagons"/>
    <dgm:cxn modelId="{4D2737B0-A789-4EEC-B8B4-E0F55F3E446E}" type="presParOf" srcId="{7B818122-F27E-4528-A68B-F42B72526B9E}" destId="{870911EE-8F09-49BB-97AC-707DD244EC52}" srcOrd="0" destOrd="0" presId="urn:microsoft.com/office/officeart/2008/layout/AlternatingHexagons"/>
    <dgm:cxn modelId="{39333977-9D56-4B4B-8347-D700D4725613}" type="presParOf" srcId="{7B818122-F27E-4528-A68B-F42B72526B9E}" destId="{82845584-5FD9-4CF8-B131-6988E814FECC}" srcOrd="1" destOrd="0" presId="urn:microsoft.com/office/officeart/2008/layout/AlternatingHexagons"/>
    <dgm:cxn modelId="{0FEB40B4-9647-4A52-85B1-2B67D4FF2360}" type="presParOf" srcId="{7B818122-F27E-4528-A68B-F42B72526B9E}" destId="{AAB2591D-1F05-4587-84DF-E596EA7A9DEA}" srcOrd="2" destOrd="0" presId="urn:microsoft.com/office/officeart/2008/layout/AlternatingHexagons"/>
    <dgm:cxn modelId="{102141F5-AA5F-40FB-AC52-0CC1D1D9DE4D}" type="presParOf" srcId="{7B818122-F27E-4528-A68B-F42B72526B9E}" destId="{84468D27-8D51-448E-89A8-B36FAF9F7944}" srcOrd="3" destOrd="0" presId="urn:microsoft.com/office/officeart/2008/layout/AlternatingHexagons"/>
    <dgm:cxn modelId="{2D17544F-47CF-45C1-8C0A-5E33AFF3EDAD}" type="presParOf" srcId="{7B818122-F27E-4528-A68B-F42B72526B9E}" destId="{B1A580B1-3DBC-43FA-996F-6D270804CD3E}" srcOrd="4" destOrd="0" presId="urn:microsoft.com/office/officeart/2008/layout/AlternatingHexagons"/>
    <dgm:cxn modelId="{3553A9D3-3817-42A6-8480-5EE6BADC6783}" type="presParOf" srcId="{812FDD63-BA3A-4968-BDB0-873F010F031A}" destId="{906324C0-BB5B-415E-A14C-55ED44102ED1}" srcOrd="1" destOrd="0" presId="urn:microsoft.com/office/officeart/2008/layout/AlternatingHexagons"/>
    <dgm:cxn modelId="{02153CBD-8AAD-4660-B9C0-DB1988B0A0C2}" type="presParOf" srcId="{812FDD63-BA3A-4968-BDB0-873F010F031A}" destId="{AB14DD1A-21D3-4299-81DD-8F8DCCD8868E}" srcOrd="2" destOrd="0" presId="urn:microsoft.com/office/officeart/2008/layout/AlternatingHexagons"/>
    <dgm:cxn modelId="{0C7FA352-B22A-4863-B615-E4E072E40275}" type="presParOf" srcId="{AB14DD1A-21D3-4299-81DD-8F8DCCD8868E}" destId="{96883AB8-F363-4357-9AE1-C3C662A35C32}" srcOrd="0" destOrd="0" presId="urn:microsoft.com/office/officeart/2008/layout/AlternatingHexagons"/>
    <dgm:cxn modelId="{FF5AF2F6-6417-4678-BE97-5957D44E8E23}" type="presParOf" srcId="{AB14DD1A-21D3-4299-81DD-8F8DCCD8868E}" destId="{9854C772-B2BF-49DC-A478-9E46B72EF7D0}" srcOrd="1" destOrd="0" presId="urn:microsoft.com/office/officeart/2008/layout/AlternatingHexagons"/>
    <dgm:cxn modelId="{85F87953-8E43-416F-929C-56B77E09C16C}" type="presParOf" srcId="{AB14DD1A-21D3-4299-81DD-8F8DCCD8868E}" destId="{D992AE54-0214-49F9-8177-D2FA1170F0E9}" srcOrd="2" destOrd="0" presId="urn:microsoft.com/office/officeart/2008/layout/AlternatingHexagons"/>
    <dgm:cxn modelId="{EBC96371-C04C-452C-A19C-5898441CEB1F}" type="presParOf" srcId="{AB14DD1A-21D3-4299-81DD-8F8DCCD8868E}" destId="{1046B1AD-6D11-47AF-BAFA-18E6A754B7A5}" srcOrd="3" destOrd="0" presId="urn:microsoft.com/office/officeart/2008/layout/AlternatingHexagons"/>
    <dgm:cxn modelId="{ADB76EF9-93DA-4048-913E-FB568299A1FE}" type="presParOf" srcId="{AB14DD1A-21D3-4299-81DD-8F8DCCD8868E}" destId="{84AEA174-F11F-429B-A703-D7111BAAFE3A}" srcOrd="4" destOrd="0" presId="urn:microsoft.com/office/officeart/2008/layout/AlternatingHexagons"/>
    <dgm:cxn modelId="{7C95852A-FD55-4709-860B-F2CD9756E0F1}" type="presParOf" srcId="{812FDD63-BA3A-4968-BDB0-873F010F031A}" destId="{455B0EC1-E78F-4861-8615-E726EF463CC1}" srcOrd="3" destOrd="0" presId="urn:microsoft.com/office/officeart/2008/layout/AlternatingHexagons"/>
    <dgm:cxn modelId="{BF1CB7B3-DE04-4024-AD17-2A9F9DC5BC77}" type="presParOf" srcId="{812FDD63-BA3A-4968-BDB0-873F010F031A}" destId="{3557BD49-4845-4776-8C5F-4090AF20FC93}" srcOrd="4" destOrd="0" presId="urn:microsoft.com/office/officeart/2008/layout/AlternatingHexagons"/>
    <dgm:cxn modelId="{85617F28-DF2A-4F45-A51E-766A652BEA0B}" type="presParOf" srcId="{3557BD49-4845-4776-8C5F-4090AF20FC93}" destId="{B19150E7-4B8A-47DD-93B8-A198970DC132}" srcOrd="0" destOrd="0" presId="urn:microsoft.com/office/officeart/2008/layout/AlternatingHexagons"/>
    <dgm:cxn modelId="{026940FA-A31E-4A20-9E62-9987BEBBB681}" type="presParOf" srcId="{3557BD49-4845-4776-8C5F-4090AF20FC93}" destId="{B73D8002-8E34-45D0-BB13-E1C4CD10CDDC}" srcOrd="1" destOrd="0" presId="urn:microsoft.com/office/officeart/2008/layout/AlternatingHexagons"/>
    <dgm:cxn modelId="{92A7D559-C5A6-4FC2-AFE7-4E3C921D0702}" type="presParOf" srcId="{3557BD49-4845-4776-8C5F-4090AF20FC93}" destId="{93CD9653-7B7D-4C79-9679-6552C08888EC}" srcOrd="2" destOrd="0" presId="urn:microsoft.com/office/officeart/2008/layout/AlternatingHexagons"/>
    <dgm:cxn modelId="{83D5A36F-4AC6-4436-8B42-5F64236EE0E2}" type="presParOf" srcId="{3557BD49-4845-4776-8C5F-4090AF20FC93}" destId="{2D08FA1D-EA8C-4D25-B03D-541BAD541236}" srcOrd="3" destOrd="0" presId="urn:microsoft.com/office/officeart/2008/layout/AlternatingHexagons"/>
    <dgm:cxn modelId="{33F168CC-2CD4-49C1-8BBA-ED0B57ED65CE}" type="presParOf" srcId="{3557BD49-4845-4776-8C5F-4090AF20FC93}" destId="{6720162F-F06D-4E28-BD93-46FAE613033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FCB749-68D8-4210-B670-79BB406B3C6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56B2994-BE2B-4FB1-A381-BB080C77F89A}">
      <dgm:prSet phldrT="[Text]"/>
      <dgm:spPr/>
      <dgm:t>
        <a:bodyPr/>
        <a:lstStyle/>
        <a:p>
          <a:r>
            <a:rPr lang="en-US" dirty="0">
              <a:latin typeface="Abadi" panose="020B0604020104020204" pitchFamily="34" charset="0"/>
            </a:rPr>
            <a:t>THE IMMUNIZATION TASK FORCE SHOULD ASSESS THE NATIONAL IMMUNIZATION PROGRAMME </a:t>
          </a:r>
          <a:endParaRPr lang="en-US" dirty="0"/>
        </a:p>
      </dgm:t>
    </dgm:pt>
    <dgm:pt modelId="{2A9A2B4F-5311-4FC6-A8DF-ADBA84B28DBD}" type="parTrans" cxnId="{A02EEE0E-F5BF-4589-BA9D-9C525F980788}">
      <dgm:prSet/>
      <dgm:spPr/>
      <dgm:t>
        <a:bodyPr/>
        <a:lstStyle/>
        <a:p>
          <a:endParaRPr lang="en-US"/>
        </a:p>
      </dgm:t>
    </dgm:pt>
    <dgm:pt modelId="{490C748F-BA40-4981-8635-6D6B9DAB639C}" type="sibTrans" cxnId="{A02EEE0E-F5BF-4589-BA9D-9C525F980788}">
      <dgm:prSet/>
      <dgm:spPr/>
      <dgm:t>
        <a:bodyPr/>
        <a:lstStyle/>
        <a:p>
          <a:endParaRPr lang="en-US"/>
        </a:p>
      </dgm:t>
    </dgm:pt>
    <dgm:pt modelId="{60470D2E-BABB-4A10-AF52-08B589340DE0}">
      <dgm:prSet phldrT="[Text]" custT="1"/>
      <dgm:spPr/>
      <dgm:t>
        <a:bodyPr/>
        <a:lstStyle/>
        <a:p>
          <a:r>
            <a:rPr lang="en-US" sz="1800" dirty="0">
              <a:latin typeface="Abadi" panose="020B0604020104020204" pitchFamily="34" charset="0"/>
            </a:rPr>
            <a:t>TO HELP DETERMINE</a:t>
          </a:r>
        </a:p>
      </dgm:t>
    </dgm:pt>
    <dgm:pt modelId="{0D33DD4E-1F19-49A6-BFF7-C7CB4216D45C}" type="parTrans" cxnId="{B8070A94-3CB1-4F1C-A46B-5CBF1A8BCAE3}">
      <dgm:prSet/>
      <dgm:spPr/>
      <dgm:t>
        <a:bodyPr/>
        <a:lstStyle/>
        <a:p>
          <a:endParaRPr lang="en-US"/>
        </a:p>
      </dgm:t>
    </dgm:pt>
    <dgm:pt modelId="{8ACFC022-9B78-4365-ADD4-455BEE34B795}" type="sibTrans" cxnId="{B8070A94-3CB1-4F1C-A46B-5CBF1A8BCAE3}">
      <dgm:prSet/>
      <dgm:spPr/>
      <dgm:t>
        <a:bodyPr/>
        <a:lstStyle/>
        <a:p>
          <a:endParaRPr lang="en-US"/>
        </a:p>
      </dgm:t>
    </dgm:pt>
    <dgm:pt modelId="{84499AD7-9F4A-4AD8-929C-D0D47E5EDC0F}">
      <dgm:prSet phldrT="[Text]"/>
      <dgm:spPr/>
      <dgm:t>
        <a:bodyPr/>
        <a:lstStyle/>
        <a:p>
          <a:r>
            <a:rPr lang="en-US" dirty="0">
              <a:latin typeface="Abadi" panose="020B0604020104020204" pitchFamily="34" charset="0"/>
            </a:rPr>
            <a:t>WHEN COMPREHENSIVE ASSESSMENT IS NOT FEASIBLE, </a:t>
          </a:r>
        </a:p>
        <a:p>
          <a:r>
            <a:rPr lang="en-US" dirty="0">
              <a:latin typeface="Abadi" panose="020B0604020104020204" pitchFamily="34" charset="0"/>
            </a:rPr>
            <a:t>PRIORITIZE ASSESSMENT OF THE OPERATIONAL REQUIREMENTS.</a:t>
          </a:r>
          <a:endParaRPr lang="en-US" dirty="0"/>
        </a:p>
      </dgm:t>
    </dgm:pt>
    <dgm:pt modelId="{81DE77BE-9199-4353-B7DC-0F29B390F9AF}" type="parTrans" cxnId="{025F1625-A969-4AD8-BC5A-39AF94639CD2}">
      <dgm:prSet/>
      <dgm:spPr/>
      <dgm:t>
        <a:bodyPr/>
        <a:lstStyle/>
        <a:p>
          <a:endParaRPr lang="en-US"/>
        </a:p>
      </dgm:t>
    </dgm:pt>
    <dgm:pt modelId="{E9C6AD93-A7FF-46A4-88C7-B495DCFAFE2E}" type="sibTrans" cxnId="{025F1625-A969-4AD8-BC5A-39AF94639CD2}">
      <dgm:prSet/>
      <dgm:spPr/>
      <dgm:t>
        <a:bodyPr/>
        <a:lstStyle/>
        <a:p>
          <a:endParaRPr lang="en-US"/>
        </a:p>
      </dgm:t>
    </dgm:pt>
    <dgm:pt modelId="{C2C58EC8-F4AD-4DFB-891A-B5D59F3D9ED8}">
      <dgm:prSet phldrT="[Text]" custT="1"/>
      <dgm:spPr/>
      <dgm:t>
        <a:bodyPr/>
        <a:lstStyle/>
        <a:p>
          <a:r>
            <a:rPr lang="en-US" sz="1800" b="1" dirty="0">
              <a:latin typeface="Abadi" panose="020B0604020104020204" pitchFamily="34" charset="0"/>
            </a:rPr>
            <a:t>Disease</a:t>
          </a:r>
          <a:r>
            <a:rPr lang="en-US" sz="1800" dirty="0">
              <a:latin typeface="Abadi" panose="020B0604020104020204" pitchFamily="34" charset="0"/>
            </a:rPr>
            <a:t> </a:t>
          </a:r>
          <a:r>
            <a:rPr lang="en-US" sz="1800" b="1" dirty="0">
              <a:latin typeface="Abadi" panose="020B0604020104020204" pitchFamily="34" charset="0"/>
            </a:rPr>
            <a:t>characteristics</a:t>
          </a:r>
          <a:r>
            <a:rPr lang="en-US" sz="1800" dirty="0">
              <a:latin typeface="Abadi" panose="020B0604020104020204" pitchFamily="34" charset="0"/>
            </a:rPr>
            <a:t>: recent and ongoing outbreaks of VPDs, seasonality of epidemic prone diseases (e.g. measles, cholera, meningitis, etc.). </a:t>
          </a:r>
          <a:endParaRPr lang="en-US" sz="1800" dirty="0"/>
        </a:p>
      </dgm:t>
    </dgm:pt>
    <dgm:pt modelId="{7E0A85BC-2783-463E-85E9-34BAB014C7D4}" type="parTrans" cxnId="{E363269D-C341-436A-840C-D68F1205D516}">
      <dgm:prSet/>
      <dgm:spPr/>
      <dgm:t>
        <a:bodyPr/>
        <a:lstStyle/>
        <a:p>
          <a:endParaRPr lang="en-US"/>
        </a:p>
      </dgm:t>
    </dgm:pt>
    <dgm:pt modelId="{50709CBA-C897-4770-8768-7AEB8D98CE30}" type="sibTrans" cxnId="{E363269D-C341-436A-840C-D68F1205D516}">
      <dgm:prSet/>
      <dgm:spPr/>
      <dgm:t>
        <a:bodyPr/>
        <a:lstStyle/>
        <a:p>
          <a:endParaRPr lang="en-US"/>
        </a:p>
      </dgm:t>
    </dgm:pt>
    <dgm:pt modelId="{329E8B68-3600-439E-B34C-1CD308A83CA9}">
      <dgm:prSet custT="1"/>
      <dgm:spPr/>
      <dgm:t>
        <a:bodyPr/>
        <a:lstStyle/>
        <a:p>
          <a:r>
            <a:rPr lang="en-US" sz="1800" b="1" dirty="0">
              <a:latin typeface="Abadi" panose="020B0604020104020204" pitchFamily="34" charset="0"/>
            </a:rPr>
            <a:t>Target/beneficiary population and service delivery characteristics </a:t>
          </a:r>
          <a:r>
            <a:rPr lang="en-US" sz="1800" dirty="0">
              <a:latin typeface="Abadi" panose="020B0604020104020204" pitchFamily="34" charset="0"/>
            </a:rPr>
            <a:t>(for routine or supplementary vaccinations): age groups, gender, geographic location, population movements, appropriate and equitable delivery strategies (i.e. fixed sites or outreach), baseline immunization coverage in the affected areas considering available data from different sources such as recent micro-plans. </a:t>
          </a:r>
        </a:p>
      </dgm:t>
    </dgm:pt>
    <dgm:pt modelId="{EF2F0D23-A3ED-49AC-B774-A197DE2DB93E}" type="parTrans" cxnId="{E7EDD39D-DD52-442B-8E47-6ECE5BC8A095}">
      <dgm:prSet/>
      <dgm:spPr/>
      <dgm:t>
        <a:bodyPr/>
        <a:lstStyle/>
        <a:p>
          <a:endParaRPr lang="en-US"/>
        </a:p>
      </dgm:t>
    </dgm:pt>
    <dgm:pt modelId="{4F82CB62-C8C3-4C8B-8FED-94FC85D8C8AE}" type="sibTrans" cxnId="{E7EDD39D-DD52-442B-8E47-6ECE5BC8A095}">
      <dgm:prSet/>
      <dgm:spPr/>
      <dgm:t>
        <a:bodyPr/>
        <a:lstStyle/>
        <a:p>
          <a:endParaRPr lang="en-US"/>
        </a:p>
      </dgm:t>
    </dgm:pt>
    <dgm:pt modelId="{179D3EC8-4603-4697-96BF-4FD87FDAB8D9}">
      <dgm:prSet custT="1"/>
      <dgm:spPr/>
      <dgm:t>
        <a:bodyPr/>
        <a:lstStyle/>
        <a:p>
          <a:r>
            <a:rPr lang="en-US" sz="1800" b="1" dirty="0">
              <a:latin typeface="Abadi" panose="020B0604020104020204" pitchFamily="34" charset="0"/>
            </a:rPr>
            <a:t>Material resources</a:t>
          </a:r>
          <a:r>
            <a:rPr lang="en-US" sz="1800" dirty="0">
              <a:latin typeface="Abadi" panose="020B0604020104020204" pitchFamily="34" charset="0"/>
            </a:rPr>
            <a:t>: health facility infrastructure and functionality, vaccine and supplies availability, cold-chain inventory and current cold-chain capacity (to include information on possibility to resource equipment from other sources such as military, food industry, etc.), information on power supply (electricity, gas, solar, etc.), information on waste management practices (including availability of incinerators from health and non-health sector</a:t>
          </a:r>
        </a:p>
      </dgm:t>
    </dgm:pt>
    <dgm:pt modelId="{04B6AB99-5742-4599-A8E1-D3E48C87505B}" type="parTrans" cxnId="{D4CB528B-53ED-42C2-9948-3E868CA4799C}">
      <dgm:prSet/>
      <dgm:spPr/>
      <dgm:t>
        <a:bodyPr/>
        <a:lstStyle/>
        <a:p>
          <a:endParaRPr lang="en-US"/>
        </a:p>
      </dgm:t>
    </dgm:pt>
    <dgm:pt modelId="{7B5B7D09-6016-4CAF-AABE-94441BE7CF0A}" type="sibTrans" cxnId="{D4CB528B-53ED-42C2-9948-3E868CA4799C}">
      <dgm:prSet/>
      <dgm:spPr/>
      <dgm:t>
        <a:bodyPr/>
        <a:lstStyle/>
        <a:p>
          <a:endParaRPr lang="en-US"/>
        </a:p>
      </dgm:t>
    </dgm:pt>
    <dgm:pt modelId="{6168BF24-93B1-4D45-BFEF-DBF9ED199CA6}">
      <dgm:prSet phldrT="[Text]" custT="1"/>
      <dgm:spPr/>
      <dgm:t>
        <a:bodyPr/>
        <a:lstStyle/>
        <a:p>
          <a:r>
            <a:rPr lang="en-US" sz="1800" dirty="0">
              <a:latin typeface="Abadi" panose="020B0604020104020204" pitchFamily="34" charset="0"/>
            </a:rPr>
            <a:t>WHAT EMERGENCY VACCINES TO DEPLOY, </a:t>
          </a:r>
        </a:p>
      </dgm:t>
    </dgm:pt>
    <dgm:pt modelId="{DE033355-167B-4488-99CC-E9113C79ABF2}" type="parTrans" cxnId="{A3F2A2E9-2DD0-40DD-AF47-FEEB6A3B2617}">
      <dgm:prSet/>
      <dgm:spPr/>
      <dgm:t>
        <a:bodyPr/>
        <a:lstStyle/>
        <a:p>
          <a:endParaRPr lang="en-US"/>
        </a:p>
      </dgm:t>
    </dgm:pt>
    <dgm:pt modelId="{841CD27F-F4B1-465A-81C8-1C76C9172C8A}" type="sibTrans" cxnId="{A3F2A2E9-2DD0-40DD-AF47-FEEB6A3B2617}">
      <dgm:prSet/>
      <dgm:spPr/>
      <dgm:t>
        <a:bodyPr/>
        <a:lstStyle/>
        <a:p>
          <a:endParaRPr lang="en-US"/>
        </a:p>
      </dgm:t>
    </dgm:pt>
    <dgm:pt modelId="{3C269EC9-3D68-4474-8008-C5C4EAB194BB}">
      <dgm:prSet phldrT="[Text]" custT="1"/>
      <dgm:spPr/>
      <dgm:t>
        <a:bodyPr/>
        <a:lstStyle/>
        <a:p>
          <a:r>
            <a:rPr lang="en-US" sz="1800" dirty="0">
              <a:latin typeface="Abadi" panose="020B0604020104020204" pitchFamily="34" charset="0"/>
            </a:rPr>
            <a:t>THE SPECIFIC TARGET POPULATIONS AND THE RELEVANT GEOGRAPHIC LOCATIONS.</a:t>
          </a:r>
        </a:p>
      </dgm:t>
    </dgm:pt>
    <dgm:pt modelId="{5D07D65B-8A61-484E-9B3A-DF844F7F1F24}" type="parTrans" cxnId="{A080E315-40A3-4570-9B49-432A21BDEA17}">
      <dgm:prSet/>
      <dgm:spPr/>
      <dgm:t>
        <a:bodyPr/>
        <a:lstStyle/>
        <a:p>
          <a:endParaRPr lang="en-US"/>
        </a:p>
      </dgm:t>
    </dgm:pt>
    <dgm:pt modelId="{0E8D5247-10F7-4358-85BC-148AA67B61D2}" type="sibTrans" cxnId="{A080E315-40A3-4570-9B49-432A21BDEA17}">
      <dgm:prSet/>
      <dgm:spPr/>
      <dgm:t>
        <a:bodyPr/>
        <a:lstStyle/>
        <a:p>
          <a:endParaRPr lang="en-US"/>
        </a:p>
      </dgm:t>
    </dgm:pt>
    <dgm:pt modelId="{57E96E84-8E55-4874-9EEA-72D40A99B08E}">
      <dgm:prSet custT="1"/>
      <dgm:spPr/>
      <dgm:t>
        <a:bodyPr/>
        <a:lstStyle/>
        <a:p>
          <a:endParaRPr lang="en-US" sz="1100" dirty="0">
            <a:latin typeface="Abadi" panose="020B0604020104020204" pitchFamily="34" charset="0"/>
          </a:endParaRPr>
        </a:p>
      </dgm:t>
    </dgm:pt>
    <dgm:pt modelId="{678CEBD1-4870-4F7C-AA2D-879536216F4D}" type="parTrans" cxnId="{512962DD-30E9-4D4D-B551-4E1C7B7E3F41}">
      <dgm:prSet/>
      <dgm:spPr/>
      <dgm:t>
        <a:bodyPr/>
        <a:lstStyle/>
        <a:p>
          <a:endParaRPr lang="en-US"/>
        </a:p>
      </dgm:t>
    </dgm:pt>
    <dgm:pt modelId="{88748244-4D6C-494A-90E9-D01F32601BB9}" type="sibTrans" cxnId="{512962DD-30E9-4D4D-B551-4E1C7B7E3F41}">
      <dgm:prSet/>
      <dgm:spPr/>
      <dgm:t>
        <a:bodyPr/>
        <a:lstStyle/>
        <a:p>
          <a:endParaRPr lang="en-US"/>
        </a:p>
      </dgm:t>
    </dgm:pt>
    <dgm:pt modelId="{6C786948-86D1-4852-A68F-8FD7F16529D2}">
      <dgm:prSet custT="1"/>
      <dgm:spPr/>
      <dgm:t>
        <a:bodyPr/>
        <a:lstStyle/>
        <a:p>
          <a:endParaRPr lang="en-US" sz="1000" dirty="0">
            <a:latin typeface="Abadi" panose="020B0604020104020204" pitchFamily="34" charset="0"/>
          </a:endParaRPr>
        </a:p>
      </dgm:t>
    </dgm:pt>
    <dgm:pt modelId="{F7E341AA-885E-4950-836E-0551BF1C83C7}" type="parTrans" cxnId="{DA09900E-DAE4-44F2-A6C1-D76CB7EDBA5B}">
      <dgm:prSet/>
      <dgm:spPr/>
      <dgm:t>
        <a:bodyPr/>
        <a:lstStyle/>
        <a:p>
          <a:endParaRPr lang="en-US"/>
        </a:p>
      </dgm:t>
    </dgm:pt>
    <dgm:pt modelId="{B76C8089-AA4C-41EC-8D08-053D51FCFD86}" type="sibTrans" cxnId="{DA09900E-DAE4-44F2-A6C1-D76CB7EDBA5B}">
      <dgm:prSet/>
      <dgm:spPr/>
      <dgm:t>
        <a:bodyPr/>
        <a:lstStyle/>
        <a:p>
          <a:endParaRPr lang="en-US"/>
        </a:p>
      </dgm:t>
    </dgm:pt>
    <dgm:pt modelId="{544A8423-47DF-4AC1-A10F-8E47D7356885}" type="pres">
      <dgm:prSet presAssocID="{0FFCB749-68D8-4210-B670-79BB406B3C62}" presName="Name0" presStyleCnt="0">
        <dgm:presLayoutVars>
          <dgm:dir/>
          <dgm:animLvl val="lvl"/>
          <dgm:resizeHandles/>
        </dgm:presLayoutVars>
      </dgm:prSet>
      <dgm:spPr/>
    </dgm:pt>
    <dgm:pt modelId="{6822F533-94C2-4445-ACD3-B79159E75CA8}" type="pres">
      <dgm:prSet presAssocID="{156B2994-BE2B-4FB1-A381-BB080C77F89A}" presName="linNode" presStyleCnt="0"/>
      <dgm:spPr/>
    </dgm:pt>
    <dgm:pt modelId="{C2645C78-402D-437C-9D62-09C316984B35}" type="pres">
      <dgm:prSet presAssocID="{156B2994-BE2B-4FB1-A381-BB080C77F89A}" presName="parentShp" presStyleLbl="node1" presStyleIdx="0" presStyleCnt="2" custScaleX="70411">
        <dgm:presLayoutVars>
          <dgm:bulletEnabled val="1"/>
        </dgm:presLayoutVars>
      </dgm:prSet>
      <dgm:spPr/>
    </dgm:pt>
    <dgm:pt modelId="{9F5525EA-EC30-47FA-903A-9099E9487D72}" type="pres">
      <dgm:prSet presAssocID="{156B2994-BE2B-4FB1-A381-BB080C77F89A}" presName="childShp" presStyleLbl="bgAccFollowNode1" presStyleIdx="0" presStyleCnt="2" custScaleX="112944" custScaleY="124221" custLinFactNeighborX="2415" custLinFactNeighborY="-9781">
        <dgm:presLayoutVars>
          <dgm:bulletEnabled val="1"/>
        </dgm:presLayoutVars>
      </dgm:prSet>
      <dgm:spPr/>
    </dgm:pt>
    <dgm:pt modelId="{DFD261C8-C14F-4D76-967C-CDF7EB2C9F68}" type="pres">
      <dgm:prSet presAssocID="{490C748F-BA40-4981-8635-6D6B9DAB639C}" presName="spacing" presStyleCnt="0"/>
      <dgm:spPr/>
    </dgm:pt>
    <dgm:pt modelId="{7069A5C0-6D86-4452-B452-F636696DD66D}" type="pres">
      <dgm:prSet presAssocID="{84499AD7-9F4A-4AD8-929C-D0D47E5EDC0F}" presName="linNode" presStyleCnt="0"/>
      <dgm:spPr/>
    </dgm:pt>
    <dgm:pt modelId="{134F7A66-A690-4C10-84AE-55E84A3CD40B}" type="pres">
      <dgm:prSet presAssocID="{84499AD7-9F4A-4AD8-929C-D0D47E5EDC0F}" presName="parentShp" presStyleLbl="node1" presStyleIdx="1" presStyleCnt="2" custScaleX="62213" custScaleY="148479">
        <dgm:presLayoutVars>
          <dgm:bulletEnabled val="1"/>
        </dgm:presLayoutVars>
      </dgm:prSet>
      <dgm:spPr/>
    </dgm:pt>
    <dgm:pt modelId="{3FA3B6D3-7377-44F1-BB50-42B18AC2455A}" type="pres">
      <dgm:prSet presAssocID="{84499AD7-9F4A-4AD8-929C-D0D47E5EDC0F}" presName="childShp" presStyleLbl="bgAccFollowNode1" presStyleIdx="1" presStyleCnt="2" custScaleX="175371" custScaleY="398034" custLinFactNeighborY="-17374">
        <dgm:presLayoutVars>
          <dgm:bulletEnabled val="1"/>
        </dgm:presLayoutVars>
      </dgm:prSet>
      <dgm:spPr/>
    </dgm:pt>
  </dgm:ptLst>
  <dgm:cxnLst>
    <dgm:cxn modelId="{533A2607-9256-4BE7-AC43-B3B936827429}" type="presOf" srcId="{C2C58EC8-F4AD-4DFB-891A-B5D59F3D9ED8}" destId="{3FA3B6D3-7377-44F1-BB50-42B18AC2455A}" srcOrd="0" destOrd="0" presId="urn:microsoft.com/office/officeart/2005/8/layout/vList6"/>
    <dgm:cxn modelId="{DA09900E-DAE4-44F2-A6C1-D76CB7EDBA5B}" srcId="{84499AD7-9F4A-4AD8-929C-D0D47E5EDC0F}" destId="{6C786948-86D1-4852-A68F-8FD7F16529D2}" srcOrd="3" destOrd="0" parTransId="{F7E341AA-885E-4950-836E-0551BF1C83C7}" sibTransId="{B76C8089-AA4C-41EC-8D08-053D51FCFD86}"/>
    <dgm:cxn modelId="{A02EEE0E-F5BF-4589-BA9D-9C525F980788}" srcId="{0FFCB749-68D8-4210-B670-79BB406B3C62}" destId="{156B2994-BE2B-4FB1-A381-BB080C77F89A}" srcOrd="0" destOrd="0" parTransId="{2A9A2B4F-5311-4FC6-A8DF-ADBA84B28DBD}" sibTransId="{490C748F-BA40-4981-8635-6D6B9DAB639C}"/>
    <dgm:cxn modelId="{EF362612-DF3B-495A-8057-53B4FCD964B3}" type="presOf" srcId="{6168BF24-93B1-4D45-BFEF-DBF9ED199CA6}" destId="{9F5525EA-EC30-47FA-903A-9099E9487D72}" srcOrd="0" destOrd="1" presId="urn:microsoft.com/office/officeart/2005/8/layout/vList6"/>
    <dgm:cxn modelId="{A080E315-40A3-4570-9B49-432A21BDEA17}" srcId="{60470D2E-BABB-4A10-AF52-08B589340DE0}" destId="{3C269EC9-3D68-4474-8008-C5C4EAB194BB}" srcOrd="1" destOrd="0" parTransId="{5D07D65B-8A61-484E-9B3A-DF844F7F1F24}" sibTransId="{0E8D5247-10F7-4358-85BC-148AA67B61D2}"/>
    <dgm:cxn modelId="{025F1625-A969-4AD8-BC5A-39AF94639CD2}" srcId="{0FFCB749-68D8-4210-B670-79BB406B3C62}" destId="{84499AD7-9F4A-4AD8-929C-D0D47E5EDC0F}" srcOrd="1" destOrd="0" parTransId="{81DE77BE-9199-4353-B7DC-0F29B390F9AF}" sibTransId="{E9C6AD93-A7FF-46A4-88C7-B495DCFAFE2E}"/>
    <dgm:cxn modelId="{03A5772C-99BC-46E7-B42F-ACE1F8685286}" type="presOf" srcId="{6C786948-86D1-4852-A68F-8FD7F16529D2}" destId="{3FA3B6D3-7377-44F1-BB50-42B18AC2455A}" srcOrd="0" destOrd="3" presId="urn:microsoft.com/office/officeart/2005/8/layout/vList6"/>
    <dgm:cxn modelId="{86AC946A-9001-4B16-BED8-5CE96F12F20F}" type="presOf" srcId="{60470D2E-BABB-4A10-AF52-08B589340DE0}" destId="{9F5525EA-EC30-47FA-903A-9099E9487D72}" srcOrd="0" destOrd="0" presId="urn:microsoft.com/office/officeart/2005/8/layout/vList6"/>
    <dgm:cxn modelId="{1124A07E-BBAA-40A0-B144-1C7FEF377F64}" type="presOf" srcId="{3C269EC9-3D68-4474-8008-C5C4EAB194BB}" destId="{9F5525EA-EC30-47FA-903A-9099E9487D72}" srcOrd="0" destOrd="2" presId="urn:microsoft.com/office/officeart/2005/8/layout/vList6"/>
    <dgm:cxn modelId="{548B0284-9F52-48E9-A146-201AF17E2C68}" type="presOf" srcId="{156B2994-BE2B-4FB1-A381-BB080C77F89A}" destId="{C2645C78-402D-437C-9D62-09C316984B35}" srcOrd="0" destOrd="0" presId="urn:microsoft.com/office/officeart/2005/8/layout/vList6"/>
    <dgm:cxn modelId="{D4CB528B-53ED-42C2-9948-3E868CA4799C}" srcId="{84499AD7-9F4A-4AD8-929C-D0D47E5EDC0F}" destId="{179D3EC8-4603-4697-96BF-4FD87FDAB8D9}" srcOrd="4" destOrd="0" parTransId="{04B6AB99-5742-4599-A8E1-D3E48C87505B}" sibTransId="{7B5B7D09-6016-4CAF-AABE-94441BE7CF0A}"/>
    <dgm:cxn modelId="{1789E28B-ECF7-4A03-BD43-9D32099A9FA2}" type="presOf" srcId="{84499AD7-9F4A-4AD8-929C-D0D47E5EDC0F}" destId="{134F7A66-A690-4C10-84AE-55E84A3CD40B}" srcOrd="0" destOrd="0" presId="urn:microsoft.com/office/officeart/2005/8/layout/vList6"/>
    <dgm:cxn modelId="{B8070A94-3CB1-4F1C-A46B-5CBF1A8BCAE3}" srcId="{156B2994-BE2B-4FB1-A381-BB080C77F89A}" destId="{60470D2E-BABB-4A10-AF52-08B589340DE0}" srcOrd="0" destOrd="0" parTransId="{0D33DD4E-1F19-49A6-BFF7-C7CB4216D45C}" sibTransId="{8ACFC022-9B78-4365-ADD4-455BEE34B795}"/>
    <dgm:cxn modelId="{E363269D-C341-436A-840C-D68F1205D516}" srcId="{84499AD7-9F4A-4AD8-929C-D0D47E5EDC0F}" destId="{C2C58EC8-F4AD-4DFB-891A-B5D59F3D9ED8}" srcOrd="0" destOrd="0" parTransId="{7E0A85BC-2783-463E-85E9-34BAB014C7D4}" sibTransId="{50709CBA-C897-4770-8768-7AEB8D98CE30}"/>
    <dgm:cxn modelId="{E7EDD39D-DD52-442B-8E47-6ECE5BC8A095}" srcId="{84499AD7-9F4A-4AD8-929C-D0D47E5EDC0F}" destId="{329E8B68-3600-439E-B34C-1CD308A83CA9}" srcOrd="2" destOrd="0" parTransId="{EF2F0D23-A3ED-49AC-B774-A197DE2DB93E}" sibTransId="{4F82CB62-C8C3-4C8B-8FED-94FC85D8C8AE}"/>
    <dgm:cxn modelId="{3265F4B5-8D05-4334-ADF5-FACD5715E07D}" type="presOf" srcId="{0FFCB749-68D8-4210-B670-79BB406B3C62}" destId="{544A8423-47DF-4AC1-A10F-8E47D7356885}" srcOrd="0" destOrd="0" presId="urn:microsoft.com/office/officeart/2005/8/layout/vList6"/>
    <dgm:cxn modelId="{8AEBF1BB-F732-4B04-9157-516919444E22}" type="presOf" srcId="{329E8B68-3600-439E-B34C-1CD308A83CA9}" destId="{3FA3B6D3-7377-44F1-BB50-42B18AC2455A}" srcOrd="0" destOrd="2" presId="urn:microsoft.com/office/officeart/2005/8/layout/vList6"/>
    <dgm:cxn modelId="{512962DD-30E9-4D4D-B551-4E1C7B7E3F41}" srcId="{84499AD7-9F4A-4AD8-929C-D0D47E5EDC0F}" destId="{57E96E84-8E55-4874-9EEA-72D40A99B08E}" srcOrd="1" destOrd="0" parTransId="{678CEBD1-4870-4F7C-AA2D-879536216F4D}" sibTransId="{88748244-4D6C-494A-90E9-D01F32601BB9}"/>
    <dgm:cxn modelId="{BF5DE2E3-6C54-4D40-B02A-A0499E65E7A8}" type="presOf" srcId="{179D3EC8-4603-4697-96BF-4FD87FDAB8D9}" destId="{3FA3B6D3-7377-44F1-BB50-42B18AC2455A}" srcOrd="0" destOrd="4" presId="urn:microsoft.com/office/officeart/2005/8/layout/vList6"/>
    <dgm:cxn modelId="{A3F2A2E9-2DD0-40DD-AF47-FEEB6A3B2617}" srcId="{60470D2E-BABB-4A10-AF52-08B589340DE0}" destId="{6168BF24-93B1-4D45-BFEF-DBF9ED199CA6}" srcOrd="0" destOrd="0" parTransId="{DE033355-167B-4488-99CC-E9113C79ABF2}" sibTransId="{841CD27F-F4B1-465A-81C8-1C76C9172C8A}"/>
    <dgm:cxn modelId="{2FCF8CEB-C031-4BF9-B1A6-AD42A058469B}" type="presOf" srcId="{57E96E84-8E55-4874-9EEA-72D40A99B08E}" destId="{3FA3B6D3-7377-44F1-BB50-42B18AC2455A}" srcOrd="0" destOrd="1" presId="urn:microsoft.com/office/officeart/2005/8/layout/vList6"/>
    <dgm:cxn modelId="{973741D9-9D9E-47FA-B63E-010365B17960}" type="presParOf" srcId="{544A8423-47DF-4AC1-A10F-8E47D7356885}" destId="{6822F533-94C2-4445-ACD3-B79159E75CA8}" srcOrd="0" destOrd="0" presId="urn:microsoft.com/office/officeart/2005/8/layout/vList6"/>
    <dgm:cxn modelId="{3B68362D-A38D-48A4-B49A-195D126669EF}" type="presParOf" srcId="{6822F533-94C2-4445-ACD3-B79159E75CA8}" destId="{C2645C78-402D-437C-9D62-09C316984B35}" srcOrd="0" destOrd="0" presId="urn:microsoft.com/office/officeart/2005/8/layout/vList6"/>
    <dgm:cxn modelId="{356BF47C-11F9-4D82-B05F-AA405275816A}" type="presParOf" srcId="{6822F533-94C2-4445-ACD3-B79159E75CA8}" destId="{9F5525EA-EC30-47FA-903A-9099E9487D72}" srcOrd="1" destOrd="0" presId="urn:microsoft.com/office/officeart/2005/8/layout/vList6"/>
    <dgm:cxn modelId="{CC8B0C53-A4CF-46F6-9365-CCC23A6C3DE1}" type="presParOf" srcId="{544A8423-47DF-4AC1-A10F-8E47D7356885}" destId="{DFD261C8-C14F-4D76-967C-CDF7EB2C9F68}" srcOrd="1" destOrd="0" presId="urn:microsoft.com/office/officeart/2005/8/layout/vList6"/>
    <dgm:cxn modelId="{6618E15C-E6F6-44E0-BDE7-94885114CF30}" type="presParOf" srcId="{544A8423-47DF-4AC1-A10F-8E47D7356885}" destId="{7069A5C0-6D86-4452-B452-F636696DD66D}" srcOrd="2" destOrd="0" presId="urn:microsoft.com/office/officeart/2005/8/layout/vList6"/>
    <dgm:cxn modelId="{4714E54E-BB14-48C8-B4EB-89040B216E46}" type="presParOf" srcId="{7069A5C0-6D86-4452-B452-F636696DD66D}" destId="{134F7A66-A690-4C10-84AE-55E84A3CD40B}" srcOrd="0" destOrd="0" presId="urn:microsoft.com/office/officeart/2005/8/layout/vList6"/>
    <dgm:cxn modelId="{893A9C1F-893C-4C73-8402-26D5CB4B8B23}" type="presParOf" srcId="{7069A5C0-6D86-4452-B452-F636696DD66D}" destId="{3FA3B6D3-7377-44F1-BB50-42B18AC2455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802F8C-6388-417C-9E71-27168210B1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8734F5-73D7-451F-92FC-C0264570F5D5}">
      <dgm:prSet phldrT="[Text]" custT="1"/>
      <dgm:spPr/>
      <dgm:t>
        <a:bodyPr/>
        <a:lstStyle/>
        <a:p>
          <a:r>
            <a:rPr lang="en-US" sz="2000" dirty="0">
              <a:latin typeface="Abadi" panose="020B0604020104020204" pitchFamily="34" charset="0"/>
            </a:rPr>
            <a:t>1) Logistics capabilities:</a:t>
          </a:r>
        </a:p>
        <a:p>
          <a:r>
            <a:rPr lang="en-US" sz="1700" dirty="0">
              <a:latin typeface="Abadi" panose="020B0604020104020204" pitchFamily="34" charset="0"/>
            </a:rPr>
            <a:t>estimate of resources  for efficient  cost-effective flow of vaccines, materials &amp; personnel to the target/beneficiary population (including transportation, shipping, storage, inventory management, cold-chain logistics, physical security, lodging, personnel security etc..</a:t>
          </a:r>
          <a:endParaRPr lang="en-US" sz="1700" dirty="0"/>
        </a:p>
      </dgm:t>
    </dgm:pt>
    <dgm:pt modelId="{BFF39FCB-1C09-47DC-B2BA-19676DAFA43D}" type="parTrans" cxnId="{1370B76F-F405-4C05-8CF0-07A76A73AEDE}">
      <dgm:prSet/>
      <dgm:spPr/>
      <dgm:t>
        <a:bodyPr/>
        <a:lstStyle/>
        <a:p>
          <a:endParaRPr lang="en-US"/>
        </a:p>
      </dgm:t>
    </dgm:pt>
    <dgm:pt modelId="{34C5CD2A-8F7C-4417-BC6D-BBD21E0A4AF6}" type="sibTrans" cxnId="{1370B76F-F405-4C05-8CF0-07A76A73AEDE}">
      <dgm:prSet/>
      <dgm:spPr/>
      <dgm:t>
        <a:bodyPr/>
        <a:lstStyle/>
        <a:p>
          <a:endParaRPr lang="en-US"/>
        </a:p>
      </dgm:t>
    </dgm:pt>
    <dgm:pt modelId="{AC42296C-500C-4731-9135-FF0F1B5B5AC9}">
      <dgm:prSet phldrT="[Text]" custT="1"/>
      <dgm:spPr/>
      <dgm:t>
        <a:bodyPr/>
        <a:lstStyle/>
        <a:p>
          <a:r>
            <a:rPr lang="en-US" sz="2000" dirty="0">
              <a:latin typeface="Abadi" panose="020B0604020104020204" pitchFamily="34" charset="0"/>
            </a:rPr>
            <a:t>2) Human resources: </a:t>
          </a:r>
        </a:p>
        <a:p>
          <a:r>
            <a:rPr lang="en-US" sz="1700" dirty="0">
              <a:latin typeface="Abadi" panose="020B0604020104020204" pitchFamily="34" charset="0"/>
            </a:rPr>
            <a:t>mapping &amp; availability trained health care personnel, volunteers, private service providers, community based organizations &amp; international partners </a:t>
          </a:r>
        </a:p>
        <a:p>
          <a:r>
            <a:rPr lang="en-US" sz="1700" dirty="0">
              <a:latin typeface="Abadi" panose="020B0604020104020204" pitchFamily="34" charset="0"/>
            </a:rPr>
            <a:t>Malawi has Health facility mapping conducted with HR (</a:t>
          </a:r>
          <a:r>
            <a:rPr lang="en-US" sz="1700" dirty="0" err="1">
              <a:latin typeface="Abadi" panose="020B0604020104020204" pitchFamily="34" charset="0"/>
            </a:rPr>
            <a:t>unicef</a:t>
          </a:r>
          <a:r>
            <a:rPr lang="en-US" sz="1700" dirty="0">
              <a:latin typeface="Abadi" panose="020B0604020104020204" pitchFamily="34" charset="0"/>
            </a:rPr>
            <a:t> 2018?)</a:t>
          </a:r>
          <a:endParaRPr lang="en-US" sz="1700" dirty="0"/>
        </a:p>
      </dgm:t>
    </dgm:pt>
    <dgm:pt modelId="{3315F02F-5857-49BC-9839-46C0BC7BD10C}" type="parTrans" cxnId="{781F8929-A709-4C10-88BE-891C541C07AB}">
      <dgm:prSet/>
      <dgm:spPr/>
      <dgm:t>
        <a:bodyPr/>
        <a:lstStyle/>
        <a:p>
          <a:endParaRPr lang="en-US"/>
        </a:p>
      </dgm:t>
    </dgm:pt>
    <dgm:pt modelId="{58552316-B7AA-4C84-8A5D-CE78FCBA2FB7}" type="sibTrans" cxnId="{781F8929-A709-4C10-88BE-891C541C07AB}">
      <dgm:prSet/>
      <dgm:spPr/>
      <dgm:t>
        <a:bodyPr/>
        <a:lstStyle/>
        <a:p>
          <a:endParaRPr lang="en-US"/>
        </a:p>
      </dgm:t>
    </dgm:pt>
    <dgm:pt modelId="{1FFAF8C6-2F44-40A4-B979-D97B76A81849}">
      <dgm:prSet phldrT="[Text]"/>
      <dgm:spPr/>
      <dgm:t>
        <a:bodyPr/>
        <a:lstStyle/>
        <a:p>
          <a:r>
            <a:rPr lang="en-US" dirty="0">
              <a:latin typeface="Abadi" panose="020B0604020104020204" pitchFamily="34" charset="0"/>
            </a:rPr>
            <a:t>3)Financial resources: </a:t>
          </a:r>
        </a:p>
        <a:p>
          <a:r>
            <a:rPr lang="en-US" dirty="0">
              <a:latin typeface="Abadi" panose="020B0604020104020204" pitchFamily="34" charset="0"/>
            </a:rPr>
            <a:t>estimate of funds needed &amp; funds available for the intervention with regard to annual forecast, availability of donor funding</a:t>
          </a:r>
          <a:endParaRPr lang="en-US" dirty="0"/>
        </a:p>
      </dgm:t>
    </dgm:pt>
    <dgm:pt modelId="{E185E1C1-F1AA-4AEF-B044-9F0FA74C85D4}" type="parTrans" cxnId="{DFAE7C79-B084-4A44-B8D8-66A515BB6A8C}">
      <dgm:prSet/>
      <dgm:spPr/>
      <dgm:t>
        <a:bodyPr/>
        <a:lstStyle/>
        <a:p>
          <a:endParaRPr lang="en-US"/>
        </a:p>
      </dgm:t>
    </dgm:pt>
    <dgm:pt modelId="{6AB33838-08ED-4B8B-B705-74007EE7CEC4}" type="sibTrans" cxnId="{DFAE7C79-B084-4A44-B8D8-66A515BB6A8C}">
      <dgm:prSet/>
      <dgm:spPr/>
      <dgm:t>
        <a:bodyPr/>
        <a:lstStyle/>
        <a:p>
          <a:endParaRPr lang="en-US"/>
        </a:p>
      </dgm:t>
    </dgm:pt>
    <dgm:pt modelId="{FD9525AB-D54B-4BDD-88DB-4286C615C9B7}">
      <dgm:prSet phldrT="[Text]"/>
      <dgm:spPr/>
      <dgm:t>
        <a:bodyPr/>
        <a:lstStyle/>
        <a:p>
          <a:r>
            <a:rPr lang="en-US" dirty="0">
              <a:latin typeface="Abadi" panose="020B0604020104020204" pitchFamily="34" charset="0"/>
            </a:rPr>
            <a:t>4) Social context</a:t>
          </a:r>
        </a:p>
        <a:p>
          <a:r>
            <a:rPr lang="en-US" dirty="0">
              <a:latin typeface="Abadi" panose="020B0604020104020204" pitchFamily="34" charset="0"/>
            </a:rPr>
            <a:t>information on demand &amp; acceptance of vaccination, identification of possible communication channels that could facilitate access and acceptance (local religious, opinion leaders, traditional healers, others). </a:t>
          </a:r>
          <a:endParaRPr lang="en-US" dirty="0"/>
        </a:p>
      </dgm:t>
    </dgm:pt>
    <dgm:pt modelId="{4C6C7971-06E5-4507-825E-5CA340E843B4}" type="parTrans" cxnId="{852D34D2-0313-4589-A497-6F4DB0E2D6B8}">
      <dgm:prSet/>
      <dgm:spPr/>
      <dgm:t>
        <a:bodyPr/>
        <a:lstStyle/>
        <a:p>
          <a:endParaRPr lang="en-US"/>
        </a:p>
      </dgm:t>
    </dgm:pt>
    <dgm:pt modelId="{13825B9F-F586-49E3-90B2-952AC3DA4F7E}" type="sibTrans" cxnId="{852D34D2-0313-4589-A497-6F4DB0E2D6B8}">
      <dgm:prSet/>
      <dgm:spPr/>
      <dgm:t>
        <a:bodyPr/>
        <a:lstStyle/>
        <a:p>
          <a:endParaRPr lang="en-US"/>
        </a:p>
      </dgm:t>
    </dgm:pt>
    <dgm:pt modelId="{D6BD0EC1-D17D-4F78-82CC-A24917D63C12}">
      <dgm:prSet phldrT="[Text]"/>
      <dgm:spPr/>
      <dgm:t>
        <a:bodyPr/>
        <a:lstStyle/>
        <a:p>
          <a:r>
            <a:rPr lang="en-US" dirty="0">
              <a:latin typeface="Abadi" panose="020B0604020104020204" pitchFamily="34" charset="0"/>
            </a:rPr>
            <a:t>5) Local challenges </a:t>
          </a:r>
        </a:p>
        <a:p>
          <a:r>
            <a:rPr lang="en-US" dirty="0">
              <a:latin typeface="Abadi" panose="020B0604020104020204" pitchFamily="34" charset="0"/>
            </a:rPr>
            <a:t>Local government processes (e.g. customs procedures), partner collaboration processes, physical and personnel security</a:t>
          </a:r>
          <a:endParaRPr lang="en-US" dirty="0"/>
        </a:p>
      </dgm:t>
    </dgm:pt>
    <dgm:pt modelId="{6D54482A-F941-473C-822C-E05999B497CB}" type="parTrans" cxnId="{FF0F84CE-89FE-41AF-A4C8-EE14FB53D80C}">
      <dgm:prSet/>
      <dgm:spPr/>
      <dgm:t>
        <a:bodyPr/>
        <a:lstStyle/>
        <a:p>
          <a:endParaRPr lang="en-US"/>
        </a:p>
      </dgm:t>
    </dgm:pt>
    <dgm:pt modelId="{81F0CC5F-C92A-4036-A92E-AA6C75D0F0F3}" type="sibTrans" cxnId="{FF0F84CE-89FE-41AF-A4C8-EE14FB53D80C}">
      <dgm:prSet/>
      <dgm:spPr/>
      <dgm:t>
        <a:bodyPr/>
        <a:lstStyle/>
        <a:p>
          <a:endParaRPr lang="en-US"/>
        </a:p>
      </dgm:t>
    </dgm:pt>
    <dgm:pt modelId="{1F63153D-2743-4D8C-AA06-1EBE613E2330}">
      <dgm:prSet custT="1"/>
      <dgm:spPr>
        <a:solidFill>
          <a:srgbClr val="00B050"/>
        </a:solidFill>
      </dgm:spPr>
      <dgm:t>
        <a:bodyPr/>
        <a:lstStyle/>
        <a:p>
          <a:r>
            <a:rPr lang="en-US" sz="2400" dirty="0"/>
            <a:t>Integration </a:t>
          </a:r>
        </a:p>
        <a:p>
          <a:r>
            <a:rPr lang="en-US" sz="1600" dirty="0"/>
            <a:t>(</a:t>
          </a:r>
          <a:r>
            <a:rPr lang="en-US" sz="1200" dirty="0">
              <a:latin typeface="Abadi" panose="020B0604020104020204" pitchFamily="34" charset="0"/>
            </a:rPr>
            <a:t>MAXIMIZE INTEGRATION OF VACCINATION SERVICE DELIVERY WITH OTHER SERVICES</a:t>
          </a:r>
          <a:r>
            <a:rPr lang="en-US" sz="1200" dirty="0"/>
            <a:t> </a:t>
          </a:r>
          <a:endParaRPr lang="en-US" sz="1600" dirty="0"/>
        </a:p>
      </dgm:t>
    </dgm:pt>
    <dgm:pt modelId="{86FCAB0A-86E9-4172-9CA8-7A7FE066DC63}" type="parTrans" cxnId="{1B8E91AA-A6C2-4AC3-856A-FC478A8C96A5}">
      <dgm:prSet/>
      <dgm:spPr/>
      <dgm:t>
        <a:bodyPr/>
        <a:lstStyle/>
        <a:p>
          <a:endParaRPr lang="en-US"/>
        </a:p>
      </dgm:t>
    </dgm:pt>
    <dgm:pt modelId="{2FC5D86E-0FC1-4E58-8F22-7BBB9A199458}" type="sibTrans" cxnId="{1B8E91AA-A6C2-4AC3-856A-FC478A8C96A5}">
      <dgm:prSet/>
      <dgm:spPr/>
      <dgm:t>
        <a:bodyPr/>
        <a:lstStyle/>
        <a:p>
          <a:endParaRPr lang="en-US"/>
        </a:p>
      </dgm:t>
    </dgm:pt>
    <dgm:pt modelId="{99FE30C7-9622-42E1-A0B5-7F9729506F45}" type="pres">
      <dgm:prSet presAssocID="{62802F8C-6388-417C-9E71-27168210B12A}" presName="diagram" presStyleCnt="0">
        <dgm:presLayoutVars>
          <dgm:dir/>
          <dgm:resizeHandles val="exact"/>
        </dgm:presLayoutVars>
      </dgm:prSet>
      <dgm:spPr/>
    </dgm:pt>
    <dgm:pt modelId="{AB4ADA7E-902D-406F-8116-6B1632D023D7}" type="pres">
      <dgm:prSet presAssocID="{5B8734F5-73D7-451F-92FC-C0264570F5D5}" presName="node" presStyleLbl="node1" presStyleIdx="0" presStyleCnt="6" custScaleX="122866" custScaleY="119421">
        <dgm:presLayoutVars>
          <dgm:bulletEnabled val="1"/>
        </dgm:presLayoutVars>
      </dgm:prSet>
      <dgm:spPr/>
    </dgm:pt>
    <dgm:pt modelId="{34394CB0-7B32-423A-AFB9-A8639D2AE368}" type="pres">
      <dgm:prSet presAssocID="{34C5CD2A-8F7C-4417-BC6D-BBD21E0A4AF6}" presName="sibTrans" presStyleCnt="0"/>
      <dgm:spPr/>
    </dgm:pt>
    <dgm:pt modelId="{0A689A53-B078-48C3-9766-4B31B96D8016}" type="pres">
      <dgm:prSet presAssocID="{AC42296C-500C-4731-9135-FF0F1B5B5AC9}" presName="node" presStyleLbl="node1" presStyleIdx="1" presStyleCnt="6" custScaleX="119340" custScaleY="121192">
        <dgm:presLayoutVars>
          <dgm:bulletEnabled val="1"/>
        </dgm:presLayoutVars>
      </dgm:prSet>
      <dgm:spPr/>
    </dgm:pt>
    <dgm:pt modelId="{6A6823E6-8F19-49C9-AD2E-6B1D7A3BAF77}" type="pres">
      <dgm:prSet presAssocID="{58552316-B7AA-4C84-8A5D-CE78FCBA2FB7}" presName="sibTrans" presStyleCnt="0"/>
      <dgm:spPr/>
    </dgm:pt>
    <dgm:pt modelId="{2CD1A30C-25F8-4C54-867F-EFC45D34DA95}" type="pres">
      <dgm:prSet presAssocID="{1FFAF8C6-2F44-40A4-B979-D97B76A81849}" presName="node" presStyleLbl="node1" presStyleIdx="2" presStyleCnt="6" custLinFactNeighborX="233" custLinFactNeighborY="-9336">
        <dgm:presLayoutVars>
          <dgm:bulletEnabled val="1"/>
        </dgm:presLayoutVars>
      </dgm:prSet>
      <dgm:spPr/>
    </dgm:pt>
    <dgm:pt modelId="{0D8D0EDD-2CB2-449C-B1AE-A3C17A9DAA86}" type="pres">
      <dgm:prSet presAssocID="{6AB33838-08ED-4B8B-B705-74007EE7CEC4}" presName="sibTrans" presStyleCnt="0"/>
      <dgm:spPr/>
    </dgm:pt>
    <dgm:pt modelId="{F6DB4A97-884A-4D75-BA06-44CE6262230F}" type="pres">
      <dgm:prSet presAssocID="{FD9525AB-D54B-4BDD-88DB-4286C615C9B7}" presName="node" presStyleLbl="node1" presStyleIdx="3" presStyleCnt="6" custLinFactNeighborX="-12220" custLinFactNeighborY="2062">
        <dgm:presLayoutVars>
          <dgm:bulletEnabled val="1"/>
        </dgm:presLayoutVars>
      </dgm:prSet>
      <dgm:spPr/>
    </dgm:pt>
    <dgm:pt modelId="{94C9B86C-4803-4CC3-BB84-385B14CB3A2B}" type="pres">
      <dgm:prSet presAssocID="{13825B9F-F586-49E3-90B2-952AC3DA4F7E}" presName="sibTrans" presStyleCnt="0"/>
      <dgm:spPr/>
    </dgm:pt>
    <dgm:pt modelId="{9125C46D-BE1A-4714-AE55-9E1D9A7D2310}" type="pres">
      <dgm:prSet presAssocID="{D6BD0EC1-D17D-4F78-82CC-A24917D63C12}" presName="node" presStyleLbl="node1" presStyleIdx="4" presStyleCnt="6" custLinFactNeighborX="5255" custLinFactNeighborY="4488">
        <dgm:presLayoutVars>
          <dgm:bulletEnabled val="1"/>
        </dgm:presLayoutVars>
      </dgm:prSet>
      <dgm:spPr/>
    </dgm:pt>
    <dgm:pt modelId="{884DA2B1-9EDD-4F60-BA39-13122B3EF35D}" type="pres">
      <dgm:prSet presAssocID="{81F0CC5F-C92A-4036-A92E-AA6C75D0F0F3}" presName="sibTrans" presStyleCnt="0"/>
      <dgm:spPr/>
    </dgm:pt>
    <dgm:pt modelId="{7F850E2B-7FD8-4846-BE93-706E50CE7B29}" type="pres">
      <dgm:prSet presAssocID="{1F63153D-2743-4D8C-AA06-1EBE613E2330}" presName="node" presStyleLbl="node1" presStyleIdx="5" presStyleCnt="6" custLinFactNeighborX="14503" custLinFactNeighborY="-9232">
        <dgm:presLayoutVars>
          <dgm:bulletEnabled val="1"/>
        </dgm:presLayoutVars>
      </dgm:prSet>
      <dgm:spPr/>
    </dgm:pt>
  </dgm:ptLst>
  <dgm:cxnLst>
    <dgm:cxn modelId="{781F8929-A709-4C10-88BE-891C541C07AB}" srcId="{62802F8C-6388-417C-9E71-27168210B12A}" destId="{AC42296C-500C-4731-9135-FF0F1B5B5AC9}" srcOrd="1" destOrd="0" parTransId="{3315F02F-5857-49BC-9839-46C0BC7BD10C}" sibTransId="{58552316-B7AA-4C84-8A5D-CE78FCBA2FB7}"/>
    <dgm:cxn modelId="{E3112A2F-0543-48A7-98C6-FDCE7D14DCA2}" type="presOf" srcId="{5B8734F5-73D7-451F-92FC-C0264570F5D5}" destId="{AB4ADA7E-902D-406F-8116-6B1632D023D7}" srcOrd="0" destOrd="0" presId="urn:microsoft.com/office/officeart/2005/8/layout/default"/>
    <dgm:cxn modelId="{8ECC975B-3C6D-4917-B907-0602AFA0515D}" type="presOf" srcId="{1FFAF8C6-2F44-40A4-B979-D97B76A81849}" destId="{2CD1A30C-25F8-4C54-867F-EFC45D34DA95}" srcOrd="0" destOrd="0" presId="urn:microsoft.com/office/officeart/2005/8/layout/default"/>
    <dgm:cxn modelId="{164BDD5F-61AC-414F-A2D0-8DB123029CD5}" type="presOf" srcId="{62802F8C-6388-417C-9E71-27168210B12A}" destId="{99FE30C7-9622-42E1-A0B5-7F9729506F45}" srcOrd="0" destOrd="0" presId="urn:microsoft.com/office/officeart/2005/8/layout/default"/>
    <dgm:cxn modelId="{1370B76F-F405-4C05-8CF0-07A76A73AEDE}" srcId="{62802F8C-6388-417C-9E71-27168210B12A}" destId="{5B8734F5-73D7-451F-92FC-C0264570F5D5}" srcOrd="0" destOrd="0" parTransId="{BFF39FCB-1C09-47DC-B2BA-19676DAFA43D}" sibTransId="{34C5CD2A-8F7C-4417-BC6D-BBD21E0A4AF6}"/>
    <dgm:cxn modelId="{DFAE7C79-B084-4A44-B8D8-66A515BB6A8C}" srcId="{62802F8C-6388-417C-9E71-27168210B12A}" destId="{1FFAF8C6-2F44-40A4-B979-D97B76A81849}" srcOrd="2" destOrd="0" parTransId="{E185E1C1-F1AA-4AEF-B044-9F0FA74C85D4}" sibTransId="{6AB33838-08ED-4B8B-B705-74007EE7CEC4}"/>
    <dgm:cxn modelId="{81621B7F-C1AF-4D2D-95FF-ED2487708D51}" type="presOf" srcId="{D6BD0EC1-D17D-4F78-82CC-A24917D63C12}" destId="{9125C46D-BE1A-4714-AE55-9E1D9A7D2310}" srcOrd="0" destOrd="0" presId="urn:microsoft.com/office/officeart/2005/8/layout/default"/>
    <dgm:cxn modelId="{1B8E91AA-A6C2-4AC3-856A-FC478A8C96A5}" srcId="{62802F8C-6388-417C-9E71-27168210B12A}" destId="{1F63153D-2743-4D8C-AA06-1EBE613E2330}" srcOrd="5" destOrd="0" parTransId="{86FCAB0A-86E9-4172-9CA8-7A7FE066DC63}" sibTransId="{2FC5D86E-0FC1-4E58-8F22-7BBB9A199458}"/>
    <dgm:cxn modelId="{FF0F84CE-89FE-41AF-A4C8-EE14FB53D80C}" srcId="{62802F8C-6388-417C-9E71-27168210B12A}" destId="{D6BD0EC1-D17D-4F78-82CC-A24917D63C12}" srcOrd="4" destOrd="0" parTransId="{6D54482A-F941-473C-822C-E05999B497CB}" sibTransId="{81F0CC5F-C92A-4036-A92E-AA6C75D0F0F3}"/>
    <dgm:cxn modelId="{852D34D2-0313-4589-A497-6F4DB0E2D6B8}" srcId="{62802F8C-6388-417C-9E71-27168210B12A}" destId="{FD9525AB-D54B-4BDD-88DB-4286C615C9B7}" srcOrd="3" destOrd="0" parTransId="{4C6C7971-06E5-4507-825E-5CA340E843B4}" sibTransId="{13825B9F-F586-49E3-90B2-952AC3DA4F7E}"/>
    <dgm:cxn modelId="{C80DF8E8-1972-41AC-AB19-6E7C4CE4F86C}" type="presOf" srcId="{AC42296C-500C-4731-9135-FF0F1B5B5AC9}" destId="{0A689A53-B078-48C3-9766-4B31B96D8016}" srcOrd="0" destOrd="0" presId="urn:microsoft.com/office/officeart/2005/8/layout/default"/>
    <dgm:cxn modelId="{713A05E9-5B40-456C-98F7-89D826709E2D}" type="presOf" srcId="{1F63153D-2743-4D8C-AA06-1EBE613E2330}" destId="{7F850E2B-7FD8-4846-BE93-706E50CE7B29}" srcOrd="0" destOrd="0" presId="urn:microsoft.com/office/officeart/2005/8/layout/default"/>
    <dgm:cxn modelId="{696B22EF-E231-4241-8D4E-697326E5A465}" type="presOf" srcId="{FD9525AB-D54B-4BDD-88DB-4286C615C9B7}" destId="{F6DB4A97-884A-4D75-BA06-44CE6262230F}" srcOrd="0" destOrd="0" presId="urn:microsoft.com/office/officeart/2005/8/layout/default"/>
    <dgm:cxn modelId="{C93F8A6E-CA0F-4F1B-B71E-E2896A24F1D6}" type="presParOf" srcId="{99FE30C7-9622-42E1-A0B5-7F9729506F45}" destId="{AB4ADA7E-902D-406F-8116-6B1632D023D7}" srcOrd="0" destOrd="0" presId="urn:microsoft.com/office/officeart/2005/8/layout/default"/>
    <dgm:cxn modelId="{A0D2EB32-1336-499E-9C2B-BD253F1A0C00}" type="presParOf" srcId="{99FE30C7-9622-42E1-A0B5-7F9729506F45}" destId="{34394CB0-7B32-423A-AFB9-A8639D2AE368}" srcOrd="1" destOrd="0" presId="urn:microsoft.com/office/officeart/2005/8/layout/default"/>
    <dgm:cxn modelId="{0E5B017E-F0AB-4A7B-8836-D6BB894B8175}" type="presParOf" srcId="{99FE30C7-9622-42E1-A0B5-7F9729506F45}" destId="{0A689A53-B078-48C3-9766-4B31B96D8016}" srcOrd="2" destOrd="0" presId="urn:microsoft.com/office/officeart/2005/8/layout/default"/>
    <dgm:cxn modelId="{84F64017-1026-4551-874B-291736D8DDF9}" type="presParOf" srcId="{99FE30C7-9622-42E1-A0B5-7F9729506F45}" destId="{6A6823E6-8F19-49C9-AD2E-6B1D7A3BAF77}" srcOrd="3" destOrd="0" presId="urn:microsoft.com/office/officeart/2005/8/layout/default"/>
    <dgm:cxn modelId="{4DB43C89-A905-4C5B-AB60-5C12E6DAF53A}" type="presParOf" srcId="{99FE30C7-9622-42E1-A0B5-7F9729506F45}" destId="{2CD1A30C-25F8-4C54-867F-EFC45D34DA95}" srcOrd="4" destOrd="0" presId="urn:microsoft.com/office/officeart/2005/8/layout/default"/>
    <dgm:cxn modelId="{A9039B32-0EFA-4A73-86D1-06E2FBEBAC2B}" type="presParOf" srcId="{99FE30C7-9622-42E1-A0B5-7F9729506F45}" destId="{0D8D0EDD-2CB2-449C-B1AE-A3C17A9DAA86}" srcOrd="5" destOrd="0" presId="urn:microsoft.com/office/officeart/2005/8/layout/default"/>
    <dgm:cxn modelId="{DD67017D-07FA-46E3-9242-9B6ECD69BBBC}" type="presParOf" srcId="{99FE30C7-9622-42E1-A0B5-7F9729506F45}" destId="{F6DB4A97-884A-4D75-BA06-44CE6262230F}" srcOrd="6" destOrd="0" presId="urn:microsoft.com/office/officeart/2005/8/layout/default"/>
    <dgm:cxn modelId="{B1A2ACAA-1557-4C2D-A705-5AF3F04DB7CC}" type="presParOf" srcId="{99FE30C7-9622-42E1-A0B5-7F9729506F45}" destId="{94C9B86C-4803-4CC3-BB84-385B14CB3A2B}" srcOrd="7" destOrd="0" presId="urn:microsoft.com/office/officeart/2005/8/layout/default"/>
    <dgm:cxn modelId="{1D85D38F-098F-4A2F-A563-8B3CD4EFDA83}" type="presParOf" srcId="{99FE30C7-9622-42E1-A0B5-7F9729506F45}" destId="{9125C46D-BE1A-4714-AE55-9E1D9A7D2310}" srcOrd="8" destOrd="0" presId="urn:microsoft.com/office/officeart/2005/8/layout/default"/>
    <dgm:cxn modelId="{3ECF22E0-3364-4663-A7FE-283FEF1C844C}" type="presParOf" srcId="{99FE30C7-9622-42E1-A0B5-7F9729506F45}" destId="{884DA2B1-9EDD-4F60-BA39-13122B3EF35D}" srcOrd="9" destOrd="0" presId="urn:microsoft.com/office/officeart/2005/8/layout/default"/>
    <dgm:cxn modelId="{88B6734A-6EAE-4384-9238-55F0D729786F}" type="presParOf" srcId="{99FE30C7-9622-42E1-A0B5-7F9729506F45}" destId="{7F850E2B-7FD8-4846-BE93-706E50CE7B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4AABA2-AACC-4B52-B9E5-20F6F6C630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B7F74F-5714-41FF-97A7-F42E6C96CA1B}">
      <dgm:prSet phldrT="[Text]" custT="1"/>
      <dgm:spPr/>
      <dgm:t>
        <a:bodyPr/>
        <a:lstStyle/>
        <a:p>
          <a:r>
            <a:rPr lang="en-US" sz="2800" dirty="0"/>
            <a:t>Micro-plan</a:t>
          </a:r>
          <a:r>
            <a:rPr lang="en-US" sz="3500" dirty="0"/>
            <a:t> (</a:t>
          </a:r>
          <a:r>
            <a:rPr lang="en-US" sz="2400" dirty="0"/>
            <a:t>list &amp; map, calculate, budget- comprehensive operational plan ) </a:t>
          </a:r>
          <a:endParaRPr lang="en-US" sz="3500" dirty="0"/>
        </a:p>
      </dgm:t>
    </dgm:pt>
    <dgm:pt modelId="{0014B4CC-3544-4A42-8904-D3C1EA37BF9D}" type="parTrans" cxnId="{35A3F421-8BBA-4D7F-86D6-1D95B93C1B68}">
      <dgm:prSet/>
      <dgm:spPr/>
      <dgm:t>
        <a:bodyPr/>
        <a:lstStyle/>
        <a:p>
          <a:endParaRPr lang="en-US"/>
        </a:p>
      </dgm:t>
    </dgm:pt>
    <dgm:pt modelId="{C8115DE9-E284-4179-8D49-09CA36442A0A}" type="sibTrans" cxnId="{35A3F421-8BBA-4D7F-86D6-1D95B93C1B68}">
      <dgm:prSet/>
      <dgm:spPr/>
      <dgm:t>
        <a:bodyPr/>
        <a:lstStyle/>
        <a:p>
          <a:endParaRPr lang="en-US"/>
        </a:p>
      </dgm:t>
    </dgm:pt>
    <dgm:pt modelId="{EB559C9B-E028-40DD-AC4D-B0E7D7664B7F}">
      <dgm:prSet phldrT="[Text]" custT="1"/>
      <dgm:spPr/>
      <dgm:t>
        <a:bodyPr/>
        <a:lstStyle/>
        <a:p>
          <a:r>
            <a:rPr lang="en-US" sz="2800" dirty="0"/>
            <a:t>Vaccine supply, cold chain &amp;  logistics (</a:t>
          </a:r>
          <a:r>
            <a:rPr lang="en-US" sz="2000" dirty="0"/>
            <a:t>bundling of supplies</a:t>
          </a:r>
          <a:r>
            <a:rPr lang="en-US" sz="2800" dirty="0"/>
            <a:t>) </a:t>
          </a:r>
        </a:p>
      </dgm:t>
    </dgm:pt>
    <dgm:pt modelId="{BC866655-3DEC-4AA2-8AFE-F30A0F2BA33D}" type="parTrans" cxnId="{AD1A257C-548E-4A21-B9CA-C93BB772F431}">
      <dgm:prSet/>
      <dgm:spPr/>
      <dgm:t>
        <a:bodyPr/>
        <a:lstStyle/>
        <a:p>
          <a:endParaRPr lang="en-US"/>
        </a:p>
      </dgm:t>
    </dgm:pt>
    <dgm:pt modelId="{D6CDF7F1-D3E4-47E0-BCF5-B4217F347E37}" type="sibTrans" cxnId="{AD1A257C-548E-4A21-B9CA-C93BB772F431}">
      <dgm:prSet/>
      <dgm:spPr/>
      <dgm:t>
        <a:bodyPr/>
        <a:lstStyle/>
        <a:p>
          <a:endParaRPr lang="en-US"/>
        </a:p>
      </dgm:t>
    </dgm:pt>
    <dgm:pt modelId="{B01C5EB8-A0E3-46A9-81CD-CC886D0B2D38}">
      <dgm:prSet phldrT="[Text]" custT="1"/>
      <dgm:spPr/>
      <dgm:t>
        <a:bodyPr/>
        <a:lstStyle/>
        <a:p>
          <a:r>
            <a:rPr lang="en-US" sz="2600" dirty="0"/>
            <a:t>Demand related </a:t>
          </a:r>
        </a:p>
        <a:p>
          <a:r>
            <a:rPr lang="en-US" sz="2600" dirty="0"/>
            <a:t>(</a:t>
          </a:r>
          <a:r>
            <a:rPr lang="en-US" sz="1800" dirty="0"/>
            <a:t>Behavior social drivers, local leaders, including community based interventions )</a:t>
          </a:r>
          <a:endParaRPr lang="en-US" sz="2600" dirty="0"/>
        </a:p>
      </dgm:t>
    </dgm:pt>
    <dgm:pt modelId="{4CFB6AF9-9A72-4A6E-AC12-35FF239ACA5E}" type="parTrans" cxnId="{02639186-DDFD-4121-82E8-AC006E730F35}">
      <dgm:prSet/>
      <dgm:spPr/>
      <dgm:t>
        <a:bodyPr/>
        <a:lstStyle/>
        <a:p>
          <a:endParaRPr lang="en-US"/>
        </a:p>
      </dgm:t>
    </dgm:pt>
    <dgm:pt modelId="{A0B07145-BF5C-45D0-8862-C64E1D6F7908}" type="sibTrans" cxnId="{02639186-DDFD-4121-82E8-AC006E730F35}">
      <dgm:prSet/>
      <dgm:spPr/>
      <dgm:t>
        <a:bodyPr/>
        <a:lstStyle/>
        <a:p>
          <a:endParaRPr lang="en-US"/>
        </a:p>
      </dgm:t>
    </dgm:pt>
    <dgm:pt modelId="{70A90E64-91DE-4582-8AAD-09CAF2EF79ED}">
      <dgm:prSet phldrT="[Text]" custT="1"/>
      <dgm:spPr/>
      <dgm:t>
        <a:bodyPr/>
        <a:lstStyle/>
        <a:p>
          <a:r>
            <a:rPr lang="en-US" sz="2800" dirty="0"/>
            <a:t>Specific strategies </a:t>
          </a:r>
          <a:r>
            <a:rPr lang="en-US" sz="2000" dirty="0"/>
            <a:t>(tailor made for target population ; </a:t>
          </a:r>
          <a:r>
            <a:rPr lang="en-US" sz="1600" dirty="0"/>
            <a:t>accessibility to guide strategies, quick in &amp; out, transient points,  staggered vaccination, mobile teams, campaigns in parallel to RI, PIRI ) </a:t>
          </a:r>
          <a:endParaRPr lang="en-US" sz="3300" dirty="0"/>
        </a:p>
      </dgm:t>
    </dgm:pt>
    <dgm:pt modelId="{61490627-D140-4D14-A227-75C91D35071A}" type="parTrans" cxnId="{9398EA55-3111-4147-9753-AFEF87147707}">
      <dgm:prSet/>
      <dgm:spPr/>
      <dgm:t>
        <a:bodyPr/>
        <a:lstStyle/>
        <a:p>
          <a:endParaRPr lang="en-US"/>
        </a:p>
      </dgm:t>
    </dgm:pt>
    <dgm:pt modelId="{A0D18A3A-024E-4ADF-AC19-061A6091AFD6}" type="sibTrans" cxnId="{9398EA55-3111-4147-9753-AFEF87147707}">
      <dgm:prSet/>
      <dgm:spPr/>
      <dgm:t>
        <a:bodyPr/>
        <a:lstStyle/>
        <a:p>
          <a:endParaRPr lang="en-US"/>
        </a:p>
      </dgm:t>
    </dgm:pt>
    <dgm:pt modelId="{96C6D217-D296-4CC5-A890-C791A400702B}">
      <dgm:prSet phldrT="[Text]" custT="1"/>
      <dgm:spPr/>
      <dgm:t>
        <a:bodyPr/>
        <a:lstStyle/>
        <a:p>
          <a:r>
            <a:rPr lang="en-US" sz="2400" dirty="0"/>
            <a:t>Monitoring, Evaluation and supportive supervision (</a:t>
          </a:r>
          <a:r>
            <a:rPr lang="en-US" sz="1800" dirty="0"/>
            <a:t>Simplified data flow, innovations for real time data transfer for prompt action </a:t>
          </a:r>
          <a:r>
            <a:rPr lang="en-US" sz="2400" dirty="0"/>
            <a:t>) </a:t>
          </a:r>
        </a:p>
      </dgm:t>
    </dgm:pt>
    <dgm:pt modelId="{2A5F6352-2D27-4C43-9D95-49558203D887}" type="parTrans" cxnId="{1A097229-A44F-491A-853C-D1D961163E78}">
      <dgm:prSet/>
      <dgm:spPr/>
      <dgm:t>
        <a:bodyPr/>
        <a:lstStyle/>
        <a:p>
          <a:endParaRPr lang="en-US"/>
        </a:p>
      </dgm:t>
    </dgm:pt>
    <dgm:pt modelId="{A9DB9DB4-9680-42C3-9E93-C7E67027980E}" type="sibTrans" cxnId="{1A097229-A44F-491A-853C-D1D961163E78}">
      <dgm:prSet/>
      <dgm:spPr/>
      <dgm:t>
        <a:bodyPr/>
        <a:lstStyle/>
        <a:p>
          <a:endParaRPr lang="en-US"/>
        </a:p>
      </dgm:t>
    </dgm:pt>
    <dgm:pt modelId="{6B8AAD60-FDD3-4282-A13D-A2A6C1A4E7EE}">
      <dgm:prSet custT="1"/>
      <dgm:spPr/>
      <dgm:t>
        <a:bodyPr/>
        <a:lstStyle/>
        <a:p>
          <a:r>
            <a:rPr lang="en-US" sz="2400" dirty="0"/>
            <a:t>Exit strategy for recovery of Routine Immunization  (</a:t>
          </a:r>
          <a:r>
            <a:rPr lang="en-US" sz="1800" dirty="0"/>
            <a:t>Shift from crisis to rehab, transition,  updating the National Immunization strategic plan ) </a:t>
          </a:r>
          <a:endParaRPr lang="en-US" sz="2400" dirty="0"/>
        </a:p>
      </dgm:t>
    </dgm:pt>
    <dgm:pt modelId="{A108E927-8C0A-4E77-873F-E33C5B6AA6A6}" type="parTrans" cxnId="{FE014806-B53E-4FE4-A747-8D18211D2DF2}">
      <dgm:prSet/>
      <dgm:spPr/>
      <dgm:t>
        <a:bodyPr/>
        <a:lstStyle/>
        <a:p>
          <a:endParaRPr lang="en-US"/>
        </a:p>
      </dgm:t>
    </dgm:pt>
    <dgm:pt modelId="{EC48F5EF-18A4-41E5-A768-A7EEDD7B43F3}" type="sibTrans" cxnId="{FE014806-B53E-4FE4-A747-8D18211D2DF2}">
      <dgm:prSet/>
      <dgm:spPr/>
      <dgm:t>
        <a:bodyPr/>
        <a:lstStyle/>
        <a:p>
          <a:endParaRPr lang="en-US"/>
        </a:p>
      </dgm:t>
    </dgm:pt>
    <dgm:pt modelId="{C82FBBA5-951A-4D13-ADCB-ACEFB5D4D90F}" type="pres">
      <dgm:prSet presAssocID="{D04AABA2-AACC-4B52-B9E5-20F6F6C630AD}" presName="diagram" presStyleCnt="0">
        <dgm:presLayoutVars>
          <dgm:dir/>
          <dgm:resizeHandles val="exact"/>
        </dgm:presLayoutVars>
      </dgm:prSet>
      <dgm:spPr/>
    </dgm:pt>
    <dgm:pt modelId="{AD6A18AF-B0A6-491A-846E-EAB5690E497C}" type="pres">
      <dgm:prSet presAssocID="{C9B7F74F-5714-41FF-97A7-F42E6C96CA1B}" presName="node" presStyleLbl="node1" presStyleIdx="0" presStyleCnt="6" custLinFactNeighborY="-8563">
        <dgm:presLayoutVars>
          <dgm:bulletEnabled val="1"/>
        </dgm:presLayoutVars>
      </dgm:prSet>
      <dgm:spPr/>
    </dgm:pt>
    <dgm:pt modelId="{631A25F4-8C33-4537-A1B8-00FFAB7B090B}" type="pres">
      <dgm:prSet presAssocID="{C8115DE9-E284-4179-8D49-09CA36442A0A}" presName="sibTrans" presStyleCnt="0"/>
      <dgm:spPr/>
    </dgm:pt>
    <dgm:pt modelId="{CE6C53C0-BA4B-4865-90D0-1528F0245D57}" type="pres">
      <dgm:prSet presAssocID="{EB559C9B-E028-40DD-AC4D-B0E7D7664B7F}" presName="node" presStyleLbl="node1" presStyleIdx="1" presStyleCnt="6" custLinFactNeighborY="-11037">
        <dgm:presLayoutVars>
          <dgm:bulletEnabled val="1"/>
        </dgm:presLayoutVars>
      </dgm:prSet>
      <dgm:spPr/>
    </dgm:pt>
    <dgm:pt modelId="{B9AB105D-723D-4695-9947-C2F2E108D272}" type="pres">
      <dgm:prSet presAssocID="{D6CDF7F1-D3E4-47E0-BCF5-B4217F347E37}" presName="sibTrans" presStyleCnt="0"/>
      <dgm:spPr/>
    </dgm:pt>
    <dgm:pt modelId="{BCD47D8A-7CC5-48C8-A8DC-162C792A6231}" type="pres">
      <dgm:prSet presAssocID="{B01C5EB8-A0E3-46A9-81CD-CC886D0B2D38}" presName="node" presStyleLbl="node1" presStyleIdx="2" presStyleCnt="6" custLinFactNeighborX="0" custLinFactNeighborY="-11009">
        <dgm:presLayoutVars>
          <dgm:bulletEnabled val="1"/>
        </dgm:presLayoutVars>
      </dgm:prSet>
      <dgm:spPr/>
    </dgm:pt>
    <dgm:pt modelId="{DAD39F00-8B11-4B65-A2E7-0149FC0C8493}" type="pres">
      <dgm:prSet presAssocID="{A0B07145-BF5C-45D0-8862-C64E1D6F7908}" presName="sibTrans" presStyleCnt="0"/>
      <dgm:spPr/>
    </dgm:pt>
    <dgm:pt modelId="{B165AB1B-98DE-4E5A-A41A-0868D0581A1B}" type="pres">
      <dgm:prSet presAssocID="{70A90E64-91DE-4582-8AAD-09CAF2EF79ED}" presName="node" presStyleLbl="node1" presStyleIdx="3" presStyleCnt="6">
        <dgm:presLayoutVars>
          <dgm:bulletEnabled val="1"/>
        </dgm:presLayoutVars>
      </dgm:prSet>
      <dgm:spPr/>
    </dgm:pt>
    <dgm:pt modelId="{4C79E429-060E-47F6-90C6-532E16712BF8}" type="pres">
      <dgm:prSet presAssocID="{A0D18A3A-024E-4ADF-AC19-061A6091AFD6}" presName="sibTrans" presStyleCnt="0"/>
      <dgm:spPr/>
    </dgm:pt>
    <dgm:pt modelId="{27BE89A1-4429-41FB-8A32-0665CFD2ADC2}" type="pres">
      <dgm:prSet presAssocID="{96C6D217-D296-4CC5-A890-C791A400702B}" presName="node" presStyleLbl="node1" presStyleIdx="4" presStyleCnt="6">
        <dgm:presLayoutVars>
          <dgm:bulletEnabled val="1"/>
        </dgm:presLayoutVars>
      </dgm:prSet>
      <dgm:spPr/>
    </dgm:pt>
    <dgm:pt modelId="{17D83842-5212-4CB5-919A-69C65CCC8431}" type="pres">
      <dgm:prSet presAssocID="{A9DB9DB4-9680-42C3-9E93-C7E67027980E}" presName="sibTrans" presStyleCnt="0"/>
      <dgm:spPr/>
    </dgm:pt>
    <dgm:pt modelId="{BB40B5BF-A917-4843-A8D1-7D09AF1541D3}" type="pres">
      <dgm:prSet presAssocID="{6B8AAD60-FDD3-4282-A13D-A2A6C1A4E7EE}" presName="node" presStyleLbl="node1" presStyleIdx="5" presStyleCnt="6">
        <dgm:presLayoutVars>
          <dgm:bulletEnabled val="1"/>
        </dgm:presLayoutVars>
      </dgm:prSet>
      <dgm:spPr/>
    </dgm:pt>
  </dgm:ptLst>
  <dgm:cxnLst>
    <dgm:cxn modelId="{FE014806-B53E-4FE4-A747-8D18211D2DF2}" srcId="{D04AABA2-AACC-4B52-B9E5-20F6F6C630AD}" destId="{6B8AAD60-FDD3-4282-A13D-A2A6C1A4E7EE}" srcOrd="5" destOrd="0" parTransId="{A108E927-8C0A-4E77-873F-E33C5B6AA6A6}" sibTransId="{EC48F5EF-18A4-41E5-A768-A7EEDD7B43F3}"/>
    <dgm:cxn modelId="{139A8715-0F42-42BB-93BA-59AF960A6010}" type="presOf" srcId="{EB559C9B-E028-40DD-AC4D-B0E7D7664B7F}" destId="{CE6C53C0-BA4B-4865-90D0-1528F0245D57}" srcOrd="0" destOrd="0" presId="urn:microsoft.com/office/officeart/2005/8/layout/default"/>
    <dgm:cxn modelId="{35A3F421-8BBA-4D7F-86D6-1D95B93C1B68}" srcId="{D04AABA2-AACC-4B52-B9E5-20F6F6C630AD}" destId="{C9B7F74F-5714-41FF-97A7-F42E6C96CA1B}" srcOrd="0" destOrd="0" parTransId="{0014B4CC-3544-4A42-8904-D3C1EA37BF9D}" sibTransId="{C8115DE9-E284-4179-8D49-09CA36442A0A}"/>
    <dgm:cxn modelId="{1A097229-A44F-491A-853C-D1D961163E78}" srcId="{D04AABA2-AACC-4B52-B9E5-20F6F6C630AD}" destId="{96C6D217-D296-4CC5-A890-C791A400702B}" srcOrd="4" destOrd="0" parTransId="{2A5F6352-2D27-4C43-9D95-49558203D887}" sibTransId="{A9DB9DB4-9680-42C3-9E93-C7E67027980E}"/>
    <dgm:cxn modelId="{AB9EA65D-AE81-4EDD-B788-FF0F182458CF}" type="presOf" srcId="{70A90E64-91DE-4582-8AAD-09CAF2EF79ED}" destId="{B165AB1B-98DE-4E5A-A41A-0868D0581A1B}" srcOrd="0" destOrd="0" presId="urn:microsoft.com/office/officeart/2005/8/layout/default"/>
    <dgm:cxn modelId="{FBD9CC4C-D77E-46A0-ABFD-10B06F2411C5}" type="presOf" srcId="{96C6D217-D296-4CC5-A890-C791A400702B}" destId="{27BE89A1-4429-41FB-8A32-0665CFD2ADC2}" srcOrd="0" destOrd="0" presId="urn:microsoft.com/office/officeart/2005/8/layout/default"/>
    <dgm:cxn modelId="{9398EA55-3111-4147-9753-AFEF87147707}" srcId="{D04AABA2-AACC-4B52-B9E5-20F6F6C630AD}" destId="{70A90E64-91DE-4582-8AAD-09CAF2EF79ED}" srcOrd="3" destOrd="0" parTransId="{61490627-D140-4D14-A227-75C91D35071A}" sibTransId="{A0D18A3A-024E-4ADF-AC19-061A6091AFD6}"/>
    <dgm:cxn modelId="{69283B57-3554-42E6-B130-FC2B97B4FE21}" type="presOf" srcId="{C9B7F74F-5714-41FF-97A7-F42E6C96CA1B}" destId="{AD6A18AF-B0A6-491A-846E-EAB5690E497C}" srcOrd="0" destOrd="0" presId="urn:microsoft.com/office/officeart/2005/8/layout/default"/>
    <dgm:cxn modelId="{AD1A257C-548E-4A21-B9CA-C93BB772F431}" srcId="{D04AABA2-AACC-4B52-B9E5-20F6F6C630AD}" destId="{EB559C9B-E028-40DD-AC4D-B0E7D7664B7F}" srcOrd="1" destOrd="0" parTransId="{BC866655-3DEC-4AA2-8AFE-F30A0F2BA33D}" sibTransId="{D6CDF7F1-D3E4-47E0-BCF5-B4217F347E37}"/>
    <dgm:cxn modelId="{02639186-DDFD-4121-82E8-AC006E730F35}" srcId="{D04AABA2-AACC-4B52-B9E5-20F6F6C630AD}" destId="{B01C5EB8-A0E3-46A9-81CD-CC886D0B2D38}" srcOrd="2" destOrd="0" parTransId="{4CFB6AF9-9A72-4A6E-AC12-35FF239ACA5E}" sibTransId="{A0B07145-BF5C-45D0-8862-C64E1D6F7908}"/>
    <dgm:cxn modelId="{555D2BA0-7EB8-4E4C-917D-72B421DA3909}" type="presOf" srcId="{B01C5EB8-A0E3-46A9-81CD-CC886D0B2D38}" destId="{BCD47D8A-7CC5-48C8-A8DC-162C792A6231}" srcOrd="0" destOrd="0" presId="urn:microsoft.com/office/officeart/2005/8/layout/default"/>
    <dgm:cxn modelId="{77844CAA-52B5-448E-81E0-6BC25AFE6523}" type="presOf" srcId="{6B8AAD60-FDD3-4282-A13D-A2A6C1A4E7EE}" destId="{BB40B5BF-A917-4843-A8D1-7D09AF1541D3}" srcOrd="0" destOrd="0" presId="urn:microsoft.com/office/officeart/2005/8/layout/default"/>
    <dgm:cxn modelId="{CF0276F5-0E8B-45BF-8EC2-C8677B3F11C4}" type="presOf" srcId="{D04AABA2-AACC-4B52-B9E5-20F6F6C630AD}" destId="{C82FBBA5-951A-4D13-ADCB-ACEFB5D4D90F}" srcOrd="0" destOrd="0" presId="urn:microsoft.com/office/officeart/2005/8/layout/default"/>
    <dgm:cxn modelId="{D0F98BDE-9948-4810-9785-A1F117960573}" type="presParOf" srcId="{C82FBBA5-951A-4D13-ADCB-ACEFB5D4D90F}" destId="{AD6A18AF-B0A6-491A-846E-EAB5690E497C}" srcOrd="0" destOrd="0" presId="urn:microsoft.com/office/officeart/2005/8/layout/default"/>
    <dgm:cxn modelId="{984FAC29-4F2A-4C9E-A809-7DD9A90F3143}" type="presParOf" srcId="{C82FBBA5-951A-4D13-ADCB-ACEFB5D4D90F}" destId="{631A25F4-8C33-4537-A1B8-00FFAB7B090B}" srcOrd="1" destOrd="0" presId="urn:microsoft.com/office/officeart/2005/8/layout/default"/>
    <dgm:cxn modelId="{5B052509-A77D-4EDF-8736-A5DE1D872A3B}" type="presParOf" srcId="{C82FBBA5-951A-4D13-ADCB-ACEFB5D4D90F}" destId="{CE6C53C0-BA4B-4865-90D0-1528F0245D57}" srcOrd="2" destOrd="0" presId="urn:microsoft.com/office/officeart/2005/8/layout/default"/>
    <dgm:cxn modelId="{E849DA90-FE94-4140-A406-C18CA30BDF37}" type="presParOf" srcId="{C82FBBA5-951A-4D13-ADCB-ACEFB5D4D90F}" destId="{B9AB105D-723D-4695-9947-C2F2E108D272}" srcOrd="3" destOrd="0" presId="urn:microsoft.com/office/officeart/2005/8/layout/default"/>
    <dgm:cxn modelId="{193C6D99-B70E-47B0-BE3A-27745123C24B}" type="presParOf" srcId="{C82FBBA5-951A-4D13-ADCB-ACEFB5D4D90F}" destId="{BCD47D8A-7CC5-48C8-A8DC-162C792A6231}" srcOrd="4" destOrd="0" presId="urn:microsoft.com/office/officeart/2005/8/layout/default"/>
    <dgm:cxn modelId="{40CF74C7-2A60-4B5B-8662-D0390698D5BB}" type="presParOf" srcId="{C82FBBA5-951A-4D13-ADCB-ACEFB5D4D90F}" destId="{DAD39F00-8B11-4B65-A2E7-0149FC0C8493}" srcOrd="5" destOrd="0" presId="urn:microsoft.com/office/officeart/2005/8/layout/default"/>
    <dgm:cxn modelId="{35C6A02C-9554-48B0-9FA3-0A95DD860C49}" type="presParOf" srcId="{C82FBBA5-951A-4D13-ADCB-ACEFB5D4D90F}" destId="{B165AB1B-98DE-4E5A-A41A-0868D0581A1B}" srcOrd="6" destOrd="0" presId="urn:microsoft.com/office/officeart/2005/8/layout/default"/>
    <dgm:cxn modelId="{C3E672DF-2568-481A-AAFC-6114A1AF8F9B}" type="presParOf" srcId="{C82FBBA5-951A-4D13-ADCB-ACEFB5D4D90F}" destId="{4C79E429-060E-47F6-90C6-532E16712BF8}" srcOrd="7" destOrd="0" presId="urn:microsoft.com/office/officeart/2005/8/layout/default"/>
    <dgm:cxn modelId="{C0742F2E-9793-4692-B062-B91685574ECF}" type="presParOf" srcId="{C82FBBA5-951A-4D13-ADCB-ACEFB5D4D90F}" destId="{27BE89A1-4429-41FB-8A32-0665CFD2ADC2}" srcOrd="8" destOrd="0" presId="urn:microsoft.com/office/officeart/2005/8/layout/default"/>
    <dgm:cxn modelId="{4D4D94EA-4BE3-424E-8804-CACDCBF1C23D}" type="presParOf" srcId="{C82FBBA5-951A-4D13-ADCB-ACEFB5D4D90F}" destId="{17D83842-5212-4CB5-919A-69C65CCC8431}" srcOrd="9" destOrd="0" presId="urn:microsoft.com/office/officeart/2005/8/layout/default"/>
    <dgm:cxn modelId="{318B88E8-2132-43EA-81AB-D1B5873CD6EA}" type="presParOf" srcId="{C82FBBA5-951A-4D13-ADCB-ACEFB5D4D90F}" destId="{BB40B5BF-A917-4843-A8D1-7D09AF1541D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60A9F8-0F55-447D-A3AF-14DC6617A81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FF64A80-5215-431C-98DD-6777A2EA86AE}">
      <dgm:prSet phldrT="[Text]"/>
      <dgm:spPr/>
      <dgm:t>
        <a:bodyPr/>
        <a:lstStyle/>
        <a:p>
          <a:r>
            <a:rPr lang="en-US" dirty="0">
              <a:latin typeface="Abadi" panose="020B0604020104020204" pitchFamily="34" charset="0"/>
            </a:rPr>
            <a:t>MAXIMIZE INTEGRATION OF VACCINATION SERVICE DELIVERY WITH OTHER SERVICES</a:t>
          </a:r>
          <a:endParaRPr lang="en-US" dirty="0"/>
        </a:p>
      </dgm:t>
    </dgm:pt>
    <dgm:pt modelId="{805F1652-E5E3-4306-93F8-2FCF3D165239}" type="parTrans" cxnId="{68E11FF0-CEFA-4A1D-98A7-2141A1DAF911}">
      <dgm:prSet/>
      <dgm:spPr/>
      <dgm:t>
        <a:bodyPr/>
        <a:lstStyle/>
        <a:p>
          <a:endParaRPr lang="en-US"/>
        </a:p>
      </dgm:t>
    </dgm:pt>
    <dgm:pt modelId="{C6EE4341-3DC3-4995-9B48-2B8D9076F6C7}" type="sibTrans" cxnId="{68E11FF0-CEFA-4A1D-98A7-2141A1DAF911}">
      <dgm:prSet/>
      <dgm:spPr/>
      <dgm:t>
        <a:bodyPr/>
        <a:lstStyle/>
        <a:p>
          <a:endParaRPr lang="en-US"/>
        </a:p>
      </dgm:t>
    </dgm:pt>
    <dgm:pt modelId="{E1EB3E1C-0FA3-4501-996F-F1F336DF297D}">
      <dgm:prSet phldrT="[Text]" custT="1"/>
      <dgm:spPr/>
      <dgm:t>
        <a:bodyPr/>
        <a:lstStyle/>
        <a:p>
          <a:r>
            <a:rPr lang="en-US" sz="1400" dirty="0">
              <a:latin typeface="Abadi" panose="020B0604020104020204" pitchFamily="34" charset="0"/>
            </a:rPr>
            <a:t>INTEGRATION CAN INCLUDE </a:t>
          </a:r>
          <a:r>
            <a:rPr lang="en-US" sz="1400" b="1" dirty="0">
              <a:latin typeface="Abadi" panose="020B0604020104020204" pitchFamily="34" charset="0"/>
            </a:rPr>
            <a:t>USING ESTABLISHED CLINICS AND FOOD/ CASH DISTRIBUTION POINTS FOR VACCINATION OR USING UN TRANSPORT FOR DISTRIBUTION </a:t>
          </a:r>
          <a:endParaRPr lang="en-US" sz="1400" b="1" dirty="0"/>
        </a:p>
      </dgm:t>
    </dgm:pt>
    <dgm:pt modelId="{700DE304-12D8-40D4-9FC7-51B287BACBE6}" type="parTrans" cxnId="{FA9105FF-F4DA-4B70-BFCB-17A89770EA60}">
      <dgm:prSet/>
      <dgm:spPr/>
      <dgm:t>
        <a:bodyPr/>
        <a:lstStyle/>
        <a:p>
          <a:endParaRPr lang="en-US"/>
        </a:p>
      </dgm:t>
    </dgm:pt>
    <dgm:pt modelId="{8CF83652-CE0A-4AC9-8695-FDD7375E52D8}" type="sibTrans" cxnId="{FA9105FF-F4DA-4B70-BFCB-17A89770EA60}">
      <dgm:prSet/>
      <dgm:spPr/>
      <dgm:t>
        <a:bodyPr/>
        <a:lstStyle/>
        <a:p>
          <a:endParaRPr lang="en-US"/>
        </a:p>
      </dgm:t>
    </dgm:pt>
    <dgm:pt modelId="{B7BC9786-C322-4C1C-8D43-1CD363C1A634}">
      <dgm:prSet phldrT="[Text]"/>
      <dgm:spPr/>
      <dgm:t>
        <a:bodyPr/>
        <a:lstStyle/>
        <a:p>
          <a:r>
            <a:rPr lang="en-US" dirty="0">
              <a:latin typeface="Abadi" panose="020B0604020104020204" pitchFamily="34" charset="0"/>
            </a:rPr>
            <a:t>THE NATIONAL-LEVEL </a:t>
          </a:r>
          <a:r>
            <a:rPr lang="en-US" b="1" dirty="0">
              <a:latin typeface="Abadi" panose="020B0604020104020204" pitchFamily="34" charset="0"/>
            </a:rPr>
            <a:t>MACROPLAN OUTLINES THE OPERATIONS AND BUDGET FOR VACCINATION DELIVERY</a:t>
          </a:r>
          <a:endParaRPr lang="en-US" b="1" dirty="0"/>
        </a:p>
      </dgm:t>
    </dgm:pt>
    <dgm:pt modelId="{42A4F771-4D42-4462-B5D8-92C9739BEC06}" type="parTrans" cxnId="{265FA9EF-4022-4F98-B056-BFEAC9539F98}">
      <dgm:prSet/>
      <dgm:spPr/>
      <dgm:t>
        <a:bodyPr/>
        <a:lstStyle/>
        <a:p>
          <a:endParaRPr lang="en-US"/>
        </a:p>
      </dgm:t>
    </dgm:pt>
    <dgm:pt modelId="{F73854B9-CFE3-490B-9BFE-0FB96904BB53}" type="sibTrans" cxnId="{265FA9EF-4022-4F98-B056-BFEAC9539F98}">
      <dgm:prSet/>
      <dgm:spPr/>
      <dgm:t>
        <a:bodyPr/>
        <a:lstStyle/>
        <a:p>
          <a:endParaRPr lang="en-US"/>
        </a:p>
      </dgm:t>
    </dgm:pt>
    <dgm:pt modelId="{07000EEC-BDD8-440A-9A8B-721DFE3338BB}">
      <dgm:prSet phldrT="[Text]" custT="1"/>
      <dgm:spPr/>
      <dgm:t>
        <a:bodyPr/>
        <a:lstStyle/>
        <a:p>
          <a:r>
            <a:rPr lang="en-US" sz="1400" dirty="0">
              <a:latin typeface="Abadi" panose="020B0604020104020204" pitchFamily="34" charset="0"/>
            </a:rPr>
            <a:t>OBJECTIVES OF MICROPLANNING: </a:t>
          </a:r>
          <a:r>
            <a:rPr lang="en-US" sz="1400" b="1" dirty="0">
              <a:latin typeface="Abadi" panose="020B0604020104020204" pitchFamily="34" charset="0"/>
            </a:rPr>
            <a:t>COMPREHENSIVE OPERATIONAL PLAN DETAILED BUDGET WITH COMPLETE REQUIRED RESO</a:t>
          </a:r>
          <a:r>
            <a:rPr lang="en-US" sz="1400" dirty="0">
              <a:latin typeface="Abadi" panose="020B0604020104020204" pitchFamily="34" charset="0"/>
            </a:rPr>
            <a:t>URCES </a:t>
          </a:r>
          <a:endParaRPr lang="en-US" sz="1400" dirty="0"/>
        </a:p>
      </dgm:t>
    </dgm:pt>
    <dgm:pt modelId="{7708D5DF-0E36-41B3-84E7-2DA0D3FFFE17}" type="parTrans" cxnId="{78156C49-05FA-4B68-B3D8-E973ACD16404}">
      <dgm:prSet/>
      <dgm:spPr/>
      <dgm:t>
        <a:bodyPr/>
        <a:lstStyle/>
        <a:p>
          <a:endParaRPr lang="en-US"/>
        </a:p>
      </dgm:t>
    </dgm:pt>
    <dgm:pt modelId="{0F834CB5-A4B8-4469-8F74-3CD073D618EE}" type="sibTrans" cxnId="{78156C49-05FA-4B68-B3D8-E973ACD16404}">
      <dgm:prSet/>
      <dgm:spPr/>
      <dgm:t>
        <a:bodyPr/>
        <a:lstStyle/>
        <a:p>
          <a:endParaRPr lang="en-US"/>
        </a:p>
      </dgm:t>
    </dgm:pt>
    <dgm:pt modelId="{51D81C12-635E-43CC-9BD5-377A6D189CEA}">
      <dgm:prSet phldrT="[Text]"/>
      <dgm:spPr/>
      <dgm:t>
        <a:bodyPr/>
        <a:lstStyle/>
        <a:p>
          <a:r>
            <a:rPr lang="en-US" b="1" dirty="0">
              <a:latin typeface="Abadi" panose="020B0604020104020204" pitchFamily="34" charset="0"/>
            </a:rPr>
            <a:t>PREPARE THE MICROPLAN EVEN IF THE CATCHMENT AREA IS INACCESSIBLE, AND ENVISION VARIOUS SCENARIOS OF ACCESSIBILITY. </a:t>
          </a:r>
        </a:p>
        <a:p>
          <a:r>
            <a:rPr lang="en-US" b="1" dirty="0">
              <a:latin typeface="Abadi" panose="020B0604020104020204" pitchFamily="34" charset="0"/>
            </a:rPr>
            <a:t>WHENEVER POSSIBLE, INVOLVE THE COMMUNITY IN THE MICROPLANNING PROCESS.</a:t>
          </a:r>
          <a:endParaRPr lang="en-US" b="1" dirty="0"/>
        </a:p>
      </dgm:t>
    </dgm:pt>
    <dgm:pt modelId="{12A5584A-947D-44D7-BA81-E9E98998749D}" type="parTrans" cxnId="{823C13F9-4437-4E21-9D27-8E0082CC476E}">
      <dgm:prSet/>
      <dgm:spPr/>
      <dgm:t>
        <a:bodyPr/>
        <a:lstStyle/>
        <a:p>
          <a:endParaRPr lang="en-US"/>
        </a:p>
      </dgm:t>
    </dgm:pt>
    <dgm:pt modelId="{AFDFE5AD-B155-4852-A908-4D9AA628532B}" type="sibTrans" cxnId="{823C13F9-4437-4E21-9D27-8E0082CC476E}">
      <dgm:prSet/>
      <dgm:spPr/>
      <dgm:t>
        <a:bodyPr/>
        <a:lstStyle/>
        <a:p>
          <a:endParaRPr lang="en-US"/>
        </a:p>
      </dgm:t>
    </dgm:pt>
    <dgm:pt modelId="{ED2CBE4E-526D-437F-B972-57091323FECB}">
      <dgm:prSet/>
      <dgm:spPr/>
      <dgm:t>
        <a:bodyPr/>
        <a:lstStyle/>
        <a:p>
          <a:r>
            <a:rPr lang="en-US">
              <a:latin typeface="Abadi" panose="020B0604020104020204" pitchFamily="34" charset="0"/>
            </a:rPr>
            <a:t>OBJECTIVES OF MICROPLANNING: COMPREHENSIVE OPERATIONAL PLAN DETAILED BUDGET WITH COMPLETE REQUIRED RESOURCES </a:t>
          </a:r>
          <a:endParaRPr lang="en-US" dirty="0">
            <a:latin typeface="Abadi" panose="020B0604020104020204" pitchFamily="34" charset="0"/>
          </a:endParaRPr>
        </a:p>
      </dgm:t>
    </dgm:pt>
    <dgm:pt modelId="{44A5C36A-43AE-464A-82F1-C94754FBBB3D}" type="parTrans" cxnId="{008F63EF-8E3F-45E3-A391-D603A8E11786}">
      <dgm:prSet/>
      <dgm:spPr/>
      <dgm:t>
        <a:bodyPr/>
        <a:lstStyle/>
        <a:p>
          <a:endParaRPr lang="en-US"/>
        </a:p>
      </dgm:t>
    </dgm:pt>
    <dgm:pt modelId="{F9B05C0A-E7F6-414D-A833-1D612330D724}" type="sibTrans" cxnId="{008F63EF-8E3F-45E3-A391-D603A8E11786}">
      <dgm:prSet/>
      <dgm:spPr/>
      <dgm:t>
        <a:bodyPr/>
        <a:lstStyle/>
        <a:p>
          <a:endParaRPr lang="en-US"/>
        </a:p>
      </dgm:t>
    </dgm:pt>
    <dgm:pt modelId="{F595C2C8-CDEC-4532-B7ED-9D084720F99D}">
      <dgm:prSet phldrT="[Text]" phldr="1"/>
      <dgm:spPr/>
      <dgm:t>
        <a:bodyPr/>
        <a:lstStyle/>
        <a:p>
          <a:endParaRPr lang="en-US" dirty="0"/>
        </a:p>
      </dgm:t>
    </dgm:pt>
    <dgm:pt modelId="{B2F9B360-3F72-4BDA-A113-4D39E61C8F67}" type="sibTrans" cxnId="{B0B3E2FB-AE70-4B4C-B78D-D7C307863AC9}">
      <dgm:prSet/>
      <dgm:spPr/>
      <dgm:t>
        <a:bodyPr/>
        <a:lstStyle/>
        <a:p>
          <a:endParaRPr lang="en-US"/>
        </a:p>
      </dgm:t>
    </dgm:pt>
    <dgm:pt modelId="{F0D55115-20E4-44D3-8B92-A82902151F1D}" type="parTrans" cxnId="{B0B3E2FB-AE70-4B4C-B78D-D7C307863AC9}">
      <dgm:prSet/>
      <dgm:spPr/>
      <dgm:t>
        <a:bodyPr/>
        <a:lstStyle/>
        <a:p>
          <a:endParaRPr lang="en-US"/>
        </a:p>
      </dgm:t>
    </dgm:pt>
    <dgm:pt modelId="{857732D6-C380-407F-8481-01ADD5B02172}" type="pres">
      <dgm:prSet presAssocID="{D960A9F8-0F55-447D-A3AF-14DC6617A81C}" presName="Name0" presStyleCnt="0">
        <dgm:presLayoutVars>
          <dgm:chMax/>
          <dgm:chPref/>
          <dgm:dir/>
        </dgm:presLayoutVars>
      </dgm:prSet>
      <dgm:spPr/>
    </dgm:pt>
    <dgm:pt modelId="{E6D72114-8D6A-405D-B667-A30798440077}" type="pres">
      <dgm:prSet presAssocID="{8FF64A80-5215-431C-98DD-6777A2EA86AE}" presName="parenttextcomposite" presStyleCnt="0"/>
      <dgm:spPr/>
    </dgm:pt>
    <dgm:pt modelId="{E62273F7-4257-4C10-8722-615B265BC3E4}" type="pres">
      <dgm:prSet presAssocID="{8FF64A80-5215-431C-98DD-6777A2EA86AE}" presName="parenttext" presStyleLbl="revTx" presStyleIdx="0" presStyleCnt="4">
        <dgm:presLayoutVars>
          <dgm:chMax/>
          <dgm:chPref val="2"/>
          <dgm:bulletEnabled val="1"/>
        </dgm:presLayoutVars>
      </dgm:prSet>
      <dgm:spPr/>
    </dgm:pt>
    <dgm:pt modelId="{04C65F71-4C1C-4581-93CA-C714EE7A49CA}" type="pres">
      <dgm:prSet presAssocID="{8FF64A80-5215-431C-98DD-6777A2EA86AE}" presName="composite" presStyleCnt="0"/>
      <dgm:spPr/>
    </dgm:pt>
    <dgm:pt modelId="{66E89A7A-900D-465F-8052-3F29EB836BED}" type="pres">
      <dgm:prSet presAssocID="{8FF64A80-5215-431C-98DD-6777A2EA86AE}" presName="chevron1" presStyleLbl="alignNode1" presStyleIdx="0" presStyleCnt="28"/>
      <dgm:spPr/>
    </dgm:pt>
    <dgm:pt modelId="{928F8D4A-56FB-4BD5-966F-AF33F5A8F2D3}" type="pres">
      <dgm:prSet presAssocID="{8FF64A80-5215-431C-98DD-6777A2EA86AE}" presName="chevron2" presStyleLbl="alignNode1" presStyleIdx="1" presStyleCnt="28"/>
      <dgm:spPr/>
    </dgm:pt>
    <dgm:pt modelId="{C71B0C1A-6999-4DD5-8E2A-B6A5A79B2D5B}" type="pres">
      <dgm:prSet presAssocID="{8FF64A80-5215-431C-98DD-6777A2EA86AE}" presName="chevron3" presStyleLbl="alignNode1" presStyleIdx="2" presStyleCnt="28"/>
      <dgm:spPr/>
    </dgm:pt>
    <dgm:pt modelId="{9A054A50-6382-4BE8-BA78-0EA118BEB1A2}" type="pres">
      <dgm:prSet presAssocID="{8FF64A80-5215-431C-98DD-6777A2EA86AE}" presName="chevron4" presStyleLbl="alignNode1" presStyleIdx="3" presStyleCnt="28"/>
      <dgm:spPr/>
    </dgm:pt>
    <dgm:pt modelId="{BBCACABF-B91C-4BC9-92F4-B56B2004706B}" type="pres">
      <dgm:prSet presAssocID="{8FF64A80-5215-431C-98DD-6777A2EA86AE}" presName="chevron5" presStyleLbl="alignNode1" presStyleIdx="4" presStyleCnt="28"/>
      <dgm:spPr/>
    </dgm:pt>
    <dgm:pt modelId="{745D985C-AB68-49D8-BE87-8D4594D956B6}" type="pres">
      <dgm:prSet presAssocID="{8FF64A80-5215-431C-98DD-6777A2EA86AE}" presName="chevron6" presStyleLbl="alignNode1" presStyleIdx="5" presStyleCnt="28"/>
      <dgm:spPr/>
    </dgm:pt>
    <dgm:pt modelId="{C63D0DC4-0791-4CFA-815A-667488D9F35A}" type="pres">
      <dgm:prSet presAssocID="{8FF64A80-5215-431C-98DD-6777A2EA86AE}" presName="chevron7" presStyleLbl="alignNode1" presStyleIdx="6" presStyleCnt="28"/>
      <dgm:spPr/>
    </dgm:pt>
    <dgm:pt modelId="{694B8F4A-6810-44AD-BE64-601228B43C4D}" type="pres">
      <dgm:prSet presAssocID="{8FF64A80-5215-431C-98DD-6777A2EA86AE}" presName="childtext" presStyleLbl="solidFgAcc1" presStyleIdx="0" presStyleCnt="3">
        <dgm:presLayoutVars>
          <dgm:chMax/>
          <dgm:chPref val="0"/>
          <dgm:bulletEnabled val="1"/>
        </dgm:presLayoutVars>
      </dgm:prSet>
      <dgm:spPr/>
    </dgm:pt>
    <dgm:pt modelId="{0E35A7E5-9866-4FD6-89FF-64374324595A}" type="pres">
      <dgm:prSet presAssocID="{C6EE4341-3DC3-4995-9B48-2B8D9076F6C7}" presName="sibTrans" presStyleCnt="0"/>
      <dgm:spPr/>
    </dgm:pt>
    <dgm:pt modelId="{353FC58C-E52A-472D-8C28-EA582DA19362}" type="pres">
      <dgm:prSet presAssocID="{B7BC9786-C322-4C1C-8D43-1CD363C1A634}" presName="parenttextcomposite" presStyleCnt="0"/>
      <dgm:spPr/>
    </dgm:pt>
    <dgm:pt modelId="{D5037126-81AB-4B19-A636-E4561F24534F}" type="pres">
      <dgm:prSet presAssocID="{B7BC9786-C322-4C1C-8D43-1CD363C1A634}" presName="parenttext" presStyleLbl="revTx" presStyleIdx="1" presStyleCnt="4">
        <dgm:presLayoutVars>
          <dgm:chMax/>
          <dgm:chPref val="2"/>
          <dgm:bulletEnabled val="1"/>
        </dgm:presLayoutVars>
      </dgm:prSet>
      <dgm:spPr/>
    </dgm:pt>
    <dgm:pt modelId="{28CAD671-C6EB-44B6-90EA-E122BAFBA96D}" type="pres">
      <dgm:prSet presAssocID="{B7BC9786-C322-4C1C-8D43-1CD363C1A634}" presName="composite" presStyleCnt="0"/>
      <dgm:spPr/>
    </dgm:pt>
    <dgm:pt modelId="{29EFF08B-B995-45A6-BF81-2D7705359EF4}" type="pres">
      <dgm:prSet presAssocID="{B7BC9786-C322-4C1C-8D43-1CD363C1A634}" presName="chevron1" presStyleLbl="alignNode1" presStyleIdx="7" presStyleCnt="28"/>
      <dgm:spPr/>
    </dgm:pt>
    <dgm:pt modelId="{EF94F167-1EF4-49C0-A28D-05FED9C234F6}" type="pres">
      <dgm:prSet presAssocID="{B7BC9786-C322-4C1C-8D43-1CD363C1A634}" presName="chevron2" presStyleLbl="alignNode1" presStyleIdx="8" presStyleCnt="28"/>
      <dgm:spPr/>
    </dgm:pt>
    <dgm:pt modelId="{B7DA3957-9E39-489D-A3C0-CDF9E3A8F9BA}" type="pres">
      <dgm:prSet presAssocID="{B7BC9786-C322-4C1C-8D43-1CD363C1A634}" presName="chevron3" presStyleLbl="alignNode1" presStyleIdx="9" presStyleCnt="28"/>
      <dgm:spPr/>
    </dgm:pt>
    <dgm:pt modelId="{8E431524-4CE5-4563-AD3E-BC507C9EE15E}" type="pres">
      <dgm:prSet presAssocID="{B7BC9786-C322-4C1C-8D43-1CD363C1A634}" presName="chevron4" presStyleLbl="alignNode1" presStyleIdx="10" presStyleCnt="28"/>
      <dgm:spPr/>
    </dgm:pt>
    <dgm:pt modelId="{E6FA2345-9056-4CFB-8238-0412D1D1DF7A}" type="pres">
      <dgm:prSet presAssocID="{B7BC9786-C322-4C1C-8D43-1CD363C1A634}" presName="chevron5" presStyleLbl="alignNode1" presStyleIdx="11" presStyleCnt="28"/>
      <dgm:spPr/>
    </dgm:pt>
    <dgm:pt modelId="{CD3FC678-F2A0-46EE-9D2B-2D85A436A6F3}" type="pres">
      <dgm:prSet presAssocID="{B7BC9786-C322-4C1C-8D43-1CD363C1A634}" presName="chevron6" presStyleLbl="alignNode1" presStyleIdx="12" presStyleCnt="28"/>
      <dgm:spPr/>
    </dgm:pt>
    <dgm:pt modelId="{F9D289C4-6E9D-48EC-8B30-C6BDFF259886}" type="pres">
      <dgm:prSet presAssocID="{B7BC9786-C322-4C1C-8D43-1CD363C1A634}" presName="chevron7" presStyleLbl="alignNode1" presStyleIdx="13" presStyleCnt="28"/>
      <dgm:spPr/>
    </dgm:pt>
    <dgm:pt modelId="{8981132A-B599-4F2B-9A18-E539BF0E2A74}" type="pres">
      <dgm:prSet presAssocID="{B7BC9786-C322-4C1C-8D43-1CD363C1A634}" presName="childtext" presStyleLbl="solidFgAcc1" presStyleIdx="1" presStyleCnt="3">
        <dgm:presLayoutVars>
          <dgm:chMax/>
          <dgm:chPref val="0"/>
          <dgm:bulletEnabled val="1"/>
        </dgm:presLayoutVars>
      </dgm:prSet>
      <dgm:spPr/>
    </dgm:pt>
    <dgm:pt modelId="{064B93A1-4B2C-41AF-99F0-FC2C4E29C72F}" type="pres">
      <dgm:prSet presAssocID="{F73854B9-CFE3-490B-9BFE-0FB96904BB53}" presName="sibTrans" presStyleCnt="0"/>
      <dgm:spPr/>
    </dgm:pt>
    <dgm:pt modelId="{126876B0-A59D-4598-9C02-35602B8B2E30}" type="pres">
      <dgm:prSet presAssocID="{F595C2C8-CDEC-4532-B7ED-9D084720F99D}" presName="parenttextcomposite" presStyleCnt="0"/>
      <dgm:spPr/>
    </dgm:pt>
    <dgm:pt modelId="{66E488DE-DF66-4B13-9466-FEC59604A30E}" type="pres">
      <dgm:prSet presAssocID="{F595C2C8-CDEC-4532-B7ED-9D084720F99D}" presName="parenttext" presStyleLbl="revTx" presStyleIdx="2" presStyleCnt="4" custScaleY="43047">
        <dgm:presLayoutVars>
          <dgm:chMax/>
          <dgm:chPref val="2"/>
          <dgm:bulletEnabled val="1"/>
        </dgm:presLayoutVars>
      </dgm:prSet>
      <dgm:spPr/>
    </dgm:pt>
    <dgm:pt modelId="{6822488D-C7AA-4037-9C47-498FFE9855F0}" type="pres">
      <dgm:prSet presAssocID="{F595C2C8-CDEC-4532-B7ED-9D084720F99D}" presName="composite" presStyleCnt="0"/>
      <dgm:spPr/>
    </dgm:pt>
    <dgm:pt modelId="{FA5CAF43-DF0E-4C0D-988E-9ADCE0E5D704}" type="pres">
      <dgm:prSet presAssocID="{F595C2C8-CDEC-4532-B7ED-9D084720F99D}" presName="chevron1" presStyleLbl="alignNode1" presStyleIdx="14" presStyleCnt="28"/>
      <dgm:spPr/>
    </dgm:pt>
    <dgm:pt modelId="{A771C93A-6955-452A-BE97-8DDF438E870C}" type="pres">
      <dgm:prSet presAssocID="{F595C2C8-CDEC-4532-B7ED-9D084720F99D}" presName="chevron2" presStyleLbl="alignNode1" presStyleIdx="15" presStyleCnt="28"/>
      <dgm:spPr/>
    </dgm:pt>
    <dgm:pt modelId="{2E5C855A-747A-4690-B7BD-9710B80C72A7}" type="pres">
      <dgm:prSet presAssocID="{F595C2C8-CDEC-4532-B7ED-9D084720F99D}" presName="chevron3" presStyleLbl="alignNode1" presStyleIdx="16" presStyleCnt="28"/>
      <dgm:spPr/>
    </dgm:pt>
    <dgm:pt modelId="{69938A7F-286E-4C80-A189-50AEC429056D}" type="pres">
      <dgm:prSet presAssocID="{F595C2C8-CDEC-4532-B7ED-9D084720F99D}" presName="chevron4" presStyleLbl="alignNode1" presStyleIdx="17" presStyleCnt="28"/>
      <dgm:spPr/>
    </dgm:pt>
    <dgm:pt modelId="{88652EF3-25E5-4B7A-8355-FBE07561E151}" type="pres">
      <dgm:prSet presAssocID="{F595C2C8-CDEC-4532-B7ED-9D084720F99D}" presName="chevron5" presStyleLbl="alignNode1" presStyleIdx="18" presStyleCnt="28"/>
      <dgm:spPr/>
    </dgm:pt>
    <dgm:pt modelId="{EE820AE2-8555-43E0-A5F1-BA41A93003DF}" type="pres">
      <dgm:prSet presAssocID="{F595C2C8-CDEC-4532-B7ED-9D084720F99D}" presName="chevron6" presStyleLbl="alignNode1" presStyleIdx="19" presStyleCnt="28"/>
      <dgm:spPr/>
    </dgm:pt>
    <dgm:pt modelId="{83C5D4FC-C256-4687-AFD0-DF99127E1A64}" type="pres">
      <dgm:prSet presAssocID="{F595C2C8-CDEC-4532-B7ED-9D084720F99D}" presName="chevron7" presStyleLbl="alignNode1" presStyleIdx="20" presStyleCnt="28"/>
      <dgm:spPr/>
    </dgm:pt>
    <dgm:pt modelId="{40DA3AB8-CD20-4CB6-B277-6343DEAB3E8F}" type="pres">
      <dgm:prSet presAssocID="{F595C2C8-CDEC-4532-B7ED-9D084720F99D}" presName="childtext" presStyleLbl="solidFgAcc1" presStyleIdx="2" presStyleCnt="3" custScaleX="100799">
        <dgm:presLayoutVars>
          <dgm:chMax/>
          <dgm:chPref val="0"/>
          <dgm:bulletEnabled val="1"/>
        </dgm:presLayoutVars>
      </dgm:prSet>
      <dgm:spPr/>
    </dgm:pt>
    <dgm:pt modelId="{A26F6397-2B92-40F1-A110-6293E9107127}" type="pres">
      <dgm:prSet presAssocID="{B2F9B360-3F72-4BDA-A113-4D39E61C8F67}" presName="sibTrans" presStyleCnt="0"/>
      <dgm:spPr/>
    </dgm:pt>
    <dgm:pt modelId="{FBE6E9EE-9618-43F5-B753-1FB0E16C2144}" type="pres">
      <dgm:prSet presAssocID="{ED2CBE4E-526D-437F-B972-57091323FECB}" presName="parenttextcomposite" presStyleCnt="0"/>
      <dgm:spPr/>
    </dgm:pt>
    <dgm:pt modelId="{C6562717-A7BC-4E89-8390-34A296294D8A}" type="pres">
      <dgm:prSet presAssocID="{ED2CBE4E-526D-437F-B972-57091323FECB}" presName="parenttext" presStyleLbl="revTx" presStyleIdx="3" presStyleCnt="4">
        <dgm:presLayoutVars>
          <dgm:chMax/>
          <dgm:chPref val="2"/>
          <dgm:bulletEnabled val="1"/>
        </dgm:presLayoutVars>
      </dgm:prSet>
      <dgm:spPr/>
    </dgm:pt>
    <dgm:pt modelId="{D989EED0-6CC2-4C84-A9C5-EAC8867F7A77}" type="pres">
      <dgm:prSet presAssocID="{ED2CBE4E-526D-437F-B972-57091323FECB}" presName="parallelogramComposite" presStyleCnt="0"/>
      <dgm:spPr/>
    </dgm:pt>
    <dgm:pt modelId="{EDFD8638-9328-4752-B1CB-D0093ED0AEB5}" type="pres">
      <dgm:prSet presAssocID="{ED2CBE4E-526D-437F-B972-57091323FECB}" presName="parallelogram1" presStyleLbl="alignNode1" presStyleIdx="21" presStyleCnt="28"/>
      <dgm:spPr/>
    </dgm:pt>
    <dgm:pt modelId="{9BE80B25-3F6A-4EB6-96B1-5F6547637A90}" type="pres">
      <dgm:prSet presAssocID="{ED2CBE4E-526D-437F-B972-57091323FECB}" presName="parallelogram2" presStyleLbl="alignNode1" presStyleIdx="22" presStyleCnt="28"/>
      <dgm:spPr/>
    </dgm:pt>
    <dgm:pt modelId="{EEEBE975-5E26-4263-9DF6-3C672E74BED7}" type="pres">
      <dgm:prSet presAssocID="{ED2CBE4E-526D-437F-B972-57091323FECB}" presName="parallelogram3" presStyleLbl="alignNode1" presStyleIdx="23" presStyleCnt="28"/>
      <dgm:spPr/>
    </dgm:pt>
    <dgm:pt modelId="{6C2B66E7-F6B4-48D7-8BCD-5D618105ADE2}" type="pres">
      <dgm:prSet presAssocID="{ED2CBE4E-526D-437F-B972-57091323FECB}" presName="parallelogram4" presStyleLbl="alignNode1" presStyleIdx="24" presStyleCnt="28"/>
      <dgm:spPr/>
    </dgm:pt>
    <dgm:pt modelId="{FCE69669-68E2-4CCD-9BD6-50510FC27200}" type="pres">
      <dgm:prSet presAssocID="{ED2CBE4E-526D-437F-B972-57091323FECB}" presName="parallelogram5" presStyleLbl="alignNode1" presStyleIdx="25" presStyleCnt="28"/>
      <dgm:spPr/>
    </dgm:pt>
    <dgm:pt modelId="{443FB28C-B7AA-4C7A-A70C-BD69C4315446}" type="pres">
      <dgm:prSet presAssocID="{ED2CBE4E-526D-437F-B972-57091323FECB}" presName="parallelogram6" presStyleLbl="alignNode1" presStyleIdx="26" presStyleCnt="28"/>
      <dgm:spPr/>
    </dgm:pt>
    <dgm:pt modelId="{E1A1B072-5B5B-4D10-A481-A88849F547D3}" type="pres">
      <dgm:prSet presAssocID="{ED2CBE4E-526D-437F-B972-57091323FECB}" presName="parallelogram7" presStyleLbl="alignNode1" presStyleIdx="27" presStyleCnt="28"/>
      <dgm:spPr/>
    </dgm:pt>
  </dgm:ptLst>
  <dgm:cxnLst>
    <dgm:cxn modelId="{4A06692E-C9C0-41C0-B182-C9EEC964A78D}" type="presOf" srcId="{07000EEC-BDD8-440A-9A8B-721DFE3338BB}" destId="{8981132A-B599-4F2B-9A18-E539BF0E2A74}" srcOrd="0" destOrd="0" presId="urn:microsoft.com/office/officeart/2008/layout/VerticalAccentList"/>
    <dgm:cxn modelId="{EC8AEC3C-0383-43EC-96C2-E86BBFE050C8}" type="presOf" srcId="{F595C2C8-CDEC-4532-B7ED-9D084720F99D}" destId="{66E488DE-DF66-4B13-9466-FEC59604A30E}" srcOrd="0" destOrd="0" presId="urn:microsoft.com/office/officeart/2008/layout/VerticalAccentList"/>
    <dgm:cxn modelId="{25EBF75F-CBDF-4207-966E-31CD8073387B}" type="presOf" srcId="{8FF64A80-5215-431C-98DD-6777A2EA86AE}" destId="{E62273F7-4257-4C10-8722-615B265BC3E4}" srcOrd="0" destOrd="0" presId="urn:microsoft.com/office/officeart/2008/layout/VerticalAccentList"/>
    <dgm:cxn modelId="{2EDDC141-D7B2-4564-80E6-6BB8C31DF7D3}" type="presOf" srcId="{ED2CBE4E-526D-437F-B972-57091323FECB}" destId="{C6562717-A7BC-4E89-8390-34A296294D8A}" srcOrd="0" destOrd="0" presId="urn:microsoft.com/office/officeart/2008/layout/VerticalAccentList"/>
    <dgm:cxn modelId="{78156C49-05FA-4B68-B3D8-E973ACD16404}" srcId="{B7BC9786-C322-4C1C-8D43-1CD363C1A634}" destId="{07000EEC-BDD8-440A-9A8B-721DFE3338BB}" srcOrd="0" destOrd="0" parTransId="{7708D5DF-0E36-41B3-84E7-2DA0D3FFFE17}" sibTransId="{0F834CB5-A4B8-4469-8F74-3CD073D618EE}"/>
    <dgm:cxn modelId="{E3B8328D-E9D7-4530-B8CC-DAEDC7B3C1BB}" type="presOf" srcId="{D960A9F8-0F55-447D-A3AF-14DC6617A81C}" destId="{857732D6-C380-407F-8481-01ADD5B02172}" srcOrd="0" destOrd="0" presId="urn:microsoft.com/office/officeart/2008/layout/VerticalAccentList"/>
    <dgm:cxn modelId="{A82080B1-01A7-4CE5-B9F5-D2FA70EC132A}" type="presOf" srcId="{51D81C12-635E-43CC-9BD5-377A6D189CEA}" destId="{40DA3AB8-CD20-4CB6-B277-6343DEAB3E8F}" srcOrd="0" destOrd="0" presId="urn:microsoft.com/office/officeart/2008/layout/VerticalAccentList"/>
    <dgm:cxn modelId="{306930D8-FA23-4CC9-AC85-8E4E163AB40C}" type="presOf" srcId="{B7BC9786-C322-4C1C-8D43-1CD363C1A634}" destId="{D5037126-81AB-4B19-A636-E4561F24534F}" srcOrd="0" destOrd="0" presId="urn:microsoft.com/office/officeart/2008/layout/VerticalAccentList"/>
    <dgm:cxn modelId="{008F63EF-8E3F-45E3-A391-D603A8E11786}" srcId="{D960A9F8-0F55-447D-A3AF-14DC6617A81C}" destId="{ED2CBE4E-526D-437F-B972-57091323FECB}" srcOrd="3" destOrd="0" parTransId="{44A5C36A-43AE-464A-82F1-C94754FBBB3D}" sibTransId="{F9B05C0A-E7F6-414D-A833-1D612330D724}"/>
    <dgm:cxn modelId="{265FA9EF-4022-4F98-B056-BFEAC9539F98}" srcId="{D960A9F8-0F55-447D-A3AF-14DC6617A81C}" destId="{B7BC9786-C322-4C1C-8D43-1CD363C1A634}" srcOrd="1" destOrd="0" parTransId="{42A4F771-4D42-4462-B5D8-92C9739BEC06}" sibTransId="{F73854B9-CFE3-490B-9BFE-0FB96904BB53}"/>
    <dgm:cxn modelId="{68E11FF0-CEFA-4A1D-98A7-2141A1DAF911}" srcId="{D960A9F8-0F55-447D-A3AF-14DC6617A81C}" destId="{8FF64A80-5215-431C-98DD-6777A2EA86AE}" srcOrd="0" destOrd="0" parTransId="{805F1652-E5E3-4306-93F8-2FCF3D165239}" sibTransId="{C6EE4341-3DC3-4995-9B48-2B8D9076F6C7}"/>
    <dgm:cxn modelId="{B4BA86F8-E8A3-4407-8A6F-09B4D3B8F0F3}" type="presOf" srcId="{E1EB3E1C-0FA3-4501-996F-F1F336DF297D}" destId="{694B8F4A-6810-44AD-BE64-601228B43C4D}" srcOrd="0" destOrd="0" presId="urn:microsoft.com/office/officeart/2008/layout/VerticalAccentList"/>
    <dgm:cxn modelId="{823C13F9-4437-4E21-9D27-8E0082CC476E}" srcId="{F595C2C8-CDEC-4532-B7ED-9D084720F99D}" destId="{51D81C12-635E-43CC-9BD5-377A6D189CEA}" srcOrd="0" destOrd="0" parTransId="{12A5584A-947D-44D7-BA81-E9E98998749D}" sibTransId="{AFDFE5AD-B155-4852-A908-4D9AA628532B}"/>
    <dgm:cxn modelId="{B0B3E2FB-AE70-4B4C-B78D-D7C307863AC9}" srcId="{D960A9F8-0F55-447D-A3AF-14DC6617A81C}" destId="{F595C2C8-CDEC-4532-B7ED-9D084720F99D}" srcOrd="2" destOrd="0" parTransId="{F0D55115-20E4-44D3-8B92-A82902151F1D}" sibTransId="{B2F9B360-3F72-4BDA-A113-4D39E61C8F67}"/>
    <dgm:cxn modelId="{FA9105FF-F4DA-4B70-BFCB-17A89770EA60}" srcId="{8FF64A80-5215-431C-98DD-6777A2EA86AE}" destId="{E1EB3E1C-0FA3-4501-996F-F1F336DF297D}" srcOrd="0" destOrd="0" parTransId="{700DE304-12D8-40D4-9FC7-51B287BACBE6}" sibTransId="{8CF83652-CE0A-4AC9-8695-FDD7375E52D8}"/>
    <dgm:cxn modelId="{1F0875D0-37B7-4C88-8973-4E867939076D}" type="presParOf" srcId="{857732D6-C380-407F-8481-01ADD5B02172}" destId="{E6D72114-8D6A-405D-B667-A30798440077}" srcOrd="0" destOrd="0" presId="urn:microsoft.com/office/officeart/2008/layout/VerticalAccentList"/>
    <dgm:cxn modelId="{08F9D2DE-9DFD-4795-970A-A4983F775161}" type="presParOf" srcId="{E6D72114-8D6A-405D-B667-A30798440077}" destId="{E62273F7-4257-4C10-8722-615B265BC3E4}" srcOrd="0" destOrd="0" presId="urn:microsoft.com/office/officeart/2008/layout/VerticalAccentList"/>
    <dgm:cxn modelId="{05E6BCFB-B84B-4336-8BD3-D572309BCA3A}" type="presParOf" srcId="{857732D6-C380-407F-8481-01ADD5B02172}" destId="{04C65F71-4C1C-4581-93CA-C714EE7A49CA}" srcOrd="1" destOrd="0" presId="urn:microsoft.com/office/officeart/2008/layout/VerticalAccentList"/>
    <dgm:cxn modelId="{86D3193A-4D66-4410-902E-198B729A2DB7}" type="presParOf" srcId="{04C65F71-4C1C-4581-93CA-C714EE7A49CA}" destId="{66E89A7A-900D-465F-8052-3F29EB836BED}" srcOrd="0" destOrd="0" presId="urn:microsoft.com/office/officeart/2008/layout/VerticalAccentList"/>
    <dgm:cxn modelId="{BF0417AF-4AEC-4CD9-BCE1-3AF6CA0981F1}" type="presParOf" srcId="{04C65F71-4C1C-4581-93CA-C714EE7A49CA}" destId="{928F8D4A-56FB-4BD5-966F-AF33F5A8F2D3}" srcOrd="1" destOrd="0" presId="urn:microsoft.com/office/officeart/2008/layout/VerticalAccentList"/>
    <dgm:cxn modelId="{1B4D1BF1-305C-456E-AE96-EE292276AD41}" type="presParOf" srcId="{04C65F71-4C1C-4581-93CA-C714EE7A49CA}" destId="{C71B0C1A-6999-4DD5-8E2A-B6A5A79B2D5B}" srcOrd="2" destOrd="0" presId="urn:microsoft.com/office/officeart/2008/layout/VerticalAccentList"/>
    <dgm:cxn modelId="{DB47E5DF-DBA6-4B7B-8016-F459E1C86929}" type="presParOf" srcId="{04C65F71-4C1C-4581-93CA-C714EE7A49CA}" destId="{9A054A50-6382-4BE8-BA78-0EA118BEB1A2}" srcOrd="3" destOrd="0" presId="urn:microsoft.com/office/officeart/2008/layout/VerticalAccentList"/>
    <dgm:cxn modelId="{A65A8E0B-7279-44BC-8979-0BE017C86E35}" type="presParOf" srcId="{04C65F71-4C1C-4581-93CA-C714EE7A49CA}" destId="{BBCACABF-B91C-4BC9-92F4-B56B2004706B}" srcOrd="4" destOrd="0" presId="urn:microsoft.com/office/officeart/2008/layout/VerticalAccentList"/>
    <dgm:cxn modelId="{57B22B89-694C-45B9-8291-D420645E08AD}" type="presParOf" srcId="{04C65F71-4C1C-4581-93CA-C714EE7A49CA}" destId="{745D985C-AB68-49D8-BE87-8D4594D956B6}" srcOrd="5" destOrd="0" presId="urn:microsoft.com/office/officeart/2008/layout/VerticalAccentList"/>
    <dgm:cxn modelId="{6B596969-68AB-40CB-B986-B8B027B22F6D}" type="presParOf" srcId="{04C65F71-4C1C-4581-93CA-C714EE7A49CA}" destId="{C63D0DC4-0791-4CFA-815A-667488D9F35A}" srcOrd="6" destOrd="0" presId="urn:microsoft.com/office/officeart/2008/layout/VerticalAccentList"/>
    <dgm:cxn modelId="{2C6CD299-18D6-4243-9F14-1A143BA7B192}" type="presParOf" srcId="{04C65F71-4C1C-4581-93CA-C714EE7A49CA}" destId="{694B8F4A-6810-44AD-BE64-601228B43C4D}" srcOrd="7" destOrd="0" presId="urn:microsoft.com/office/officeart/2008/layout/VerticalAccentList"/>
    <dgm:cxn modelId="{60C399C8-75CE-4C90-AE26-585B49673122}" type="presParOf" srcId="{857732D6-C380-407F-8481-01ADD5B02172}" destId="{0E35A7E5-9866-4FD6-89FF-64374324595A}" srcOrd="2" destOrd="0" presId="urn:microsoft.com/office/officeart/2008/layout/VerticalAccentList"/>
    <dgm:cxn modelId="{030A6920-96EC-42C0-8D24-8CD0043B52B6}" type="presParOf" srcId="{857732D6-C380-407F-8481-01ADD5B02172}" destId="{353FC58C-E52A-472D-8C28-EA582DA19362}" srcOrd="3" destOrd="0" presId="urn:microsoft.com/office/officeart/2008/layout/VerticalAccentList"/>
    <dgm:cxn modelId="{C51C1D68-D25B-41BB-805A-73CAA2F64F60}" type="presParOf" srcId="{353FC58C-E52A-472D-8C28-EA582DA19362}" destId="{D5037126-81AB-4B19-A636-E4561F24534F}" srcOrd="0" destOrd="0" presId="urn:microsoft.com/office/officeart/2008/layout/VerticalAccentList"/>
    <dgm:cxn modelId="{75D0D2CE-02DB-47D4-9668-2DFE728979E3}" type="presParOf" srcId="{857732D6-C380-407F-8481-01ADD5B02172}" destId="{28CAD671-C6EB-44B6-90EA-E122BAFBA96D}" srcOrd="4" destOrd="0" presId="urn:microsoft.com/office/officeart/2008/layout/VerticalAccentList"/>
    <dgm:cxn modelId="{130DEC6E-1A3C-4FAC-8C7D-17A880ECDD1D}" type="presParOf" srcId="{28CAD671-C6EB-44B6-90EA-E122BAFBA96D}" destId="{29EFF08B-B995-45A6-BF81-2D7705359EF4}" srcOrd="0" destOrd="0" presId="urn:microsoft.com/office/officeart/2008/layout/VerticalAccentList"/>
    <dgm:cxn modelId="{BC61731F-9D7D-4364-B19F-0FACE4A20B12}" type="presParOf" srcId="{28CAD671-C6EB-44B6-90EA-E122BAFBA96D}" destId="{EF94F167-1EF4-49C0-A28D-05FED9C234F6}" srcOrd="1" destOrd="0" presId="urn:microsoft.com/office/officeart/2008/layout/VerticalAccentList"/>
    <dgm:cxn modelId="{BCBE6D66-AE09-40DD-9A06-CE3CC7207098}" type="presParOf" srcId="{28CAD671-C6EB-44B6-90EA-E122BAFBA96D}" destId="{B7DA3957-9E39-489D-A3C0-CDF9E3A8F9BA}" srcOrd="2" destOrd="0" presId="urn:microsoft.com/office/officeart/2008/layout/VerticalAccentList"/>
    <dgm:cxn modelId="{4CA85D8C-7E14-4041-8750-139F5D20079B}" type="presParOf" srcId="{28CAD671-C6EB-44B6-90EA-E122BAFBA96D}" destId="{8E431524-4CE5-4563-AD3E-BC507C9EE15E}" srcOrd="3" destOrd="0" presId="urn:microsoft.com/office/officeart/2008/layout/VerticalAccentList"/>
    <dgm:cxn modelId="{DEB68932-AF4E-441C-9687-371527505F98}" type="presParOf" srcId="{28CAD671-C6EB-44B6-90EA-E122BAFBA96D}" destId="{E6FA2345-9056-4CFB-8238-0412D1D1DF7A}" srcOrd="4" destOrd="0" presId="urn:microsoft.com/office/officeart/2008/layout/VerticalAccentList"/>
    <dgm:cxn modelId="{8C0EF0F0-A037-4783-9C0F-262B3124AA25}" type="presParOf" srcId="{28CAD671-C6EB-44B6-90EA-E122BAFBA96D}" destId="{CD3FC678-F2A0-46EE-9D2B-2D85A436A6F3}" srcOrd="5" destOrd="0" presId="urn:microsoft.com/office/officeart/2008/layout/VerticalAccentList"/>
    <dgm:cxn modelId="{FA3822C8-8B0A-4D9B-8266-03B5435DA849}" type="presParOf" srcId="{28CAD671-C6EB-44B6-90EA-E122BAFBA96D}" destId="{F9D289C4-6E9D-48EC-8B30-C6BDFF259886}" srcOrd="6" destOrd="0" presId="urn:microsoft.com/office/officeart/2008/layout/VerticalAccentList"/>
    <dgm:cxn modelId="{BB2174E0-C508-4968-9681-54FE634ED797}" type="presParOf" srcId="{28CAD671-C6EB-44B6-90EA-E122BAFBA96D}" destId="{8981132A-B599-4F2B-9A18-E539BF0E2A74}" srcOrd="7" destOrd="0" presId="urn:microsoft.com/office/officeart/2008/layout/VerticalAccentList"/>
    <dgm:cxn modelId="{BDBA27A1-0660-4888-B007-5DED9FCCFD3D}" type="presParOf" srcId="{857732D6-C380-407F-8481-01ADD5B02172}" destId="{064B93A1-4B2C-41AF-99F0-FC2C4E29C72F}" srcOrd="5" destOrd="0" presId="urn:microsoft.com/office/officeart/2008/layout/VerticalAccentList"/>
    <dgm:cxn modelId="{D792F216-7684-4704-982B-72277AE4E918}" type="presParOf" srcId="{857732D6-C380-407F-8481-01ADD5B02172}" destId="{126876B0-A59D-4598-9C02-35602B8B2E30}" srcOrd="6" destOrd="0" presId="urn:microsoft.com/office/officeart/2008/layout/VerticalAccentList"/>
    <dgm:cxn modelId="{9D3DBC24-F1DD-4DFE-9594-8DA25F2F703F}" type="presParOf" srcId="{126876B0-A59D-4598-9C02-35602B8B2E30}" destId="{66E488DE-DF66-4B13-9466-FEC59604A30E}" srcOrd="0" destOrd="0" presId="urn:microsoft.com/office/officeart/2008/layout/VerticalAccentList"/>
    <dgm:cxn modelId="{EF7492EB-3D3C-40C8-9B5F-3BA4A446A398}" type="presParOf" srcId="{857732D6-C380-407F-8481-01ADD5B02172}" destId="{6822488D-C7AA-4037-9C47-498FFE9855F0}" srcOrd="7" destOrd="0" presId="urn:microsoft.com/office/officeart/2008/layout/VerticalAccentList"/>
    <dgm:cxn modelId="{6A43926F-008B-4277-B030-649316CD40C8}" type="presParOf" srcId="{6822488D-C7AA-4037-9C47-498FFE9855F0}" destId="{FA5CAF43-DF0E-4C0D-988E-9ADCE0E5D704}" srcOrd="0" destOrd="0" presId="urn:microsoft.com/office/officeart/2008/layout/VerticalAccentList"/>
    <dgm:cxn modelId="{7C664596-CB6A-4E4F-A98B-CC7DFCDBB952}" type="presParOf" srcId="{6822488D-C7AA-4037-9C47-498FFE9855F0}" destId="{A771C93A-6955-452A-BE97-8DDF438E870C}" srcOrd="1" destOrd="0" presId="urn:microsoft.com/office/officeart/2008/layout/VerticalAccentList"/>
    <dgm:cxn modelId="{B475EA6A-1F17-449C-8F66-6DC1866D2818}" type="presParOf" srcId="{6822488D-C7AA-4037-9C47-498FFE9855F0}" destId="{2E5C855A-747A-4690-B7BD-9710B80C72A7}" srcOrd="2" destOrd="0" presId="urn:microsoft.com/office/officeart/2008/layout/VerticalAccentList"/>
    <dgm:cxn modelId="{EEFC0867-A53D-4085-8A36-F0374D3B6BAB}" type="presParOf" srcId="{6822488D-C7AA-4037-9C47-498FFE9855F0}" destId="{69938A7F-286E-4C80-A189-50AEC429056D}" srcOrd="3" destOrd="0" presId="urn:microsoft.com/office/officeart/2008/layout/VerticalAccentList"/>
    <dgm:cxn modelId="{9EB189BB-997A-4612-A3D2-B9D42A4689C9}" type="presParOf" srcId="{6822488D-C7AA-4037-9C47-498FFE9855F0}" destId="{88652EF3-25E5-4B7A-8355-FBE07561E151}" srcOrd="4" destOrd="0" presId="urn:microsoft.com/office/officeart/2008/layout/VerticalAccentList"/>
    <dgm:cxn modelId="{85D82B7A-5208-4883-9999-BB81B213F3B4}" type="presParOf" srcId="{6822488D-C7AA-4037-9C47-498FFE9855F0}" destId="{EE820AE2-8555-43E0-A5F1-BA41A93003DF}" srcOrd="5" destOrd="0" presId="urn:microsoft.com/office/officeart/2008/layout/VerticalAccentList"/>
    <dgm:cxn modelId="{92D27F93-98DE-48C4-AE9F-9FC85691808E}" type="presParOf" srcId="{6822488D-C7AA-4037-9C47-498FFE9855F0}" destId="{83C5D4FC-C256-4687-AFD0-DF99127E1A64}" srcOrd="6" destOrd="0" presId="urn:microsoft.com/office/officeart/2008/layout/VerticalAccentList"/>
    <dgm:cxn modelId="{E161AD8E-2B5F-40A5-B5AD-0C9248CEE57C}" type="presParOf" srcId="{6822488D-C7AA-4037-9C47-498FFE9855F0}" destId="{40DA3AB8-CD20-4CB6-B277-6343DEAB3E8F}" srcOrd="7" destOrd="0" presId="urn:microsoft.com/office/officeart/2008/layout/VerticalAccentList"/>
    <dgm:cxn modelId="{3EA774F8-E8EA-436C-8ABB-5D09F9D038FD}" type="presParOf" srcId="{857732D6-C380-407F-8481-01ADD5B02172}" destId="{A26F6397-2B92-40F1-A110-6293E9107127}" srcOrd="8" destOrd="0" presId="urn:microsoft.com/office/officeart/2008/layout/VerticalAccentList"/>
    <dgm:cxn modelId="{CA4900CB-1F3E-4C26-BB1F-E4051DE75F58}" type="presParOf" srcId="{857732D6-C380-407F-8481-01ADD5B02172}" destId="{FBE6E9EE-9618-43F5-B753-1FB0E16C2144}" srcOrd="9" destOrd="0" presId="urn:microsoft.com/office/officeart/2008/layout/VerticalAccentList"/>
    <dgm:cxn modelId="{054AF783-35EE-4161-8E52-74E68309AE79}" type="presParOf" srcId="{FBE6E9EE-9618-43F5-B753-1FB0E16C2144}" destId="{C6562717-A7BC-4E89-8390-34A296294D8A}" srcOrd="0" destOrd="0" presId="urn:microsoft.com/office/officeart/2008/layout/VerticalAccentList"/>
    <dgm:cxn modelId="{ECB99F18-6F47-47EF-B1E4-DCAE1ECBDAB6}" type="presParOf" srcId="{857732D6-C380-407F-8481-01ADD5B02172}" destId="{D989EED0-6CC2-4C84-A9C5-EAC8867F7A77}" srcOrd="10" destOrd="0" presId="urn:microsoft.com/office/officeart/2008/layout/VerticalAccentList"/>
    <dgm:cxn modelId="{A3877638-A05C-4463-B79B-FB64DA79A7D7}" type="presParOf" srcId="{D989EED0-6CC2-4C84-A9C5-EAC8867F7A77}" destId="{EDFD8638-9328-4752-B1CB-D0093ED0AEB5}" srcOrd="0" destOrd="0" presId="urn:microsoft.com/office/officeart/2008/layout/VerticalAccentList"/>
    <dgm:cxn modelId="{A7BDF635-7F62-44F0-8BBE-5F43DDFD43F2}" type="presParOf" srcId="{D989EED0-6CC2-4C84-A9C5-EAC8867F7A77}" destId="{9BE80B25-3F6A-4EB6-96B1-5F6547637A90}" srcOrd="1" destOrd="0" presId="urn:microsoft.com/office/officeart/2008/layout/VerticalAccentList"/>
    <dgm:cxn modelId="{19C1E5AD-2A84-436C-BA12-7C3BC1809C05}" type="presParOf" srcId="{D989EED0-6CC2-4C84-A9C5-EAC8867F7A77}" destId="{EEEBE975-5E26-4263-9DF6-3C672E74BED7}" srcOrd="2" destOrd="0" presId="urn:microsoft.com/office/officeart/2008/layout/VerticalAccentList"/>
    <dgm:cxn modelId="{904A1966-E1A3-42BE-97F8-7412EBCF29F8}" type="presParOf" srcId="{D989EED0-6CC2-4C84-A9C5-EAC8867F7A77}" destId="{6C2B66E7-F6B4-48D7-8BCD-5D618105ADE2}" srcOrd="3" destOrd="0" presId="urn:microsoft.com/office/officeart/2008/layout/VerticalAccentList"/>
    <dgm:cxn modelId="{9F9E2750-A4A5-4CEF-80C4-A8320A962F52}" type="presParOf" srcId="{D989EED0-6CC2-4C84-A9C5-EAC8867F7A77}" destId="{FCE69669-68E2-4CCD-9BD6-50510FC27200}" srcOrd="4" destOrd="0" presId="urn:microsoft.com/office/officeart/2008/layout/VerticalAccentList"/>
    <dgm:cxn modelId="{83DE8DC5-D980-4304-A8D8-F6E9E03A3495}" type="presParOf" srcId="{D989EED0-6CC2-4C84-A9C5-EAC8867F7A77}" destId="{443FB28C-B7AA-4C7A-A70C-BD69C4315446}" srcOrd="5" destOrd="0" presId="urn:microsoft.com/office/officeart/2008/layout/VerticalAccentList"/>
    <dgm:cxn modelId="{831D1943-F367-4E41-BFF7-EC4CDEA3F79F}" type="presParOf" srcId="{D989EED0-6CC2-4C84-A9C5-EAC8867F7A77}" destId="{E1A1B072-5B5B-4D10-A481-A88849F547D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8FD33A-43CD-4C9B-B868-6677FAE098F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F16471E-80BC-41F2-9427-E2DA3A693A0F}">
      <dgm:prSet phldrT="[Text]" custT="1"/>
      <dgm:spPr/>
      <dgm:t>
        <a:bodyPr/>
        <a:lstStyle/>
        <a:p>
          <a:pPr>
            <a:buAutoNum type="arabicPeriod"/>
          </a:pPr>
          <a:r>
            <a:rPr lang="en-US" sz="2800" dirty="0">
              <a:latin typeface="Abadi" panose="020B0604020104020204" pitchFamily="34" charset="0"/>
            </a:rPr>
            <a:t>1.List and map:</a:t>
          </a:r>
        </a:p>
      </dgm:t>
    </dgm:pt>
    <dgm:pt modelId="{0953E4C9-81C3-4A41-BC7A-034656F16AAC}" type="parTrans" cxnId="{7E932A90-7FD0-4A2B-9A58-BA940AC8B15E}">
      <dgm:prSet/>
      <dgm:spPr/>
      <dgm:t>
        <a:bodyPr/>
        <a:lstStyle/>
        <a:p>
          <a:endParaRPr lang="en-US"/>
        </a:p>
      </dgm:t>
    </dgm:pt>
    <dgm:pt modelId="{F4547706-FB53-48CC-892A-B38524A21377}" type="sibTrans" cxnId="{7E932A90-7FD0-4A2B-9A58-BA940AC8B15E}">
      <dgm:prSet/>
      <dgm:spPr/>
      <dgm:t>
        <a:bodyPr/>
        <a:lstStyle/>
        <a:p>
          <a:endParaRPr lang="en-US"/>
        </a:p>
      </dgm:t>
    </dgm:pt>
    <dgm:pt modelId="{E7B1A82C-F8A2-4E64-BCAA-AD656FAF84E9}">
      <dgm:prSet phldrT="[Text]" custT="1"/>
      <dgm:spPr/>
      <dgm:t>
        <a:bodyPr/>
        <a:lstStyle/>
        <a:p>
          <a:pPr>
            <a:buNone/>
          </a:pPr>
          <a:r>
            <a:rPr lang="en-US" sz="1200" dirty="0"/>
            <a:t>a. </a:t>
          </a:r>
          <a:r>
            <a:rPr lang="en-US" sz="1600" dirty="0"/>
            <a:t>List</a:t>
          </a:r>
          <a:r>
            <a:rPr lang="en-US" sz="1400" dirty="0"/>
            <a:t> all populated areas (e.g. villages, town, settlements) with estimated number of target population. </a:t>
          </a:r>
        </a:p>
        <a:p>
          <a:pPr>
            <a:buNone/>
          </a:pPr>
          <a:r>
            <a:rPr lang="en-US" sz="1400" dirty="0"/>
            <a:t>b. List all major transit points including information on population movement</a:t>
          </a:r>
          <a:r>
            <a:rPr lang="en-US" sz="1200" dirty="0"/>
            <a:t>. </a:t>
          </a:r>
        </a:p>
      </dgm:t>
    </dgm:pt>
    <dgm:pt modelId="{EF9A56D5-F476-41D1-8E9B-FBC78943631C}" type="parTrans" cxnId="{863C328B-A58C-430A-9D78-01EA9146E0B8}">
      <dgm:prSet/>
      <dgm:spPr/>
      <dgm:t>
        <a:bodyPr/>
        <a:lstStyle/>
        <a:p>
          <a:endParaRPr lang="en-US"/>
        </a:p>
      </dgm:t>
    </dgm:pt>
    <dgm:pt modelId="{126F2C5B-D9CF-4B42-99D8-B6565A068E34}" type="sibTrans" cxnId="{863C328B-A58C-430A-9D78-01EA9146E0B8}">
      <dgm:prSet/>
      <dgm:spPr/>
      <dgm:t>
        <a:bodyPr/>
        <a:lstStyle/>
        <a:p>
          <a:endParaRPr lang="en-US"/>
        </a:p>
      </dgm:t>
    </dgm:pt>
    <dgm:pt modelId="{38F7ED28-FC4A-4676-8EFC-1011DAF4366F}">
      <dgm:prSet phldrT="[Text]" custT="1"/>
      <dgm:spPr/>
      <dgm:t>
        <a:bodyPr/>
        <a:lstStyle/>
        <a:p>
          <a:r>
            <a:rPr lang="en-US" sz="2800" dirty="0">
              <a:latin typeface="Abadi" panose="020B0604020104020204" pitchFamily="34" charset="0"/>
            </a:rPr>
            <a:t>2. Calculate </a:t>
          </a:r>
        </a:p>
      </dgm:t>
    </dgm:pt>
    <dgm:pt modelId="{B6568BBF-88DA-4890-A302-21C1DCB1A6B0}" type="parTrans" cxnId="{D01129BB-EAFC-4757-9898-B8E1BFA4F291}">
      <dgm:prSet/>
      <dgm:spPr/>
      <dgm:t>
        <a:bodyPr/>
        <a:lstStyle/>
        <a:p>
          <a:endParaRPr lang="en-US"/>
        </a:p>
      </dgm:t>
    </dgm:pt>
    <dgm:pt modelId="{F115F59E-B630-46CE-9E45-A65031F17B42}" type="sibTrans" cxnId="{D01129BB-EAFC-4757-9898-B8E1BFA4F291}">
      <dgm:prSet/>
      <dgm:spPr/>
      <dgm:t>
        <a:bodyPr/>
        <a:lstStyle/>
        <a:p>
          <a:endParaRPr lang="en-US"/>
        </a:p>
      </dgm:t>
    </dgm:pt>
    <dgm:pt modelId="{9466091F-78C0-413E-A24D-B689CDDE4ECE}">
      <dgm:prSet phldrT="[Text]" custT="1"/>
      <dgm:spPr/>
      <dgm:t>
        <a:bodyPr/>
        <a:lstStyle/>
        <a:p>
          <a:r>
            <a:rPr lang="en-US" sz="2400" dirty="0">
              <a:latin typeface="Abadi" panose="020B0604020104020204" pitchFamily="34" charset="0"/>
            </a:rPr>
            <a:t>3. Plan for vaccination teams &amp; supervisors</a:t>
          </a:r>
        </a:p>
      </dgm:t>
    </dgm:pt>
    <dgm:pt modelId="{0816D8BE-0B74-4645-939E-0F5D43221FD2}" type="parTrans" cxnId="{E31B8198-67E9-45F6-8533-B28472B439DB}">
      <dgm:prSet/>
      <dgm:spPr/>
      <dgm:t>
        <a:bodyPr/>
        <a:lstStyle/>
        <a:p>
          <a:endParaRPr lang="en-US"/>
        </a:p>
      </dgm:t>
    </dgm:pt>
    <dgm:pt modelId="{C397908F-08BA-4C0F-882D-048D757F2A44}" type="sibTrans" cxnId="{E31B8198-67E9-45F6-8533-B28472B439DB}">
      <dgm:prSet/>
      <dgm:spPr/>
      <dgm:t>
        <a:bodyPr/>
        <a:lstStyle/>
        <a:p>
          <a:endParaRPr lang="en-US"/>
        </a:p>
      </dgm:t>
    </dgm:pt>
    <dgm:pt modelId="{359D246E-F73C-428D-9BCC-8A9E8D672D9B}">
      <dgm:prSet phldrT="[Text]" custT="1"/>
      <dgm:spPr/>
      <dgm:t>
        <a:bodyPr/>
        <a:lstStyle/>
        <a:p>
          <a:pPr>
            <a:buNone/>
          </a:pPr>
          <a:r>
            <a:rPr lang="en-US" sz="1200" dirty="0"/>
            <a:t>a. Develop day maps for vaccination teams and supervisors with clear geographical demarcation. </a:t>
          </a:r>
        </a:p>
        <a:p>
          <a:pPr>
            <a:buNone/>
          </a:pPr>
          <a:r>
            <a:rPr lang="en-US" sz="1200" dirty="0"/>
            <a:t>b. Develop plan for deployment of vaccination teams at major transit points</a:t>
          </a:r>
        </a:p>
      </dgm:t>
    </dgm:pt>
    <dgm:pt modelId="{3A889137-D81F-4E9B-B2FB-25A31C4DDB6E}" type="parTrans" cxnId="{85BCE946-9F5F-4038-A590-6E5DE38C86AC}">
      <dgm:prSet/>
      <dgm:spPr/>
      <dgm:t>
        <a:bodyPr/>
        <a:lstStyle/>
        <a:p>
          <a:endParaRPr lang="en-US"/>
        </a:p>
      </dgm:t>
    </dgm:pt>
    <dgm:pt modelId="{40CD989C-134B-4D1E-935B-42F790EF3071}" type="sibTrans" cxnId="{85BCE946-9F5F-4038-A590-6E5DE38C86AC}">
      <dgm:prSet/>
      <dgm:spPr/>
      <dgm:t>
        <a:bodyPr/>
        <a:lstStyle/>
        <a:p>
          <a:endParaRPr lang="en-US"/>
        </a:p>
      </dgm:t>
    </dgm:pt>
    <dgm:pt modelId="{7C556BF8-296C-41A3-8981-872F1456737D}">
      <dgm:prSet phldrT="[Text]" custT="1"/>
      <dgm:spPr/>
      <dgm:t>
        <a:bodyPr/>
        <a:lstStyle/>
        <a:p>
          <a:pPr>
            <a:buNone/>
          </a:pPr>
          <a:r>
            <a:rPr lang="en-US" sz="1200" dirty="0"/>
            <a:t>c. Develop plan for mobile vaccination teams assigned for hard-to-reach areas and special population groups.</a:t>
          </a:r>
        </a:p>
        <a:p>
          <a:pPr>
            <a:buNone/>
          </a:pPr>
          <a:r>
            <a:rPr lang="en-US" sz="1200" dirty="0"/>
            <a:t>d. Develop plan for training of volunteers, vaccinators and supervisors, as necessary</a:t>
          </a:r>
        </a:p>
      </dgm:t>
    </dgm:pt>
    <dgm:pt modelId="{1AEED3C2-EC45-4A0E-B912-2CFD7E7172D5}" type="parTrans" cxnId="{AD7970B3-11A3-46DB-9D3C-663703D5C553}">
      <dgm:prSet/>
      <dgm:spPr/>
      <dgm:t>
        <a:bodyPr/>
        <a:lstStyle/>
        <a:p>
          <a:endParaRPr lang="en-US"/>
        </a:p>
      </dgm:t>
    </dgm:pt>
    <dgm:pt modelId="{620DD0E2-9566-4609-8E1E-5B8121B5F6D5}" type="sibTrans" cxnId="{AD7970B3-11A3-46DB-9D3C-663703D5C553}">
      <dgm:prSet/>
      <dgm:spPr/>
      <dgm:t>
        <a:bodyPr/>
        <a:lstStyle/>
        <a:p>
          <a:endParaRPr lang="en-US"/>
        </a:p>
      </dgm:t>
    </dgm:pt>
    <dgm:pt modelId="{FE5D8E26-7832-4CED-AA0C-D6B84EF2563F}">
      <dgm:prSet custT="1"/>
      <dgm:spPr/>
      <dgm:t>
        <a:bodyPr/>
        <a:lstStyle/>
        <a:p>
          <a:r>
            <a:rPr lang="en-US" sz="1200" dirty="0"/>
            <a:t>c</a:t>
          </a:r>
          <a:r>
            <a:rPr lang="en-US" sz="1400" dirty="0"/>
            <a:t>. Obtain maps of the area and chart distances, population density, population movements, landmarks, borders, seasonal characteristics (e.g. floods).</a:t>
          </a:r>
          <a:endParaRPr lang="en-US" sz="1200" dirty="0"/>
        </a:p>
      </dgm:t>
    </dgm:pt>
    <dgm:pt modelId="{9FFBA084-16A3-48AD-9966-B1926179F778}" type="parTrans" cxnId="{EF724ECD-79F0-404E-BA13-79691748E7AD}">
      <dgm:prSet/>
      <dgm:spPr/>
      <dgm:t>
        <a:bodyPr/>
        <a:lstStyle/>
        <a:p>
          <a:endParaRPr lang="en-US"/>
        </a:p>
      </dgm:t>
    </dgm:pt>
    <dgm:pt modelId="{91A750FC-2897-4EFB-9A1A-2E5D8ABAB072}" type="sibTrans" cxnId="{EF724ECD-79F0-404E-BA13-79691748E7AD}">
      <dgm:prSet/>
      <dgm:spPr/>
      <dgm:t>
        <a:bodyPr/>
        <a:lstStyle/>
        <a:p>
          <a:endParaRPr lang="en-US"/>
        </a:p>
      </dgm:t>
    </dgm:pt>
    <dgm:pt modelId="{AF996234-839F-4FB8-B6FC-76F1E5A95A7C}">
      <dgm:prSet custT="1"/>
      <dgm:spPr/>
      <dgm:t>
        <a:bodyPr/>
        <a:lstStyle/>
        <a:p>
          <a:r>
            <a:rPr lang="en-US" sz="1200" dirty="0"/>
            <a:t>d. Identify and chart high-risk and </a:t>
          </a:r>
          <a:r>
            <a:rPr lang="en-US" sz="1600" dirty="0"/>
            <a:t>hard-to-reach</a:t>
          </a:r>
          <a:r>
            <a:rPr lang="en-US" sz="1200" dirty="0"/>
            <a:t> areas with population groups. e. Identify and chart border areas with population groups</a:t>
          </a:r>
        </a:p>
      </dgm:t>
    </dgm:pt>
    <dgm:pt modelId="{C40534D0-7BEA-4F1D-8789-239CD333949E}" type="parTrans" cxnId="{B4A9094E-5FFC-4A8B-A9D8-F7D49BBA0D52}">
      <dgm:prSet/>
      <dgm:spPr/>
      <dgm:t>
        <a:bodyPr/>
        <a:lstStyle/>
        <a:p>
          <a:endParaRPr lang="en-US"/>
        </a:p>
      </dgm:t>
    </dgm:pt>
    <dgm:pt modelId="{7F758CB7-A6B8-46B9-9908-1976167CB9F5}" type="sibTrans" cxnId="{B4A9094E-5FFC-4A8B-A9D8-F7D49BBA0D52}">
      <dgm:prSet/>
      <dgm:spPr/>
      <dgm:t>
        <a:bodyPr/>
        <a:lstStyle/>
        <a:p>
          <a:endParaRPr lang="en-US"/>
        </a:p>
      </dgm:t>
    </dgm:pt>
    <dgm:pt modelId="{7BCD0B33-408E-45FE-8F17-123FDF4DD9A6}">
      <dgm:prSet/>
      <dgm:spPr/>
      <dgm:t>
        <a:bodyPr/>
        <a:lstStyle/>
        <a:p>
          <a:r>
            <a:rPr lang="en-US" dirty="0"/>
            <a:t>a. Calculate the number of teams (vaccinators and volunteers) required based on location (i.e. urban, rural, nomadic, hard-to-reach) and vaccination strategy applied (i.e. permanent, temporary, mobile posts). </a:t>
          </a:r>
        </a:p>
      </dgm:t>
    </dgm:pt>
    <dgm:pt modelId="{5CA20877-C6A2-4EE2-BCDD-23F2C5984B68}" type="parTrans" cxnId="{D672A2B4-DF42-4F4D-A1E9-8EAA587BA0A9}">
      <dgm:prSet/>
      <dgm:spPr/>
      <dgm:t>
        <a:bodyPr/>
        <a:lstStyle/>
        <a:p>
          <a:endParaRPr lang="en-US"/>
        </a:p>
      </dgm:t>
    </dgm:pt>
    <dgm:pt modelId="{CB51B747-AAC2-4D1C-8B5D-480E575DBCCE}" type="sibTrans" cxnId="{D672A2B4-DF42-4F4D-A1E9-8EAA587BA0A9}">
      <dgm:prSet/>
      <dgm:spPr/>
      <dgm:t>
        <a:bodyPr/>
        <a:lstStyle/>
        <a:p>
          <a:endParaRPr lang="en-US"/>
        </a:p>
      </dgm:t>
    </dgm:pt>
    <dgm:pt modelId="{7A2E41C8-4B5D-4B7C-99B2-0423A0708A6F}">
      <dgm:prSet custT="1"/>
      <dgm:spPr/>
      <dgm:t>
        <a:bodyPr/>
        <a:lstStyle/>
        <a:p>
          <a:r>
            <a:rPr lang="en-US" sz="1200" dirty="0"/>
            <a:t>b. Calculate the number of supervisors required based on location of staff being supervised</a:t>
          </a:r>
        </a:p>
        <a:p>
          <a:r>
            <a:rPr lang="en-US" sz="1200" dirty="0"/>
            <a:t> (i.e. urban, rural</a:t>
          </a:r>
          <a:r>
            <a:rPr lang="en-US" sz="1100" dirty="0"/>
            <a:t>). </a:t>
          </a:r>
        </a:p>
      </dgm:t>
    </dgm:pt>
    <dgm:pt modelId="{EDD75AF7-B566-4472-8A1F-BC648FEC28AC}" type="parTrans" cxnId="{A2FE4946-24E0-4511-9E07-2ED6DFF4D844}">
      <dgm:prSet/>
      <dgm:spPr/>
      <dgm:t>
        <a:bodyPr/>
        <a:lstStyle/>
        <a:p>
          <a:endParaRPr lang="en-US"/>
        </a:p>
      </dgm:t>
    </dgm:pt>
    <dgm:pt modelId="{93D746C6-A75C-4448-8E64-D9DD339F8E92}" type="sibTrans" cxnId="{A2FE4946-24E0-4511-9E07-2ED6DFF4D844}">
      <dgm:prSet/>
      <dgm:spPr/>
      <dgm:t>
        <a:bodyPr/>
        <a:lstStyle/>
        <a:p>
          <a:endParaRPr lang="en-US"/>
        </a:p>
      </dgm:t>
    </dgm:pt>
    <dgm:pt modelId="{18634438-ED72-412F-9D83-FFF783DEB2C6}">
      <dgm:prSet custT="1"/>
      <dgm:spPr/>
      <dgm:t>
        <a:bodyPr/>
        <a:lstStyle/>
        <a:p>
          <a:r>
            <a:rPr lang="en-US" sz="1100" dirty="0"/>
            <a:t>c. </a:t>
          </a:r>
          <a:r>
            <a:rPr lang="en-US" sz="1200" dirty="0"/>
            <a:t>Calculate requirements for vaccines and supplies, taking into account wastage rate. </a:t>
          </a:r>
          <a:endParaRPr lang="en-US" sz="1100" dirty="0"/>
        </a:p>
      </dgm:t>
    </dgm:pt>
    <dgm:pt modelId="{DFDBAE39-FF15-4E39-A95F-86333BD7F897}" type="parTrans" cxnId="{B1751C21-99FB-4113-9C5E-132E869EAD3C}">
      <dgm:prSet/>
      <dgm:spPr/>
      <dgm:t>
        <a:bodyPr/>
        <a:lstStyle/>
        <a:p>
          <a:endParaRPr lang="en-US"/>
        </a:p>
      </dgm:t>
    </dgm:pt>
    <dgm:pt modelId="{64A3F341-1D87-4D4C-A4F8-6081417D95B3}" type="sibTrans" cxnId="{B1751C21-99FB-4113-9C5E-132E869EAD3C}">
      <dgm:prSet/>
      <dgm:spPr/>
      <dgm:t>
        <a:bodyPr/>
        <a:lstStyle/>
        <a:p>
          <a:endParaRPr lang="en-US"/>
        </a:p>
      </dgm:t>
    </dgm:pt>
    <dgm:pt modelId="{83665849-88B4-48E2-8EC4-9B6602822540}">
      <dgm:prSet custT="1"/>
      <dgm:spPr/>
      <dgm:t>
        <a:bodyPr/>
        <a:lstStyle/>
        <a:p>
          <a:r>
            <a:rPr lang="en-US" sz="1100" dirty="0"/>
            <a:t>d. </a:t>
          </a:r>
          <a:r>
            <a:rPr lang="en-US" sz="1200" dirty="0"/>
            <a:t>Calculate requirements for cold chain and logistics (cold boxes, vaccine carriers, coolant-packs, tally sheets, reporting forms, social mobilization materials, transportation). </a:t>
          </a:r>
          <a:endParaRPr lang="en-US" sz="1100" dirty="0"/>
        </a:p>
      </dgm:t>
    </dgm:pt>
    <dgm:pt modelId="{3E82C9E1-4F30-466D-B86E-78F339B5BA2F}" type="parTrans" cxnId="{CD338BC3-956A-4EE6-935B-29DF06AAB31B}">
      <dgm:prSet/>
      <dgm:spPr/>
      <dgm:t>
        <a:bodyPr/>
        <a:lstStyle/>
        <a:p>
          <a:endParaRPr lang="en-US"/>
        </a:p>
      </dgm:t>
    </dgm:pt>
    <dgm:pt modelId="{55983B77-37DC-4EDA-B503-8E90C6FA1804}" type="sibTrans" cxnId="{CD338BC3-956A-4EE6-935B-29DF06AAB31B}">
      <dgm:prSet/>
      <dgm:spPr/>
      <dgm:t>
        <a:bodyPr/>
        <a:lstStyle/>
        <a:p>
          <a:endParaRPr lang="en-US"/>
        </a:p>
      </dgm:t>
    </dgm:pt>
    <dgm:pt modelId="{2F1B99CB-28A3-43A6-BE95-26E9442A6FCC}" type="pres">
      <dgm:prSet presAssocID="{9D8FD33A-43CD-4C9B-B868-6677FAE098F2}" presName="theList" presStyleCnt="0">
        <dgm:presLayoutVars>
          <dgm:dir/>
          <dgm:animLvl val="lvl"/>
          <dgm:resizeHandles val="exact"/>
        </dgm:presLayoutVars>
      </dgm:prSet>
      <dgm:spPr/>
    </dgm:pt>
    <dgm:pt modelId="{04DB8915-0273-4358-A3B4-8B1694AAB4BE}" type="pres">
      <dgm:prSet presAssocID="{1F16471E-80BC-41F2-9427-E2DA3A693A0F}" presName="compNode" presStyleCnt="0"/>
      <dgm:spPr/>
    </dgm:pt>
    <dgm:pt modelId="{F89CBB54-A889-4D9F-8E3B-03DB55067832}" type="pres">
      <dgm:prSet presAssocID="{1F16471E-80BC-41F2-9427-E2DA3A693A0F}" presName="aNode" presStyleLbl="bgShp" presStyleIdx="0" presStyleCnt="3" custLinFactNeighborX="-1832" custLinFactNeighborY="-4126"/>
      <dgm:spPr/>
    </dgm:pt>
    <dgm:pt modelId="{134C8B45-6B76-4AE9-9261-3419B146BD9A}" type="pres">
      <dgm:prSet presAssocID="{1F16471E-80BC-41F2-9427-E2DA3A693A0F}" presName="textNode" presStyleLbl="bgShp" presStyleIdx="0" presStyleCnt="3"/>
      <dgm:spPr/>
    </dgm:pt>
    <dgm:pt modelId="{693C24F8-9C6D-4A16-8EFB-55011FC62057}" type="pres">
      <dgm:prSet presAssocID="{1F16471E-80BC-41F2-9427-E2DA3A693A0F}" presName="compChildNode" presStyleCnt="0"/>
      <dgm:spPr/>
    </dgm:pt>
    <dgm:pt modelId="{1E0A1893-A2D1-476B-B15A-510C93655944}" type="pres">
      <dgm:prSet presAssocID="{1F16471E-80BC-41F2-9427-E2DA3A693A0F}" presName="theInnerList" presStyleCnt="0"/>
      <dgm:spPr/>
    </dgm:pt>
    <dgm:pt modelId="{FAE2C4B5-E482-4377-B880-565ECFAEABB2}" type="pres">
      <dgm:prSet presAssocID="{E7B1A82C-F8A2-4E64-BCAA-AD656FAF84E9}" presName="childNode" presStyleLbl="node1" presStyleIdx="0" presStyleCnt="9" custScaleX="108315" custScaleY="388071" custLinFactY="-42620" custLinFactNeighborX="-5955" custLinFactNeighborY="-100000">
        <dgm:presLayoutVars>
          <dgm:bulletEnabled val="1"/>
        </dgm:presLayoutVars>
      </dgm:prSet>
      <dgm:spPr/>
    </dgm:pt>
    <dgm:pt modelId="{4A8F4465-9DF7-4773-9F2E-43BF97B1F3B8}" type="pres">
      <dgm:prSet presAssocID="{E7B1A82C-F8A2-4E64-BCAA-AD656FAF84E9}" presName="aSpace2" presStyleCnt="0"/>
      <dgm:spPr/>
    </dgm:pt>
    <dgm:pt modelId="{EA6B9D8F-BA44-400F-B44E-C57D098CD322}" type="pres">
      <dgm:prSet presAssocID="{FE5D8E26-7832-4CED-AA0C-D6B84EF2563F}" presName="childNode" presStyleLbl="node1" presStyleIdx="1" presStyleCnt="9" custScaleX="107141" custScaleY="398326" custLinFactY="-14623" custLinFactNeighborX="-4469" custLinFactNeighborY="-100000">
        <dgm:presLayoutVars>
          <dgm:bulletEnabled val="1"/>
        </dgm:presLayoutVars>
      </dgm:prSet>
      <dgm:spPr/>
    </dgm:pt>
    <dgm:pt modelId="{C8534155-A16C-4474-B05C-2D1C67B43659}" type="pres">
      <dgm:prSet presAssocID="{FE5D8E26-7832-4CED-AA0C-D6B84EF2563F}" presName="aSpace2" presStyleCnt="0"/>
      <dgm:spPr/>
    </dgm:pt>
    <dgm:pt modelId="{893AA3FE-4C4D-4378-97B7-F24D69A20400}" type="pres">
      <dgm:prSet presAssocID="{AF996234-839F-4FB8-B6FC-76F1E5A95A7C}" presName="childNode" presStyleLbl="node1" presStyleIdx="2" presStyleCnt="9" custScaleY="280097" custLinFactY="20387" custLinFactNeighborX="-1526" custLinFactNeighborY="100000">
        <dgm:presLayoutVars>
          <dgm:bulletEnabled val="1"/>
        </dgm:presLayoutVars>
      </dgm:prSet>
      <dgm:spPr/>
    </dgm:pt>
    <dgm:pt modelId="{59C16179-B634-4BFF-A79C-6EAEBACFBB98}" type="pres">
      <dgm:prSet presAssocID="{1F16471E-80BC-41F2-9427-E2DA3A693A0F}" presName="aSpace" presStyleCnt="0"/>
      <dgm:spPr/>
    </dgm:pt>
    <dgm:pt modelId="{E8088C8F-7EEF-42C8-85A5-4508DFC6800C}" type="pres">
      <dgm:prSet presAssocID="{38F7ED28-FC4A-4676-8EFC-1011DAF4366F}" presName="compNode" presStyleCnt="0"/>
      <dgm:spPr/>
    </dgm:pt>
    <dgm:pt modelId="{F53BA139-A461-4914-992C-243C48663919}" type="pres">
      <dgm:prSet presAssocID="{38F7ED28-FC4A-4676-8EFC-1011DAF4366F}" presName="aNode" presStyleLbl="bgShp" presStyleIdx="1" presStyleCnt="3" custLinFactNeighborX="1459" custLinFactNeighborY="-5543"/>
      <dgm:spPr/>
    </dgm:pt>
    <dgm:pt modelId="{38A45BA9-0424-4F2E-8EE2-A516A9465D46}" type="pres">
      <dgm:prSet presAssocID="{38F7ED28-FC4A-4676-8EFC-1011DAF4366F}" presName="textNode" presStyleLbl="bgShp" presStyleIdx="1" presStyleCnt="3"/>
      <dgm:spPr/>
    </dgm:pt>
    <dgm:pt modelId="{04DA8600-CBB2-4CB9-8016-A73BA6827726}" type="pres">
      <dgm:prSet presAssocID="{38F7ED28-FC4A-4676-8EFC-1011DAF4366F}" presName="compChildNode" presStyleCnt="0"/>
      <dgm:spPr/>
    </dgm:pt>
    <dgm:pt modelId="{060880F4-36F1-4230-AA82-21FDE737F812}" type="pres">
      <dgm:prSet presAssocID="{38F7ED28-FC4A-4676-8EFC-1011DAF4366F}" presName="theInnerList" presStyleCnt="0"/>
      <dgm:spPr/>
    </dgm:pt>
    <dgm:pt modelId="{CE117628-BF4D-4E14-A044-64008D01775D}" type="pres">
      <dgm:prSet presAssocID="{7BCD0B33-408E-45FE-8F17-123FDF4DD9A6}" presName="childNode" presStyleLbl="node1" presStyleIdx="3" presStyleCnt="9" custScaleX="117289" custScaleY="167372" custLinFactY="-49060" custLinFactNeighborX="0" custLinFactNeighborY="-100000">
        <dgm:presLayoutVars>
          <dgm:bulletEnabled val="1"/>
        </dgm:presLayoutVars>
      </dgm:prSet>
      <dgm:spPr/>
    </dgm:pt>
    <dgm:pt modelId="{4D3A9B02-A116-45F0-AB3C-ABB3FC19F25C}" type="pres">
      <dgm:prSet presAssocID="{7BCD0B33-408E-45FE-8F17-123FDF4DD9A6}" presName="aSpace2" presStyleCnt="0"/>
      <dgm:spPr/>
    </dgm:pt>
    <dgm:pt modelId="{5DBD0195-9F48-4742-86E5-58A2EEB16643}" type="pres">
      <dgm:prSet presAssocID="{7A2E41C8-4B5D-4B7C-99B2-0423A0708A6F}" presName="childNode" presStyleLbl="node1" presStyleIdx="4" presStyleCnt="9" custScaleX="117460" custLinFactY="-40827" custLinFactNeighborY="-100000">
        <dgm:presLayoutVars>
          <dgm:bulletEnabled val="1"/>
        </dgm:presLayoutVars>
      </dgm:prSet>
      <dgm:spPr/>
    </dgm:pt>
    <dgm:pt modelId="{69B9CE77-EB49-4BB4-8EB0-D55BCCC57242}" type="pres">
      <dgm:prSet presAssocID="{7A2E41C8-4B5D-4B7C-99B2-0423A0708A6F}" presName="aSpace2" presStyleCnt="0"/>
      <dgm:spPr/>
    </dgm:pt>
    <dgm:pt modelId="{F8E15181-511D-4586-8E0A-E0649B0DD6F8}" type="pres">
      <dgm:prSet presAssocID="{18634438-ED72-412F-9D83-FFF783DEB2C6}" presName="childNode" presStyleLbl="node1" presStyleIdx="5" presStyleCnt="9" custScaleX="114497" custLinFactY="-36060" custLinFactNeighborX="0" custLinFactNeighborY="-100000">
        <dgm:presLayoutVars>
          <dgm:bulletEnabled val="1"/>
        </dgm:presLayoutVars>
      </dgm:prSet>
      <dgm:spPr/>
    </dgm:pt>
    <dgm:pt modelId="{8A4ABD53-735F-44CC-BE15-FBB8A9BFF7AA}" type="pres">
      <dgm:prSet presAssocID="{18634438-ED72-412F-9D83-FFF783DEB2C6}" presName="aSpace2" presStyleCnt="0"/>
      <dgm:spPr/>
    </dgm:pt>
    <dgm:pt modelId="{E460B58D-3856-4A3D-82D2-C0FDFACB9A24}" type="pres">
      <dgm:prSet presAssocID="{83665849-88B4-48E2-8EC4-9B6602822540}" presName="childNode" presStyleLbl="node1" presStyleIdx="6" presStyleCnt="9" custScaleX="109827" custScaleY="171356" custLinFactY="-13205" custLinFactNeighborX="1823" custLinFactNeighborY="-100000">
        <dgm:presLayoutVars>
          <dgm:bulletEnabled val="1"/>
        </dgm:presLayoutVars>
      </dgm:prSet>
      <dgm:spPr/>
    </dgm:pt>
    <dgm:pt modelId="{24A9CA67-19D1-4823-A0B6-A8B7359821EB}" type="pres">
      <dgm:prSet presAssocID="{38F7ED28-FC4A-4676-8EFC-1011DAF4366F}" presName="aSpace" presStyleCnt="0"/>
      <dgm:spPr/>
    </dgm:pt>
    <dgm:pt modelId="{5E195EAA-F690-46DA-97EF-2798E523BF1A}" type="pres">
      <dgm:prSet presAssocID="{9466091F-78C0-413E-A24D-B689CDDE4ECE}" presName="compNode" presStyleCnt="0"/>
      <dgm:spPr/>
    </dgm:pt>
    <dgm:pt modelId="{AB617E68-21F3-4508-8758-D74A6F4ADD57}" type="pres">
      <dgm:prSet presAssocID="{9466091F-78C0-413E-A24D-B689CDDE4ECE}" presName="aNode" presStyleLbl="bgShp" presStyleIdx="2" presStyleCnt="3"/>
      <dgm:spPr/>
    </dgm:pt>
    <dgm:pt modelId="{0B20C291-41A7-4F0A-9CE8-CA0C1C453C97}" type="pres">
      <dgm:prSet presAssocID="{9466091F-78C0-413E-A24D-B689CDDE4ECE}" presName="textNode" presStyleLbl="bgShp" presStyleIdx="2" presStyleCnt="3"/>
      <dgm:spPr/>
    </dgm:pt>
    <dgm:pt modelId="{C0156FD8-C56B-4DF7-A084-257EBD92B437}" type="pres">
      <dgm:prSet presAssocID="{9466091F-78C0-413E-A24D-B689CDDE4ECE}" presName="compChildNode" presStyleCnt="0"/>
      <dgm:spPr/>
    </dgm:pt>
    <dgm:pt modelId="{FE899653-FB38-4008-9E0A-B9A5CE40CEB7}" type="pres">
      <dgm:prSet presAssocID="{9466091F-78C0-413E-A24D-B689CDDE4ECE}" presName="theInnerList" presStyleCnt="0"/>
      <dgm:spPr/>
    </dgm:pt>
    <dgm:pt modelId="{5FA146B4-6462-40C4-AD23-0532FEF8DF66}" type="pres">
      <dgm:prSet presAssocID="{359D246E-F73C-428D-9BCC-8A9E8D672D9B}" presName="childNode" presStyleLbl="node1" presStyleIdx="7" presStyleCnt="9" custScaleX="112629" custLinFactY="-11507" custLinFactNeighborX="382" custLinFactNeighborY="-100000">
        <dgm:presLayoutVars>
          <dgm:bulletEnabled val="1"/>
        </dgm:presLayoutVars>
      </dgm:prSet>
      <dgm:spPr/>
    </dgm:pt>
    <dgm:pt modelId="{7BF55425-1E98-4544-B890-50A06397CD81}" type="pres">
      <dgm:prSet presAssocID="{359D246E-F73C-428D-9BCC-8A9E8D672D9B}" presName="aSpace2" presStyleCnt="0"/>
      <dgm:spPr/>
    </dgm:pt>
    <dgm:pt modelId="{55645AA8-1ADA-4D08-B170-9EF72D0F5BA6}" type="pres">
      <dgm:prSet presAssocID="{7C556BF8-296C-41A3-8981-872F1456737D}" presName="childNode" presStyleLbl="node1" presStyleIdx="8" presStyleCnt="9" custScaleX="111101" custLinFactY="-22829" custLinFactNeighborX="1909" custLinFactNeighborY="-100000">
        <dgm:presLayoutVars>
          <dgm:bulletEnabled val="1"/>
        </dgm:presLayoutVars>
      </dgm:prSet>
      <dgm:spPr/>
    </dgm:pt>
  </dgm:ptLst>
  <dgm:cxnLst>
    <dgm:cxn modelId="{8E4BCC07-A53F-4E25-ADAB-1298B69C7C26}" type="presOf" srcId="{7A2E41C8-4B5D-4B7C-99B2-0423A0708A6F}" destId="{5DBD0195-9F48-4742-86E5-58A2EEB16643}" srcOrd="0" destOrd="0" presId="urn:microsoft.com/office/officeart/2005/8/layout/lProcess2"/>
    <dgm:cxn modelId="{4AC90C0D-3A8E-4DCB-ADB7-0EDC39F68DE2}" type="presOf" srcId="{83665849-88B4-48E2-8EC4-9B6602822540}" destId="{E460B58D-3856-4A3D-82D2-C0FDFACB9A24}" srcOrd="0" destOrd="0" presId="urn:microsoft.com/office/officeart/2005/8/layout/lProcess2"/>
    <dgm:cxn modelId="{7C8CB90F-DE9B-4EBF-9D2B-8C92F36F0574}" type="presOf" srcId="{9D8FD33A-43CD-4C9B-B868-6677FAE098F2}" destId="{2F1B99CB-28A3-43A6-BE95-26E9442A6FCC}" srcOrd="0" destOrd="0" presId="urn:microsoft.com/office/officeart/2005/8/layout/lProcess2"/>
    <dgm:cxn modelId="{7C3E1B12-4084-4BBA-A013-C73CD49EC011}" type="presOf" srcId="{7BCD0B33-408E-45FE-8F17-123FDF4DD9A6}" destId="{CE117628-BF4D-4E14-A044-64008D01775D}" srcOrd="0" destOrd="0" presId="urn:microsoft.com/office/officeart/2005/8/layout/lProcess2"/>
    <dgm:cxn modelId="{B1751C21-99FB-4113-9C5E-132E869EAD3C}" srcId="{38F7ED28-FC4A-4676-8EFC-1011DAF4366F}" destId="{18634438-ED72-412F-9D83-FFF783DEB2C6}" srcOrd="2" destOrd="0" parTransId="{DFDBAE39-FF15-4E39-A95F-86333BD7F897}" sibTransId="{64A3F341-1D87-4D4C-A4F8-6081417D95B3}"/>
    <dgm:cxn modelId="{1B1FFA2E-21A1-44CF-837D-3C551EAF38F9}" type="presOf" srcId="{1F16471E-80BC-41F2-9427-E2DA3A693A0F}" destId="{134C8B45-6B76-4AE9-9261-3419B146BD9A}" srcOrd="1" destOrd="0" presId="urn:microsoft.com/office/officeart/2005/8/layout/lProcess2"/>
    <dgm:cxn modelId="{6664DA3A-288D-4585-B487-739F3BA7CC7B}" type="presOf" srcId="{FE5D8E26-7832-4CED-AA0C-D6B84EF2563F}" destId="{EA6B9D8F-BA44-400F-B44E-C57D098CD322}" srcOrd="0" destOrd="0" presId="urn:microsoft.com/office/officeart/2005/8/layout/lProcess2"/>
    <dgm:cxn modelId="{1B39D061-9BA0-4527-833A-02E0FE108056}" type="presOf" srcId="{9466091F-78C0-413E-A24D-B689CDDE4ECE}" destId="{0B20C291-41A7-4F0A-9CE8-CA0C1C453C97}" srcOrd="1" destOrd="0" presId="urn:microsoft.com/office/officeart/2005/8/layout/lProcess2"/>
    <dgm:cxn modelId="{A2FE4946-24E0-4511-9E07-2ED6DFF4D844}" srcId="{38F7ED28-FC4A-4676-8EFC-1011DAF4366F}" destId="{7A2E41C8-4B5D-4B7C-99B2-0423A0708A6F}" srcOrd="1" destOrd="0" parTransId="{EDD75AF7-B566-4472-8A1F-BC648FEC28AC}" sibTransId="{93D746C6-A75C-4448-8E64-D9DD339F8E92}"/>
    <dgm:cxn modelId="{85BCE946-9F5F-4038-A590-6E5DE38C86AC}" srcId="{9466091F-78C0-413E-A24D-B689CDDE4ECE}" destId="{359D246E-F73C-428D-9BCC-8A9E8D672D9B}" srcOrd="0" destOrd="0" parTransId="{3A889137-D81F-4E9B-B2FB-25A31C4DDB6E}" sibTransId="{40CD989C-134B-4D1E-935B-42F790EF3071}"/>
    <dgm:cxn modelId="{F599EB4A-C46F-4F19-A721-B0D7DB782E7C}" type="presOf" srcId="{AF996234-839F-4FB8-B6FC-76F1E5A95A7C}" destId="{893AA3FE-4C4D-4378-97B7-F24D69A20400}" srcOrd="0" destOrd="0" presId="urn:microsoft.com/office/officeart/2005/8/layout/lProcess2"/>
    <dgm:cxn modelId="{B4A9094E-5FFC-4A8B-A9D8-F7D49BBA0D52}" srcId="{1F16471E-80BC-41F2-9427-E2DA3A693A0F}" destId="{AF996234-839F-4FB8-B6FC-76F1E5A95A7C}" srcOrd="2" destOrd="0" parTransId="{C40534D0-7BEA-4F1D-8789-239CD333949E}" sibTransId="{7F758CB7-A6B8-46B9-9908-1976167CB9F5}"/>
    <dgm:cxn modelId="{4F901072-16F1-457A-8DC7-E9B12A4E04EB}" type="presOf" srcId="{E7B1A82C-F8A2-4E64-BCAA-AD656FAF84E9}" destId="{FAE2C4B5-E482-4377-B880-565ECFAEABB2}" srcOrd="0" destOrd="0" presId="urn:microsoft.com/office/officeart/2005/8/layout/lProcess2"/>
    <dgm:cxn modelId="{B80BA952-C323-44D1-82C3-20DFC3111396}" type="presOf" srcId="{38F7ED28-FC4A-4676-8EFC-1011DAF4366F}" destId="{38A45BA9-0424-4F2E-8EE2-A516A9465D46}" srcOrd="1" destOrd="0" presId="urn:microsoft.com/office/officeart/2005/8/layout/lProcess2"/>
    <dgm:cxn modelId="{863C328B-A58C-430A-9D78-01EA9146E0B8}" srcId="{1F16471E-80BC-41F2-9427-E2DA3A693A0F}" destId="{E7B1A82C-F8A2-4E64-BCAA-AD656FAF84E9}" srcOrd="0" destOrd="0" parTransId="{EF9A56D5-F476-41D1-8E9B-FBC78943631C}" sibTransId="{126F2C5B-D9CF-4B42-99D8-B6565A068E34}"/>
    <dgm:cxn modelId="{7E932A90-7FD0-4A2B-9A58-BA940AC8B15E}" srcId="{9D8FD33A-43CD-4C9B-B868-6677FAE098F2}" destId="{1F16471E-80BC-41F2-9427-E2DA3A693A0F}" srcOrd="0" destOrd="0" parTransId="{0953E4C9-81C3-4A41-BC7A-034656F16AAC}" sibTransId="{F4547706-FB53-48CC-892A-B38524A21377}"/>
    <dgm:cxn modelId="{D6D7E291-2F4A-4BC9-BBB7-7588D0D101F7}" type="presOf" srcId="{9466091F-78C0-413E-A24D-B689CDDE4ECE}" destId="{AB617E68-21F3-4508-8758-D74A6F4ADD57}" srcOrd="0" destOrd="0" presId="urn:microsoft.com/office/officeart/2005/8/layout/lProcess2"/>
    <dgm:cxn modelId="{E31B8198-67E9-45F6-8533-B28472B439DB}" srcId="{9D8FD33A-43CD-4C9B-B868-6677FAE098F2}" destId="{9466091F-78C0-413E-A24D-B689CDDE4ECE}" srcOrd="2" destOrd="0" parTransId="{0816D8BE-0B74-4645-939E-0F5D43221FD2}" sibTransId="{C397908F-08BA-4C0F-882D-048D757F2A44}"/>
    <dgm:cxn modelId="{CF679DAF-A276-4FC8-A3EE-930C0664D04A}" type="presOf" srcId="{1F16471E-80BC-41F2-9427-E2DA3A693A0F}" destId="{F89CBB54-A889-4D9F-8E3B-03DB55067832}" srcOrd="0" destOrd="0" presId="urn:microsoft.com/office/officeart/2005/8/layout/lProcess2"/>
    <dgm:cxn modelId="{AD7970B3-11A3-46DB-9D3C-663703D5C553}" srcId="{9466091F-78C0-413E-A24D-B689CDDE4ECE}" destId="{7C556BF8-296C-41A3-8981-872F1456737D}" srcOrd="1" destOrd="0" parTransId="{1AEED3C2-EC45-4A0E-B912-2CFD7E7172D5}" sibTransId="{620DD0E2-9566-4609-8E1E-5B8121B5F6D5}"/>
    <dgm:cxn modelId="{D672A2B4-DF42-4F4D-A1E9-8EAA587BA0A9}" srcId="{38F7ED28-FC4A-4676-8EFC-1011DAF4366F}" destId="{7BCD0B33-408E-45FE-8F17-123FDF4DD9A6}" srcOrd="0" destOrd="0" parTransId="{5CA20877-C6A2-4EE2-BCDD-23F2C5984B68}" sibTransId="{CB51B747-AAC2-4D1C-8B5D-480E575DBCCE}"/>
    <dgm:cxn modelId="{D01129BB-EAFC-4757-9898-B8E1BFA4F291}" srcId="{9D8FD33A-43CD-4C9B-B868-6677FAE098F2}" destId="{38F7ED28-FC4A-4676-8EFC-1011DAF4366F}" srcOrd="1" destOrd="0" parTransId="{B6568BBF-88DA-4890-A302-21C1DCB1A6B0}" sibTransId="{F115F59E-B630-46CE-9E45-A65031F17B42}"/>
    <dgm:cxn modelId="{6F5E19BF-68A6-464D-BB7A-E492F63D7021}" type="presOf" srcId="{359D246E-F73C-428D-9BCC-8A9E8D672D9B}" destId="{5FA146B4-6462-40C4-AD23-0532FEF8DF66}" srcOrd="0" destOrd="0" presId="urn:microsoft.com/office/officeart/2005/8/layout/lProcess2"/>
    <dgm:cxn modelId="{CD338BC3-956A-4EE6-935B-29DF06AAB31B}" srcId="{38F7ED28-FC4A-4676-8EFC-1011DAF4366F}" destId="{83665849-88B4-48E2-8EC4-9B6602822540}" srcOrd="3" destOrd="0" parTransId="{3E82C9E1-4F30-466D-B86E-78F339B5BA2F}" sibTransId="{55983B77-37DC-4EDA-B503-8E90C6FA1804}"/>
    <dgm:cxn modelId="{EF724ECD-79F0-404E-BA13-79691748E7AD}" srcId="{1F16471E-80BC-41F2-9427-E2DA3A693A0F}" destId="{FE5D8E26-7832-4CED-AA0C-D6B84EF2563F}" srcOrd="1" destOrd="0" parTransId="{9FFBA084-16A3-48AD-9966-B1926179F778}" sibTransId="{91A750FC-2897-4EFB-9A1A-2E5D8ABAB072}"/>
    <dgm:cxn modelId="{BE3FCBD9-5838-4A46-8431-9A0B902744F6}" type="presOf" srcId="{38F7ED28-FC4A-4676-8EFC-1011DAF4366F}" destId="{F53BA139-A461-4914-992C-243C48663919}" srcOrd="0" destOrd="0" presId="urn:microsoft.com/office/officeart/2005/8/layout/lProcess2"/>
    <dgm:cxn modelId="{9BABF3E5-A70C-4303-AE82-BC786088E74E}" type="presOf" srcId="{18634438-ED72-412F-9D83-FFF783DEB2C6}" destId="{F8E15181-511D-4586-8E0A-E0649B0DD6F8}" srcOrd="0" destOrd="0" presId="urn:microsoft.com/office/officeart/2005/8/layout/lProcess2"/>
    <dgm:cxn modelId="{79972DEA-13F4-45E4-8E46-9EAA9BFFFA00}" type="presOf" srcId="{7C556BF8-296C-41A3-8981-872F1456737D}" destId="{55645AA8-1ADA-4D08-B170-9EF72D0F5BA6}" srcOrd="0" destOrd="0" presId="urn:microsoft.com/office/officeart/2005/8/layout/lProcess2"/>
    <dgm:cxn modelId="{00B3ADE4-814D-4B60-B84C-0199F646E69E}" type="presParOf" srcId="{2F1B99CB-28A3-43A6-BE95-26E9442A6FCC}" destId="{04DB8915-0273-4358-A3B4-8B1694AAB4BE}" srcOrd="0" destOrd="0" presId="urn:microsoft.com/office/officeart/2005/8/layout/lProcess2"/>
    <dgm:cxn modelId="{3C2FB3E1-B67C-4254-8BFB-B1C9D284D03C}" type="presParOf" srcId="{04DB8915-0273-4358-A3B4-8B1694AAB4BE}" destId="{F89CBB54-A889-4D9F-8E3B-03DB55067832}" srcOrd="0" destOrd="0" presId="urn:microsoft.com/office/officeart/2005/8/layout/lProcess2"/>
    <dgm:cxn modelId="{D553CF06-DF0C-4256-9D5B-475699C5405F}" type="presParOf" srcId="{04DB8915-0273-4358-A3B4-8B1694AAB4BE}" destId="{134C8B45-6B76-4AE9-9261-3419B146BD9A}" srcOrd="1" destOrd="0" presId="urn:microsoft.com/office/officeart/2005/8/layout/lProcess2"/>
    <dgm:cxn modelId="{D1B13C9C-9117-4492-8B19-F4B88A71F522}" type="presParOf" srcId="{04DB8915-0273-4358-A3B4-8B1694AAB4BE}" destId="{693C24F8-9C6D-4A16-8EFB-55011FC62057}" srcOrd="2" destOrd="0" presId="urn:microsoft.com/office/officeart/2005/8/layout/lProcess2"/>
    <dgm:cxn modelId="{5CF2BC04-3800-4AE9-9465-882D94F02463}" type="presParOf" srcId="{693C24F8-9C6D-4A16-8EFB-55011FC62057}" destId="{1E0A1893-A2D1-476B-B15A-510C93655944}" srcOrd="0" destOrd="0" presId="urn:microsoft.com/office/officeart/2005/8/layout/lProcess2"/>
    <dgm:cxn modelId="{F9BED620-E2D8-4214-AC19-0882CC7FF8D6}" type="presParOf" srcId="{1E0A1893-A2D1-476B-B15A-510C93655944}" destId="{FAE2C4B5-E482-4377-B880-565ECFAEABB2}" srcOrd="0" destOrd="0" presId="urn:microsoft.com/office/officeart/2005/8/layout/lProcess2"/>
    <dgm:cxn modelId="{4890C484-B446-4160-8EE9-A0C25CE054B6}" type="presParOf" srcId="{1E0A1893-A2D1-476B-B15A-510C93655944}" destId="{4A8F4465-9DF7-4773-9F2E-43BF97B1F3B8}" srcOrd="1" destOrd="0" presId="urn:microsoft.com/office/officeart/2005/8/layout/lProcess2"/>
    <dgm:cxn modelId="{13F33EFD-058E-4494-89DB-EF88FF77012E}" type="presParOf" srcId="{1E0A1893-A2D1-476B-B15A-510C93655944}" destId="{EA6B9D8F-BA44-400F-B44E-C57D098CD322}" srcOrd="2" destOrd="0" presId="urn:microsoft.com/office/officeart/2005/8/layout/lProcess2"/>
    <dgm:cxn modelId="{CC9E8170-3836-4B7C-8F66-7F026355930D}" type="presParOf" srcId="{1E0A1893-A2D1-476B-B15A-510C93655944}" destId="{C8534155-A16C-4474-B05C-2D1C67B43659}" srcOrd="3" destOrd="0" presId="urn:microsoft.com/office/officeart/2005/8/layout/lProcess2"/>
    <dgm:cxn modelId="{2775F480-9483-43FB-AFEA-1D0985BB9BAE}" type="presParOf" srcId="{1E0A1893-A2D1-476B-B15A-510C93655944}" destId="{893AA3FE-4C4D-4378-97B7-F24D69A20400}" srcOrd="4" destOrd="0" presId="urn:microsoft.com/office/officeart/2005/8/layout/lProcess2"/>
    <dgm:cxn modelId="{EBA68DBD-2D34-4187-B252-868AF03FB1FE}" type="presParOf" srcId="{2F1B99CB-28A3-43A6-BE95-26E9442A6FCC}" destId="{59C16179-B634-4BFF-A79C-6EAEBACFBB98}" srcOrd="1" destOrd="0" presId="urn:microsoft.com/office/officeart/2005/8/layout/lProcess2"/>
    <dgm:cxn modelId="{89D018DB-8751-4A3A-B789-67F4E24D0178}" type="presParOf" srcId="{2F1B99CB-28A3-43A6-BE95-26E9442A6FCC}" destId="{E8088C8F-7EEF-42C8-85A5-4508DFC6800C}" srcOrd="2" destOrd="0" presId="urn:microsoft.com/office/officeart/2005/8/layout/lProcess2"/>
    <dgm:cxn modelId="{84A59C8D-68EC-44DF-A175-A3A69B1708E7}" type="presParOf" srcId="{E8088C8F-7EEF-42C8-85A5-4508DFC6800C}" destId="{F53BA139-A461-4914-992C-243C48663919}" srcOrd="0" destOrd="0" presId="urn:microsoft.com/office/officeart/2005/8/layout/lProcess2"/>
    <dgm:cxn modelId="{BACB7516-4AB5-42DF-AA20-F8B3A440C91E}" type="presParOf" srcId="{E8088C8F-7EEF-42C8-85A5-4508DFC6800C}" destId="{38A45BA9-0424-4F2E-8EE2-A516A9465D46}" srcOrd="1" destOrd="0" presId="urn:microsoft.com/office/officeart/2005/8/layout/lProcess2"/>
    <dgm:cxn modelId="{C6CC3BE7-3987-4248-A14E-5AEED9B279BC}" type="presParOf" srcId="{E8088C8F-7EEF-42C8-85A5-4508DFC6800C}" destId="{04DA8600-CBB2-4CB9-8016-A73BA6827726}" srcOrd="2" destOrd="0" presId="urn:microsoft.com/office/officeart/2005/8/layout/lProcess2"/>
    <dgm:cxn modelId="{A11F3512-17B8-48F5-A27A-F9C8045EB178}" type="presParOf" srcId="{04DA8600-CBB2-4CB9-8016-A73BA6827726}" destId="{060880F4-36F1-4230-AA82-21FDE737F812}" srcOrd="0" destOrd="0" presId="urn:microsoft.com/office/officeart/2005/8/layout/lProcess2"/>
    <dgm:cxn modelId="{21954EFA-F42A-43BE-AA06-416DDEC7A8D3}" type="presParOf" srcId="{060880F4-36F1-4230-AA82-21FDE737F812}" destId="{CE117628-BF4D-4E14-A044-64008D01775D}" srcOrd="0" destOrd="0" presId="urn:microsoft.com/office/officeart/2005/8/layout/lProcess2"/>
    <dgm:cxn modelId="{581B8FC6-354A-4D70-8290-2994C4B44387}" type="presParOf" srcId="{060880F4-36F1-4230-AA82-21FDE737F812}" destId="{4D3A9B02-A116-45F0-AB3C-ABB3FC19F25C}" srcOrd="1" destOrd="0" presId="urn:microsoft.com/office/officeart/2005/8/layout/lProcess2"/>
    <dgm:cxn modelId="{423832E5-D90D-4CEA-AAF8-D39CD315D7CF}" type="presParOf" srcId="{060880F4-36F1-4230-AA82-21FDE737F812}" destId="{5DBD0195-9F48-4742-86E5-58A2EEB16643}" srcOrd="2" destOrd="0" presId="urn:microsoft.com/office/officeart/2005/8/layout/lProcess2"/>
    <dgm:cxn modelId="{8A478C36-1DC3-4094-B04B-BDE5E6079C61}" type="presParOf" srcId="{060880F4-36F1-4230-AA82-21FDE737F812}" destId="{69B9CE77-EB49-4BB4-8EB0-D55BCCC57242}" srcOrd="3" destOrd="0" presId="urn:microsoft.com/office/officeart/2005/8/layout/lProcess2"/>
    <dgm:cxn modelId="{1A1DCE1F-0FEA-4B2B-9548-E0D377409717}" type="presParOf" srcId="{060880F4-36F1-4230-AA82-21FDE737F812}" destId="{F8E15181-511D-4586-8E0A-E0649B0DD6F8}" srcOrd="4" destOrd="0" presId="urn:microsoft.com/office/officeart/2005/8/layout/lProcess2"/>
    <dgm:cxn modelId="{16827535-7D00-42FC-9F0F-9EE081207E05}" type="presParOf" srcId="{060880F4-36F1-4230-AA82-21FDE737F812}" destId="{8A4ABD53-735F-44CC-BE15-FBB8A9BFF7AA}" srcOrd="5" destOrd="0" presId="urn:microsoft.com/office/officeart/2005/8/layout/lProcess2"/>
    <dgm:cxn modelId="{63C96ACE-976C-4EA9-8303-17D67A27D580}" type="presParOf" srcId="{060880F4-36F1-4230-AA82-21FDE737F812}" destId="{E460B58D-3856-4A3D-82D2-C0FDFACB9A24}" srcOrd="6" destOrd="0" presId="urn:microsoft.com/office/officeart/2005/8/layout/lProcess2"/>
    <dgm:cxn modelId="{C3BDEE47-70FB-42E0-BD3C-CE0AC81860A2}" type="presParOf" srcId="{2F1B99CB-28A3-43A6-BE95-26E9442A6FCC}" destId="{24A9CA67-19D1-4823-A0B6-A8B7359821EB}" srcOrd="3" destOrd="0" presId="urn:microsoft.com/office/officeart/2005/8/layout/lProcess2"/>
    <dgm:cxn modelId="{32E3CCA6-D521-4DF5-BB13-85628198E473}" type="presParOf" srcId="{2F1B99CB-28A3-43A6-BE95-26E9442A6FCC}" destId="{5E195EAA-F690-46DA-97EF-2798E523BF1A}" srcOrd="4" destOrd="0" presId="urn:microsoft.com/office/officeart/2005/8/layout/lProcess2"/>
    <dgm:cxn modelId="{B393D636-0C0B-4F4D-B671-37C14E30E121}" type="presParOf" srcId="{5E195EAA-F690-46DA-97EF-2798E523BF1A}" destId="{AB617E68-21F3-4508-8758-D74A6F4ADD57}" srcOrd="0" destOrd="0" presId="urn:microsoft.com/office/officeart/2005/8/layout/lProcess2"/>
    <dgm:cxn modelId="{0B57DDB9-08E4-460E-B595-87B755BAF5C0}" type="presParOf" srcId="{5E195EAA-F690-46DA-97EF-2798E523BF1A}" destId="{0B20C291-41A7-4F0A-9CE8-CA0C1C453C97}" srcOrd="1" destOrd="0" presId="urn:microsoft.com/office/officeart/2005/8/layout/lProcess2"/>
    <dgm:cxn modelId="{B8484016-EA3E-4913-9E15-1C8EB1A569C2}" type="presParOf" srcId="{5E195EAA-F690-46DA-97EF-2798E523BF1A}" destId="{C0156FD8-C56B-4DF7-A084-257EBD92B437}" srcOrd="2" destOrd="0" presId="urn:microsoft.com/office/officeart/2005/8/layout/lProcess2"/>
    <dgm:cxn modelId="{CD4685BA-2299-4AF1-8DE1-FCF976C6EC98}" type="presParOf" srcId="{C0156FD8-C56B-4DF7-A084-257EBD92B437}" destId="{FE899653-FB38-4008-9E0A-B9A5CE40CEB7}" srcOrd="0" destOrd="0" presId="urn:microsoft.com/office/officeart/2005/8/layout/lProcess2"/>
    <dgm:cxn modelId="{C2DF1B9C-D04A-48C0-8706-BFB3CC461F0D}" type="presParOf" srcId="{FE899653-FB38-4008-9E0A-B9A5CE40CEB7}" destId="{5FA146B4-6462-40C4-AD23-0532FEF8DF66}" srcOrd="0" destOrd="0" presId="urn:microsoft.com/office/officeart/2005/8/layout/lProcess2"/>
    <dgm:cxn modelId="{47FF9C9E-31D9-42CC-9522-2481CC1BA1D1}" type="presParOf" srcId="{FE899653-FB38-4008-9E0A-B9A5CE40CEB7}" destId="{7BF55425-1E98-4544-B890-50A06397CD81}" srcOrd="1" destOrd="0" presId="urn:microsoft.com/office/officeart/2005/8/layout/lProcess2"/>
    <dgm:cxn modelId="{5E1EAC53-974F-400A-88CB-4C00A382A93C}" type="presParOf" srcId="{FE899653-FB38-4008-9E0A-B9A5CE40CEB7}" destId="{55645AA8-1ADA-4D08-B170-9EF72D0F5BA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084C3-BBAE-49C2-A856-376D85ACCF2F}">
      <dsp:nvSpPr>
        <dsp:cNvPr id="0" name=""/>
        <dsp:cNvSpPr/>
      </dsp:nvSpPr>
      <dsp:spPr>
        <a:xfrm>
          <a:off x="0" y="0"/>
          <a:ext cx="3277986" cy="111543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Encompass crisis of short duration, long-standing crisis, and conflicts resulting in protracted humanitarian emergencies</a:t>
          </a:r>
          <a:endParaRPr lang="en-US" sz="1600" kern="1200" dirty="0"/>
        </a:p>
      </dsp:txBody>
      <dsp:txXfrm>
        <a:off x="0" y="0"/>
        <a:ext cx="3277986" cy="1115436"/>
      </dsp:txXfrm>
    </dsp:sp>
    <dsp:sp modelId="{0A521507-3CE9-4A89-9C1B-2F965BA7E91B}">
      <dsp:nvSpPr>
        <dsp:cNvPr id="0" name=""/>
        <dsp:cNvSpPr/>
      </dsp:nvSpPr>
      <dsp:spPr>
        <a:xfrm>
          <a:off x="1112" y="1132671"/>
          <a:ext cx="3277986" cy="37680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n-US" sz="1600" kern="1200" dirty="0">
              <a:latin typeface="Abadi" panose="020B0604020104020204" pitchFamily="34" charset="0"/>
            </a:rPr>
            <a:t>Concept of “acute” emergency </a:t>
          </a:r>
          <a:r>
            <a:rPr lang="en-US" sz="1600" b="1" kern="1200" dirty="0">
              <a:latin typeface="Abadi" panose="020B0604020104020204" pitchFamily="34" charset="0"/>
            </a:rPr>
            <a:t>does not imply that the emergency in itself is short-lived</a:t>
          </a:r>
          <a:r>
            <a:rPr lang="en-US" sz="1600" kern="1200" dirty="0">
              <a:latin typeface="Abadi" panose="020B0604020104020204" pitchFamily="34" charset="0"/>
            </a:rPr>
            <a:t>, </a:t>
          </a:r>
          <a:endParaRPr lang="en-US" sz="1600" kern="1200" dirty="0"/>
        </a:p>
        <a:p>
          <a:pPr marL="171450" lvl="1" indent="-171450" algn="ctr" defTabSz="711200">
            <a:lnSpc>
              <a:spcPct val="90000"/>
            </a:lnSpc>
            <a:spcBef>
              <a:spcPct val="0"/>
            </a:spcBef>
            <a:spcAft>
              <a:spcPct val="15000"/>
            </a:spcAft>
            <a:buChar char="•"/>
          </a:pPr>
          <a:endParaRPr lang="en-US" sz="1600" kern="1200" dirty="0"/>
        </a:p>
        <a:p>
          <a:pPr marL="171450" lvl="1" indent="-171450" algn="ctr" defTabSz="711200">
            <a:lnSpc>
              <a:spcPct val="90000"/>
            </a:lnSpc>
            <a:spcBef>
              <a:spcPct val="0"/>
            </a:spcBef>
            <a:spcAft>
              <a:spcPct val="15000"/>
            </a:spcAft>
            <a:buChar char="•"/>
          </a:pPr>
          <a:r>
            <a:rPr lang="en-US" sz="1600" kern="1200" dirty="0">
              <a:latin typeface="Abadi" panose="020B0604020104020204" pitchFamily="34" charset="0"/>
            </a:rPr>
            <a:t>Even in a </a:t>
          </a:r>
          <a:r>
            <a:rPr lang="en-US" sz="1600" b="1" kern="1200" dirty="0">
              <a:latin typeface="Abadi" panose="020B0604020104020204" pitchFamily="34" charset="0"/>
            </a:rPr>
            <a:t>protracted crisis</a:t>
          </a:r>
          <a:r>
            <a:rPr lang="en-US" sz="1600" kern="1200" dirty="0">
              <a:latin typeface="Abadi" panose="020B0604020104020204" pitchFamily="34" charset="0"/>
            </a:rPr>
            <a:t>, situations can emerge and be considered as “acute”, in particular when the conditions deteriorate, risk factors accrue, or the conditions evolve for a particular disease</a:t>
          </a:r>
          <a:endParaRPr lang="en-US" sz="1600" kern="1200" dirty="0"/>
        </a:p>
      </dsp:txBody>
      <dsp:txXfrm>
        <a:off x="1112" y="1132671"/>
        <a:ext cx="3277986" cy="3768069"/>
      </dsp:txXfrm>
    </dsp:sp>
    <dsp:sp modelId="{2029CA0C-959B-4194-B810-95E08A69E941}">
      <dsp:nvSpPr>
        <dsp:cNvPr id="0" name=""/>
        <dsp:cNvSpPr/>
      </dsp:nvSpPr>
      <dsp:spPr>
        <a:xfrm>
          <a:off x="3718479" y="13734"/>
          <a:ext cx="3638728" cy="111543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panose="020B0604020104020204" pitchFamily="34" charset="0"/>
            </a:rPr>
            <a:t>Emergencies may lead to major &amp; </a:t>
          </a:r>
          <a:r>
            <a:rPr lang="en-US" sz="1500" b="1" kern="1200" dirty="0">
              <a:latin typeface="Abadi" panose="020B0604020104020204" pitchFamily="34" charset="0"/>
            </a:rPr>
            <a:t>possibly continuous disruption of vaccination services provided </a:t>
          </a:r>
          <a:r>
            <a:rPr lang="en-US" sz="1500" kern="1200" dirty="0">
              <a:latin typeface="Abadi" panose="020B0604020104020204" pitchFamily="34" charset="0"/>
            </a:rPr>
            <a:t>through primary health care with resulting drop in vaccination coverage</a:t>
          </a:r>
          <a:endParaRPr lang="en-US" sz="1500" kern="1200" dirty="0"/>
        </a:p>
      </dsp:txBody>
      <dsp:txXfrm>
        <a:off x="3718479" y="13734"/>
        <a:ext cx="3638728" cy="1115436"/>
      </dsp:txXfrm>
    </dsp:sp>
    <dsp:sp modelId="{A67910F8-A694-4DFE-BD15-BFD7A52662B7}">
      <dsp:nvSpPr>
        <dsp:cNvPr id="0" name=""/>
        <dsp:cNvSpPr/>
      </dsp:nvSpPr>
      <dsp:spPr>
        <a:xfrm>
          <a:off x="3918387" y="1230452"/>
          <a:ext cx="3277986" cy="36376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n-US" sz="1600" kern="1200" dirty="0">
              <a:latin typeface="Abadi" panose="020B0604020104020204" pitchFamily="34" charset="0"/>
            </a:rPr>
            <a:t>Consequences --</a:t>
          </a:r>
          <a:r>
            <a:rPr lang="en-US" sz="1600" kern="1200" dirty="0">
              <a:latin typeface="Abadi" panose="020B0604020104020204" pitchFamily="34" charset="0"/>
              <a:sym typeface="Wingdings" panose="05000000000000000000" pitchFamily="2" charset="2"/>
            </a:rPr>
            <a:t></a:t>
          </a:r>
          <a:r>
            <a:rPr lang="en-US" sz="1600" kern="1200" dirty="0">
              <a:latin typeface="Abadi" panose="020B0604020104020204" pitchFamily="34" charset="0"/>
            </a:rPr>
            <a:t> a decrease in population immunity, </a:t>
          </a:r>
          <a:endParaRPr lang="en-US" sz="1600" kern="1200" dirty="0"/>
        </a:p>
        <a:p>
          <a:pPr marL="342900" lvl="2" indent="-171450" algn="ctr" defTabSz="711200">
            <a:lnSpc>
              <a:spcPct val="90000"/>
            </a:lnSpc>
            <a:spcBef>
              <a:spcPct val="0"/>
            </a:spcBef>
            <a:spcAft>
              <a:spcPct val="15000"/>
            </a:spcAft>
            <a:buChar char="•"/>
          </a:pPr>
          <a:r>
            <a:rPr lang="en-US" sz="1600" kern="1200" dirty="0">
              <a:latin typeface="Abadi" panose="020B0604020104020204" pitchFamily="34" charset="0"/>
            </a:rPr>
            <a:t>increased morbidity &amp; mortality from VPDs with potential risks for outbreaks, which may be of large scale.; lower population immunity due to mass population movements.</a:t>
          </a:r>
          <a:endParaRPr lang="en-US" sz="1600" kern="1200" dirty="0"/>
        </a:p>
        <a:p>
          <a:pPr marL="171450" lvl="1" indent="-171450" algn="ctr" defTabSz="711200">
            <a:lnSpc>
              <a:spcPct val="90000"/>
            </a:lnSpc>
            <a:spcBef>
              <a:spcPct val="0"/>
            </a:spcBef>
            <a:spcAft>
              <a:spcPct val="15000"/>
            </a:spcAft>
            <a:buChar char="•"/>
          </a:pPr>
          <a:r>
            <a:rPr lang="en-US" sz="1600" kern="1200" dirty="0">
              <a:latin typeface="Abadi" panose="020B0604020104020204" pitchFamily="34" charset="0"/>
            </a:rPr>
            <a:t>In emergency situations, people,</a:t>
          </a:r>
          <a:r>
            <a:rPr lang="en-US" sz="1500" kern="1200" dirty="0">
              <a:latin typeface="Abadi" panose="020B0604020104020204" pitchFamily="34" charset="0"/>
            </a:rPr>
            <a:t> </a:t>
          </a:r>
          <a:r>
            <a:rPr lang="en-US" sz="1500" b="1" kern="1200" dirty="0">
              <a:latin typeface="Abadi" panose="020B0604020104020204" pitchFamily="34" charset="0"/>
            </a:rPr>
            <a:t>especially children and women, are vulnerable to communicable disease outbreaks including VPD outbreaks. </a:t>
          </a:r>
        </a:p>
        <a:p>
          <a:pPr marL="114300" lvl="1" indent="-114300" algn="ctr" defTabSz="666750">
            <a:lnSpc>
              <a:spcPct val="90000"/>
            </a:lnSpc>
            <a:spcBef>
              <a:spcPct val="0"/>
            </a:spcBef>
            <a:spcAft>
              <a:spcPct val="15000"/>
            </a:spcAft>
            <a:buChar char="•"/>
          </a:pPr>
          <a:r>
            <a:rPr lang="en-US" sz="1500" b="1" kern="1200" dirty="0">
              <a:latin typeface="Abadi" panose="020B0604020104020204" pitchFamily="34" charset="0"/>
            </a:rPr>
            <a:t>Aggravating factors ;co-existing malnutrition, crowded living conditions, and inadequate sewage &amp; sanitation.</a:t>
          </a:r>
          <a:endParaRPr lang="en-US" sz="1500" kern="1200" dirty="0"/>
        </a:p>
      </dsp:txBody>
      <dsp:txXfrm>
        <a:off x="3918387" y="1230452"/>
        <a:ext cx="3277986" cy="3637694"/>
      </dsp:txXfrm>
    </dsp:sp>
    <dsp:sp modelId="{C6E2F6FC-F03B-4A22-9B75-CA58488ED695}">
      <dsp:nvSpPr>
        <dsp:cNvPr id="0" name=""/>
        <dsp:cNvSpPr/>
      </dsp:nvSpPr>
      <dsp:spPr>
        <a:xfrm>
          <a:off x="7835663" y="54609"/>
          <a:ext cx="3277986" cy="13570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panose="020B0604020104020204" pitchFamily="34" charset="0"/>
            </a:rPr>
            <a:t>Vaccination should be among the high-priority health interventions implemented to limit the avoidable morbidity and mortality of the VPDs</a:t>
          </a:r>
          <a:endParaRPr lang="en-US" sz="1500" kern="1200" dirty="0"/>
        </a:p>
      </dsp:txBody>
      <dsp:txXfrm>
        <a:off x="7835663" y="54609"/>
        <a:ext cx="3277986" cy="1357062"/>
      </dsp:txXfrm>
    </dsp:sp>
    <dsp:sp modelId="{F91AC051-8ED3-4E28-A9C7-8379501A69E7}">
      <dsp:nvSpPr>
        <dsp:cNvPr id="0" name=""/>
        <dsp:cNvSpPr/>
      </dsp:nvSpPr>
      <dsp:spPr>
        <a:xfrm>
          <a:off x="7835663" y="1290858"/>
          <a:ext cx="3277986" cy="36376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n-US" sz="1800" kern="1200" dirty="0">
              <a:latin typeface="Abadi" panose="020B0604020104020204" pitchFamily="34" charset="0"/>
            </a:rPr>
            <a:t>Maintaining or re-establishing routine vaccination services should be the primary objective of every national immunization </a:t>
          </a:r>
          <a:r>
            <a:rPr lang="en-US" sz="1800" kern="1200" dirty="0" err="1">
              <a:latin typeface="Abadi" panose="020B0604020104020204" pitchFamily="34" charset="0"/>
            </a:rPr>
            <a:t>programme</a:t>
          </a:r>
          <a:r>
            <a:rPr lang="en-US" sz="1800" kern="1200" dirty="0">
              <a:latin typeface="Abadi" panose="020B0604020104020204" pitchFamily="34" charset="0"/>
            </a:rPr>
            <a:t>.</a:t>
          </a:r>
          <a:endParaRPr lang="en-US" sz="1800" kern="1200" dirty="0"/>
        </a:p>
        <a:p>
          <a:pPr marL="171450" lvl="1" indent="-171450" algn="ctr" defTabSz="800100">
            <a:lnSpc>
              <a:spcPct val="90000"/>
            </a:lnSpc>
            <a:spcBef>
              <a:spcPct val="0"/>
            </a:spcBef>
            <a:spcAft>
              <a:spcPct val="15000"/>
            </a:spcAft>
            <a:buChar char="•"/>
          </a:pPr>
          <a:endParaRPr lang="en-US" sz="1800" kern="1200" dirty="0"/>
        </a:p>
        <a:p>
          <a:pPr marL="171450" lvl="1" indent="-171450" algn="ctr" defTabSz="800100">
            <a:lnSpc>
              <a:spcPct val="90000"/>
            </a:lnSpc>
            <a:spcBef>
              <a:spcPct val="0"/>
            </a:spcBef>
            <a:spcAft>
              <a:spcPct val="15000"/>
            </a:spcAft>
            <a:buChar char="•"/>
          </a:pPr>
          <a:r>
            <a:rPr lang="en-US" sz="1800" kern="1200" dirty="0">
              <a:latin typeface="Abadi" panose="020B0604020104020204" pitchFamily="34" charset="0"/>
            </a:rPr>
            <a:t>Well-established </a:t>
          </a:r>
          <a:r>
            <a:rPr lang="en-US" sz="1800" kern="1200" dirty="0" err="1">
              <a:latin typeface="Abadi" panose="020B0604020104020204" pitchFamily="34" charset="0"/>
            </a:rPr>
            <a:t>programmes</a:t>
          </a:r>
          <a:r>
            <a:rPr lang="en-US" sz="1800" kern="1200" dirty="0">
              <a:latin typeface="Abadi" panose="020B0604020104020204" pitchFamily="34" charset="0"/>
            </a:rPr>
            <a:t> are likely to be more resilient in an emergency situation</a:t>
          </a:r>
          <a:r>
            <a:rPr lang="en-US" sz="1800" kern="1200" dirty="0"/>
            <a:t>.</a:t>
          </a:r>
        </a:p>
      </dsp:txBody>
      <dsp:txXfrm>
        <a:off x="7835663" y="1290858"/>
        <a:ext cx="3277986" cy="3637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335C0-7031-407B-AA1F-ECB9D502DB58}">
      <dsp:nvSpPr>
        <dsp:cNvPr id="0" name=""/>
        <dsp:cNvSpPr/>
      </dsp:nvSpPr>
      <dsp:spPr>
        <a:xfrm>
          <a:off x="2129587" y="1425"/>
          <a:ext cx="5506759" cy="500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sz="1600" kern="1200" dirty="0"/>
            <a:t>4</a:t>
          </a:r>
          <a:r>
            <a:rPr lang="en-US" sz="2400" kern="1200" dirty="0"/>
            <a:t>. </a:t>
          </a:r>
          <a:r>
            <a:rPr lang="en-US" sz="1600" kern="1200" dirty="0"/>
            <a:t>Assign vaccinators and supervisors to teams and allocate the teams according to the plan developed</a:t>
          </a:r>
          <a:endParaRPr lang="en-US" sz="1100" kern="1200" dirty="0"/>
        </a:p>
      </dsp:txBody>
      <dsp:txXfrm>
        <a:off x="2129587" y="1425"/>
        <a:ext cx="5506759" cy="500614"/>
      </dsp:txXfrm>
    </dsp:sp>
    <dsp:sp modelId="{ECB984CA-4A08-4E90-8970-FC80B8B0460F}">
      <dsp:nvSpPr>
        <dsp:cNvPr id="0" name=""/>
        <dsp:cNvSpPr/>
      </dsp:nvSpPr>
      <dsp:spPr>
        <a:xfrm>
          <a:off x="2129587" y="50204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C76B0-2FDD-4B25-921D-6836EE8E3D2E}">
      <dsp:nvSpPr>
        <dsp:cNvPr id="0" name=""/>
        <dsp:cNvSpPr/>
      </dsp:nvSpPr>
      <dsp:spPr>
        <a:xfrm>
          <a:off x="2903593" y="50204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93917-1419-4554-809E-C3BD0D3E0137}">
      <dsp:nvSpPr>
        <dsp:cNvPr id="0" name=""/>
        <dsp:cNvSpPr/>
      </dsp:nvSpPr>
      <dsp:spPr>
        <a:xfrm>
          <a:off x="3678211" y="50204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85C4D-9F52-4B1E-82CE-A73259692EBA}">
      <dsp:nvSpPr>
        <dsp:cNvPr id="0" name=""/>
        <dsp:cNvSpPr/>
      </dsp:nvSpPr>
      <dsp:spPr>
        <a:xfrm>
          <a:off x="4452216" y="50204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C31B8-9A83-4A38-9CF1-BA0C964C46B5}">
      <dsp:nvSpPr>
        <dsp:cNvPr id="0" name=""/>
        <dsp:cNvSpPr/>
      </dsp:nvSpPr>
      <dsp:spPr>
        <a:xfrm>
          <a:off x="5226834" y="50204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7891B-05D7-4642-933F-2136807EB7D7}">
      <dsp:nvSpPr>
        <dsp:cNvPr id="0" name=""/>
        <dsp:cNvSpPr/>
      </dsp:nvSpPr>
      <dsp:spPr>
        <a:xfrm>
          <a:off x="6000839" y="50204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736AF-4EA6-436D-9D0F-B7FA9489EB38}">
      <dsp:nvSpPr>
        <dsp:cNvPr id="0" name=""/>
        <dsp:cNvSpPr/>
      </dsp:nvSpPr>
      <dsp:spPr>
        <a:xfrm>
          <a:off x="6474934" y="502040"/>
          <a:ext cx="1889627"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304EF-E277-4B5C-BFCF-C69C0EDAA5CB}">
      <dsp:nvSpPr>
        <dsp:cNvPr id="0" name=""/>
        <dsp:cNvSpPr/>
      </dsp:nvSpPr>
      <dsp:spPr>
        <a:xfrm>
          <a:off x="2124567" y="825919"/>
          <a:ext cx="5578347" cy="7646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5. Develop logistics plan for distribution of vaccines, supplies and staff, including AEFI and management of waste</a:t>
          </a:r>
        </a:p>
      </dsp:txBody>
      <dsp:txXfrm>
        <a:off x="2124567" y="825919"/>
        <a:ext cx="5578347" cy="764648"/>
      </dsp:txXfrm>
    </dsp:sp>
    <dsp:sp modelId="{9723A16B-78AA-4650-9974-0B5E0FC20D20}">
      <dsp:nvSpPr>
        <dsp:cNvPr id="0" name=""/>
        <dsp:cNvSpPr/>
      </dsp:nvSpPr>
      <dsp:spPr>
        <a:xfrm>
          <a:off x="2129587" y="1580923"/>
          <a:ext cx="5799829" cy="76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n-US" sz="1100" kern="1200" dirty="0"/>
            <a:t>6. </a:t>
          </a:r>
          <a:r>
            <a:rPr lang="en-US" sz="1600" kern="1200" dirty="0">
              <a:solidFill>
                <a:prstClr val="black">
                  <a:hueOff val="0"/>
                  <a:satOff val="0"/>
                  <a:lumOff val="0"/>
                  <a:alphaOff val="0"/>
                </a:prstClr>
              </a:solidFill>
              <a:latin typeface="Calibri"/>
              <a:ea typeface="+mn-ea"/>
              <a:cs typeface="+mn-cs"/>
            </a:rPr>
            <a:t>Develop social mobilization and communications plan, and plan for demand-related interventions (materials, staff, schedule and assigned area of responsibility, community engagement). </a:t>
          </a:r>
        </a:p>
      </dsp:txBody>
      <dsp:txXfrm>
        <a:off x="2129587" y="1580923"/>
        <a:ext cx="5799829" cy="766150"/>
      </dsp:txXfrm>
    </dsp:sp>
    <dsp:sp modelId="{FD56584A-A795-49F5-A7F5-B2E2ECED6CE9}">
      <dsp:nvSpPr>
        <dsp:cNvPr id="0" name=""/>
        <dsp:cNvSpPr/>
      </dsp:nvSpPr>
      <dsp:spPr>
        <a:xfrm>
          <a:off x="2129587"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3BDBF-B5AB-42FE-861E-A1129F5ED1CA}">
      <dsp:nvSpPr>
        <dsp:cNvPr id="0" name=""/>
        <dsp:cNvSpPr/>
      </dsp:nvSpPr>
      <dsp:spPr>
        <a:xfrm>
          <a:off x="2903593"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DE74D-1FE7-478F-B55A-7B4818AC08E4}">
      <dsp:nvSpPr>
        <dsp:cNvPr id="0" name=""/>
        <dsp:cNvSpPr/>
      </dsp:nvSpPr>
      <dsp:spPr>
        <a:xfrm>
          <a:off x="3678211"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363F4-101A-4D7E-8211-5727682C0F8A}">
      <dsp:nvSpPr>
        <dsp:cNvPr id="0" name=""/>
        <dsp:cNvSpPr/>
      </dsp:nvSpPr>
      <dsp:spPr>
        <a:xfrm>
          <a:off x="4452216"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0A6EB-840B-4683-997B-2A95C07F1B78}">
      <dsp:nvSpPr>
        <dsp:cNvPr id="0" name=""/>
        <dsp:cNvSpPr/>
      </dsp:nvSpPr>
      <dsp:spPr>
        <a:xfrm>
          <a:off x="5226834"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4D0E5-0B66-488E-9341-9BFC7A2EBC76}">
      <dsp:nvSpPr>
        <dsp:cNvPr id="0" name=""/>
        <dsp:cNvSpPr/>
      </dsp:nvSpPr>
      <dsp:spPr>
        <a:xfrm>
          <a:off x="6000839"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11E4D-7171-4A3C-976F-E981B00A46A2}">
      <dsp:nvSpPr>
        <dsp:cNvPr id="0" name=""/>
        <dsp:cNvSpPr/>
      </dsp:nvSpPr>
      <dsp:spPr>
        <a:xfrm>
          <a:off x="6775457" y="2347074"/>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F5F2E-E8E8-4E56-B2FF-72651BA26819}">
      <dsp:nvSpPr>
        <dsp:cNvPr id="0" name=""/>
        <dsp:cNvSpPr/>
      </dsp:nvSpPr>
      <dsp:spPr>
        <a:xfrm>
          <a:off x="2129587" y="2480195"/>
          <a:ext cx="5578347" cy="7535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 </a:t>
          </a:r>
          <a:r>
            <a:rPr lang="en-US" sz="1600" kern="1200" dirty="0">
              <a:solidFill>
                <a:prstClr val="black">
                  <a:hueOff val="0"/>
                  <a:satOff val="0"/>
                  <a:lumOff val="0"/>
                  <a:alphaOff val="0"/>
                </a:prstClr>
              </a:solidFill>
              <a:latin typeface="Calibri"/>
              <a:ea typeface="+mn-ea"/>
              <a:cs typeface="+mn-cs"/>
            </a:rPr>
            <a:t>7. Develop reporting plan (timeline and person responsible).</a:t>
          </a:r>
        </a:p>
      </dsp:txBody>
      <dsp:txXfrm>
        <a:off x="2129587" y="2480195"/>
        <a:ext cx="5578347" cy="753528"/>
      </dsp:txXfrm>
    </dsp:sp>
    <dsp:sp modelId="{C08E1CEE-02A3-46E7-A224-276193B8AD0F}">
      <dsp:nvSpPr>
        <dsp:cNvPr id="0" name=""/>
        <dsp:cNvSpPr/>
      </dsp:nvSpPr>
      <dsp:spPr>
        <a:xfrm>
          <a:off x="2208720" y="3301785"/>
          <a:ext cx="5506759" cy="500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8. </a:t>
          </a:r>
          <a:r>
            <a:rPr lang="en-US" sz="1400" b="1" kern="1200" dirty="0"/>
            <a:t>Vaccine logistics movement plan (distribution and human resources) </a:t>
          </a:r>
        </a:p>
      </dsp:txBody>
      <dsp:txXfrm>
        <a:off x="2208720" y="3301785"/>
        <a:ext cx="5506759" cy="500614"/>
      </dsp:txXfrm>
    </dsp:sp>
    <dsp:sp modelId="{A66CD961-85D4-4E64-B9D2-D562B8335577}">
      <dsp:nvSpPr>
        <dsp:cNvPr id="0" name=""/>
        <dsp:cNvSpPr/>
      </dsp:nvSpPr>
      <dsp:spPr>
        <a:xfrm>
          <a:off x="2397599" y="410296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0EF7A-DFD5-4BBD-B239-91443CDCB496}">
      <dsp:nvSpPr>
        <dsp:cNvPr id="0" name=""/>
        <dsp:cNvSpPr/>
      </dsp:nvSpPr>
      <dsp:spPr>
        <a:xfrm>
          <a:off x="3171605" y="410296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11F1C-9E31-44D7-8278-2282079E11CC}">
      <dsp:nvSpPr>
        <dsp:cNvPr id="0" name=""/>
        <dsp:cNvSpPr/>
      </dsp:nvSpPr>
      <dsp:spPr>
        <a:xfrm>
          <a:off x="3946222" y="410296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112C0-5588-487F-9796-B38F49D721CF}">
      <dsp:nvSpPr>
        <dsp:cNvPr id="0" name=""/>
        <dsp:cNvSpPr/>
      </dsp:nvSpPr>
      <dsp:spPr>
        <a:xfrm>
          <a:off x="4720228" y="410296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A127B-457D-4A3C-8A51-C3DF3BADDF7C}">
      <dsp:nvSpPr>
        <dsp:cNvPr id="0" name=""/>
        <dsp:cNvSpPr/>
      </dsp:nvSpPr>
      <dsp:spPr>
        <a:xfrm>
          <a:off x="5494846" y="410296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B2857-13BF-4835-8EDE-F205B0A78D3B}">
      <dsp:nvSpPr>
        <dsp:cNvPr id="0" name=""/>
        <dsp:cNvSpPr/>
      </dsp:nvSpPr>
      <dsp:spPr>
        <a:xfrm>
          <a:off x="6268851" y="4102960"/>
          <a:ext cx="1288581"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C0838-835B-4A03-A33A-20778B043987}">
      <dsp:nvSpPr>
        <dsp:cNvPr id="0" name=""/>
        <dsp:cNvSpPr/>
      </dsp:nvSpPr>
      <dsp:spPr>
        <a:xfrm>
          <a:off x="6532308" y="4102960"/>
          <a:ext cx="2310903" cy="101977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BEFB9-393B-4492-8B2D-56D8A588FC51}">
      <dsp:nvSpPr>
        <dsp:cNvPr id="0" name=""/>
        <dsp:cNvSpPr/>
      </dsp:nvSpPr>
      <dsp:spPr>
        <a:xfrm>
          <a:off x="2129587" y="3926572"/>
          <a:ext cx="6114370" cy="13725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t>• </a:t>
          </a:r>
          <a:r>
            <a:rPr lang="en-US" sz="1600" b="1" kern="1200" dirty="0"/>
            <a:t>Monitoring and evaluation plan (including rapid convenience monitoring and/or coverage surveys, if at all possible) – to guide improvement in reaching the intended population </a:t>
          </a:r>
          <a:endParaRPr lang="en-US" sz="1200" b="1" kern="1200" dirty="0"/>
        </a:p>
      </dsp:txBody>
      <dsp:txXfrm>
        <a:off x="2129587" y="3926572"/>
        <a:ext cx="6114370" cy="13725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C1BED-5E48-4D3A-AAB7-9CFD03E14DF3}">
      <dsp:nvSpPr>
        <dsp:cNvPr id="0" name=""/>
        <dsp:cNvSpPr/>
      </dsp:nvSpPr>
      <dsp:spPr>
        <a:xfrm>
          <a:off x="2301131" y="3042791"/>
          <a:ext cx="8962032" cy="7885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67BDA-9D22-4ADA-86F6-698B30378694}">
      <dsp:nvSpPr>
        <dsp:cNvPr id="0" name=""/>
        <dsp:cNvSpPr/>
      </dsp:nvSpPr>
      <dsp:spPr>
        <a:xfrm>
          <a:off x="2024190" y="1302047"/>
          <a:ext cx="9239019" cy="53428"/>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A4AD6-65BF-4665-9D76-B3AD5F1F86C6}">
      <dsp:nvSpPr>
        <dsp:cNvPr id="0" name=""/>
        <dsp:cNvSpPr/>
      </dsp:nvSpPr>
      <dsp:spPr>
        <a:xfrm>
          <a:off x="0" y="275133"/>
          <a:ext cx="1141747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74823-FADC-4456-B8AA-1772E4174704}">
      <dsp:nvSpPr>
        <dsp:cNvPr id="0" name=""/>
        <dsp:cNvSpPr/>
      </dsp:nvSpPr>
      <dsp:spPr>
        <a:xfrm>
          <a:off x="2968543" y="657"/>
          <a:ext cx="8448930" cy="33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b="1" kern="1200" dirty="0"/>
        </a:p>
      </dsp:txBody>
      <dsp:txXfrm>
        <a:off x="2968543" y="657"/>
        <a:ext cx="8448930" cy="339434"/>
      </dsp:txXfrm>
    </dsp:sp>
    <dsp:sp modelId="{76413364-0F3C-4996-ACE8-76CF16DEF088}">
      <dsp:nvSpPr>
        <dsp:cNvPr id="0" name=""/>
        <dsp:cNvSpPr/>
      </dsp:nvSpPr>
      <dsp:spPr>
        <a:xfrm>
          <a:off x="0" y="65616"/>
          <a:ext cx="2968543" cy="20951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Vaccine supply</a:t>
          </a:r>
        </a:p>
      </dsp:txBody>
      <dsp:txXfrm>
        <a:off x="10230" y="75846"/>
        <a:ext cx="2948083" cy="199286"/>
      </dsp:txXfrm>
    </dsp:sp>
    <dsp:sp modelId="{880F7657-5063-4D38-B0E1-0868FB8575CF}">
      <dsp:nvSpPr>
        <dsp:cNvPr id="0" name=""/>
        <dsp:cNvSpPr/>
      </dsp:nvSpPr>
      <dsp:spPr>
        <a:xfrm>
          <a:off x="0" y="340091"/>
          <a:ext cx="11417473" cy="41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Timely supply of affordable vaccines of assured quality and safety is fundamental for immunization service delivery</a:t>
          </a:r>
          <a:endParaRPr lang="en-US" sz="1800" kern="1200" dirty="0"/>
        </a:p>
      </dsp:txBody>
      <dsp:txXfrm>
        <a:off x="0" y="340091"/>
        <a:ext cx="11417473" cy="419096"/>
      </dsp:txXfrm>
    </dsp:sp>
    <dsp:sp modelId="{9C896B22-C4EB-4976-AFC1-2BF77A0BF8BB}">
      <dsp:nvSpPr>
        <dsp:cNvPr id="0" name=""/>
        <dsp:cNvSpPr/>
      </dsp:nvSpPr>
      <dsp:spPr>
        <a:xfrm>
          <a:off x="4550779" y="440735"/>
          <a:ext cx="7154385" cy="90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b="1" kern="1200" dirty="0"/>
        </a:p>
      </dsp:txBody>
      <dsp:txXfrm>
        <a:off x="4550779" y="440735"/>
        <a:ext cx="7154385" cy="908677"/>
      </dsp:txXfrm>
    </dsp:sp>
    <dsp:sp modelId="{6417774F-DDC9-4FB3-A0D4-81CA669BEB23}">
      <dsp:nvSpPr>
        <dsp:cNvPr id="0" name=""/>
        <dsp:cNvSpPr/>
      </dsp:nvSpPr>
      <dsp:spPr>
        <a:xfrm>
          <a:off x="511233" y="948628"/>
          <a:ext cx="5413851" cy="5758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Humanitarian Emergency </a:t>
          </a:r>
          <a:r>
            <a:rPr lang="en-US" sz="2400" kern="1200" dirty="0"/>
            <a:t>context</a:t>
          </a:r>
          <a:r>
            <a:rPr lang="en-US" sz="2000" kern="1200" dirty="0"/>
            <a:t>  </a:t>
          </a:r>
        </a:p>
      </dsp:txBody>
      <dsp:txXfrm>
        <a:off x="539346" y="976741"/>
        <a:ext cx="5357625" cy="547689"/>
      </dsp:txXfrm>
    </dsp:sp>
    <dsp:sp modelId="{D6024829-DEB4-4360-BB9B-59777F0E4849}">
      <dsp:nvSpPr>
        <dsp:cNvPr id="0" name=""/>
        <dsp:cNvSpPr/>
      </dsp:nvSpPr>
      <dsp:spPr>
        <a:xfrm>
          <a:off x="0" y="1512795"/>
          <a:ext cx="11417473" cy="54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close collaboration among partners is essential to ensure uninterrupted availability of vaccines needed to sustain routine immunization or implement campaigns </a:t>
          </a:r>
          <a:endParaRPr lang="en-US" sz="1800" kern="1200" dirty="0"/>
        </a:p>
      </dsp:txBody>
      <dsp:txXfrm>
        <a:off x="0" y="1512795"/>
        <a:ext cx="11417473" cy="546468"/>
      </dsp:txXfrm>
    </dsp:sp>
    <dsp:sp modelId="{A14B658E-DA5A-4D98-8CF8-078ABE858A91}">
      <dsp:nvSpPr>
        <dsp:cNvPr id="0" name=""/>
        <dsp:cNvSpPr/>
      </dsp:nvSpPr>
      <dsp:spPr>
        <a:xfrm>
          <a:off x="4041953" y="2235286"/>
          <a:ext cx="8448930" cy="1484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Font typeface="Arial" panose="020B0604020202020204" pitchFamily="34" charset="0"/>
            <a:buNone/>
          </a:pPr>
          <a:endParaRPr lang="en-US" sz="2000" kern="1200" dirty="0"/>
        </a:p>
      </dsp:txBody>
      <dsp:txXfrm>
        <a:off x="4041953" y="2235286"/>
        <a:ext cx="8448930" cy="1484347"/>
      </dsp:txXfrm>
    </dsp:sp>
    <dsp:sp modelId="{540417F9-A102-40A9-96D8-DEE36A0B58DB}">
      <dsp:nvSpPr>
        <dsp:cNvPr id="0" name=""/>
        <dsp:cNvSpPr/>
      </dsp:nvSpPr>
      <dsp:spPr>
        <a:xfrm>
          <a:off x="-33203" y="2442107"/>
          <a:ext cx="7262184" cy="42369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Factors to be considered in vaccine supply during emergency </a:t>
          </a:r>
        </a:p>
      </dsp:txBody>
      <dsp:txXfrm>
        <a:off x="-12516" y="2462794"/>
        <a:ext cx="7220810" cy="403012"/>
      </dsp:txXfrm>
    </dsp:sp>
    <dsp:sp modelId="{33E734B7-79EA-4C50-A219-C0BD8A8D4BF6}">
      <dsp:nvSpPr>
        <dsp:cNvPr id="0" name=""/>
        <dsp:cNvSpPr/>
      </dsp:nvSpPr>
      <dsp:spPr>
        <a:xfrm>
          <a:off x="0" y="3099072"/>
          <a:ext cx="11417473" cy="1529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Funding and price of vaccines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Choice of vaccine product and procurement method</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forecasting vaccine needs (quantities and timelines) and lead times required by manufacturers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Introduction of new or different vaccines in accordance with the country regulations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Customs procedures for import of vaccines and related materials</a:t>
          </a:r>
          <a:endParaRPr lang="en-US" sz="1800" kern="1200" dirty="0"/>
        </a:p>
      </dsp:txBody>
      <dsp:txXfrm>
        <a:off x="0" y="3099072"/>
        <a:ext cx="11417473" cy="15290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AEDFA-907E-422B-86AD-D177D318421B}">
      <dsp:nvSpPr>
        <dsp:cNvPr id="0" name=""/>
        <dsp:cNvSpPr/>
      </dsp:nvSpPr>
      <dsp:spPr>
        <a:xfrm>
          <a:off x="4389119" y="364728"/>
          <a:ext cx="6583680" cy="13733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Abadi" panose="020B0604020104020204" pitchFamily="34" charset="0"/>
            </a:rPr>
            <a:t>in-country distribution timelines with flexibility in transport options &amp; routes should be considered.</a:t>
          </a:r>
          <a:endParaRPr lang="en-US" sz="2000" kern="1200" dirty="0"/>
        </a:p>
      </dsp:txBody>
      <dsp:txXfrm>
        <a:off x="4389119" y="536393"/>
        <a:ext cx="6068686" cy="1029988"/>
      </dsp:txXfrm>
    </dsp:sp>
    <dsp:sp modelId="{EF45C55D-AC24-4C8D-B682-ECE11A0B2B46}">
      <dsp:nvSpPr>
        <dsp:cNvPr id="0" name=""/>
        <dsp:cNvSpPr/>
      </dsp:nvSpPr>
      <dsp:spPr>
        <a:xfrm>
          <a:off x="0" y="2684"/>
          <a:ext cx="4389120" cy="2097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104020204" pitchFamily="34" charset="0"/>
            </a:rPr>
            <a:t>Transportation of vaccines, related supplies and human resources should be well planned and should include</a:t>
          </a:r>
          <a:endParaRPr lang="en-US" sz="2700" kern="1200" dirty="0"/>
        </a:p>
      </dsp:txBody>
      <dsp:txXfrm>
        <a:off x="102387" y="105071"/>
        <a:ext cx="4184346" cy="1892631"/>
      </dsp:txXfrm>
    </dsp:sp>
    <dsp:sp modelId="{F57612C4-F1B9-4C80-81F6-CF96CDCCFDAA}">
      <dsp:nvSpPr>
        <dsp:cNvPr id="0" name=""/>
        <dsp:cNvSpPr/>
      </dsp:nvSpPr>
      <dsp:spPr>
        <a:xfrm>
          <a:off x="4390191" y="2309830"/>
          <a:ext cx="6577250" cy="26706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US" sz="2000" b="1" kern="1200" dirty="0">
              <a:latin typeface="Abadi" panose="020B0604020104020204" pitchFamily="34" charset="0"/>
            </a:rPr>
            <a:t>1. </a:t>
          </a:r>
          <a:r>
            <a:rPr lang="en-US" sz="2000" kern="1200" dirty="0">
              <a:latin typeface="Abadi" panose="020B0604020104020204" pitchFamily="34" charset="0"/>
            </a:rPr>
            <a:t>Identify transportation needs (vaccines and related supplies/materials, vaccination teams and other personnel such as supervisors) and consider various means of transportation (vehicles, boats, aircrafts, rafts, animals).</a:t>
          </a:r>
          <a:endParaRPr lang="en-US" sz="2000" kern="1200" dirty="0"/>
        </a:p>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2. Conduct an inventory of available transportation resources at all level</a:t>
          </a:r>
          <a:endParaRPr lang="en-US" sz="2000" kern="1200" dirty="0"/>
        </a:p>
      </dsp:txBody>
      <dsp:txXfrm>
        <a:off x="4390191" y="2643661"/>
        <a:ext cx="5575757" cy="2002985"/>
      </dsp:txXfrm>
    </dsp:sp>
    <dsp:sp modelId="{F3CF5B61-86F9-44E9-ADFC-706B7E22ADD2}">
      <dsp:nvSpPr>
        <dsp:cNvPr id="0" name=""/>
        <dsp:cNvSpPr/>
      </dsp:nvSpPr>
      <dsp:spPr>
        <a:xfrm>
          <a:off x="5357" y="2596451"/>
          <a:ext cx="4384833" cy="2097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Abadi" panose="020B0604020104020204" pitchFamily="34" charset="0"/>
            </a:rPr>
            <a:t>The plan should be budgeted but no simple formula for estimation </a:t>
          </a:r>
          <a:endParaRPr lang="en-US" sz="2700" kern="1200" dirty="0"/>
        </a:p>
      </dsp:txBody>
      <dsp:txXfrm>
        <a:off x="107744" y="2698838"/>
        <a:ext cx="4180059" cy="18926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B6E8-EF09-4A36-A037-4C65008EC326}">
      <dsp:nvSpPr>
        <dsp:cNvPr id="0" name=""/>
        <dsp:cNvSpPr/>
      </dsp:nvSpPr>
      <dsp:spPr>
        <a:xfrm>
          <a:off x="0" y="318686"/>
          <a:ext cx="10972800" cy="14552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437388" rIns="851611" bIns="149352" numCol="1" spcCol="1270" anchor="t" anchorCtr="0">
          <a:noAutofit/>
        </a:bodyPr>
        <a:lstStyle/>
        <a:p>
          <a:pPr marL="228600" lvl="1" indent="-228600" algn="l" defTabSz="933450">
            <a:lnSpc>
              <a:spcPct val="90000"/>
            </a:lnSpc>
            <a:spcBef>
              <a:spcPct val="0"/>
            </a:spcBef>
            <a:spcAft>
              <a:spcPct val="15000"/>
            </a:spcAft>
            <a:buNone/>
          </a:pPr>
          <a:r>
            <a:rPr lang="en-US" sz="2100" kern="1200" dirty="0">
              <a:latin typeface="Abadi" panose="020B0604020104020204" pitchFamily="34" charset="0"/>
            </a:rPr>
            <a:t> Whenever possible and/or necessary, transportation of vaccines and staff should be integrated with that of other supplies, e.g. transporting vaccines via convoys and integrated with delivery of other medical or lifesaving supplies.</a:t>
          </a:r>
          <a:endParaRPr lang="en-US" sz="2100" kern="1200" dirty="0"/>
        </a:p>
      </dsp:txBody>
      <dsp:txXfrm>
        <a:off x="0" y="318686"/>
        <a:ext cx="10972800" cy="1455299"/>
      </dsp:txXfrm>
    </dsp:sp>
    <dsp:sp modelId="{EDAD2B26-26DA-4487-87F8-FE9AADC54E65}">
      <dsp:nvSpPr>
        <dsp:cNvPr id="0" name=""/>
        <dsp:cNvSpPr/>
      </dsp:nvSpPr>
      <dsp:spPr>
        <a:xfrm>
          <a:off x="10023" y="0"/>
          <a:ext cx="768096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33450">
            <a:lnSpc>
              <a:spcPct val="90000"/>
            </a:lnSpc>
            <a:spcBef>
              <a:spcPct val="0"/>
            </a:spcBef>
            <a:spcAft>
              <a:spcPct val="35000"/>
            </a:spcAft>
            <a:buNone/>
          </a:pPr>
          <a:r>
            <a:rPr lang="en-US" sz="2100" kern="1200" dirty="0"/>
            <a:t>3. Identify additional sources of transportation </a:t>
          </a:r>
        </a:p>
      </dsp:txBody>
      <dsp:txXfrm>
        <a:off x="40285" y="30262"/>
        <a:ext cx="7620436" cy="559396"/>
      </dsp:txXfrm>
    </dsp:sp>
    <dsp:sp modelId="{73101E5D-6868-4F5A-BC12-942D2A0838A3}">
      <dsp:nvSpPr>
        <dsp:cNvPr id="0" name=""/>
        <dsp:cNvSpPr/>
      </dsp:nvSpPr>
      <dsp:spPr>
        <a:xfrm>
          <a:off x="0" y="1938151"/>
          <a:ext cx="10972800" cy="8930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437388" rIns="85161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Abadi" panose="020B0604020104020204" pitchFamily="34" charset="0"/>
            </a:rPr>
            <a:t>based on average consumption per vehicle and estimated mileage per day.</a:t>
          </a:r>
          <a:endParaRPr lang="en-US" sz="2100" kern="1200"/>
        </a:p>
      </dsp:txBody>
      <dsp:txXfrm>
        <a:off x="0" y="1938151"/>
        <a:ext cx="10972800" cy="893025"/>
      </dsp:txXfrm>
    </dsp:sp>
    <dsp:sp modelId="{C2FB4F01-26A5-478C-A320-0EFAC779C630}">
      <dsp:nvSpPr>
        <dsp:cNvPr id="0" name=""/>
        <dsp:cNvSpPr/>
      </dsp:nvSpPr>
      <dsp:spPr>
        <a:xfrm>
          <a:off x="548640" y="1887386"/>
          <a:ext cx="7680960" cy="360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badi" panose="020B0604020104020204" pitchFamily="34" charset="0"/>
            </a:rPr>
            <a:t>4. Estimate fuel needs</a:t>
          </a:r>
          <a:endParaRPr lang="en-US" sz="2100" kern="1200" dirty="0"/>
        </a:p>
      </dsp:txBody>
      <dsp:txXfrm>
        <a:off x="566249" y="1904995"/>
        <a:ext cx="7645742" cy="325507"/>
      </dsp:txXfrm>
    </dsp:sp>
    <dsp:sp modelId="{77864A1E-1A38-4698-B0B9-6804DF8E2BE3}">
      <dsp:nvSpPr>
        <dsp:cNvPr id="0" name=""/>
        <dsp:cNvSpPr/>
      </dsp:nvSpPr>
      <dsp:spPr>
        <a:xfrm>
          <a:off x="0" y="3254536"/>
          <a:ext cx="10972800" cy="1719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437388" rIns="85161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badi" panose="020B0604020104020204" pitchFamily="34" charset="0"/>
            </a:rPr>
            <a:t>Calculations of the fuel should take into account possible variations in fuel prices within a country or field conditions. </a:t>
          </a:r>
          <a:r>
            <a:rPr lang="en-US" sz="2100" kern="1200" dirty="0" err="1">
              <a:latin typeface="Abadi" panose="020B0604020104020204" pitchFamily="34" charset="0"/>
            </a:rPr>
            <a:t>Analysing</a:t>
          </a:r>
          <a:r>
            <a:rPr lang="en-US" sz="2100" kern="1200" dirty="0">
              <a:latin typeface="Abadi" panose="020B0604020104020204" pitchFamily="34" charset="0"/>
            </a:rPr>
            <a:t> historical </a:t>
          </a:r>
          <a:r>
            <a:rPr lang="en-US" sz="2100" kern="1200" dirty="0" err="1">
              <a:latin typeface="Abadi" panose="020B0604020104020204" pitchFamily="34" charset="0"/>
            </a:rPr>
            <a:t>meterological</a:t>
          </a:r>
          <a:r>
            <a:rPr lang="en-US" sz="2100" kern="1200" dirty="0">
              <a:latin typeface="Abadi" panose="020B0604020104020204" pitchFamily="34" charset="0"/>
            </a:rPr>
            <a:t> records of the country or region guides impact of severe weather on cost and capacity of transport system required at different time of the year </a:t>
          </a:r>
          <a:endParaRPr lang="en-US" sz="2100" kern="1200" dirty="0"/>
        </a:p>
      </dsp:txBody>
      <dsp:txXfrm>
        <a:off x="0" y="3254536"/>
        <a:ext cx="10972800" cy="1719900"/>
      </dsp:txXfrm>
    </dsp:sp>
    <dsp:sp modelId="{814E7E1E-47E4-45C5-A94C-48E19BBF919C}">
      <dsp:nvSpPr>
        <dsp:cNvPr id="0" name=""/>
        <dsp:cNvSpPr/>
      </dsp:nvSpPr>
      <dsp:spPr>
        <a:xfrm>
          <a:off x="548640" y="2944576"/>
          <a:ext cx="768096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badi" panose="020B0604020104020204" pitchFamily="34" charset="0"/>
            </a:rPr>
            <a:t>5. Estimate costs of fuel and/or car rental if applicable</a:t>
          </a:r>
          <a:endParaRPr lang="en-US" sz="2100" kern="1200" dirty="0"/>
        </a:p>
      </dsp:txBody>
      <dsp:txXfrm>
        <a:off x="578902" y="2974838"/>
        <a:ext cx="7620436" cy="5593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5CB71-8E9B-480C-B711-0DAD74504C0B}">
      <dsp:nvSpPr>
        <dsp:cNvPr id="0" name=""/>
        <dsp:cNvSpPr/>
      </dsp:nvSpPr>
      <dsp:spPr>
        <a:xfrm>
          <a:off x="1288" y="1901"/>
          <a:ext cx="11224919" cy="1105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badi" panose="020B0604020104020204" pitchFamily="34" charset="0"/>
            </a:rPr>
            <a:t>INVOLVING COMMUNITY LEADERS INCREASES THE SUCCESS OF THE SOCIAL MOBILIZATION STRATEGY</a:t>
          </a:r>
          <a:endParaRPr lang="en-US" sz="2400" kern="1200" dirty="0"/>
        </a:p>
      </dsp:txBody>
      <dsp:txXfrm>
        <a:off x="33672" y="34285"/>
        <a:ext cx="11160151" cy="1040893"/>
      </dsp:txXfrm>
    </dsp:sp>
    <dsp:sp modelId="{B60AEFEC-60CB-4119-A0C6-F7C4D4BD131D}">
      <dsp:nvSpPr>
        <dsp:cNvPr id="0" name=""/>
        <dsp:cNvSpPr/>
      </dsp:nvSpPr>
      <dsp:spPr>
        <a:xfrm>
          <a:off x="0" y="1155463"/>
          <a:ext cx="7318150" cy="115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badi" panose="020B0604020104020204" pitchFamily="34" charset="0"/>
            </a:rPr>
            <a:t>ENGAGE COMMUNITY AND COORDINATE WITH PARTNERS TO CREATE DEMAND AND OPTIMIZE  VACCINE UPTAKE</a:t>
          </a:r>
          <a:endParaRPr lang="en-US" sz="1800" kern="1200" dirty="0"/>
        </a:p>
      </dsp:txBody>
      <dsp:txXfrm>
        <a:off x="33760" y="1189223"/>
        <a:ext cx="7250630" cy="1085119"/>
      </dsp:txXfrm>
    </dsp:sp>
    <dsp:sp modelId="{4528A420-9AE6-4B70-960C-5D071BD21E7A}">
      <dsp:nvSpPr>
        <dsp:cNvPr id="0" name=""/>
        <dsp:cNvSpPr/>
      </dsp:nvSpPr>
      <dsp:spPr>
        <a:xfrm>
          <a:off x="0" y="2616078"/>
          <a:ext cx="3583815" cy="1123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badi" panose="020B0604020104020204" pitchFamily="34" charset="0"/>
            </a:rPr>
            <a:t>ENGAGE INFLUENTIAL LOCAL AUTHORITIES AND LEADERS TO OBTAIN COMMUNITY TRUST.</a:t>
          </a:r>
          <a:endParaRPr lang="en-US" sz="1800" kern="1200" dirty="0"/>
        </a:p>
      </dsp:txBody>
      <dsp:txXfrm>
        <a:off x="32903" y="2648981"/>
        <a:ext cx="3518009" cy="1057596"/>
      </dsp:txXfrm>
    </dsp:sp>
    <dsp:sp modelId="{B1FE5251-0752-4B31-84F6-CE4E686DD5E8}">
      <dsp:nvSpPr>
        <dsp:cNvPr id="0" name=""/>
        <dsp:cNvSpPr/>
      </dsp:nvSpPr>
      <dsp:spPr>
        <a:xfrm>
          <a:off x="3745290" y="2540664"/>
          <a:ext cx="3583815" cy="1863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badi" panose="020B0604020104020204" pitchFamily="34" charset="0"/>
            </a:rPr>
            <a:t>CLOSE COORDINATION WITH UNITED NATIONS DEPARTMENT OF SAFETY AND SECURITY IS CRITICAL TO IDENTIFY THE TIME FOR OPPORTUNISTIC VACCINATION EFFORTS</a:t>
          </a:r>
          <a:endParaRPr lang="en-US" sz="1800" kern="1200" dirty="0"/>
        </a:p>
      </dsp:txBody>
      <dsp:txXfrm>
        <a:off x="3799869" y="2595243"/>
        <a:ext cx="3474657" cy="1754296"/>
      </dsp:txXfrm>
    </dsp:sp>
    <dsp:sp modelId="{565B86B2-D086-40D8-BE57-DB6D21DA0590}">
      <dsp:nvSpPr>
        <dsp:cNvPr id="0" name=""/>
        <dsp:cNvSpPr/>
      </dsp:nvSpPr>
      <dsp:spPr>
        <a:xfrm>
          <a:off x="7588967" y="1198786"/>
          <a:ext cx="3583815" cy="913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badi" panose="020B0604020104020204" pitchFamily="34" charset="0"/>
            </a:rPr>
            <a:t>COMMUNITY ACCEPTANCE IS THE FOUNDATION FOR ALL ACCESS APPROACHES.</a:t>
          </a:r>
          <a:endParaRPr lang="en-US" sz="1800" kern="1200" dirty="0"/>
        </a:p>
      </dsp:txBody>
      <dsp:txXfrm>
        <a:off x="7615712" y="1225531"/>
        <a:ext cx="3530325" cy="859639"/>
      </dsp:txXfrm>
    </dsp:sp>
    <dsp:sp modelId="{045E1932-765D-4E78-86EB-F47A7AD1A3D7}">
      <dsp:nvSpPr>
        <dsp:cNvPr id="0" name=""/>
        <dsp:cNvSpPr/>
      </dsp:nvSpPr>
      <dsp:spPr>
        <a:xfrm>
          <a:off x="7631435" y="2426415"/>
          <a:ext cx="3583815" cy="1863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badi" panose="020B0604020104020204" pitchFamily="34" charset="0"/>
            </a:rPr>
            <a:t>RESPECT INTERNATIONAL HUMAN RIGHTS AGREEMENTS AND INTERNATIONAL HUMANITARIAN LAWS.</a:t>
          </a:r>
          <a:endParaRPr lang="en-US" sz="1800" b="1" kern="1200" dirty="0"/>
        </a:p>
      </dsp:txBody>
      <dsp:txXfrm>
        <a:off x="7686014" y="2480994"/>
        <a:ext cx="3474657" cy="17542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68BCC-F8F9-4C4D-BDB7-4A113B44A963}">
      <dsp:nvSpPr>
        <dsp:cNvPr id="0" name=""/>
        <dsp:cNvSpPr/>
      </dsp:nvSpPr>
      <dsp:spPr>
        <a:xfrm rot="16200000">
          <a:off x="-1330677" y="1335306"/>
          <a:ext cx="4983163" cy="231255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badi" panose="020B0604020104020204" pitchFamily="34" charset="0"/>
            </a:rPr>
            <a:t>Strategy e</a:t>
          </a:r>
        </a:p>
        <a:p>
          <a:pPr marL="0" lvl="0" indent="0" algn="ctr" defTabSz="889000">
            <a:lnSpc>
              <a:spcPct val="90000"/>
            </a:lnSpc>
            <a:spcBef>
              <a:spcPct val="0"/>
            </a:spcBef>
            <a:spcAft>
              <a:spcPct val="35000"/>
            </a:spcAft>
            <a:buNone/>
          </a:pPr>
          <a:r>
            <a:rPr lang="en-US" sz="1600" b="1" kern="1200" dirty="0">
              <a:latin typeface="Abadi" panose="020B0604020104020204" pitchFamily="34" charset="0"/>
            </a:rPr>
            <a:t>CONSIDERING ACCESSIBILITY, SECURITY SITUATION, VACCINATION PROGRAMME CRITICALITY AND LOCAL COMMUNITY CONTEX</a:t>
          </a:r>
        </a:p>
        <a:p>
          <a:pPr marL="0" lvl="0" indent="0" algn="ctr" defTabSz="889000">
            <a:lnSpc>
              <a:spcPct val="90000"/>
            </a:lnSpc>
            <a:spcBef>
              <a:spcPct val="0"/>
            </a:spcBef>
            <a:spcAft>
              <a:spcPct val="35000"/>
            </a:spcAft>
            <a:buNone/>
          </a:pPr>
          <a:r>
            <a:rPr lang="en-US" sz="1600" kern="1200" dirty="0">
              <a:latin typeface="Abadi" panose="020B0604020104020204" pitchFamily="34" charset="0"/>
            </a:rPr>
            <a:t>Fixed sites and/or outreach (i.e. permanent and temporary fixed sites).</a:t>
          </a:r>
        </a:p>
        <a:p>
          <a:pPr marL="0" lvl="0" indent="0" algn="ctr" defTabSz="889000">
            <a:lnSpc>
              <a:spcPct val="90000"/>
            </a:lnSpc>
            <a:spcBef>
              <a:spcPct val="0"/>
            </a:spcBef>
            <a:spcAft>
              <a:spcPct val="35000"/>
            </a:spcAft>
            <a:buNone/>
          </a:pPr>
          <a:r>
            <a:rPr lang="en-US" sz="1600" kern="1200" dirty="0">
              <a:latin typeface="Abadi" panose="020B0604020104020204" pitchFamily="34" charset="0"/>
            </a:rPr>
            <a:t> </a:t>
          </a:r>
          <a:r>
            <a:rPr lang="en-US" sz="1600" b="1" kern="1200" dirty="0">
              <a:latin typeface="Abadi" panose="020B0604020104020204" pitchFamily="34" charset="0"/>
            </a:rPr>
            <a:t>•</a:t>
          </a:r>
          <a:r>
            <a:rPr lang="en-US" sz="1600" kern="1200" dirty="0">
              <a:latin typeface="Abadi" panose="020B0604020104020204" pitchFamily="34" charset="0"/>
            </a:rPr>
            <a:t>Mobile teams from fixed facilities</a:t>
          </a:r>
        </a:p>
        <a:p>
          <a:pPr marL="0" lvl="0" indent="0" algn="ctr" defTabSz="889000">
            <a:lnSpc>
              <a:spcPct val="90000"/>
            </a:lnSpc>
            <a:spcBef>
              <a:spcPct val="0"/>
            </a:spcBef>
            <a:spcAft>
              <a:spcPct val="35000"/>
            </a:spcAft>
            <a:buNone/>
          </a:pPr>
          <a:r>
            <a:rPr lang="en-US" sz="1600" kern="1200" dirty="0">
              <a:latin typeface="Abadi" panose="020B0604020104020204" pitchFamily="34" charset="0"/>
            </a:rPr>
            <a:t>Mass campaigns, including “multiple vaccines” campaigns</a:t>
          </a:r>
        </a:p>
      </dsp:txBody>
      <dsp:txXfrm rot="5400000">
        <a:off x="4629" y="996633"/>
        <a:ext cx="2312550" cy="2989897"/>
      </dsp:txXfrm>
    </dsp:sp>
    <dsp:sp modelId="{0D5D20AC-90F5-4511-8888-B30067818C04}">
      <dsp:nvSpPr>
        <dsp:cNvPr id="0" name=""/>
        <dsp:cNvSpPr/>
      </dsp:nvSpPr>
      <dsp:spPr>
        <a:xfrm rot="16200000">
          <a:off x="1064419" y="1485652"/>
          <a:ext cx="4983163" cy="201185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908" bIns="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Abadi" panose="020B0604020104020204" pitchFamily="34" charset="0"/>
            </a:rPr>
            <a:t>STRENGTHEN ROUTINE VACCINATION IN PARALLEL WITH THE CAMPAIGN</a:t>
          </a:r>
          <a:endParaRPr lang="en-US" sz="1700" kern="1200" dirty="0"/>
        </a:p>
        <a:p>
          <a:pPr marL="114300" lvl="1" indent="-114300" algn="l" defTabSz="577850">
            <a:lnSpc>
              <a:spcPct val="90000"/>
            </a:lnSpc>
            <a:spcBef>
              <a:spcPct val="0"/>
            </a:spcBef>
            <a:spcAft>
              <a:spcPct val="15000"/>
            </a:spcAft>
            <a:buChar char="•"/>
          </a:pPr>
          <a:r>
            <a:rPr lang="en-US" sz="1300" kern="1200" dirty="0">
              <a:latin typeface="Abadi" panose="020B0604020104020204" pitchFamily="34" charset="0"/>
            </a:rPr>
            <a:t>Periodic intensification of routine immunization (PIRI).; </a:t>
          </a:r>
          <a:r>
            <a:rPr lang="en-US" sz="1300" b="1" kern="1200" dirty="0">
              <a:latin typeface="Abadi" panose="020B0604020104020204" pitchFamily="34" charset="0"/>
            </a:rPr>
            <a:t> </a:t>
          </a:r>
          <a:r>
            <a:rPr lang="en-US" sz="1300" kern="1200" dirty="0">
              <a:latin typeface="Abadi" panose="020B0604020104020204" pitchFamily="34" charset="0"/>
            </a:rPr>
            <a:t>Initiatives with community involvement as well as compensation to the community when the community organizes vaccination sessions</a:t>
          </a:r>
          <a:endParaRPr lang="en-US" sz="1300" kern="1200" dirty="0"/>
        </a:p>
      </dsp:txBody>
      <dsp:txXfrm rot="5400000">
        <a:off x="2550071" y="996633"/>
        <a:ext cx="2011858" cy="2989897"/>
      </dsp:txXfrm>
    </dsp:sp>
    <dsp:sp modelId="{A03AF3A2-214E-402F-AF6B-9DFDE86ADF5A}">
      <dsp:nvSpPr>
        <dsp:cNvPr id="0" name=""/>
        <dsp:cNvSpPr/>
      </dsp:nvSpPr>
      <dsp:spPr>
        <a:xfrm rot="16200000">
          <a:off x="3224680" y="1485652"/>
          <a:ext cx="4983163" cy="201185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908" bIns="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badi" panose="020B0604020104020204" pitchFamily="34" charset="0"/>
            </a:rPr>
            <a:t>Quick in-and-out operations, using windows of opportunity, such as temporary cease fires, to access the targeted area and conduct vaccination within a short timeline</a:t>
          </a:r>
          <a:endParaRPr lang="en-US" sz="1700" b="1" kern="1200" dirty="0"/>
        </a:p>
      </dsp:txBody>
      <dsp:txXfrm rot="5400000">
        <a:off x="4710332" y="996633"/>
        <a:ext cx="2011858" cy="2989897"/>
      </dsp:txXfrm>
    </dsp:sp>
    <dsp:sp modelId="{187C432E-1995-4A80-8CEA-37843E3DB7FB}">
      <dsp:nvSpPr>
        <dsp:cNvPr id="0" name=""/>
        <dsp:cNvSpPr/>
      </dsp:nvSpPr>
      <dsp:spPr>
        <a:xfrm rot="16200000">
          <a:off x="5281408" y="1485652"/>
          <a:ext cx="4983163" cy="201185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908" bIns="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badi" panose="020B0604020104020204" pitchFamily="34" charset="0"/>
            </a:rPr>
            <a:t>Vaccination at transit points with frontline workers placed at the borders to vaccinate those exiting or entering hard-to-access and security compromised areas</a:t>
          </a:r>
          <a:endParaRPr lang="en-US" sz="1700" b="1" kern="1200" dirty="0"/>
        </a:p>
      </dsp:txBody>
      <dsp:txXfrm rot="5400000">
        <a:off x="6767060" y="996633"/>
        <a:ext cx="2011858" cy="2989897"/>
      </dsp:txXfrm>
    </dsp:sp>
    <dsp:sp modelId="{0B9787C9-8711-4841-9D04-6BAE62ED64A0}">
      <dsp:nvSpPr>
        <dsp:cNvPr id="0" name=""/>
        <dsp:cNvSpPr/>
      </dsp:nvSpPr>
      <dsp:spPr>
        <a:xfrm rot="16200000">
          <a:off x="7475289" y="1485652"/>
          <a:ext cx="4983163" cy="201185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908" bIns="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badi" panose="020B0604020104020204" pitchFamily="34" charset="0"/>
            </a:rPr>
            <a:t>Staggered approach ; Cross-border team strategies</a:t>
          </a:r>
          <a:endParaRPr lang="en-US" sz="1700" b="1" kern="1200" dirty="0"/>
        </a:p>
      </dsp:txBody>
      <dsp:txXfrm rot="5400000">
        <a:off x="8960941" y="996633"/>
        <a:ext cx="2011858" cy="29898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BDB6-CF1C-4801-900F-F98C140AE179}">
      <dsp:nvSpPr>
        <dsp:cNvPr id="0" name=""/>
        <dsp:cNvSpPr/>
      </dsp:nvSpPr>
      <dsp:spPr>
        <a:xfrm rot="5400000">
          <a:off x="-319689" y="251931"/>
          <a:ext cx="1646559" cy="1152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Transition</a:t>
          </a:r>
          <a:r>
            <a:rPr lang="en-US" sz="2100" kern="1200" dirty="0"/>
            <a:t> </a:t>
          </a:r>
        </a:p>
      </dsp:txBody>
      <dsp:txXfrm rot="-5400000">
        <a:off x="-72704" y="581243"/>
        <a:ext cx="1152591" cy="493968"/>
      </dsp:txXfrm>
    </dsp:sp>
    <dsp:sp modelId="{1AF99123-D586-4096-941E-16CF2E93F23F}">
      <dsp:nvSpPr>
        <dsp:cNvPr id="0" name=""/>
        <dsp:cNvSpPr/>
      </dsp:nvSpPr>
      <dsp:spPr>
        <a:xfrm rot="5400000">
          <a:off x="5810458" y="-4725624"/>
          <a:ext cx="1070263" cy="10531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badi" panose="020B0604020104020204" pitchFamily="34" charset="0"/>
            </a:rPr>
            <a:t>from implementation of vaccination under humanitarian emergency to implementation of regular routine immunization</a:t>
          </a:r>
          <a:endParaRPr lang="en-US" sz="1600" b="1" kern="1200" dirty="0"/>
        </a:p>
        <a:p>
          <a:pPr marL="171450" lvl="1" indent="-171450" algn="l" defTabSz="711200">
            <a:lnSpc>
              <a:spcPct val="90000"/>
            </a:lnSpc>
            <a:spcBef>
              <a:spcPct val="0"/>
            </a:spcBef>
            <a:spcAft>
              <a:spcPct val="15000"/>
            </a:spcAft>
            <a:buChar char="•"/>
          </a:pPr>
          <a:r>
            <a:rPr lang="en-US" sz="1600" b="1" kern="1200" dirty="0">
              <a:latin typeface="Abadi" panose="020B0604020104020204" pitchFamily="34" charset="0"/>
            </a:rPr>
            <a:t>may facilitate accountability and avoid donor fatigue</a:t>
          </a:r>
          <a:endParaRPr lang="en-US" sz="1600" b="1" kern="1200" dirty="0"/>
        </a:p>
        <a:p>
          <a:pPr marL="171450" lvl="1" indent="-171450" algn="l" defTabSz="711200">
            <a:lnSpc>
              <a:spcPct val="90000"/>
            </a:lnSpc>
            <a:spcBef>
              <a:spcPct val="0"/>
            </a:spcBef>
            <a:spcAft>
              <a:spcPct val="15000"/>
            </a:spcAft>
            <a:buChar char="•"/>
          </a:pPr>
          <a:r>
            <a:rPr lang="en-US" sz="1600" b="1" kern="1200" dirty="0">
              <a:latin typeface="Abadi" panose="020B0604020104020204" pitchFamily="34" charset="0"/>
            </a:rPr>
            <a:t>provision of routine vaccination should always be assured, not only at the stage of the exit strategy</a:t>
          </a:r>
          <a:endParaRPr lang="en-US" sz="1600" b="1" kern="1200" dirty="0"/>
        </a:p>
      </dsp:txBody>
      <dsp:txXfrm rot="-5400000">
        <a:off x="1079886" y="57194"/>
        <a:ext cx="10479162" cy="965771"/>
      </dsp:txXfrm>
    </dsp:sp>
    <dsp:sp modelId="{756E5E47-320F-430A-8020-7D56388C3B80}">
      <dsp:nvSpPr>
        <dsp:cNvPr id="0" name=""/>
        <dsp:cNvSpPr/>
      </dsp:nvSpPr>
      <dsp:spPr>
        <a:xfrm rot="5400000">
          <a:off x="-174278" y="1741627"/>
          <a:ext cx="1646559" cy="14434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white"/>
              </a:solidFill>
              <a:latin typeface="Calibri"/>
              <a:ea typeface="+mn-ea"/>
              <a:cs typeface="+mn-cs"/>
            </a:rPr>
            <a:t>Shift from crisis to </a:t>
          </a:r>
        </a:p>
        <a:p>
          <a:pPr marL="0" lvl="0" indent="0" algn="ctr" defTabSz="711200">
            <a:lnSpc>
              <a:spcPct val="90000"/>
            </a:lnSpc>
            <a:spcBef>
              <a:spcPct val="0"/>
            </a:spcBef>
            <a:spcAft>
              <a:spcPct val="35000"/>
            </a:spcAft>
            <a:buNone/>
          </a:pPr>
          <a:r>
            <a:rPr lang="en-US" sz="1600" b="1" kern="1200" dirty="0">
              <a:solidFill>
                <a:prstClr val="white"/>
              </a:solidFill>
              <a:latin typeface="Calibri"/>
              <a:ea typeface="+mn-ea"/>
              <a:cs typeface="+mn-cs"/>
            </a:rPr>
            <a:t>rehabilitation</a:t>
          </a:r>
        </a:p>
      </dsp:txBody>
      <dsp:txXfrm rot="-5400000">
        <a:off x="-72704" y="2361761"/>
        <a:ext cx="1443413" cy="203146"/>
      </dsp:txXfrm>
    </dsp:sp>
    <dsp:sp modelId="{37D0D09B-42C6-4C6D-B14C-D07F6CB04299}">
      <dsp:nvSpPr>
        <dsp:cNvPr id="0" name=""/>
        <dsp:cNvSpPr/>
      </dsp:nvSpPr>
      <dsp:spPr>
        <a:xfrm rot="5400000">
          <a:off x="5795622" y="-3090236"/>
          <a:ext cx="1390756" cy="10531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Abadi" panose="020B0604020104020204" pitchFamily="34" charset="0"/>
            </a:rPr>
            <a:t>To rehabilitation of vaccination services and infrastructure should be considered only when the situation improves and a return to routine service delivery is possible</a:t>
          </a:r>
          <a:endParaRPr lang="en-US" sz="1400" b="1" kern="1200" dirty="0"/>
        </a:p>
        <a:p>
          <a:pPr marL="114300" lvl="1" indent="-114300" algn="l" defTabSz="622300">
            <a:lnSpc>
              <a:spcPct val="90000"/>
            </a:lnSpc>
            <a:spcBef>
              <a:spcPct val="0"/>
            </a:spcBef>
            <a:spcAft>
              <a:spcPct val="15000"/>
            </a:spcAft>
            <a:buChar char="•"/>
          </a:pPr>
          <a:r>
            <a:rPr lang="en-US" sz="1400" b="1" kern="1200" dirty="0">
              <a:latin typeface="Abadi" panose="020B0604020104020204" pitchFamily="34" charset="0"/>
            </a:rPr>
            <a:t>aim is to optimize the use of the resources which were made available during the emergency. The interventions conducted, experience gained or innovations applied during the emergency should be sustained and strengthened. </a:t>
          </a:r>
          <a:endParaRPr lang="en-US" sz="1400" b="1" kern="1200" dirty="0"/>
        </a:p>
        <a:p>
          <a:pPr marL="114300" lvl="1" indent="-114300" algn="l" defTabSz="622300">
            <a:lnSpc>
              <a:spcPct val="90000"/>
            </a:lnSpc>
            <a:spcBef>
              <a:spcPct val="0"/>
            </a:spcBef>
            <a:spcAft>
              <a:spcPct val="15000"/>
            </a:spcAft>
            <a:buChar char="•"/>
          </a:pPr>
          <a:r>
            <a:rPr lang="en-US" sz="1400" b="1" kern="1200" dirty="0">
              <a:latin typeface="Abadi" panose="020B0604020104020204" pitchFamily="34" charset="0"/>
            </a:rPr>
            <a:t>The partnership and coordination which have been built during the crisis should be sustained and the integrated health service delivery should be expanded and strengthened </a:t>
          </a:r>
          <a:endParaRPr lang="en-US" sz="1400" b="1" kern="1200" dirty="0"/>
        </a:p>
      </dsp:txBody>
      <dsp:txXfrm rot="-5400000">
        <a:off x="1225297" y="1547980"/>
        <a:ext cx="10463517" cy="1254974"/>
      </dsp:txXfrm>
    </dsp:sp>
    <dsp:sp modelId="{164CC84D-DE3E-444B-9CEA-2FF5A6638D19}">
      <dsp:nvSpPr>
        <dsp:cNvPr id="0" name=""/>
        <dsp:cNvSpPr/>
      </dsp:nvSpPr>
      <dsp:spPr>
        <a:xfrm rot="5400000">
          <a:off x="-319689" y="3740978"/>
          <a:ext cx="1646559" cy="1152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badi" panose="020B0604020104020204" pitchFamily="34" charset="0"/>
            </a:rPr>
            <a:t>Updating</a:t>
          </a:r>
          <a:r>
            <a:rPr lang="en-US" sz="1300" kern="1200" dirty="0"/>
            <a:t> </a:t>
          </a:r>
        </a:p>
        <a:p>
          <a:pPr marL="0" lvl="0" indent="0" algn="ctr" defTabSz="577850">
            <a:lnSpc>
              <a:spcPct val="90000"/>
            </a:lnSpc>
            <a:spcBef>
              <a:spcPct val="0"/>
            </a:spcBef>
            <a:spcAft>
              <a:spcPct val="35000"/>
            </a:spcAft>
            <a:buNone/>
          </a:pPr>
          <a:r>
            <a:rPr lang="en-US" sz="1400" kern="1200" dirty="0" err="1"/>
            <a:t>cMYP</a:t>
          </a:r>
          <a:r>
            <a:rPr lang="en-US" sz="1300" kern="1200" dirty="0"/>
            <a:t> /National Immunization Strategic plan</a:t>
          </a:r>
        </a:p>
      </dsp:txBody>
      <dsp:txXfrm rot="-5400000">
        <a:off x="-72704" y="4070290"/>
        <a:ext cx="1152591" cy="493968"/>
      </dsp:txXfrm>
    </dsp:sp>
    <dsp:sp modelId="{910DD7E3-6D5A-4A69-BD95-F15BF1FE5326}">
      <dsp:nvSpPr>
        <dsp:cNvPr id="0" name=""/>
        <dsp:cNvSpPr/>
      </dsp:nvSpPr>
      <dsp:spPr>
        <a:xfrm rot="5400000">
          <a:off x="5431660" y="-1236577"/>
          <a:ext cx="1827860" cy="10531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Abadi" panose="020B0604020104020204" pitchFamily="34" charset="0"/>
            </a:rPr>
            <a:t>Development or updating of a comprehensive multi-year plan may be useful for immunization </a:t>
          </a:r>
          <a:r>
            <a:rPr lang="en-US" sz="1400" b="1" kern="1200" dirty="0" err="1">
              <a:latin typeface="Abadi" panose="020B0604020104020204" pitchFamily="34" charset="0"/>
            </a:rPr>
            <a:t>programme</a:t>
          </a:r>
          <a:r>
            <a:rPr lang="en-US" sz="1400" b="1" kern="1200" dirty="0">
              <a:latin typeface="Abadi" panose="020B0604020104020204" pitchFamily="34" charset="0"/>
            </a:rPr>
            <a:t> recovery</a:t>
          </a:r>
          <a:endParaRPr lang="en-US" sz="1400" b="1" kern="1200" dirty="0"/>
        </a:p>
        <a:p>
          <a:pPr marL="114300" lvl="1" indent="-114300" algn="l" defTabSz="622300">
            <a:lnSpc>
              <a:spcPct val="90000"/>
            </a:lnSpc>
            <a:spcBef>
              <a:spcPct val="0"/>
            </a:spcBef>
            <a:spcAft>
              <a:spcPct val="15000"/>
            </a:spcAft>
            <a:buChar char="•"/>
          </a:pPr>
          <a:r>
            <a:rPr lang="en-US" sz="1400" b="1" kern="1200" dirty="0">
              <a:latin typeface="Abadi" panose="020B0604020104020204" pitchFamily="34" charset="0"/>
            </a:rPr>
            <a:t>In protracted emergency situations, and even in active conflicts, all attempts should be made to (re)establish routine vaccination services utilizing available and rehabilitated health facilities and the activities of all health care providing partners who can deliver vaccination on the ground</a:t>
          </a:r>
          <a:endParaRPr lang="en-US" sz="1400" b="1" kern="1200" dirty="0"/>
        </a:p>
        <a:p>
          <a:pPr marL="114300" lvl="1" indent="-114300" algn="l" defTabSz="622300">
            <a:lnSpc>
              <a:spcPct val="90000"/>
            </a:lnSpc>
            <a:spcBef>
              <a:spcPct val="0"/>
            </a:spcBef>
            <a:spcAft>
              <a:spcPct val="15000"/>
            </a:spcAft>
            <a:buChar char="•"/>
          </a:pPr>
          <a:r>
            <a:rPr lang="en-US" sz="1400" b="1" kern="1200" dirty="0">
              <a:latin typeface="Abadi" panose="020B0604020104020204" pitchFamily="34" charset="0"/>
            </a:rPr>
            <a:t>The proportion of vaccinations provided through each of the fixed</a:t>
          </a:r>
          <a:r>
            <a:rPr lang="en-US" sz="1200" kern="1200" dirty="0">
              <a:latin typeface="Abadi" panose="020B0604020104020204" pitchFamily="34" charset="0"/>
            </a:rPr>
            <a:t>, </a:t>
          </a:r>
          <a:r>
            <a:rPr lang="en-US" sz="1400" b="1" kern="1200" dirty="0">
              <a:latin typeface="Abadi" panose="020B0604020104020204" pitchFamily="34" charset="0"/>
            </a:rPr>
            <a:t>outreach and mobile delivery strategies will depend on available and rehabilitated infrastructures as well as feasibility of implementation.</a:t>
          </a:r>
          <a:endParaRPr lang="en-US" sz="1200" b="1" kern="1200" dirty="0"/>
        </a:p>
      </dsp:txBody>
      <dsp:txXfrm rot="-5400000">
        <a:off x="1079887" y="3204425"/>
        <a:ext cx="10442179" cy="1649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F1B34-291D-4661-907C-A6C9A01C5FD3}">
      <dsp:nvSpPr>
        <dsp:cNvPr id="0" name=""/>
        <dsp:cNvSpPr/>
      </dsp:nvSpPr>
      <dsp:spPr>
        <a:xfrm>
          <a:off x="0" y="0"/>
          <a:ext cx="3718987" cy="223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1</a:t>
          </a:r>
          <a:r>
            <a:rPr lang="en-US" sz="1800" b="1" kern="1200" dirty="0">
              <a:latin typeface="Abadi" panose="020B0604020104020204" pitchFamily="34" charset="0"/>
            </a:rPr>
            <a:t>. </a:t>
          </a:r>
          <a:r>
            <a:rPr lang="en-US" sz="1600" b="1" kern="1200" dirty="0">
              <a:latin typeface="Abadi" panose="020B0604020104020204" pitchFamily="34" charset="0"/>
            </a:rPr>
            <a:t>Sudden </a:t>
          </a:r>
          <a:r>
            <a:rPr lang="en-US" sz="1600" b="1" u="sng" kern="1200" dirty="0">
              <a:latin typeface="Abadi" panose="020B0604020104020204" pitchFamily="34" charset="0"/>
            </a:rPr>
            <a:t>unplanned displacement of a large proportion </a:t>
          </a:r>
          <a:r>
            <a:rPr lang="en-US" sz="1600" b="1" kern="1200" dirty="0">
              <a:latin typeface="Abadi" panose="020B0604020104020204" pitchFamily="34" charset="0"/>
            </a:rPr>
            <a:t>of the population away from the community of habitual residence and into any settlement</a:t>
          </a:r>
          <a:endParaRPr lang="en-US" sz="1400" b="1" kern="1200" dirty="0">
            <a:latin typeface="Abadi" panose="020B0604020104020204" pitchFamily="34" charset="0"/>
          </a:endParaRPr>
        </a:p>
        <a:p>
          <a:pPr marL="0" lvl="0" indent="0" algn="ctr" defTabSz="711200">
            <a:lnSpc>
              <a:spcPct val="90000"/>
            </a:lnSpc>
            <a:spcBef>
              <a:spcPct val="0"/>
            </a:spcBef>
            <a:spcAft>
              <a:spcPct val="35000"/>
            </a:spcAft>
            <a:buNone/>
          </a:pPr>
          <a:r>
            <a:rPr lang="en-US" sz="1600" kern="1200" dirty="0">
              <a:latin typeface="Abadi" panose="020B0604020104020204" pitchFamily="34" charset="0"/>
            </a:rPr>
            <a:t>e.g. refugee or internally displaced persons’ camps, host community, urban areas, or uninhabited areas within the same country or across international borders</a:t>
          </a:r>
          <a:endParaRPr lang="en-US" sz="1600" kern="1200" dirty="0"/>
        </a:p>
      </dsp:txBody>
      <dsp:txXfrm>
        <a:off x="0" y="0"/>
        <a:ext cx="3718987" cy="2231392"/>
      </dsp:txXfrm>
    </dsp:sp>
    <dsp:sp modelId="{FFCF7231-EE21-4017-9983-DE0B63FBF12B}">
      <dsp:nvSpPr>
        <dsp:cNvPr id="0" name=""/>
        <dsp:cNvSpPr/>
      </dsp:nvSpPr>
      <dsp:spPr>
        <a:xfrm>
          <a:off x="4134807" y="0"/>
          <a:ext cx="3718987" cy="2395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104020204" pitchFamily="34" charset="0"/>
            </a:rPr>
            <a:t>2. </a:t>
          </a:r>
          <a:r>
            <a:rPr lang="en-US" sz="1800" b="1" kern="1200" dirty="0">
              <a:latin typeface="Abadi" panose="020B0604020104020204" pitchFamily="34" charset="0"/>
            </a:rPr>
            <a:t>Direct exposure of the civilian, non-combatant population to new or exacerbated </a:t>
          </a:r>
          <a:r>
            <a:rPr lang="en-US" sz="1800" kern="1200" dirty="0">
              <a:latin typeface="Abadi" panose="020B0604020104020204" pitchFamily="34" charset="0"/>
            </a:rPr>
            <a:t>and sustained episodes of armed conflict</a:t>
          </a:r>
          <a:r>
            <a:rPr lang="en-US" sz="1400" kern="1200" dirty="0">
              <a:latin typeface="Abadi" panose="020B0604020104020204" pitchFamily="34" charset="0"/>
            </a:rPr>
            <a:t> </a:t>
          </a:r>
          <a:r>
            <a:rPr lang="en-US" sz="1600" kern="1200" dirty="0">
              <a:latin typeface="Abadi" panose="020B0604020104020204" pitchFamily="34" charset="0"/>
            </a:rPr>
            <a:t>resulting in risk factors including disrupted access to health care, disrupted water and sanitation, food insecurity, etc. </a:t>
          </a:r>
          <a:endParaRPr lang="en-US" sz="1600" kern="1200" dirty="0"/>
        </a:p>
      </dsp:txBody>
      <dsp:txXfrm>
        <a:off x="4134807" y="0"/>
        <a:ext cx="3718987" cy="2395466"/>
      </dsp:txXfrm>
    </dsp:sp>
    <dsp:sp modelId="{AE4993B2-E606-4BE8-B5AC-03F394BFEE2A}">
      <dsp:nvSpPr>
        <dsp:cNvPr id="0" name=""/>
        <dsp:cNvSpPr/>
      </dsp:nvSpPr>
      <dsp:spPr>
        <a:xfrm>
          <a:off x="8181773" y="135556"/>
          <a:ext cx="3718987" cy="223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104020204" pitchFamily="34" charset="0"/>
            </a:rPr>
            <a:t>3. Impending or already occurred sudden deterioration of nutritional status, </a:t>
          </a:r>
          <a:r>
            <a:rPr lang="en-US" sz="1600" kern="1200" dirty="0">
              <a:latin typeface="Abadi" panose="020B0604020104020204" pitchFamily="34" charset="0"/>
            </a:rPr>
            <a:t>as evidenced by reliable food security and/or nutritional indicators, beyond and above known seasonal fluctuations or situations of chronic poor nutritional status and/or food insecurity</a:t>
          </a:r>
          <a:endParaRPr lang="en-US" sz="1600" kern="1200" dirty="0"/>
        </a:p>
      </dsp:txBody>
      <dsp:txXfrm>
        <a:off x="8181773" y="135556"/>
        <a:ext cx="3718987" cy="2231392"/>
      </dsp:txXfrm>
    </dsp:sp>
    <dsp:sp modelId="{6B3E8801-F458-4F86-A2ED-7AE311D835C1}">
      <dsp:nvSpPr>
        <dsp:cNvPr id="0" name=""/>
        <dsp:cNvSpPr/>
      </dsp:nvSpPr>
      <dsp:spPr>
        <a:xfrm>
          <a:off x="444419" y="2472319"/>
          <a:ext cx="4453339" cy="2237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104020204" pitchFamily="34" charset="0"/>
            </a:rPr>
            <a:t>4. Natural or industrial disaster resulting in temporary homelessness, disruption to critical public services </a:t>
          </a:r>
        </a:p>
        <a:p>
          <a:pPr marL="0" lvl="0" indent="0" algn="ctr" defTabSz="800100">
            <a:lnSpc>
              <a:spcPct val="90000"/>
            </a:lnSpc>
            <a:spcBef>
              <a:spcPct val="0"/>
            </a:spcBef>
            <a:spcAft>
              <a:spcPct val="35000"/>
            </a:spcAft>
            <a:buNone/>
          </a:pPr>
          <a:r>
            <a:rPr lang="en-US" sz="1600" kern="1200" dirty="0">
              <a:latin typeface="Abadi" panose="020B0604020104020204" pitchFamily="34" charset="0"/>
            </a:rPr>
            <a:t>e.g. health care, water and sanitation, food deliveries, etc.), increased risk of injury and/or exposure to adverse weather conditions, famine, drought, environmental degradation for a large proportion of the population.</a:t>
          </a:r>
          <a:endParaRPr lang="en-US" sz="1600" kern="1200" dirty="0"/>
        </a:p>
      </dsp:txBody>
      <dsp:txXfrm>
        <a:off x="444419" y="2472319"/>
        <a:ext cx="4453339" cy="2237149"/>
      </dsp:txXfrm>
    </dsp:sp>
    <dsp:sp modelId="{D6C83DE2-51B2-4EC3-8CCA-D711A7D7D088}">
      <dsp:nvSpPr>
        <dsp:cNvPr id="0" name=""/>
        <dsp:cNvSpPr/>
      </dsp:nvSpPr>
      <dsp:spPr>
        <a:xfrm>
          <a:off x="6157974" y="2489813"/>
          <a:ext cx="4724230" cy="223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panose="020B0604020104020204" pitchFamily="34" charset="0"/>
            </a:rPr>
            <a:t>5. Sudden breakdown of critical administrative and management functions within the public and/ or private sector, due to any reason</a:t>
          </a:r>
          <a:r>
            <a:rPr lang="en-US" sz="1600" kern="1200" dirty="0">
              <a:latin typeface="Abadi" panose="020B0604020104020204" pitchFamily="34" charset="0"/>
            </a:rPr>
            <a:t>, resulting in large-scale disruption of public health and related services (e.g. water and sanitation)</a:t>
          </a:r>
          <a:endParaRPr lang="en-US" sz="1600" kern="1200" dirty="0"/>
        </a:p>
      </dsp:txBody>
      <dsp:txXfrm>
        <a:off x="6157974" y="2489813"/>
        <a:ext cx="4724230" cy="2231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5ABF7-E2BF-49A4-8E86-9A83F92B7F47}">
      <dsp:nvSpPr>
        <dsp:cNvPr id="0" name=""/>
        <dsp:cNvSpPr/>
      </dsp:nvSpPr>
      <dsp:spPr>
        <a:xfrm>
          <a:off x="0" y="0"/>
          <a:ext cx="10972800" cy="14949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badi" panose="020B0604020104020204" pitchFamily="34" charset="0"/>
            </a:rPr>
            <a:t>In humanitarian emergencies, it is important to clearly identify and appoint the team to lead and coordinate immunization activities</a:t>
          </a:r>
          <a:endParaRPr lang="en-US" sz="2800" kern="1200" dirty="0"/>
        </a:p>
      </dsp:txBody>
      <dsp:txXfrm>
        <a:off x="0" y="0"/>
        <a:ext cx="10972800" cy="1494948"/>
      </dsp:txXfrm>
    </dsp:sp>
    <dsp:sp modelId="{78D36082-B67A-46E4-AED0-E8C735C81143}">
      <dsp:nvSpPr>
        <dsp:cNvPr id="0" name=""/>
        <dsp:cNvSpPr/>
      </dsp:nvSpPr>
      <dsp:spPr>
        <a:xfrm>
          <a:off x="1339" y="1494948"/>
          <a:ext cx="2194024" cy="3139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Immunization Task Force (ITF) should be established </a:t>
          </a:r>
          <a:r>
            <a:rPr lang="en-US" sz="1600" b="1" kern="1200" dirty="0">
              <a:latin typeface="Abadi" panose="020B0604020104020204" pitchFamily="34" charset="0"/>
            </a:rPr>
            <a:t>by the highest level of the health authority or by the humanitarian country team</a:t>
          </a:r>
          <a:r>
            <a:rPr lang="en-US" sz="1600" kern="1200" dirty="0">
              <a:latin typeface="Abadi" panose="020B0604020104020204" pitchFamily="34" charset="0"/>
            </a:rPr>
            <a:t> if a functional government does not exist. </a:t>
          </a:r>
          <a:endParaRPr lang="en-US" sz="1600" kern="1200" dirty="0"/>
        </a:p>
      </dsp:txBody>
      <dsp:txXfrm>
        <a:off x="1339" y="1494948"/>
        <a:ext cx="2194024" cy="3139392"/>
      </dsp:txXfrm>
    </dsp:sp>
    <dsp:sp modelId="{9879686B-CE2B-403F-B7E1-3DB7A5A2C5A6}">
      <dsp:nvSpPr>
        <dsp:cNvPr id="0" name=""/>
        <dsp:cNvSpPr/>
      </dsp:nvSpPr>
      <dsp:spPr>
        <a:xfrm>
          <a:off x="2195363" y="1494948"/>
          <a:ext cx="2194024" cy="3139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An ITF may be established in the country </a:t>
          </a:r>
          <a:r>
            <a:rPr lang="en-US" sz="1600" b="1" kern="1200" dirty="0">
              <a:latin typeface="Abadi" panose="020B0604020104020204" pitchFamily="34" charset="0"/>
            </a:rPr>
            <a:t>based on existing bodies to avoid creating parallel systems</a:t>
          </a:r>
          <a:r>
            <a:rPr lang="en-US" sz="1600" kern="1200" dirty="0">
              <a:latin typeface="Abadi" panose="020B0604020104020204" pitchFamily="34" charset="0"/>
            </a:rPr>
            <a:t>, or can be established de novo, according to needs. </a:t>
          </a:r>
          <a:endParaRPr lang="en-US" sz="1600" kern="1200" dirty="0"/>
        </a:p>
      </dsp:txBody>
      <dsp:txXfrm>
        <a:off x="2195363" y="1494948"/>
        <a:ext cx="2194024" cy="3139392"/>
      </dsp:txXfrm>
    </dsp:sp>
    <dsp:sp modelId="{E7A25E64-9579-4993-A6A6-4DF837D1E9EB}">
      <dsp:nvSpPr>
        <dsp:cNvPr id="0" name=""/>
        <dsp:cNvSpPr/>
      </dsp:nvSpPr>
      <dsp:spPr>
        <a:xfrm>
          <a:off x="4389387" y="1494948"/>
          <a:ext cx="2194024" cy="3139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panose="020B0604020104020204" pitchFamily="34" charset="0"/>
            </a:rPr>
            <a:t>An ITF </a:t>
          </a:r>
          <a:r>
            <a:rPr lang="en-US" sz="1500" u="sng" kern="1200" dirty="0">
              <a:latin typeface="Abadi" panose="020B0604020104020204" pitchFamily="34" charset="0"/>
            </a:rPr>
            <a:t>consists of government and/or local </a:t>
          </a:r>
          <a:r>
            <a:rPr lang="en-US" sz="1600" u="sng" kern="1200" dirty="0">
              <a:latin typeface="Abadi" panose="020B0604020104020204" pitchFamily="34" charset="0"/>
            </a:rPr>
            <a:t>authorities</a:t>
          </a:r>
          <a:r>
            <a:rPr lang="en-US" sz="1500" u="sng" kern="1200" dirty="0">
              <a:latin typeface="Abadi" panose="020B0604020104020204" pitchFamily="34" charset="0"/>
            </a:rPr>
            <a:t> and partners such as national and international NGOs, international organizations and civil society organizations </a:t>
          </a:r>
          <a:r>
            <a:rPr lang="en-US" sz="1500" kern="1200" dirty="0">
              <a:latin typeface="Abadi" panose="020B0604020104020204" pitchFamily="34" charset="0"/>
            </a:rPr>
            <a:t>(CSOs), and can be a part of the overall Health Task Force or Health Cluster , if a cluster approach is adopted within the country</a:t>
          </a:r>
          <a:endParaRPr lang="en-US" sz="1500" kern="1200" dirty="0"/>
        </a:p>
      </dsp:txBody>
      <dsp:txXfrm>
        <a:off x="4389387" y="1494948"/>
        <a:ext cx="2194024" cy="3139392"/>
      </dsp:txXfrm>
    </dsp:sp>
    <dsp:sp modelId="{2FB1C6BB-916A-41CC-BEA0-5A3A7EE34A6F}">
      <dsp:nvSpPr>
        <dsp:cNvPr id="0" name=""/>
        <dsp:cNvSpPr/>
      </dsp:nvSpPr>
      <dsp:spPr>
        <a:xfrm>
          <a:off x="6583412" y="1494948"/>
          <a:ext cx="2194024" cy="3139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panose="020B0604020104020204" pitchFamily="34" charset="0"/>
            </a:rPr>
            <a:t>The </a:t>
          </a:r>
          <a:r>
            <a:rPr lang="en-US" sz="1500" u="sng" kern="1200" dirty="0">
              <a:latin typeface="Abadi" panose="020B0604020104020204" pitchFamily="34" charset="0"/>
            </a:rPr>
            <a:t>host country government and/ or local authorities have the primary responsibility for directing and coordina</a:t>
          </a:r>
          <a:r>
            <a:rPr lang="en-US" sz="1500" kern="1200" dirty="0">
              <a:latin typeface="Abadi" panose="020B0604020104020204" pitchFamily="34" charset="0"/>
            </a:rPr>
            <a:t>ting the operational response of the ITF, with the strong support of other stakeholders whenever possible.</a:t>
          </a:r>
          <a:endParaRPr lang="en-US" sz="1500" kern="1200" dirty="0"/>
        </a:p>
      </dsp:txBody>
      <dsp:txXfrm>
        <a:off x="6583412" y="1494948"/>
        <a:ext cx="2194024" cy="3139392"/>
      </dsp:txXfrm>
    </dsp:sp>
    <dsp:sp modelId="{5F75D1E9-04B4-41CC-886E-061311AC7C81}">
      <dsp:nvSpPr>
        <dsp:cNvPr id="0" name=""/>
        <dsp:cNvSpPr/>
      </dsp:nvSpPr>
      <dsp:spPr>
        <a:xfrm>
          <a:off x="8777436" y="1494948"/>
          <a:ext cx="2194024" cy="3139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badi" panose="020B0604020104020204" pitchFamily="34" charset="0"/>
            </a:rPr>
            <a:t>One of the main strengths of the ITF should be the mechanism for </a:t>
          </a:r>
          <a:r>
            <a:rPr lang="en-US" sz="1500" u="sng" kern="1200" dirty="0">
              <a:latin typeface="Abadi" panose="020B0604020104020204" pitchFamily="34" charset="0"/>
            </a:rPr>
            <a:t>evidence-based decision making that all members adopt, advocate and apply</a:t>
          </a:r>
          <a:r>
            <a:rPr lang="en-US" sz="1500" kern="1200" dirty="0">
              <a:latin typeface="Abadi" panose="020B0604020104020204" pitchFamily="34" charset="0"/>
            </a:rPr>
            <a:t>. Ideally, emergency scenarios have been anticipated and prepared for, which would allow for the rapid convening of the ITF when a crisis strikes</a:t>
          </a:r>
          <a:endParaRPr lang="en-US" sz="1500" kern="1200" dirty="0"/>
        </a:p>
      </dsp:txBody>
      <dsp:txXfrm>
        <a:off x="8777436" y="1494948"/>
        <a:ext cx="2194024" cy="3139392"/>
      </dsp:txXfrm>
    </dsp:sp>
    <dsp:sp modelId="{051B4657-73D6-4BCA-8A98-95C36203DC1D}">
      <dsp:nvSpPr>
        <dsp:cNvPr id="0" name=""/>
        <dsp:cNvSpPr/>
      </dsp:nvSpPr>
      <dsp:spPr>
        <a:xfrm>
          <a:off x="0" y="4634341"/>
          <a:ext cx="10972800" cy="3488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911EE-8F09-49BB-97AC-707DD244EC52}">
      <dsp:nvSpPr>
        <dsp:cNvPr id="0" name=""/>
        <dsp:cNvSpPr/>
      </dsp:nvSpPr>
      <dsp:spPr>
        <a:xfrm rot="5400000">
          <a:off x="6344364" y="-701922"/>
          <a:ext cx="1891803" cy="343891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panose="020B0604020104020204" pitchFamily="34" charset="0"/>
            </a:rPr>
            <a:t>OPERATION CONTROL ROOM SHOULD ENSURE COORDINATION OF ACTIVITIES, COMMUNICATIONS, AND ONGOING RESPONSE TO THE NEEDS IN THE PERIPHERY</a:t>
          </a:r>
          <a:endParaRPr lang="en-US" sz="1400" kern="1200" dirty="0"/>
        </a:p>
      </dsp:txBody>
      <dsp:txXfrm rot="-5400000">
        <a:off x="6143963" y="386932"/>
        <a:ext cx="2292607" cy="1261202"/>
      </dsp:txXfrm>
    </dsp:sp>
    <dsp:sp modelId="{82845584-5FD9-4CF8-B131-6988E814FECC}">
      <dsp:nvSpPr>
        <dsp:cNvPr id="0" name=""/>
        <dsp:cNvSpPr/>
      </dsp:nvSpPr>
      <dsp:spPr>
        <a:xfrm>
          <a:off x="8498511" y="2100246"/>
          <a:ext cx="2246689" cy="2128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panose="020B0604020104020204" pitchFamily="34" charset="0"/>
            </a:rPr>
            <a:t>Functionality of the task force needs these elements to be considered for its successful operationalization </a:t>
          </a:r>
        </a:p>
        <a:p>
          <a:pPr marL="0" lvl="0" indent="0" algn="l" defTabSz="711200">
            <a:lnSpc>
              <a:spcPct val="90000"/>
            </a:lnSpc>
            <a:spcBef>
              <a:spcPct val="0"/>
            </a:spcBef>
            <a:spcAft>
              <a:spcPct val="35000"/>
            </a:spcAft>
            <a:buNone/>
          </a:pPr>
          <a:endParaRPr lang="en-US" sz="1600" kern="1200" dirty="0">
            <a:latin typeface="Abadi" panose="020B0604020104020204" pitchFamily="34" charset="0"/>
          </a:endParaRPr>
        </a:p>
        <a:p>
          <a:pPr marL="0" lvl="0" indent="0" algn="l" defTabSz="711200">
            <a:lnSpc>
              <a:spcPct val="90000"/>
            </a:lnSpc>
            <a:spcBef>
              <a:spcPct val="0"/>
            </a:spcBef>
            <a:spcAft>
              <a:spcPct val="35000"/>
            </a:spcAft>
            <a:buNone/>
          </a:pPr>
          <a:r>
            <a:rPr lang="en-US" sz="1600" kern="1200" dirty="0">
              <a:solidFill>
                <a:srgbClr val="FF0000"/>
              </a:solidFill>
              <a:latin typeface="Abadi" panose="020B0604020104020204" pitchFamily="34" charset="0"/>
            </a:rPr>
            <a:t>NITAGs are missed out usually </a:t>
          </a:r>
        </a:p>
      </dsp:txBody>
      <dsp:txXfrm>
        <a:off x="8498511" y="2100246"/>
        <a:ext cx="2246689" cy="2128210"/>
      </dsp:txXfrm>
    </dsp:sp>
    <dsp:sp modelId="{B1A580B1-3DBC-43FA-996F-6D270804CD3E}">
      <dsp:nvSpPr>
        <dsp:cNvPr id="0" name=""/>
        <dsp:cNvSpPr/>
      </dsp:nvSpPr>
      <dsp:spPr>
        <a:xfrm rot="5400000">
          <a:off x="3069974" y="-474544"/>
          <a:ext cx="1891803" cy="308343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Representation of all levels of administration </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Participation of strong national technical entity </a:t>
          </a:r>
        </a:p>
        <a:p>
          <a:pPr marL="0" lvl="0" indent="0" algn="ctr" defTabSz="711200">
            <a:lnSpc>
              <a:spcPct val="90000"/>
            </a:lnSpc>
            <a:spcBef>
              <a:spcPct val="0"/>
            </a:spcBef>
            <a:spcAft>
              <a:spcPct val="35000"/>
            </a:spcAft>
            <a:buNone/>
          </a:pPr>
          <a:r>
            <a:rPr lang="en-US" sz="1600" kern="1200" dirty="0"/>
            <a:t> </a:t>
          </a:r>
          <a:endParaRPr lang="en-US" sz="1200" kern="1200" dirty="0"/>
        </a:p>
      </dsp:txBody>
      <dsp:txXfrm rot="-5400000">
        <a:off x="2988064" y="436574"/>
        <a:ext cx="2055624" cy="1261202"/>
      </dsp:txXfrm>
    </dsp:sp>
    <dsp:sp modelId="{96883AB8-F363-4357-9AE1-C3C662A35C32}">
      <dsp:nvSpPr>
        <dsp:cNvPr id="0" name=""/>
        <dsp:cNvSpPr/>
      </dsp:nvSpPr>
      <dsp:spPr>
        <a:xfrm rot="5400000">
          <a:off x="2836628" y="890000"/>
          <a:ext cx="1891803" cy="35026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panose="020B0604020104020204" pitchFamily="34" charset="0"/>
            </a:rPr>
            <a:t>IMMUNIZATION TASK FORCE AND HEALTH CLUSTER INTERACTION ENSURES ALIGNMENT OF INTERNATIONAL RESPONSES WITH NATIONAL STRUCTURES</a:t>
          </a:r>
          <a:endParaRPr lang="en-US" sz="1400" kern="1200" dirty="0"/>
        </a:p>
      </dsp:txBody>
      <dsp:txXfrm rot="-5400000">
        <a:off x="2614979" y="2010727"/>
        <a:ext cx="2335103" cy="1261202"/>
      </dsp:txXfrm>
    </dsp:sp>
    <dsp:sp modelId="{9854C772-B2BF-49DC-A478-9E46B72EF7D0}">
      <dsp:nvSpPr>
        <dsp:cNvPr id="0" name=""/>
        <dsp:cNvSpPr/>
      </dsp:nvSpPr>
      <dsp:spPr>
        <a:xfrm>
          <a:off x="2000911" y="2223599"/>
          <a:ext cx="2043147" cy="1135082"/>
        </a:xfrm>
        <a:prstGeom prst="rect">
          <a:avLst/>
        </a:prstGeom>
        <a:noFill/>
        <a:ln>
          <a:noFill/>
        </a:ln>
        <a:effectLst/>
      </dsp:spPr>
      <dsp:style>
        <a:lnRef idx="0">
          <a:scrgbClr r="0" g="0" b="0"/>
        </a:lnRef>
        <a:fillRef idx="0">
          <a:scrgbClr r="0" g="0" b="0"/>
        </a:fillRef>
        <a:effectRef idx="0">
          <a:scrgbClr r="0" g="0" b="0"/>
        </a:effectRef>
        <a:fontRef idx="minor"/>
      </dsp:style>
    </dsp:sp>
    <dsp:sp modelId="{84AEA174-F11F-429B-A703-D7111BAAFE3A}">
      <dsp:nvSpPr>
        <dsp:cNvPr id="0" name=""/>
        <dsp:cNvSpPr/>
      </dsp:nvSpPr>
      <dsp:spPr>
        <a:xfrm rot="5400000">
          <a:off x="5766735" y="1570563"/>
          <a:ext cx="1891803" cy="244115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ITF </a:t>
          </a:r>
          <a:r>
            <a:rPr lang="en-US" sz="1200" kern="1200" dirty="0">
              <a:latin typeface="Abadi" panose="020B0604020104020204" pitchFamily="34" charset="0"/>
            </a:rPr>
            <a:t>NATIONAL-LEVEL FOCUS: </a:t>
          </a:r>
        </a:p>
        <a:p>
          <a:pPr marL="0" lvl="0" indent="0" algn="ctr" defTabSz="533400">
            <a:lnSpc>
              <a:spcPct val="90000"/>
            </a:lnSpc>
            <a:spcBef>
              <a:spcPct val="0"/>
            </a:spcBef>
            <a:spcAft>
              <a:spcPct val="35000"/>
            </a:spcAft>
            <a:buNone/>
          </a:pPr>
          <a:r>
            <a:rPr lang="en-US" sz="1200" kern="1200" dirty="0">
              <a:latin typeface="Abadi" panose="020B0604020104020204" pitchFamily="34" charset="0"/>
            </a:rPr>
            <a:t>POLICY ISSUES &amp; STRATEGIC PLANNING ;Subnational focus LOCAL PLANNING  &amp; IMPLEMENTATION </a:t>
          </a:r>
          <a:endParaRPr lang="en-US" sz="1200" kern="1200" dirty="0"/>
        </a:p>
      </dsp:txBody>
      <dsp:txXfrm rot="-5400000">
        <a:off x="5898920" y="2160539"/>
        <a:ext cx="1627434" cy="1261202"/>
      </dsp:txXfrm>
    </dsp:sp>
    <dsp:sp modelId="{B19150E7-4B8A-47DD-93B8-A198970DC132}">
      <dsp:nvSpPr>
        <dsp:cNvPr id="0" name=""/>
        <dsp:cNvSpPr/>
      </dsp:nvSpPr>
      <dsp:spPr>
        <a:xfrm rot="5400000">
          <a:off x="5886174" y="3136561"/>
          <a:ext cx="1891803" cy="2526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ITF and NITAG should work together on technical issues </a:t>
          </a:r>
        </a:p>
      </dsp:txBody>
      <dsp:txXfrm rot="-5400000">
        <a:off x="5989803" y="3769371"/>
        <a:ext cx="1684546" cy="1261202"/>
      </dsp:txXfrm>
    </dsp:sp>
    <dsp:sp modelId="{B73D8002-8E34-45D0-BB13-E1C4CD10CDDC}">
      <dsp:nvSpPr>
        <dsp:cNvPr id="0" name=""/>
        <dsp:cNvSpPr/>
      </dsp:nvSpPr>
      <dsp:spPr>
        <a:xfrm>
          <a:off x="6700151" y="3829361"/>
          <a:ext cx="2111252" cy="1135082"/>
        </a:xfrm>
        <a:prstGeom prst="rect">
          <a:avLst/>
        </a:prstGeom>
        <a:noFill/>
        <a:ln>
          <a:noFill/>
        </a:ln>
        <a:effectLst/>
      </dsp:spPr>
      <dsp:style>
        <a:lnRef idx="0">
          <a:scrgbClr r="0" g="0" b="0"/>
        </a:lnRef>
        <a:fillRef idx="0">
          <a:scrgbClr r="0" g="0" b="0"/>
        </a:fillRef>
        <a:effectRef idx="0">
          <a:scrgbClr r="0" g="0" b="0"/>
        </a:effectRef>
        <a:fontRef idx="minor"/>
      </dsp:style>
    </dsp:sp>
    <dsp:sp modelId="{6720162F-F06D-4E28-BD93-46FAE6130332}">
      <dsp:nvSpPr>
        <dsp:cNvPr id="0" name=""/>
        <dsp:cNvSpPr/>
      </dsp:nvSpPr>
      <dsp:spPr>
        <a:xfrm rot="5400000">
          <a:off x="2584545" y="2799816"/>
          <a:ext cx="1891803" cy="311819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Early involvement of the community in all aspects of the Immunization work  for its sustained implementation </a:t>
          </a:r>
        </a:p>
      </dsp:txBody>
      <dsp:txXfrm rot="-5400000">
        <a:off x="2491047" y="3728314"/>
        <a:ext cx="2078798" cy="1261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525EA-EC30-47FA-903A-9099E9487D72}">
      <dsp:nvSpPr>
        <dsp:cNvPr id="0" name=""/>
        <dsp:cNvSpPr/>
      </dsp:nvSpPr>
      <dsp:spPr>
        <a:xfrm>
          <a:off x="3701634" y="0"/>
          <a:ext cx="8023799" cy="12210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badi" panose="020B0604020104020204" pitchFamily="34" charset="0"/>
            </a:rPr>
            <a:t>TO HELP DETERMINE</a:t>
          </a:r>
        </a:p>
        <a:p>
          <a:pPr marL="342900" lvl="2" indent="-171450" algn="l" defTabSz="800100">
            <a:lnSpc>
              <a:spcPct val="90000"/>
            </a:lnSpc>
            <a:spcBef>
              <a:spcPct val="0"/>
            </a:spcBef>
            <a:spcAft>
              <a:spcPct val="15000"/>
            </a:spcAft>
            <a:buChar char="•"/>
          </a:pPr>
          <a:r>
            <a:rPr lang="en-US" sz="1800" kern="1200" dirty="0">
              <a:latin typeface="Abadi" panose="020B0604020104020204" pitchFamily="34" charset="0"/>
            </a:rPr>
            <a:t>WHAT EMERGENCY VACCINES TO DEPLOY, </a:t>
          </a:r>
        </a:p>
        <a:p>
          <a:pPr marL="342900" lvl="2" indent="-171450" algn="l" defTabSz="800100">
            <a:lnSpc>
              <a:spcPct val="90000"/>
            </a:lnSpc>
            <a:spcBef>
              <a:spcPct val="0"/>
            </a:spcBef>
            <a:spcAft>
              <a:spcPct val="15000"/>
            </a:spcAft>
            <a:buChar char="•"/>
          </a:pPr>
          <a:r>
            <a:rPr lang="en-US" sz="1800" kern="1200" dirty="0">
              <a:latin typeface="Abadi" panose="020B0604020104020204" pitchFamily="34" charset="0"/>
            </a:rPr>
            <a:t>THE SPECIFIC TARGET POPULATIONS AND THE RELEVANT GEOGRAPHIC LOCATIONS.</a:t>
          </a:r>
        </a:p>
      </dsp:txBody>
      <dsp:txXfrm>
        <a:off x="3701634" y="152637"/>
        <a:ext cx="7565887" cy="915825"/>
      </dsp:txXfrm>
    </dsp:sp>
    <dsp:sp modelId="{C2645C78-402D-437C-9D62-09C316984B35}">
      <dsp:nvSpPr>
        <dsp:cNvPr id="0" name=""/>
        <dsp:cNvSpPr/>
      </dsp:nvSpPr>
      <dsp:spPr>
        <a:xfrm>
          <a:off x="252484" y="120938"/>
          <a:ext cx="3334772" cy="983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panose="020B0604020104020204" pitchFamily="34" charset="0"/>
            </a:rPr>
            <a:t>THE IMMUNIZATION TASK FORCE SHOULD ASSESS THE NATIONAL IMMUNIZATION PROGRAMME </a:t>
          </a:r>
          <a:endParaRPr lang="en-US" sz="1400" kern="1200" dirty="0"/>
        </a:p>
      </dsp:txBody>
      <dsp:txXfrm>
        <a:off x="300470" y="168924"/>
        <a:ext cx="3238800" cy="887033"/>
      </dsp:txXfrm>
    </dsp:sp>
    <dsp:sp modelId="{3FA3B6D3-7377-44F1-BB50-42B18AC2455A}">
      <dsp:nvSpPr>
        <dsp:cNvPr id="0" name=""/>
        <dsp:cNvSpPr/>
      </dsp:nvSpPr>
      <dsp:spPr>
        <a:xfrm>
          <a:off x="2269276" y="1150504"/>
          <a:ext cx="9593964" cy="3912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badi" panose="020B0604020104020204" pitchFamily="34" charset="0"/>
            </a:rPr>
            <a:t>Disease</a:t>
          </a:r>
          <a:r>
            <a:rPr lang="en-US" sz="1800" kern="1200" dirty="0">
              <a:latin typeface="Abadi" panose="020B0604020104020204" pitchFamily="34" charset="0"/>
            </a:rPr>
            <a:t> </a:t>
          </a:r>
          <a:r>
            <a:rPr lang="en-US" sz="1800" b="1" kern="1200" dirty="0">
              <a:latin typeface="Abadi" panose="020B0604020104020204" pitchFamily="34" charset="0"/>
            </a:rPr>
            <a:t>characteristics</a:t>
          </a:r>
          <a:r>
            <a:rPr lang="en-US" sz="1800" kern="1200" dirty="0">
              <a:latin typeface="Abadi" panose="020B0604020104020204" pitchFamily="34" charset="0"/>
            </a:rPr>
            <a:t>: recent and ongoing outbreaks of VPDs, seasonality of epidemic prone diseases (e.g. measles, cholera, meningitis, etc.). </a:t>
          </a:r>
          <a:endParaRPr lang="en-US" sz="1800" kern="1200" dirty="0"/>
        </a:p>
        <a:p>
          <a:pPr marL="57150" lvl="1" indent="-57150" algn="l" defTabSz="488950">
            <a:lnSpc>
              <a:spcPct val="90000"/>
            </a:lnSpc>
            <a:spcBef>
              <a:spcPct val="0"/>
            </a:spcBef>
            <a:spcAft>
              <a:spcPct val="15000"/>
            </a:spcAft>
            <a:buChar char="•"/>
          </a:pPr>
          <a:endParaRPr lang="en-US" sz="1100" kern="1200" dirty="0">
            <a:latin typeface="Abadi" panose="020B0604020104020204" pitchFamily="34" charset="0"/>
          </a:endParaRPr>
        </a:p>
        <a:p>
          <a:pPr marL="171450" lvl="1" indent="-171450" algn="l" defTabSz="800100">
            <a:lnSpc>
              <a:spcPct val="90000"/>
            </a:lnSpc>
            <a:spcBef>
              <a:spcPct val="0"/>
            </a:spcBef>
            <a:spcAft>
              <a:spcPct val="15000"/>
            </a:spcAft>
            <a:buChar char="•"/>
          </a:pPr>
          <a:r>
            <a:rPr lang="en-US" sz="1800" b="1" kern="1200" dirty="0">
              <a:latin typeface="Abadi" panose="020B0604020104020204" pitchFamily="34" charset="0"/>
            </a:rPr>
            <a:t>Target/beneficiary population and service delivery characteristics </a:t>
          </a:r>
          <a:r>
            <a:rPr lang="en-US" sz="1800" kern="1200" dirty="0">
              <a:latin typeface="Abadi" panose="020B0604020104020204" pitchFamily="34" charset="0"/>
            </a:rPr>
            <a:t>(for routine or supplementary vaccinations): age groups, gender, geographic location, population movements, appropriate and equitable delivery strategies (i.e. fixed sites or outreach), baseline immunization coverage in the affected areas considering available data from different sources such as recent micro-plans. </a:t>
          </a:r>
        </a:p>
        <a:p>
          <a:pPr marL="57150" lvl="1" indent="-57150" algn="l" defTabSz="444500">
            <a:lnSpc>
              <a:spcPct val="90000"/>
            </a:lnSpc>
            <a:spcBef>
              <a:spcPct val="0"/>
            </a:spcBef>
            <a:spcAft>
              <a:spcPct val="15000"/>
            </a:spcAft>
            <a:buChar char="•"/>
          </a:pPr>
          <a:endParaRPr lang="en-US" sz="1000" kern="1200" dirty="0">
            <a:latin typeface="Abadi" panose="020B0604020104020204" pitchFamily="34" charset="0"/>
          </a:endParaRPr>
        </a:p>
        <a:p>
          <a:pPr marL="171450" lvl="1" indent="-171450" algn="l" defTabSz="800100">
            <a:lnSpc>
              <a:spcPct val="90000"/>
            </a:lnSpc>
            <a:spcBef>
              <a:spcPct val="0"/>
            </a:spcBef>
            <a:spcAft>
              <a:spcPct val="15000"/>
            </a:spcAft>
            <a:buChar char="•"/>
          </a:pPr>
          <a:r>
            <a:rPr lang="en-US" sz="1800" b="1" kern="1200" dirty="0">
              <a:latin typeface="Abadi" panose="020B0604020104020204" pitchFamily="34" charset="0"/>
            </a:rPr>
            <a:t>Material resources</a:t>
          </a:r>
          <a:r>
            <a:rPr lang="en-US" sz="1800" kern="1200" dirty="0">
              <a:latin typeface="Abadi" panose="020B0604020104020204" pitchFamily="34" charset="0"/>
            </a:rPr>
            <a:t>: health facility infrastructure and functionality, vaccine and supplies availability, cold-chain inventory and current cold-chain capacity (to include information on possibility to resource equipment from other sources such as military, food industry, etc.), information on power supply (electricity, gas, solar, etc.), information on waste management practices (including availability of incinerators from health and non-health sector</a:t>
          </a:r>
        </a:p>
      </dsp:txBody>
      <dsp:txXfrm>
        <a:off x="2269276" y="1639591"/>
        <a:ext cx="8126703" cy="2934523"/>
      </dsp:txXfrm>
    </dsp:sp>
    <dsp:sp modelId="{134F7A66-A690-4C10-84AE-55E84A3CD40B}">
      <dsp:nvSpPr>
        <dsp:cNvPr id="0" name=""/>
        <dsp:cNvSpPr/>
      </dsp:nvSpPr>
      <dsp:spPr>
        <a:xfrm>
          <a:off x="298" y="2547861"/>
          <a:ext cx="2268977" cy="14595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panose="020B0604020104020204" pitchFamily="34" charset="0"/>
            </a:rPr>
            <a:t>WHEN COMPREHENSIVE ASSESSMENT IS NOT FEASIBLE, </a:t>
          </a:r>
        </a:p>
        <a:p>
          <a:pPr marL="0" lvl="0" indent="0" algn="ctr" defTabSz="622300">
            <a:lnSpc>
              <a:spcPct val="90000"/>
            </a:lnSpc>
            <a:spcBef>
              <a:spcPct val="0"/>
            </a:spcBef>
            <a:spcAft>
              <a:spcPct val="35000"/>
            </a:spcAft>
            <a:buNone/>
          </a:pPr>
          <a:r>
            <a:rPr lang="en-US" sz="1400" kern="1200" dirty="0">
              <a:latin typeface="Abadi" panose="020B0604020104020204" pitchFamily="34" charset="0"/>
            </a:rPr>
            <a:t>PRIORITIZE ASSESSMENT OF THE OPERATIONAL REQUIREMENTS.</a:t>
          </a:r>
          <a:endParaRPr lang="en-US" sz="1400" kern="1200" dirty="0"/>
        </a:p>
      </dsp:txBody>
      <dsp:txXfrm>
        <a:off x="71548" y="2619111"/>
        <a:ext cx="2126477" cy="1317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ADA7E-902D-406F-8116-6B1632D023D7}">
      <dsp:nvSpPr>
        <dsp:cNvPr id="0" name=""/>
        <dsp:cNvSpPr/>
      </dsp:nvSpPr>
      <dsp:spPr>
        <a:xfrm>
          <a:off x="4381" y="283131"/>
          <a:ext cx="3960424" cy="2309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badi" panose="020B0604020104020204" pitchFamily="34" charset="0"/>
            </a:rPr>
            <a:t>1) Logistics capabilities:</a:t>
          </a:r>
        </a:p>
        <a:p>
          <a:pPr marL="0" lvl="0" indent="0" algn="ctr" defTabSz="889000">
            <a:lnSpc>
              <a:spcPct val="90000"/>
            </a:lnSpc>
            <a:spcBef>
              <a:spcPct val="0"/>
            </a:spcBef>
            <a:spcAft>
              <a:spcPct val="35000"/>
            </a:spcAft>
            <a:buNone/>
          </a:pPr>
          <a:r>
            <a:rPr lang="en-US" sz="1700" kern="1200" dirty="0">
              <a:latin typeface="Abadi" panose="020B0604020104020204" pitchFamily="34" charset="0"/>
            </a:rPr>
            <a:t>estimate of resources  for efficient  cost-effective flow of vaccines, materials &amp; personnel to the target/beneficiary population (including transportation, shipping, storage, inventory management, cold-chain logistics, physical security, lodging, personnel security etc..</a:t>
          </a:r>
          <a:endParaRPr lang="en-US" sz="1700" kern="1200" dirty="0"/>
        </a:p>
      </dsp:txBody>
      <dsp:txXfrm>
        <a:off x="4381" y="283131"/>
        <a:ext cx="3960424" cy="2309627"/>
      </dsp:txXfrm>
    </dsp:sp>
    <dsp:sp modelId="{0A689A53-B078-48C3-9766-4B31B96D8016}">
      <dsp:nvSpPr>
        <dsp:cNvPr id="0" name=""/>
        <dsp:cNvSpPr/>
      </dsp:nvSpPr>
      <dsp:spPr>
        <a:xfrm>
          <a:off x="4287143" y="266006"/>
          <a:ext cx="3846768" cy="23438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badi" panose="020B0604020104020204" pitchFamily="34" charset="0"/>
            </a:rPr>
            <a:t>2) Human resources: </a:t>
          </a:r>
        </a:p>
        <a:p>
          <a:pPr marL="0" lvl="0" indent="0" algn="ctr" defTabSz="889000">
            <a:lnSpc>
              <a:spcPct val="90000"/>
            </a:lnSpc>
            <a:spcBef>
              <a:spcPct val="0"/>
            </a:spcBef>
            <a:spcAft>
              <a:spcPct val="35000"/>
            </a:spcAft>
            <a:buNone/>
          </a:pPr>
          <a:r>
            <a:rPr lang="en-US" sz="1700" kern="1200" dirty="0">
              <a:latin typeface="Abadi" panose="020B0604020104020204" pitchFamily="34" charset="0"/>
            </a:rPr>
            <a:t>mapping &amp; availability trained health care personnel, volunteers, private service providers, community based organizations &amp; international partners </a:t>
          </a:r>
        </a:p>
        <a:p>
          <a:pPr marL="0" lvl="0" indent="0" algn="ctr" defTabSz="889000">
            <a:lnSpc>
              <a:spcPct val="90000"/>
            </a:lnSpc>
            <a:spcBef>
              <a:spcPct val="0"/>
            </a:spcBef>
            <a:spcAft>
              <a:spcPct val="35000"/>
            </a:spcAft>
            <a:buNone/>
          </a:pPr>
          <a:r>
            <a:rPr lang="en-US" sz="1700" kern="1200" dirty="0">
              <a:latin typeface="Abadi" panose="020B0604020104020204" pitchFamily="34" charset="0"/>
            </a:rPr>
            <a:t>Malawi has Health facility mapping conducted with HR (</a:t>
          </a:r>
          <a:r>
            <a:rPr lang="en-US" sz="1700" kern="1200" dirty="0" err="1">
              <a:latin typeface="Abadi" panose="020B0604020104020204" pitchFamily="34" charset="0"/>
            </a:rPr>
            <a:t>unicef</a:t>
          </a:r>
          <a:r>
            <a:rPr lang="en-US" sz="1700" kern="1200" dirty="0">
              <a:latin typeface="Abadi" panose="020B0604020104020204" pitchFamily="34" charset="0"/>
            </a:rPr>
            <a:t> 2018?)</a:t>
          </a:r>
          <a:endParaRPr lang="en-US" sz="1700" kern="1200" dirty="0"/>
        </a:p>
      </dsp:txBody>
      <dsp:txXfrm>
        <a:off x="4287143" y="266006"/>
        <a:ext cx="3846768" cy="2343879"/>
      </dsp:txXfrm>
    </dsp:sp>
    <dsp:sp modelId="{2CD1A30C-25F8-4C54-867F-EFC45D34DA95}">
      <dsp:nvSpPr>
        <dsp:cNvPr id="0" name=""/>
        <dsp:cNvSpPr/>
      </dsp:nvSpPr>
      <dsp:spPr>
        <a:xfrm>
          <a:off x="8460630" y="290374"/>
          <a:ext cx="3223369" cy="1934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3)Financial resources: </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estimate of funds needed &amp; funds available for the intervention with regard to annual forecast, availability of donor funding</a:t>
          </a:r>
          <a:endParaRPr lang="en-US" sz="1600" kern="1200" dirty="0"/>
        </a:p>
      </dsp:txBody>
      <dsp:txXfrm>
        <a:off x="8460630" y="290374"/>
        <a:ext cx="3223369" cy="1934021"/>
      </dsp:txXfrm>
    </dsp:sp>
    <dsp:sp modelId="{F6DB4A97-884A-4D75-BA06-44CE6262230F}">
      <dsp:nvSpPr>
        <dsp:cNvPr id="0" name=""/>
        <dsp:cNvSpPr/>
      </dsp:nvSpPr>
      <dsp:spPr>
        <a:xfrm>
          <a:off x="290713" y="2972101"/>
          <a:ext cx="3223369" cy="1934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4) Social context</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information on demand &amp; acceptance of vaccination, identification of possible communication channels that could facilitate access and acceptance (local religious, opinion leaders, traditional healers, others). </a:t>
          </a:r>
          <a:endParaRPr lang="en-US" sz="1600" kern="1200" dirty="0"/>
        </a:p>
      </dsp:txBody>
      <dsp:txXfrm>
        <a:off x="290713" y="2972101"/>
        <a:ext cx="3223369" cy="1934021"/>
      </dsp:txXfrm>
    </dsp:sp>
    <dsp:sp modelId="{9125C46D-BE1A-4714-AE55-9E1D9A7D2310}">
      <dsp:nvSpPr>
        <dsp:cNvPr id="0" name=""/>
        <dsp:cNvSpPr/>
      </dsp:nvSpPr>
      <dsp:spPr>
        <a:xfrm>
          <a:off x="4399703" y="3019021"/>
          <a:ext cx="3223369" cy="1934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5) Local challenges </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Local government processes (e.g. customs procedures), partner collaboration processes, physical and personnel security</a:t>
          </a:r>
          <a:endParaRPr lang="en-US" sz="1600" kern="1200" dirty="0"/>
        </a:p>
      </dsp:txBody>
      <dsp:txXfrm>
        <a:off x="4399703" y="3019021"/>
        <a:ext cx="3223369" cy="1934021"/>
      </dsp:txXfrm>
    </dsp:sp>
    <dsp:sp modelId="{7F850E2B-7FD8-4846-BE93-706E50CE7B29}">
      <dsp:nvSpPr>
        <dsp:cNvPr id="0" name=""/>
        <dsp:cNvSpPr/>
      </dsp:nvSpPr>
      <dsp:spPr>
        <a:xfrm>
          <a:off x="8243506" y="2753673"/>
          <a:ext cx="3223369" cy="193402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Integration </a:t>
          </a:r>
        </a:p>
        <a:p>
          <a:pPr marL="0" lvl="0" indent="0" algn="ctr" defTabSz="1066800">
            <a:lnSpc>
              <a:spcPct val="90000"/>
            </a:lnSpc>
            <a:spcBef>
              <a:spcPct val="0"/>
            </a:spcBef>
            <a:spcAft>
              <a:spcPct val="35000"/>
            </a:spcAft>
            <a:buNone/>
          </a:pPr>
          <a:r>
            <a:rPr lang="en-US" sz="1600" kern="1200" dirty="0"/>
            <a:t>(</a:t>
          </a:r>
          <a:r>
            <a:rPr lang="en-US" sz="1200" kern="1200" dirty="0">
              <a:latin typeface="Abadi" panose="020B0604020104020204" pitchFamily="34" charset="0"/>
            </a:rPr>
            <a:t>MAXIMIZE INTEGRATION OF VACCINATION SERVICE DELIVERY WITH OTHER SERVICES</a:t>
          </a:r>
          <a:r>
            <a:rPr lang="en-US" sz="1200" kern="1200" dirty="0"/>
            <a:t> </a:t>
          </a:r>
          <a:endParaRPr lang="en-US" sz="1600" kern="1200" dirty="0"/>
        </a:p>
      </dsp:txBody>
      <dsp:txXfrm>
        <a:off x="8243506" y="2753673"/>
        <a:ext cx="3223369" cy="19340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A18AF-B0A6-491A-846E-EAB5690E497C}">
      <dsp:nvSpPr>
        <dsp:cNvPr id="0" name=""/>
        <dsp:cNvSpPr/>
      </dsp:nvSpPr>
      <dsp:spPr>
        <a:xfrm>
          <a:off x="0" y="86556"/>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Micro-plan</a:t>
          </a:r>
          <a:r>
            <a:rPr lang="en-US" sz="3500" kern="1200" dirty="0"/>
            <a:t> (</a:t>
          </a:r>
          <a:r>
            <a:rPr lang="en-US" sz="2400" kern="1200" dirty="0"/>
            <a:t>list &amp; map, calculate, budget- comprehensive operational plan ) </a:t>
          </a:r>
          <a:endParaRPr lang="en-US" sz="3500" kern="1200" dirty="0"/>
        </a:p>
      </dsp:txBody>
      <dsp:txXfrm>
        <a:off x="0" y="86556"/>
        <a:ext cx="3428999" cy="2057400"/>
      </dsp:txXfrm>
    </dsp:sp>
    <dsp:sp modelId="{CE6C53C0-BA4B-4865-90D0-1528F0245D57}">
      <dsp:nvSpPr>
        <dsp:cNvPr id="0" name=""/>
        <dsp:cNvSpPr/>
      </dsp:nvSpPr>
      <dsp:spPr>
        <a:xfrm>
          <a:off x="3771900" y="35656"/>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Vaccine supply, cold chain &amp;  logistics (</a:t>
          </a:r>
          <a:r>
            <a:rPr lang="en-US" sz="2000" kern="1200" dirty="0"/>
            <a:t>bundling of supplies</a:t>
          </a:r>
          <a:r>
            <a:rPr lang="en-US" sz="2800" kern="1200" dirty="0"/>
            <a:t>) </a:t>
          </a:r>
        </a:p>
      </dsp:txBody>
      <dsp:txXfrm>
        <a:off x="3771900" y="35656"/>
        <a:ext cx="3428999" cy="2057400"/>
      </dsp:txXfrm>
    </dsp:sp>
    <dsp:sp modelId="{BCD47D8A-7CC5-48C8-A8DC-162C792A6231}">
      <dsp:nvSpPr>
        <dsp:cNvPr id="0" name=""/>
        <dsp:cNvSpPr/>
      </dsp:nvSpPr>
      <dsp:spPr>
        <a:xfrm>
          <a:off x="7543800" y="36232"/>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Demand related </a:t>
          </a:r>
        </a:p>
        <a:p>
          <a:pPr marL="0" lvl="0" indent="0" algn="ctr" defTabSz="1155700">
            <a:lnSpc>
              <a:spcPct val="90000"/>
            </a:lnSpc>
            <a:spcBef>
              <a:spcPct val="0"/>
            </a:spcBef>
            <a:spcAft>
              <a:spcPct val="35000"/>
            </a:spcAft>
            <a:buNone/>
          </a:pPr>
          <a:r>
            <a:rPr lang="en-US" sz="2600" kern="1200" dirty="0"/>
            <a:t>(</a:t>
          </a:r>
          <a:r>
            <a:rPr lang="en-US" sz="1800" kern="1200" dirty="0"/>
            <a:t>Behavior social drivers, local leaders, including community based interventions )</a:t>
          </a:r>
          <a:endParaRPr lang="en-US" sz="2600" kern="1200" dirty="0"/>
        </a:p>
      </dsp:txBody>
      <dsp:txXfrm>
        <a:off x="7543800" y="36232"/>
        <a:ext cx="3428999" cy="2057400"/>
      </dsp:txXfrm>
    </dsp:sp>
    <dsp:sp modelId="{B165AB1B-98DE-4E5A-A41A-0868D0581A1B}">
      <dsp:nvSpPr>
        <dsp:cNvPr id="0" name=""/>
        <dsp:cNvSpPr/>
      </dsp:nvSpPr>
      <dsp:spPr>
        <a:xfrm>
          <a:off x="0" y="26630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Specific strategies </a:t>
          </a:r>
          <a:r>
            <a:rPr lang="en-US" sz="2000" kern="1200" dirty="0"/>
            <a:t>(tailor made for target population ; </a:t>
          </a:r>
          <a:r>
            <a:rPr lang="en-US" sz="1600" kern="1200" dirty="0"/>
            <a:t>accessibility to guide strategies, quick in &amp; out, transient points,  staggered vaccination, mobile teams, campaigns in parallel to RI, PIRI ) </a:t>
          </a:r>
          <a:endParaRPr lang="en-US" sz="3300" kern="1200" dirty="0"/>
        </a:p>
      </dsp:txBody>
      <dsp:txXfrm>
        <a:off x="0" y="2663031"/>
        <a:ext cx="3428999" cy="2057400"/>
      </dsp:txXfrm>
    </dsp:sp>
    <dsp:sp modelId="{27BE89A1-4429-41FB-8A32-0665CFD2ADC2}">
      <dsp:nvSpPr>
        <dsp:cNvPr id="0" name=""/>
        <dsp:cNvSpPr/>
      </dsp:nvSpPr>
      <dsp:spPr>
        <a:xfrm>
          <a:off x="3771900" y="26630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Monitoring, Evaluation and supportive supervision (</a:t>
          </a:r>
          <a:r>
            <a:rPr lang="en-US" sz="1800" kern="1200" dirty="0"/>
            <a:t>Simplified data flow, innovations for real time data transfer for prompt action </a:t>
          </a:r>
          <a:r>
            <a:rPr lang="en-US" sz="2400" kern="1200" dirty="0"/>
            <a:t>) </a:t>
          </a:r>
        </a:p>
      </dsp:txBody>
      <dsp:txXfrm>
        <a:off x="3771900" y="2663031"/>
        <a:ext cx="3428999" cy="2057400"/>
      </dsp:txXfrm>
    </dsp:sp>
    <dsp:sp modelId="{BB40B5BF-A917-4843-A8D1-7D09AF1541D3}">
      <dsp:nvSpPr>
        <dsp:cNvPr id="0" name=""/>
        <dsp:cNvSpPr/>
      </dsp:nvSpPr>
      <dsp:spPr>
        <a:xfrm>
          <a:off x="7543800" y="26630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Exit strategy for recovery of Routine Immunization  (</a:t>
          </a:r>
          <a:r>
            <a:rPr lang="en-US" sz="1800" kern="1200" dirty="0"/>
            <a:t>Shift from crisis to rehab, transition,  updating the National Immunization strategic plan ) </a:t>
          </a:r>
          <a:endParaRPr lang="en-US" sz="2400" kern="1200" dirty="0"/>
        </a:p>
      </dsp:txBody>
      <dsp:txXfrm>
        <a:off x="7543800" y="2663031"/>
        <a:ext cx="3428999" cy="2057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273F7-4257-4C10-8722-615B265BC3E4}">
      <dsp:nvSpPr>
        <dsp:cNvPr id="0" name=""/>
        <dsp:cNvSpPr/>
      </dsp:nvSpPr>
      <dsp:spPr>
        <a:xfrm>
          <a:off x="2560192" y="3065"/>
          <a:ext cx="5410319" cy="49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latin typeface="Abadi" panose="020B0604020104020204" pitchFamily="34" charset="0"/>
            </a:rPr>
            <a:t>MAXIMIZE INTEGRATION OF VACCINATION SERVICE DELIVERY WITH OTHER SERVICES</a:t>
          </a:r>
          <a:endParaRPr lang="en-US" sz="1400" kern="1200" dirty="0"/>
        </a:p>
      </dsp:txBody>
      <dsp:txXfrm>
        <a:off x="2560192" y="3065"/>
        <a:ext cx="5410319" cy="491847"/>
      </dsp:txXfrm>
    </dsp:sp>
    <dsp:sp modelId="{66E89A7A-900D-465F-8052-3F29EB836BED}">
      <dsp:nvSpPr>
        <dsp:cNvPr id="0" name=""/>
        <dsp:cNvSpPr/>
      </dsp:nvSpPr>
      <dsp:spPr>
        <a:xfrm>
          <a:off x="2560192"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F8D4A-56FB-4BD5-966F-AF33F5A8F2D3}">
      <dsp:nvSpPr>
        <dsp:cNvPr id="0" name=""/>
        <dsp:cNvSpPr/>
      </dsp:nvSpPr>
      <dsp:spPr>
        <a:xfrm>
          <a:off x="3320642"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B0C1A-6999-4DD5-8E2A-B6A5A79B2D5B}">
      <dsp:nvSpPr>
        <dsp:cNvPr id="0" name=""/>
        <dsp:cNvSpPr/>
      </dsp:nvSpPr>
      <dsp:spPr>
        <a:xfrm>
          <a:off x="4081694"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54A50-6382-4BE8-BA78-0EA118BEB1A2}">
      <dsp:nvSpPr>
        <dsp:cNvPr id="0" name=""/>
        <dsp:cNvSpPr/>
      </dsp:nvSpPr>
      <dsp:spPr>
        <a:xfrm>
          <a:off x="4842144"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ACABF-B91C-4BC9-92F4-B56B2004706B}">
      <dsp:nvSpPr>
        <dsp:cNvPr id="0" name=""/>
        <dsp:cNvSpPr/>
      </dsp:nvSpPr>
      <dsp:spPr>
        <a:xfrm>
          <a:off x="5603196"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D985C-AB68-49D8-BE87-8D4594D956B6}">
      <dsp:nvSpPr>
        <dsp:cNvPr id="0" name=""/>
        <dsp:cNvSpPr/>
      </dsp:nvSpPr>
      <dsp:spPr>
        <a:xfrm>
          <a:off x="6363646"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D0DC4-0791-4CFA-815A-667488D9F35A}">
      <dsp:nvSpPr>
        <dsp:cNvPr id="0" name=""/>
        <dsp:cNvSpPr/>
      </dsp:nvSpPr>
      <dsp:spPr>
        <a:xfrm>
          <a:off x="7124697" y="494913"/>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B8F4A-6810-44AD-BE64-601228B43C4D}">
      <dsp:nvSpPr>
        <dsp:cNvPr id="0" name=""/>
        <dsp:cNvSpPr/>
      </dsp:nvSpPr>
      <dsp:spPr>
        <a:xfrm>
          <a:off x="2560192" y="595104"/>
          <a:ext cx="5480653" cy="8015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badi" panose="020B0604020104020204" pitchFamily="34" charset="0"/>
            </a:rPr>
            <a:t>INTEGRATION CAN INCLUDE </a:t>
          </a:r>
          <a:r>
            <a:rPr lang="en-US" sz="1400" b="1" kern="1200" dirty="0">
              <a:latin typeface="Abadi" panose="020B0604020104020204" pitchFamily="34" charset="0"/>
            </a:rPr>
            <a:t>USING ESTABLISHED CLINICS AND FOOD/ CASH DISTRIBUTION POINTS FOR VACCINATION OR USING UN TRANSPORT FOR DISTRIBUTION </a:t>
          </a:r>
          <a:endParaRPr lang="en-US" sz="1400" b="1" kern="1200" dirty="0"/>
        </a:p>
      </dsp:txBody>
      <dsp:txXfrm>
        <a:off x="2560192" y="595104"/>
        <a:ext cx="5480653" cy="801528"/>
      </dsp:txXfrm>
    </dsp:sp>
    <dsp:sp modelId="{D5037126-81AB-4B19-A636-E4561F24534F}">
      <dsp:nvSpPr>
        <dsp:cNvPr id="0" name=""/>
        <dsp:cNvSpPr/>
      </dsp:nvSpPr>
      <dsp:spPr>
        <a:xfrm>
          <a:off x="2560192" y="1551424"/>
          <a:ext cx="5410319" cy="49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latin typeface="Abadi" panose="020B0604020104020204" pitchFamily="34" charset="0"/>
            </a:rPr>
            <a:t>THE NATIONAL-LEVEL </a:t>
          </a:r>
          <a:r>
            <a:rPr lang="en-US" sz="1400" b="1" kern="1200" dirty="0">
              <a:latin typeface="Abadi" panose="020B0604020104020204" pitchFamily="34" charset="0"/>
            </a:rPr>
            <a:t>MACROPLAN OUTLINES THE OPERATIONS AND BUDGET FOR VACCINATION DELIVERY</a:t>
          </a:r>
          <a:endParaRPr lang="en-US" sz="1400" b="1" kern="1200" dirty="0"/>
        </a:p>
      </dsp:txBody>
      <dsp:txXfrm>
        <a:off x="2560192" y="1551424"/>
        <a:ext cx="5410319" cy="491847"/>
      </dsp:txXfrm>
    </dsp:sp>
    <dsp:sp modelId="{29EFF08B-B995-45A6-BF81-2D7705359EF4}">
      <dsp:nvSpPr>
        <dsp:cNvPr id="0" name=""/>
        <dsp:cNvSpPr/>
      </dsp:nvSpPr>
      <dsp:spPr>
        <a:xfrm>
          <a:off x="2560192"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4F167-1EF4-49C0-A28D-05FED9C234F6}">
      <dsp:nvSpPr>
        <dsp:cNvPr id="0" name=""/>
        <dsp:cNvSpPr/>
      </dsp:nvSpPr>
      <dsp:spPr>
        <a:xfrm>
          <a:off x="3320642"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A3957-9E39-489D-A3C0-CDF9E3A8F9BA}">
      <dsp:nvSpPr>
        <dsp:cNvPr id="0" name=""/>
        <dsp:cNvSpPr/>
      </dsp:nvSpPr>
      <dsp:spPr>
        <a:xfrm>
          <a:off x="4081694"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31524-4CE5-4563-AD3E-BC507C9EE15E}">
      <dsp:nvSpPr>
        <dsp:cNvPr id="0" name=""/>
        <dsp:cNvSpPr/>
      </dsp:nvSpPr>
      <dsp:spPr>
        <a:xfrm>
          <a:off x="4842144"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A2345-9056-4CFB-8238-0412D1D1DF7A}">
      <dsp:nvSpPr>
        <dsp:cNvPr id="0" name=""/>
        <dsp:cNvSpPr/>
      </dsp:nvSpPr>
      <dsp:spPr>
        <a:xfrm>
          <a:off x="5603196"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FC678-F2A0-46EE-9D2B-2D85A436A6F3}">
      <dsp:nvSpPr>
        <dsp:cNvPr id="0" name=""/>
        <dsp:cNvSpPr/>
      </dsp:nvSpPr>
      <dsp:spPr>
        <a:xfrm>
          <a:off x="6363646"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289C4-6E9D-48EC-8B30-C6BDFF259886}">
      <dsp:nvSpPr>
        <dsp:cNvPr id="0" name=""/>
        <dsp:cNvSpPr/>
      </dsp:nvSpPr>
      <dsp:spPr>
        <a:xfrm>
          <a:off x="7124697" y="2043271"/>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1132A-B599-4F2B-9A18-E539BF0E2A74}">
      <dsp:nvSpPr>
        <dsp:cNvPr id="0" name=""/>
        <dsp:cNvSpPr/>
      </dsp:nvSpPr>
      <dsp:spPr>
        <a:xfrm>
          <a:off x="2560192" y="2143462"/>
          <a:ext cx="5480653" cy="8015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badi" panose="020B0604020104020204" pitchFamily="34" charset="0"/>
            </a:rPr>
            <a:t>OBJECTIVES OF MICROPLANNING: </a:t>
          </a:r>
          <a:r>
            <a:rPr lang="en-US" sz="1400" b="1" kern="1200" dirty="0">
              <a:latin typeface="Abadi" panose="020B0604020104020204" pitchFamily="34" charset="0"/>
            </a:rPr>
            <a:t>COMPREHENSIVE OPERATIONAL PLAN DETAILED BUDGET WITH COMPLETE REQUIRED RESO</a:t>
          </a:r>
          <a:r>
            <a:rPr lang="en-US" sz="1400" kern="1200" dirty="0">
              <a:latin typeface="Abadi" panose="020B0604020104020204" pitchFamily="34" charset="0"/>
            </a:rPr>
            <a:t>URCES </a:t>
          </a:r>
          <a:endParaRPr lang="en-US" sz="1400" kern="1200" dirty="0"/>
        </a:p>
      </dsp:txBody>
      <dsp:txXfrm>
        <a:off x="2560192" y="2143462"/>
        <a:ext cx="5480653" cy="801528"/>
      </dsp:txXfrm>
    </dsp:sp>
    <dsp:sp modelId="{66E488DE-DF66-4B13-9466-FEC59604A30E}">
      <dsp:nvSpPr>
        <dsp:cNvPr id="0" name=""/>
        <dsp:cNvSpPr/>
      </dsp:nvSpPr>
      <dsp:spPr>
        <a:xfrm>
          <a:off x="2560192" y="3099783"/>
          <a:ext cx="5410319" cy="21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400050">
            <a:lnSpc>
              <a:spcPct val="90000"/>
            </a:lnSpc>
            <a:spcBef>
              <a:spcPct val="0"/>
            </a:spcBef>
            <a:spcAft>
              <a:spcPct val="35000"/>
            </a:spcAft>
            <a:buNone/>
          </a:pPr>
          <a:endParaRPr lang="en-US" sz="900" kern="1200" dirty="0"/>
        </a:p>
      </dsp:txBody>
      <dsp:txXfrm>
        <a:off x="2560192" y="3099783"/>
        <a:ext cx="5410319" cy="211725"/>
      </dsp:txXfrm>
    </dsp:sp>
    <dsp:sp modelId="{FA5CAF43-DF0E-4C0D-988E-9ADCE0E5D704}">
      <dsp:nvSpPr>
        <dsp:cNvPr id="0" name=""/>
        <dsp:cNvSpPr/>
      </dsp:nvSpPr>
      <dsp:spPr>
        <a:xfrm>
          <a:off x="2582087"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1C93A-6955-452A-BE97-8DDF438E870C}">
      <dsp:nvSpPr>
        <dsp:cNvPr id="0" name=""/>
        <dsp:cNvSpPr/>
      </dsp:nvSpPr>
      <dsp:spPr>
        <a:xfrm>
          <a:off x="3342537"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C855A-747A-4690-B7BD-9710B80C72A7}">
      <dsp:nvSpPr>
        <dsp:cNvPr id="0" name=""/>
        <dsp:cNvSpPr/>
      </dsp:nvSpPr>
      <dsp:spPr>
        <a:xfrm>
          <a:off x="4103589"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38A7F-286E-4C80-A189-50AEC429056D}">
      <dsp:nvSpPr>
        <dsp:cNvPr id="0" name=""/>
        <dsp:cNvSpPr/>
      </dsp:nvSpPr>
      <dsp:spPr>
        <a:xfrm>
          <a:off x="4864039"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52EF3-25E5-4B7A-8355-FBE07561E151}">
      <dsp:nvSpPr>
        <dsp:cNvPr id="0" name=""/>
        <dsp:cNvSpPr/>
      </dsp:nvSpPr>
      <dsp:spPr>
        <a:xfrm>
          <a:off x="5625091"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20AE2-8555-43E0-A5F1-BA41A93003DF}">
      <dsp:nvSpPr>
        <dsp:cNvPr id="0" name=""/>
        <dsp:cNvSpPr/>
      </dsp:nvSpPr>
      <dsp:spPr>
        <a:xfrm>
          <a:off x="6385541"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5D4FC-C256-4687-AFD0-DF99127E1A64}">
      <dsp:nvSpPr>
        <dsp:cNvPr id="0" name=""/>
        <dsp:cNvSpPr/>
      </dsp:nvSpPr>
      <dsp:spPr>
        <a:xfrm>
          <a:off x="7146593" y="3311508"/>
          <a:ext cx="1266014" cy="100191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A3AB8-CD20-4CB6-B277-6343DEAB3E8F}">
      <dsp:nvSpPr>
        <dsp:cNvPr id="0" name=""/>
        <dsp:cNvSpPr/>
      </dsp:nvSpPr>
      <dsp:spPr>
        <a:xfrm>
          <a:off x="2560192" y="3411700"/>
          <a:ext cx="5524443" cy="8015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badi" panose="020B0604020104020204" pitchFamily="34" charset="0"/>
            </a:rPr>
            <a:t>PREPARE THE MICROPLAN EVEN IF THE CATCHMENT AREA IS INACCESSIBLE, AND ENVISION VARIOUS SCENARIOS OF ACCESSIBILITY. </a:t>
          </a:r>
        </a:p>
        <a:p>
          <a:pPr marL="0" lvl="0" indent="0" algn="l" defTabSz="533400">
            <a:lnSpc>
              <a:spcPct val="90000"/>
            </a:lnSpc>
            <a:spcBef>
              <a:spcPct val="0"/>
            </a:spcBef>
            <a:spcAft>
              <a:spcPct val="35000"/>
            </a:spcAft>
            <a:buNone/>
          </a:pPr>
          <a:r>
            <a:rPr lang="en-US" sz="1200" b="1" kern="1200" dirty="0">
              <a:latin typeface="Abadi" panose="020B0604020104020204" pitchFamily="34" charset="0"/>
            </a:rPr>
            <a:t>WHENEVER POSSIBLE, INVOLVE THE COMMUNITY IN THE MICROPLANNING PROCESS.</a:t>
          </a:r>
          <a:endParaRPr lang="en-US" sz="1200" b="1" kern="1200" dirty="0"/>
        </a:p>
      </dsp:txBody>
      <dsp:txXfrm>
        <a:off x="2560192" y="3411700"/>
        <a:ext cx="5524443" cy="801528"/>
      </dsp:txXfrm>
    </dsp:sp>
    <dsp:sp modelId="{C6562717-A7BC-4E89-8390-34A296294D8A}">
      <dsp:nvSpPr>
        <dsp:cNvPr id="0" name=""/>
        <dsp:cNvSpPr/>
      </dsp:nvSpPr>
      <dsp:spPr>
        <a:xfrm>
          <a:off x="2560192" y="4368020"/>
          <a:ext cx="5410319" cy="49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a:latin typeface="Abadi" panose="020B0604020104020204" pitchFamily="34" charset="0"/>
            </a:rPr>
            <a:t>OBJECTIVES OF MICROPLANNING: COMPREHENSIVE OPERATIONAL PLAN DETAILED BUDGET WITH COMPLETE REQUIRED RESOURCES </a:t>
          </a:r>
          <a:endParaRPr lang="en-US" sz="1400" kern="1200" dirty="0">
            <a:latin typeface="Abadi" panose="020B0604020104020204" pitchFamily="34" charset="0"/>
          </a:endParaRPr>
        </a:p>
      </dsp:txBody>
      <dsp:txXfrm>
        <a:off x="2560192" y="4368020"/>
        <a:ext cx="5410319" cy="491847"/>
      </dsp:txXfrm>
    </dsp:sp>
    <dsp:sp modelId="{EDFD8638-9328-4752-B1CB-D0093ED0AEB5}">
      <dsp:nvSpPr>
        <dsp:cNvPr id="0" name=""/>
        <dsp:cNvSpPr/>
      </dsp:nvSpPr>
      <dsp:spPr>
        <a:xfrm>
          <a:off x="2560192"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80B25-3F6A-4EB6-96B1-5F6547637A90}">
      <dsp:nvSpPr>
        <dsp:cNvPr id="0" name=""/>
        <dsp:cNvSpPr/>
      </dsp:nvSpPr>
      <dsp:spPr>
        <a:xfrm>
          <a:off x="3323648"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BE975-5E26-4263-9DF6-3C672E74BED7}">
      <dsp:nvSpPr>
        <dsp:cNvPr id="0" name=""/>
        <dsp:cNvSpPr/>
      </dsp:nvSpPr>
      <dsp:spPr>
        <a:xfrm>
          <a:off x="4087104"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B66E7-F6B4-48D7-8BCD-5D618105ADE2}">
      <dsp:nvSpPr>
        <dsp:cNvPr id="0" name=""/>
        <dsp:cNvSpPr/>
      </dsp:nvSpPr>
      <dsp:spPr>
        <a:xfrm>
          <a:off x="4850560"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69669-68E2-4CCD-9BD6-50510FC27200}">
      <dsp:nvSpPr>
        <dsp:cNvPr id="0" name=""/>
        <dsp:cNvSpPr/>
      </dsp:nvSpPr>
      <dsp:spPr>
        <a:xfrm>
          <a:off x="5614016"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FB28C-B7AA-4C7A-A70C-BD69C4315446}">
      <dsp:nvSpPr>
        <dsp:cNvPr id="0" name=""/>
        <dsp:cNvSpPr/>
      </dsp:nvSpPr>
      <dsp:spPr>
        <a:xfrm>
          <a:off x="6377472"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1B072-5B5B-4D10-A481-A88849F547D3}">
      <dsp:nvSpPr>
        <dsp:cNvPr id="0" name=""/>
        <dsp:cNvSpPr/>
      </dsp:nvSpPr>
      <dsp:spPr>
        <a:xfrm>
          <a:off x="7140928" y="4859867"/>
          <a:ext cx="721375" cy="12022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CBB54-A889-4D9F-8E3B-03DB55067832}">
      <dsp:nvSpPr>
        <dsp:cNvPr id="0" name=""/>
        <dsp:cNvSpPr/>
      </dsp:nvSpPr>
      <dsp:spPr>
        <a:xfrm>
          <a:off x="0" y="0"/>
          <a:ext cx="3573991" cy="49831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badi" panose="020B0604020104020204" pitchFamily="34" charset="0"/>
            </a:rPr>
            <a:t>1.List and map:</a:t>
          </a:r>
        </a:p>
      </dsp:txBody>
      <dsp:txXfrm>
        <a:off x="0" y="0"/>
        <a:ext cx="3573991" cy="1494948"/>
      </dsp:txXfrm>
    </dsp:sp>
    <dsp:sp modelId="{FAE2C4B5-E482-4377-B880-565ECFAEABB2}">
      <dsp:nvSpPr>
        <dsp:cNvPr id="0" name=""/>
        <dsp:cNvSpPr/>
      </dsp:nvSpPr>
      <dsp:spPr>
        <a:xfrm>
          <a:off x="69637" y="1325125"/>
          <a:ext cx="3096934" cy="1144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 </a:t>
          </a:r>
          <a:r>
            <a:rPr lang="en-US" sz="1600" kern="1200" dirty="0"/>
            <a:t>List</a:t>
          </a:r>
          <a:r>
            <a:rPr lang="en-US" sz="1400" kern="1200" dirty="0"/>
            <a:t> all populated areas (e.g. villages, town, settlements) with estimated number of target population. </a:t>
          </a:r>
        </a:p>
        <a:p>
          <a:pPr marL="0" lvl="0" indent="0" algn="ctr" defTabSz="533400">
            <a:lnSpc>
              <a:spcPct val="90000"/>
            </a:lnSpc>
            <a:spcBef>
              <a:spcPct val="0"/>
            </a:spcBef>
            <a:spcAft>
              <a:spcPct val="35000"/>
            </a:spcAft>
            <a:buNone/>
          </a:pPr>
          <a:r>
            <a:rPr lang="en-US" sz="1400" kern="1200" dirty="0"/>
            <a:t>b. List all major transit points including information on population movement</a:t>
          </a:r>
          <a:r>
            <a:rPr lang="en-US" sz="1200" kern="1200" dirty="0"/>
            <a:t>. </a:t>
          </a:r>
        </a:p>
      </dsp:txBody>
      <dsp:txXfrm>
        <a:off x="103163" y="1358651"/>
        <a:ext cx="3029882" cy="1077613"/>
      </dsp:txXfrm>
    </dsp:sp>
    <dsp:sp modelId="{EA6B9D8F-BA44-400F-B44E-C57D098CD322}">
      <dsp:nvSpPr>
        <dsp:cNvPr id="0" name=""/>
        <dsp:cNvSpPr/>
      </dsp:nvSpPr>
      <dsp:spPr>
        <a:xfrm>
          <a:off x="128908" y="2597750"/>
          <a:ext cx="3063368" cy="1174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a:t>
          </a:r>
          <a:r>
            <a:rPr lang="en-US" sz="1400" kern="1200" dirty="0"/>
            <a:t>. Obtain maps of the area and chart distances, population density, population movements, landmarks, borders, seasonal characteristics (e.g. floods).</a:t>
          </a:r>
          <a:endParaRPr lang="en-US" sz="1200" kern="1200" dirty="0"/>
        </a:p>
      </dsp:txBody>
      <dsp:txXfrm>
        <a:off x="163320" y="2632162"/>
        <a:ext cx="2994544" cy="1106089"/>
      </dsp:txXfrm>
    </dsp:sp>
    <dsp:sp modelId="{893AA3FE-4C4D-4378-97B7-F24D69A20400}">
      <dsp:nvSpPr>
        <dsp:cNvPr id="0" name=""/>
        <dsp:cNvSpPr/>
      </dsp:nvSpPr>
      <dsp:spPr>
        <a:xfrm>
          <a:off x="315142" y="4012067"/>
          <a:ext cx="2859193" cy="8261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 Identify and chart high-risk and </a:t>
          </a:r>
          <a:r>
            <a:rPr lang="en-US" sz="1600" kern="1200" dirty="0"/>
            <a:t>hard-to-reach</a:t>
          </a:r>
          <a:r>
            <a:rPr lang="en-US" sz="1200" kern="1200" dirty="0"/>
            <a:t> areas with population groups. e. Identify and chart border areas with population groups</a:t>
          </a:r>
        </a:p>
      </dsp:txBody>
      <dsp:txXfrm>
        <a:off x="339340" y="4036265"/>
        <a:ext cx="2810797" cy="777786"/>
      </dsp:txXfrm>
    </dsp:sp>
    <dsp:sp modelId="{F53BA139-A461-4914-992C-243C48663919}">
      <dsp:nvSpPr>
        <dsp:cNvPr id="0" name=""/>
        <dsp:cNvSpPr/>
      </dsp:nvSpPr>
      <dsp:spPr>
        <a:xfrm>
          <a:off x="3895559" y="0"/>
          <a:ext cx="3573991" cy="49831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badi" panose="020B0604020104020204" pitchFamily="34" charset="0"/>
            </a:rPr>
            <a:t>2. Calculate </a:t>
          </a:r>
        </a:p>
      </dsp:txBody>
      <dsp:txXfrm>
        <a:off x="3895559" y="0"/>
        <a:ext cx="3573991" cy="1494948"/>
      </dsp:txXfrm>
    </dsp:sp>
    <dsp:sp modelId="{CE117628-BF4D-4E14-A044-64008D01775D}">
      <dsp:nvSpPr>
        <dsp:cNvPr id="0" name=""/>
        <dsp:cNvSpPr/>
      </dsp:nvSpPr>
      <dsp:spPr>
        <a:xfrm>
          <a:off x="3953651" y="1138938"/>
          <a:ext cx="3353518" cy="926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a. Calculate the number of teams (vaccinators and volunteers) required based on location (i.e. urban, rural, nomadic, hard-to-reach) and vaccination strategy applied (i.e. permanent, temporary, mobile posts). </a:t>
          </a:r>
        </a:p>
      </dsp:txBody>
      <dsp:txXfrm>
        <a:off x="3980787" y="1166074"/>
        <a:ext cx="3299246" cy="872215"/>
      </dsp:txXfrm>
    </dsp:sp>
    <dsp:sp modelId="{5DBD0195-9F48-4742-86E5-58A2EEB16643}">
      <dsp:nvSpPr>
        <dsp:cNvPr id="0" name=""/>
        <dsp:cNvSpPr/>
      </dsp:nvSpPr>
      <dsp:spPr>
        <a:xfrm>
          <a:off x="3951206" y="2196160"/>
          <a:ext cx="3358408" cy="553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b. Calculate the number of supervisors required based on location of staff being supervised</a:t>
          </a:r>
        </a:p>
        <a:p>
          <a:pPr marL="0" lvl="0" indent="0" algn="ctr" defTabSz="533400">
            <a:lnSpc>
              <a:spcPct val="90000"/>
            </a:lnSpc>
            <a:spcBef>
              <a:spcPct val="0"/>
            </a:spcBef>
            <a:spcAft>
              <a:spcPct val="35000"/>
            </a:spcAft>
            <a:buNone/>
          </a:pPr>
          <a:r>
            <a:rPr lang="en-US" sz="1200" kern="1200" dirty="0"/>
            <a:t> (i.e. urban, rural</a:t>
          </a:r>
          <a:r>
            <a:rPr lang="en-US" sz="1100" kern="1200" dirty="0"/>
            <a:t>). </a:t>
          </a:r>
        </a:p>
      </dsp:txBody>
      <dsp:txXfrm>
        <a:off x="3967419" y="2212373"/>
        <a:ext cx="3325982" cy="521123"/>
      </dsp:txXfrm>
    </dsp:sp>
    <dsp:sp modelId="{F8E15181-511D-4586-8E0A-E0649B0DD6F8}">
      <dsp:nvSpPr>
        <dsp:cNvPr id="0" name=""/>
        <dsp:cNvSpPr/>
      </dsp:nvSpPr>
      <dsp:spPr>
        <a:xfrm>
          <a:off x="3993565" y="2861259"/>
          <a:ext cx="3273690" cy="553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c. </a:t>
          </a:r>
          <a:r>
            <a:rPr lang="en-US" sz="1200" kern="1200" dirty="0"/>
            <a:t>Calculate requirements for vaccines and supplies, taking into account wastage rate. </a:t>
          </a:r>
          <a:endParaRPr lang="en-US" sz="1100" kern="1200" dirty="0"/>
        </a:p>
      </dsp:txBody>
      <dsp:txXfrm>
        <a:off x="4009778" y="2877472"/>
        <a:ext cx="3241264" cy="521123"/>
      </dsp:txXfrm>
    </dsp:sp>
    <dsp:sp modelId="{E460B58D-3856-4A3D-82D2-C0FDFACB9A24}">
      <dsp:nvSpPr>
        <dsp:cNvPr id="0" name=""/>
        <dsp:cNvSpPr/>
      </dsp:nvSpPr>
      <dsp:spPr>
        <a:xfrm>
          <a:off x="4112451" y="3626484"/>
          <a:ext cx="3140165" cy="948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d. </a:t>
          </a:r>
          <a:r>
            <a:rPr lang="en-US" sz="1200" kern="1200" dirty="0"/>
            <a:t>Calculate requirements for cold chain and logistics (cold boxes, vaccine carriers, coolant-packs, tally sheets, reporting forms, social mobilization materials, transportation). </a:t>
          </a:r>
          <a:endParaRPr lang="en-US" sz="1100" kern="1200" dirty="0"/>
        </a:p>
      </dsp:txBody>
      <dsp:txXfrm>
        <a:off x="4140233" y="3654266"/>
        <a:ext cx="3084601" cy="892976"/>
      </dsp:txXfrm>
    </dsp:sp>
    <dsp:sp modelId="{AB617E68-21F3-4508-8758-D74A6F4ADD57}">
      <dsp:nvSpPr>
        <dsp:cNvPr id="0" name=""/>
        <dsp:cNvSpPr/>
      </dsp:nvSpPr>
      <dsp:spPr>
        <a:xfrm>
          <a:off x="7685456" y="0"/>
          <a:ext cx="3573991" cy="49831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badi" panose="020B0604020104020204" pitchFamily="34" charset="0"/>
            </a:rPr>
            <a:t>3. Plan for vaccination teams &amp; supervisors</a:t>
          </a:r>
        </a:p>
      </dsp:txBody>
      <dsp:txXfrm>
        <a:off x="7685456" y="0"/>
        <a:ext cx="3573991" cy="1494948"/>
      </dsp:txXfrm>
    </dsp:sp>
    <dsp:sp modelId="{5FA146B4-6462-40C4-AD23-0532FEF8DF66}">
      <dsp:nvSpPr>
        <dsp:cNvPr id="0" name=""/>
        <dsp:cNvSpPr/>
      </dsp:nvSpPr>
      <dsp:spPr>
        <a:xfrm>
          <a:off x="7873233" y="1092364"/>
          <a:ext cx="3220280" cy="1502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 Develop day maps for vaccination teams and supervisors with clear geographical demarcation. </a:t>
          </a:r>
        </a:p>
        <a:p>
          <a:pPr marL="0" lvl="0" indent="0" algn="ctr" defTabSz="533400">
            <a:lnSpc>
              <a:spcPct val="90000"/>
            </a:lnSpc>
            <a:spcBef>
              <a:spcPct val="0"/>
            </a:spcBef>
            <a:spcAft>
              <a:spcPct val="35000"/>
            </a:spcAft>
            <a:buNone/>
          </a:pPr>
          <a:r>
            <a:rPr lang="en-US" sz="1200" kern="1200" dirty="0"/>
            <a:t>b. Develop plan for deployment of vaccination teams at major transit points</a:t>
          </a:r>
        </a:p>
      </dsp:txBody>
      <dsp:txXfrm>
        <a:off x="7917239" y="1136370"/>
        <a:ext cx="3132268" cy="1414479"/>
      </dsp:txXfrm>
    </dsp:sp>
    <dsp:sp modelId="{55645AA8-1ADA-4D08-B170-9EF72D0F5BA6}">
      <dsp:nvSpPr>
        <dsp:cNvPr id="0" name=""/>
        <dsp:cNvSpPr/>
      </dsp:nvSpPr>
      <dsp:spPr>
        <a:xfrm>
          <a:off x="7938737" y="2655896"/>
          <a:ext cx="3176592" cy="1502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 Develop plan for mobile vaccination teams assigned for hard-to-reach areas and special population groups.</a:t>
          </a:r>
        </a:p>
        <a:p>
          <a:pPr marL="0" lvl="0" indent="0" algn="ctr" defTabSz="533400">
            <a:lnSpc>
              <a:spcPct val="90000"/>
            </a:lnSpc>
            <a:spcBef>
              <a:spcPct val="0"/>
            </a:spcBef>
            <a:spcAft>
              <a:spcPct val="35000"/>
            </a:spcAft>
            <a:buNone/>
          </a:pPr>
          <a:r>
            <a:rPr lang="en-US" sz="1200" kern="1200" dirty="0"/>
            <a:t>d. Develop plan for training of volunteers, vaccinators and supervisors, as necessary</a:t>
          </a:r>
        </a:p>
      </dsp:txBody>
      <dsp:txXfrm>
        <a:off x="7982743" y="2699902"/>
        <a:ext cx="3088580" cy="14144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5160D-69A2-4EFD-8946-0334BB729835}"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E20E6-ECD2-42FA-BE20-4CFC2F153A3B}" type="slidenum">
              <a:rPr lang="en-US" smtClean="0"/>
              <a:t>‹#›</a:t>
            </a:fld>
            <a:endParaRPr lang="en-US"/>
          </a:p>
        </p:txBody>
      </p:sp>
    </p:spTree>
    <p:extLst>
      <p:ext uri="{BB962C8B-B14F-4D97-AF65-F5344CB8AC3E}">
        <p14:creationId xmlns:p14="http://schemas.microsoft.com/office/powerpoint/2010/main" val="94219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overlays the large and disruptive measles outbreak with measles incidence rate per million for March 2022 to February 2023. </a:t>
            </a:r>
          </a:p>
          <a:p>
            <a:endParaRPr lang="en-US" dirty="0"/>
          </a:p>
          <a:p>
            <a:r>
              <a:rPr lang="en-US" dirty="0"/>
              <a:t>Despite the historically low number of measles cases reported over the last 36 months since the beginning of the COVID19 pandemic, measles has not gone away.  Measles incidence rates remain concerning in 2022 with highest rates in sub-Saharan Africa – highlighting the risk that large immunity gaps pose.</a:t>
            </a:r>
          </a:p>
          <a:p>
            <a:endParaRPr lang="en-US" dirty="0"/>
          </a:p>
          <a:p>
            <a:r>
              <a:rPr lang="en-US" dirty="0"/>
              <a:t>The number countries with measles outbreaks characterized as “large and disruptive” has increased from 19 for the 12-month period from January – December 2021 to 34 in the 12-month period from March 2022 – February 2023 (~30% increase). </a:t>
            </a:r>
          </a:p>
          <a:p>
            <a:endParaRPr lang="en-US" dirty="0"/>
          </a:p>
          <a:p>
            <a:r>
              <a:rPr lang="en-US" dirty="0"/>
              <a:t>Responding to measles cases and outbreaks continues to be global priority.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A5D79-EA1D-4435-9FEC-3E58AE126F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58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Arial" charset="0"/>
              </a:rPr>
              <a:t>World Health Organization</a:t>
            </a:r>
          </a:p>
        </p:txBody>
      </p:sp>
      <p:sp>
        <p:nvSpPr>
          <p:cNvPr id="121861" name="Date Placeholder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487F66-0D62-430C-82FC-822409FB1C0B}" type="datetime3">
              <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 October, 2023</a:t>
            </a:fld>
            <a:endPar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21862" name="Slide Number Placeholder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9CCB50-AE35-45CD-9C04-A5E2B9C7A324}" type="slidenum">
              <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12192000" cy="68580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32" tIns="45616" rIns="91232" bIns="45616"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en-US" sz="1800">
                <a:solidFill>
                  <a:prstClr val="black"/>
                </a:solidFill>
              </a:rPr>
              <a:t> </a:t>
            </a:r>
            <a:endParaRPr lang="en-US" altLang="en-US" sz="1800">
              <a:solidFill>
                <a:prstClr val="black"/>
              </a:solidFill>
            </a:endParaRPr>
          </a:p>
        </p:txBody>
      </p:sp>
      <p:sp>
        <p:nvSpPr>
          <p:cNvPr id="5" name="Line 17"/>
          <p:cNvSpPr>
            <a:spLocks noChangeShapeType="1"/>
          </p:cNvSpPr>
          <p:nvPr/>
        </p:nvSpPr>
        <p:spPr bwMode="auto">
          <a:xfrm>
            <a:off x="0" y="1879600"/>
            <a:ext cx="12192000"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32" tIns="45616" rIns="91232" bIns="45616" anchor="ctr"/>
          <a:lstStyle/>
          <a:p>
            <a:endParaRPr lang="en-US" sz="1800">
              <a:solidFill>
                <a:prstClr val="black"/>
              </a:solidFill>
            </a:endParaRPr>
          </a:p>
        </p:txBody>
      </p:sp>
      <p:sp>
        <p:nvSpPr>
          <p:cNvPr id="6" name="Line 18"/>
          <p:cNvSpPr>
            <a:spLocks noChangeShapeType="1"/>
          </p:cNvSpPr>
          <p:nvPr/>
        </p:nvSpPr>
        <p:spPr bwMode="auto">
          <a:xfrm>
            <a:off x="1775884" y="1587500"/>
            <a:ext cx="0" cy="52705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32" tIns="45616" rIns="91232" bIns="45616" anchor="ctr"/>
          <a:lstStyle/>
          <a:p>
            <a:endParaRPr lang="en-US" sz="1800">
              <a:solidFill>
                <a:prstClr val="black"/>
              </a:solidFill>
            </a:endParaRPr>
          </a:p>
        </p:txBody>
      </p:sp>
      <p:pic>
        <p:nvPicPr>
          <p:cNvPr id="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67" y="104775"/>
            <a:ext cx="4540251"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4" name="Rectangle 2"/>
          <p:cNvSpPr>
            <a:spLocks noGrp="1" noChangeArrowheads="1"/>
          </p:cNvSpPr>
          <p:nvPr>
            <p:ph type="ctrTitle"/>
          </p:nvPr>
        </p:nvSpPr>
        <p:spPr>
          <a:xfrm>
            <a:off x="1727200" y="2130439"/>
            <a:ext cx="10363200" cy="1470025"/>
          </a:xfrm>
        </p:spPr>
        <p:txBody>
          <a:bodyPr/>
          <a:lstStyle>
            <a:lvl1pPr>
              <a:defRPr sz="4800" b="0" i="1">
                <a:solidFill>
                  <a:schemeClr val="bg1"/>
                </a:solidFill>
              </a:defRPr>
            </a:lvl1pPr>
          </a:lstStyle>
          <a:p>
            <a:pPr lvl="0"/>
            <a:r>
              <a:rPr lang="en-US" noProof="0" dirty="0"/>
              <a:t>Click to edit Master title style</a:t>
            </a:r>
          </a:p>
        </p:txBody>
      </p:sp>
      <p:sp>
        <p:nvSpPr>
          <p:cNvPr id="166915" name="Rectangle 3"/>
          <p:cNvSpPr>
            <a:spLocks noGrp="1" noChangeArrowheads="1"/>
          </p:cNvSpPr>
          <p:nvPr>
            <p:ph type="subTitle" idx="1"/>
          </p:nvPr>
        </p:nvSpPr>
        <p:spPr>
          <a:xfrm>
            <a:off x="1828800" y="3886204"/>
            <a:ext cx="10261600" cy="1600196"/>
          </a:xfrm>
        </p:spPr>
        <p:txBody>
          <a:bodyPr/>
          <a:lstStyle>
            <a:lvl1pPr marL="0" indent="0" algn="ctr">
              <a:buFontTx/>
              <a:buNone/>
              <a:defRPr sz="4000"/>
            </a:lvl1pPr>
          </a:lstStyle>
          <a:p>
            <a:pPr lvl="0"/>
            <a:r>
              <a:rPr lang="en-US" noProof="0" dirty="0"/>
              <a:t>Click to edit Master subtitle style</a:t>
            </a:r>
          </a:p>
        </p:txBody>
      </p:sp>
      <p:sp>
        <p:nvSpPr>
          <p:cNvPr id="8" name="Rectangle 4"/>
          <p:cNvSpPr>
            <a:spLocks noGrp="1" noChangeArrowheads="1"/>
          </p:cNvSpPr>
          <p:nvPr>
            <p:ph type="dt" sz="half" idx="10"/>
          </p:nvPr>
        </p:nvSpPr>
        <p:spPr bwMode="auto">
          <a:xfrm>
            <a:off x="609600" y="6245225"/>
            <a:ext cx="28448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defTabSz="910721" fontAlgn="auto">
              <a:spcBef>
                <a:spcPts val="0"/>
              </a:spcBef>
              <a:spcAft>
                <a:spcPts val="0"/>
              </a:spcAft>
              <a:defRPr sz="1800" b="1">
                <a:solidFill>
                  <a:schemeClr val="bg1"/>
                </a:solidFill>
                <a:latin typeface="Arial Narrow" panose="020B0606020202030204" pitchFamily="34" charset="0"/>
                <a:ea typeface="+mn-ea"/>
                <a:cs typeface="Arial" charset="0"/>
              </a:defRPr>
            </a:lvl1pPr>
          </a:lstStyle>
          <a:p>
            <a:pPr>
              <a:defRPr/>
            </a:pPr>
            <a:endParaRPr lang="en-US" dirty="0"/>
          </a:p>
        </p:txBody>
      </p:sp>
      <p:sp>
        <p:nvSpPr>
          <p:cNvPr id="9" name="Rectangle 5"/>
          <p:cNvSpPr>
            <a:spLocks noGrp="1" noChangeArrowheads="1"/>
          </p:cNvSpPr>
          <p:nvPr>
            <p:ph type="ftr" sz="quarter" idx="11"/>
          </p:nvPr>
        </p:nvSpPr>
        <p:spPr bwMode="auto">
          <a:xfrm>
            <a:off x="4165600" y="6245225"/>
            <a:ext cx="38608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lvl1pPr algn="ctr" defTabSz="910721">
              <a:defRPr sz="2400" b="1">
                <a:solidFill>
                  <a:schemeClr val="bg1"/>
                </a:solidFill>
                <a:latin typeface="Arial Narrow" panose="020B0606020202030204" pitchFamily="34" charset="0"/>
                <a:cs typeface="Arial" charset="0"/>
              </a:defRPr>
            </a:lvl1pPr>
          </a:lstStyle>
          <a:p>
            <a:pPr>
              <a:defRPr/>
            </a:pPr>
            <a:r>
              <a:rPr lang="en-US"/>
              <a:t>RMP 53</a:t>
            </a:r>
            <a:endParaRPr lang="en-US" dirty="0"/>
          </a:p>
        </p:txBody>
      </p:sp>
      <p:sp>
        <p:nvSpPr>
          <p:cNvPr id="10" name="Rectangle 6"/>
          <p:cNvSpPr>
            <a:spLocks noGrp="1" noChangeArrowheads="1"/>
          </p:cNvSpPr>
          <p:nvPr>
            <p:ph type="sldNum" sz="quarter" idx="12"/>
          </p:nvPr>
        </p:nvSpPr>
        <p:spPr bwMode="auto">
          <a:xfrm>
            <a:off x="8737600" y="6245225"/>
            <a:ext cx="28448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defTabSz="909638">
              <a:defRPr sz="1800" b="1">
                <a:solidFill>
                  <a:schemeClr val="bg1"/>
                </a:solidFill>
                <a:latin typeface="Arial Narrow" panose="020B0606020202030204" pitchFamily="34" charset="0"/>
              </a:defRPr>
            </a:lvl1pPr>
          </a:lstStyle>
          <a:p>
            <a:pPr>
              <a:defRPr/>
            </a:pPr>
            <a:fld id="{CEF92E65-55E3-46A9-AD8B-D5CA02942E7C}" type="slidenum">
              <a:rPr lang="en-US" smtClean="0"/>
              <a:pPr>
                <a:defRPr/>
              </a:pPr>
              <a:t>‹#›</a:t>
            </a:fld>
            <a:endParaRPr lang="en-US"/>
          </a:p>
        </p:txBody>
      </p:sp>
    </p:spTree>
    <p:extLst>
      <p:ext uri="{BB962C8B-B14F-4D97-AF65-F5344CB8AC3E}">
        <p14:creationId xmlns:p14="http://schemas.microsoft.com/office/powerpoint/2010/main" val="94224127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1799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1235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8235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55161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94041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1030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6624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02782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900752"/>
            <a:ext cx="11232001" cy="5136448"/>
          </a:xfrm>
        </p:spPr>
        <p:txBody>
          <a:bodyPr/>
          <a:lstStyle>
            <a:lvl2pPr>
              <a:defRPr sz="1800"/>
            </a:lvl2pPr>
            <a:lvl3pPr>
              <a:defRPr sz="1600"/>
            </a:lvl3pPr>
            <a:lvl4pPr>
              <a:defRPr sz="14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4"/>
          </p:nvPr>
        </p:nvSpPr>
        <p:spPr/>
        <p:txBody>
          <a:bodyPr/>
          <a:lstStyle/>
          <a:p>
            <a:endParaRPr lang="en-GB" noProof="0"/>
          </a:p>
        </p:txBody>
      </p:sp>
      <p:sp>
        <p:nvSpPr>
          <p:cNvPr id="5" name="Footer Placeholder 4"/>
          <p:cNvSpPr>
            <a:spLocks noGrp="1"/>
          </p:cNvSpPr>
          <p:nvPr>
            <p:ph type="ftr" sz="quarter" idx="15"/>
          </p:nvPr>
        </p:nvSpPr>
        <p:spPr/>
        <p:txBody>
          <a:bodyPr/>
          <a:lstStyle/>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a:xfrm>
            <a:off x="479999" y="118753"/>
            <a:ext cx="8160000" cy="463139"/>
          </a:xfrm>
        </p:spPr>
        <p:txBody>
          <a:bodyPr/>
          <a:lstStyle>
            <a:lvl1pPr>
              <a:defRPr sz="2400"/>
            </a:lvl1pPr>
          </a:lstStyle>
          <a:p>
            <a:r>
              <a:rPr lang="en-GB" noProof="0"/>
              <a:t>Click to edit Master title style</a:t>
            </a:r>
          </a:p>
        </p:txBody>
      </p:sp>
      <p:cxnSp>
        <p:nvCxnSpPr>
          <p:cNvPr id="9" name="Straight Connector 8"/>
          <p:cNvCxnSpPr/>
          <p:nvPr userDrawn="1"/>
        </p:nvCxnSpPr>
        <p:spPr>
          <a:xfrm>
            <a:off x="0" y="736268"/>
            <a:ext cx="12192000"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05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68574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3CB2A-74E4-429C-B1C0-3897BA9A957B}"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AE408-0D92-46EE-B88E-250AE9D1EA27}" type="slidenum">
              <a:rPr lang="en-US" smtClean="0"/>
              <a:t>‹#›</a:t>
            </a:fld>
            <a:endParaRPr lang="en-US"/>
          </a:p>
        </p:txBody>
      </p:sp>
    </p:spTree>
    <p:extLst>
      <p:ext uri="{BB962C8B-B14F-4D97-AF65-F5344CB8AC3E}">
        <p14:creationId xmlns:p14="http://schemas.microsoft.com/office/powerpoint/2010/main" val="3783816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85765C15-050B-3F46-BA7D-23E9D746CA77}"/>
              </a:ext>
            </a:extLst>
          </p:cNvPr>
          <p:cNvSpPr>
            <a:spLocks noGrp="1"/>
          </p:cNvSpPr>
          <p:nvPr>
            <p:ph type="ftr" sz="quarter" idx="13"/>
          </p:nvPr>
        </p:nvSpPr>
        <p:spPr>
          <a:xfrm>
            <a:off x="2553909" y="6225493"/>
            <a:ext cx="1314983" cy="177377"/>
          </a:xfrm>
        </p:spPr>
        <p:txBody>
          <a:bodyPr/>
          <a:lstStyle>
            <a:lvl1pPr marL="0" marR="0" indent="0" algn="r" defTabSz="554492" rtl="0" eaLnBrk="1" fontAlgn="auto" latinLnBrk="0" hangingPunct="1">
              <a:lnSpc>
                <a:spcPct val="100000"/>
              </a:lnSpc>
              <a:spcBef>
                <a:spcPts val="0"/>
              </a:spcBef>
              <a:spcAft>
                <a:spcPts val="0"/>
              </a:spcAft>
              <a:buClrTx/>
              <a:buSzTx/>
              <a:buFontTx/>
              <a:buNone/>
              <a:tabLst/>
              <a:defRPr>
                <a:solidFill>
                  <a:srgbClr val="999999"/>
                </a:solidFill>
              </a:defRPr>
            </a:lvl1pPr>
          </a:lstStyle>
          <a:p>
            <a:endParaRPr lang="en-GB" sz="1092" dirty="0">
              <a:latin typeface="Poppins Medium" pitchFamily="2" charset="77"/>
              <a:cs typeface="Poppins Medium" pitchFamily="2" charset="77"/>
            </a:endParaRPr>
          </a:p>
        </p:txBody>
      </p:sp>
      <p:sp>
        <p:nvSpPr>
          <p:cNvPr id="4" name="Slide Number Placeholder 3">
            <a:extLst>
              <a:ext uri="{FF2B5EF4-FFF2-40B4-BE49-F238E27FC236}">
                <a16:creationId xmlns:a16="http://schemas.microsoft.com/office/drawing/2014/main" id="{B5DAFA51-0F1A-9D4E-BF85-8D1047C752BC}"/>
              </a:ext>
            </a:extLst>
          </p:cNvPr>
          <p:cNvSpPr>
            <a:spLocks noGrp="1"/>
          </p:cNvSpPr>
          <p:nvPr>
            <p:ph type="sldNum" sz="quarter" idx="11"/>
          </p:nvPr>
        </p:nvSpPr>
        <p:spPr>
          <a:xfrm>
            <a:off x="506396" y="6225493"/>
            <a:ext cx="1048051" cy="167972"/>
          </a:xfrm>
        </p:spPr>
        <p:txBody>
          <a:bodyPr/>
          <a:lstStyle>
            <a:lvl1pPr algn="l">
              <a:defRPr sz="1092" b="0" i="0">
                <a:solidFill>
                  <a:srgbClr val="999999"/>
                </a:solidFill>
                <a:latin typeface="Poppins Medium" pitchFamily="2" charset="77"/>
                <a:cs typeface="Poppins Medium" pitchFamily="2" charset="77"/>
              </a:defRPr>
            </a:lvl1pPr>
          </a:lstStyle>
          <a:p>
            <a:fld id="{E2E31AFC-DF42-41A5-B57C-06A83BBA6616}" type="slidenum">
              <a:rPr lang="en-GB" smtClean="0"/>
              <a:pPr/>
              <a:t>‹#›</a:t>
            </a:fld>
            <a:r>
              <a:rPr lang="en-GB" dirty="0"/>
              <a:t> of 20</a:t>
            </a:r>
          </a:p>
        </p:txBody>
      </p:sp>
      <p:sp>
        <p:nvSpPr>
          <p:cNvPr id="8" name="Title 1">
            <a:extLst>
              <a:ext uri="{FF2B5EF4-FFF2-40B4-BE49-F238E27FC236}">
                <a16:creationId xmlns:a16="http://schemas.microsoft.com/office/drawing/2014/main" id="{98868AC3-E71E-584E-95BA-49ED20AC6B30}"/>
              </a:ext>
            </a:extLst>
          </p:cNvPr>
          <p:cNvSpPr>
            <a:spLocks noGrp="1"/>
          </p:cNvSpPr>
          <p:nvPr>
            <p:ph type="ctrTitle"/>
          </p:nvPr>
        </p:nvSpPr>
        <p:spPr>
          <a:xfrm>
            <a:off x="506396" y="467566"/>
            <a:ext cx="3493502" cy="996476"/>
          </a:xfrm>
        </p:spPr>
        <p:txBody>
          <a:bodyPr lIns="0" tIns="0" rIns="0" bIns="0" anchor="t" anchorCtr="0">
            <a:noAutofit/>
          </a:bodyPr>
          <a:lstStyle>
            <a:lvl1pPr algn="l">
              <a:lnSpc>
                <a:spcPts val="2456"/>
              </a:lnSpc>
              <a:defRPr sz="2062">
                <a:solidFill>
                  <a:schemeClr val="tx1"/>
                </a:solidFill>
              </a:defRPr>
            </a:lvl1pPr>
          </a:lstStyle>
          <a:p>
            <a:r>
              <a:rPr lang="en-GB" dirty="0"/>
              <a:t>Click to edit Master title style</a:t>
            </a:r>
          </a:p>
        </p:txBody>
      </p:sp>
    </p:spTree>
    <p:extLst>
      <p:ext uri="{BB962C8B-B14F-4D97-AF65-F5344CB8AC3E}">
        <p14:creationId xmlns:p14="http://schemas.microsoft.com/office/powerpoint/2010/main" val="13587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10/24/2016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64013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8EE2FC68-E508-604C-B433-003D8682B3B2}"/>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2060"/>
                </a:solidFill>
                <a:latin typeface="Arial" panose="020B0604020202020204" pitchFamily="34" charset="0"/>
                <a:ea typeface="+mj-ea"/>
                <a:cs typeface="Arial" panose="020B0604020202020204" pitchFamily="34" charset="0"/>
              </a:defRPr>
            </a:lvl1pPr>
          </a:lstStyle>
          <a:p>
            <a:r>
              <a:rPr lang="fr-FR" dirty="0"/>
              <a:t>Modifiez le style du titre</a:t>
            </a:r>
          </a:p>
        </p:txBody>
      </p:sp>
      <p:sp>
        <p:nvSpPr>
          <p:cNvPr id="12" name="Sous-titre 2">
            <a:extLst>
              <a:ext uri="{FF2B5EF4-FFF2-40B4-BE49-F238E27FC236}">
                <a16:creationId xmlns:a16="http://schemas.microsoft.com/office/drawing/2014/main" id="{3B4EB3B6-A6FF-894B-95F0-9007D8BF6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14" name="Espace réservé du numéro de diapositive 5">
            <a:extLst>
              <a:ext uri="{FF2B5EF4-FFF2-40B4-BE49-F238E27FC236}">
                <a16:creationId xmlns:a16="http://schemas.microsoft.com/office/drawing/2014/main" id="{65F29091-2217-444E-B00A-5CE4F39AFFF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918D63-FCF4-FF49-BE2D-E35DB0D83F53}" type="slidenum">
              <a:rPr lang="fr-FR" smtClean="0"/>
              <a:pPr/>
              <a:t>‹#›</a:t>
            </a:fld>
            <a:endParaRPr lang="fr-FR"/>
          </a:p>
        </p:txBody>
      </p:sp>
      <p:sp>
        <p:nvSpPr>
          <p:cNvPr id="16" name="Rectangle 15">
            <a:extLst>
              <a:ext uri="{FF2B5EF4-FFF2-40B4-BE49-F238E27FC236}">
                <a16:creationId xmlns:a16="http://schemas.microsoft.com/office/drawing/2014/main" id="{18EF6C12-C535-C74E-8992-11C44DBDC3BB}"/>
              </a:ext>
            </a:extLst>
          </p:cNvPr>
          <p:cNvSpPr/>
          <p:nvPr/>
        </p:nvSpPr>
        <p:spPr>
          <a:xfrm>
            <a:off x="1"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B5FAA334-E35A-AE43-899F-7F5CA2B3670D}"/>
              </a:ext>
            </a:extLst>
          </p:cNvPr>
          <p:cNvSpPr/>
          <p:nvPr/>
        </p:nvSpPr>
        <p:spPr>
          <a:xfrm>
            <a:off x="0" y="1"/>
            <a:ext cx="12191999"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830354E6-89EF-3F49-8D50-D602DBF13836}"/>
              </a:ext>
            </a:extLst>
          </p:cNvPr>
          <p:cNvSpPr/>
          <p:nvPr/>
        </p:nvSpPr>
        <p:spPr>
          <a:xfrm>
            <a:off x="248366" y="3161088"/>
            <a:ext cx="2683093" cy="370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2" name="Image 31">
            <a:extLst>
              <a:ext uri="{FF2B5EF4-FFF2-40B4-BE49-F238E27FC236}">
                <a16:creationId xmlns:a16="http://schemas.microsoft.com/office/drawing/2014/main" id="{5B1A38CB-6216-FF48-A978-67694642A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400" y="6496185"/>
            <a:ext cx="630239" cy="312932"/>
          </a:xfrm>
          <a:prstGeom prst="rect">
            <a:avLst/>
          </a:prstGeom>
        </p:spPr>
      </p:pic>
      <p:sp>
        <p:nvSpPr>
          <p:cNvPr id="2" name="Rectangle 1">
            <a:extLst>
              <a:ext uri="{FF2B5EF4-FFF2-40B4-BE49-F238E27FC236}">
                <a16:creationId xmlns:a16="http://schemas.microsoft.com/office/drawing/2014/main" id="{666CAF4E-7BF8-44A6-86EE-48B07896FFD0}"/>
              </a:ext>
            </a:extLst>
          </p:cNvPr>
          <p:cNvSpPr/>
          <p:nvPr/>
        </p:nvSpPr>
        <p:spPr>
          <a:xfrm>
            <a:off x="-2" y="7968"/>
            <a:ext cx="12192001" cy="5678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re 37">
            <a:extLst>
              <a:ext uri="{FF2B5EF4-FFF2-40B4-BE49-F238E27FC236}">
                <a16:creationId xmlns:a16="http://schemas.microsoft.com/office/drawing/2014/main" id="{0D2072C6-F7CA-774D-8B50-4819E1F7A260}"/>
              </a:ext>
            </a:extLst>
          </p:cNvPr>
          <p:cNvSpPr>
            <a:spLocks noGrp="1"/>
          </p:cNvSpPr>
          <p:nvPr>
            <p:ph type="title" hasCustomPrompt="1"/>
          </p:nvPr>
        </p:nvSpPr>
        <p:spPr>
          <a:xfrm>
            <a:off x="623093" y="13102"/>
            <a:ext cx="10515600" cy="641540"/>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2800" b="1">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pic>
        <p:nvPicPr>
          <p:cNvPr id="5" name="Graphic 4">
            <a:extLst>
              <a:ext uri="{FF2B5EF4-FFF2-40B4-BE49-F238E27FC236}">
                <a16:creationId xmlns:a16="http://schemas.microsoft.com/office/drawing/2014/main" id="{FDE35F00-9ABC-3DAE-9208-5948D135FD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603" y="6344977"/>
            <a:ext cx="2392508" cy="513023"/>
          </a:xfrm>
          <a:prstGeom prst="rect">
            <a:avLst/>
          </a:prstGeom>
        </p:spPr>
      </p:pic>
    </p:spTree>
    <p:extLst>
      <p:ext uri="{BB962C8B-B14F-4D97-AF65-F5344CB8AC3E}">
        <p14:creationId xmlns:p14="http://schemas.microsoft.com/office/powerpoint/2010/main" val="223140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8880004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97665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217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15616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4736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25266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9.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150813"/>
            <a:ext cx="11684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16" rIns="91232" bIns="45616"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43001"/>
            <a:ext cx="109728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16" rIns="91232" bIns="4561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232" tIns="45616" rIns="91232" bIns="45616" numCol="1" anchor="ctr" anchorCtr="0" compatLnSpc="1">
            <a:prstTxWarp prst="textNoShape">
              <a:avLst/>
            </a:prstTxWarp>
          </a:bodyPr>
          <a:lstStyle>
            <a:lvl1pPr defTabSz="911225">
              <a:defRPr sz="1200">
                <a:solidFill>
                  <a:srgbClr val="898989"/>
                </a:solidFill>
                <a:latin typeface="Calibri" pitchFamily="34" charset="0"/>
                <a:cs typeface="Arial" charset="0"/>
              </a:defRPr>
            </a:lvl1pPr>
          </a:lstStyle>
          <a:p>
            <a:pPr>
              <a:defRPr/>
            </a:pPr>
            <a:fld id="{76CB9F00-C32F-476B-9838-892404893845}" type="datetime1">
              <a:rPr lang="en-US" smtClean="0"/>
              <a:pPr>
                <a:defRPr/>
              </a:pPr>
              <a:t>10/2/2023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232" tIns="45616" rIns="91232" bIns="45616" rtlCol="0" anchor="ctr"/>
          <a:lstStyle>
            <a:lvl1pPr algn="ctr" defTabSz="912305" fontAlgn="auto">
              <a:spcBef>
                <a:spcPts val="0"/>
              </a:spcBef>
              <a:spcAft>
                <a:spcPts val="0"/>
              </a:spcAft>
              <a:defRPr sz="1200">
                <a:solidFill>
                  <a:prstClr val="black">
                    <a:tint val="75000"/>
                  </a:prstClr>
                </a:solidFill>
                <a:latin typeface="+mn-lt"/>
                <a:ea typeface="+mn-ea"/>
                <a:cs typeface="+mn-cs"/>
              </a:defRPr>
            </a:lvl1pPr>
          </a:lstStyle>
          <a:p>
            <a:pPr>
              <a:defRPr/>
            </a:pPr>
            <a:r>
              <a:rPr lang="en-US"/>
              <a:t>RMP 48</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232" tIns="45616" rIns="91232" bIns="45616" numCol="1" anchor="ctr" anchorCtr="0" compatLnSpc="1">
            <a:prstTxWarp prst="textNoShape">
              <a:avLst/>
            </a:prstTxWarp>
          </a:bodyPr>
          <a:lstStyle>
            <a:lvl1pPr algn="r" defTabSz="911225">
              <a:defRPr sz="1200">
                <a:solidFill>
                  <a:srgbClr val="898989"/>
                </a:solidFill>
                <a:latin typeface="Calibri" pitchFamily="34" charset="0"/>
                <a:cs typeface="Arial" charset="0"/>
              </a:defRPr>
            </a:lvl1pPr>
          </a:lstStyle>
          <a:p>
            <a:pPr>
              <a:defRPr/>
            </a:pPr>
            <a:fld id="{7EB48383-1A16-4726-A419-0BE75F87F8FA}" type="slidenum">
              <a:rPr lang="en-US"/>
              <a:pPr>
                <a:defRPr/>
              </a:pPr>
              <a:t>‹#›</a:t>
            </a:fld>
            <a:endParaRPr lang="en-US"/>
          </a:p>
        </p:txBody>
      </p:sp>
      <p:pic>
        <p:nvPicPr>
          <p:cNvPr id="20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1600" y="6213476"/>
            <a:ext cx="181186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14400"/>
            <a:ext cx="12192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txBox="1">
            <a:spLocks/>
          </p:cNvSpPr>
          <p:nvPr/>
        </p:nvSpPr>
        <p:spPr>
          <a:xfrm>
            <a:off x="139700" y="6375401"/>
            <a:ext cx="711200" cy="365125"/>
          </a:xfrm>
          <a:prstGeom prst="rect">
            <a:avLst/>
          </a:prstGeom>
        </p:spPr>
        <p:txBody>
          <a:bodyPr lIns="91232" tIns="45616" rIns="91232" bIns="45616"/>
          <a:lstStyle>
            <a:lvl1pPr defTabSz="911225" eaLnBrk="0" hangingPunct="0">
              <a:defRPr sz="2400">
                <a:solidFill>
                  <a:schemeClr val="tx1"/>
                </a:solidFill>
                <a:latin typeface="Arial" pitchFamily="34" charset="0"/>
                <a:ea typeface="ＭＳ Ｐゴシック" pitchFamily="34" charset="-128"/>
              </a:defRPr>
            </a:lvl1pPr>
            <a:lvl2pPr marL="742950" indent="-285750" defTabSz="911225" eaLnBrk="0" hangingPunct="0">
              <a:defRPr sz="2400">
                <a:solidFill>
                  <a:schemeClr val="tx1"/>
                </a:solidFill>
                <a:latin typeface="Arial" pitchFamily="34" charset="0"/>
                <a:ea typeface="ＭＳ Ｐゴシック" pitchFamily="34" charset="-128"/>
              </a:defRPr>
            </a:lvl2pPr>
            <a:lvl3pPr marL="1143000" indent="-228600" defTabSz="911225" eaLnBrk="0" hangingPunct="0">
              <a:defRPr sz="2400">
                <a:solidFill>
                  <a:schemeClr val="tx1"/>
                </a:solidFill>
                <a:latin typeface="Arial" pitchFamily="34" charset="0"/>
                <a:ea typeface="ＭＳ Ｐゴシック" pitchFamily="34" charset="-128"/>
              </a:defRPr>
            </a:lvl3pPr>
            <a:lvl4pPr marL="1600200" indent="-228600" defTabSz="911225" eaLnBrk="0" hangingPunct="0">
              <a:defRPr sz="2400">
                <a:solidFill>
                  <a:schemeClr val="tx1"/>
                </a:solidFill>
                <a:latin typeface="Arial" pitchFamily="34" charset="0"/>
                <a:ea typeface="ＭＳ Ｐゴシック" pitchFamily="34" charset="-128"/>
              </a:defRPr>
            </a:lvl4pPr>
            <a:lvl5pPr marL="2057400" indent="-228600" defTabSz="911225" eaLnBrk="0" hangingPunct="0">
              <a:defRPr sz="2400">
                <a:solidFill>
                  <a:schemeClr val="tx1"/>
                </a:solidFill>
                <a:latin typeface="Arial" pitchFamily="34" charset="0"/>
                <a:ea typeface="ＭＳ Ｐゴシック"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ED4396D-F1C7-4352-A182-F95114CB7BC6}" type="slidenum">
              <a:rPr lang="en-US" sz="1400" b="1" smtClean="0">
                <a:solidFill>
                  <a:srgbClr val="FFFFFF"/>
                </a:solidFill>
                <a:effectLst>
                  <a:outerShdw blurRad="38100" dist="38100" dir="2700000" algn="tl">
                    <a:srgbClr val="C0C0C0"/>
                  </a:outerShdw>
                </a:effectLst>
                <a:latin typeface="Arial Narrow" pitchFamily="34" charset="0"/>
              </a:rPr>
              <a:pPr eaLnBrk="1" hangingPunct="1">
                <a:defRPr/>
              </a:pPr>
              <a:t>‹#›</a:t>
            </a:fld>
            <a:endParaRPr lang="en-US" sz="1400" b="1">
              <a:solidFill>
                <a:srgbClr val="FFFFFF"/>
              </a:solidFill>
              <a:effectLst>
                <a:outerShdw blurRad="38100" dist="38100" dir="2700000" algn="tl">
                  <a:srgbClr val="C0C0C0"/>
                </a:outerShdw>
              </a:effectLst>
              <a:latin typeface="Arial Narrow" pitchFamily="34" charset="0"/>
            </a:endParaRPr>
          </a:p>
        </p:txBody>
      </p:sp>
    </p:spTree>
    <p:extLst>
      <p:ext uri="{BB962C8B-B14F-4D97-AF65-F5344CB8AC3E}">
        <p14:creationId xmlns:p14="http://schemas.microsoft.com/office/powerpoint/2010/main" val="2353416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hf hdr="0" dt="0"/>
  <p:txStyles>
    <p:titleStyle>
      <a:lvl1pPr algn="ctr" rtl="0" eaLnBrk="0" fontAlgn="base" hangingPunct="0">
        <a:spcBef>
          <a:spcPct val="0"/>
        </a:spcBef>
        <a:spcAft>
          <a:spcPct val="0"/>
        </a:spcAft>
        <a:defRPr sz="4000" kern="1200">
          <a:solidFill>
            <a:srgbClr val="0062AC"/>
          </a:solidFill>
          <a:effectLst>
            <a:outerShdw blurRad="38100" dist="38100" dir="2700000" algn="tl">
              <a:srgbClr val="000000">
                <a:alpha val="43137"/>
              </a:srgbClr>
            </a:outerShdw>
          </a:effectLst>
          <a:latin typeface="Cooper Black" pitchFamily="18" charset="0"/>
          <a:ea typeface="MS PGothic" pitchFamily="34" charset="-128"/>
          <a:cs typeface="+mj-cs"/>
        </a:defRPr>
      </a:lvl1pPr>
      <a:lvl2pPr algn="ctr" rtl="0" eaLnBrk="0" fontAlgn="base" hangingPunct="0">
        <a:spcBef>
          <a:spcPct val="0"/>
        </a:spcBef>
        <a:spcAft>
          <a:spcPct val="0"/>
        </a:spcAft>
        <a:defRPr sz="4000">
          <a:solidFill>
            <a:srgbClr val="0062AC"/>
          </a:solidFill>
          <a:latin typeface="Cooper Black" pitchFamily="18" charset="0"/>
          <a:ea typeface="MS PGothic" pitchFamily="34" charset="-128"/>
        </a:defRPr>
      </a:lvl2pPr>
      <a:lvl3pPr algn="ctr" rtl="0" eaLnBrk="0" fontAlgn="base" hangingPunct="0">
        <a:spcBef>
          <a:spcPct val="0"/>
        </a:spcBef>
        <a:spcAft>
          <a:spcPct val="0"/>
        </a:spcAft>
        <a:defRPr sz="4000">
          <a:solidFill>
            <a:srgbClr val="0062AC"/>
          </a:solidFill>
          <a:latin typeface="Cooper Black" pitchFamily="18" charset="0"/>
          <a:ea typeface="MS PGothic" pitchFamily="34" charset="-128"/>
        </a:defRPr>
      </a:lvl3pPr>
      <a:lvl4pPr algn="ctr" rtl="0" eaLnBrk="0" fontAlgn="base" hangingPunct="0">
        <a:spcBef>
          <a:spcPct val="0"/>
        </a:spcBef>
        <a:spcAft>
          <a:spcPct val="0"/>
        </a:spcAft>
        <a:defRPr sz="4000">
          <a:solidFill>
            <a:srgbClr val="0062AC"/>
          </a:solidFill>
          <a:latin typeface="Cooper Black" pitchFamily="18" charset="0"/>
          <a:ea typeface="MS PGothic" pitchFamily="34" charset="-128"/>
        </a:defRPr>
      </a:lvl4pPr>
      <a:lvl5pPr algn="ctr" rtl="0" eaLnBrk="0" fontAlgn="base" hangingPunct="0">
        <a:spcBef>
          <a:spcPct val="0"/>
        </a:spcBef>
        <a:spcAft>
          <a:spcPct val="0"/>
        </a:spcAft>
        <a:defRPr sz="4000">
          <a:solidFill>
            <a:srgbClr val="0062AC"/>
          </a:solidFill>
          <a:latin typeface="Cooper Black" pitchFamily="18" charset="0"/>
          <a:ea typeface="MS PGothic" pitchFamily="34" charset="-128"/>
        </a:defRPr>
      </a:lvl5pPr>
      <a:lvl6pPr marL="456153" algn="ctr" rtl="0" fontAlgn="base">
        <a:spcBef>
          <a:spcPct val="0"/>
        </a:spcBef>
        <a:spcAft>
          <a:spcPct val="0"/>
        </a:spcAft>
        <a:defRPr sz="4400">
          <a:solidFill>
            <a:schemeClr val="tx1"/>
          </a:solidFill>
          <a:latin typeface="Calibri" pitchFamily="34" charset="0"/>
        </a:defRPr>
      </a:lvl6pPr>
      <a:lvl7pPr marL="912305" algn="ctr" rtl="0" fontAlgn="base">
        <a:spcBef>
          <a:spcPct val="0"/>
        </a:spcBef>
        <a:spcAft>
          <a:spcPct val="0"/>
        </a:spcAft>
        <a:defRPr sz="4400">
          <a:solidFill>
            <a:schemeClr val="tx1"/>
          </a:solidFill>
          <a:latin typeface="Calibri" pitchFamily="34" charset="0"/>
        </a:defRPr>
      </a:lvl7pPr>
      <a:lvl8pPr marL="1368458" algn="ctr" rtl="0" fontAlgn="base">
        <a:spcBef>
          <a:spcPct val="0"/>
        </a:spcBef>
        <a:spcAft>
          <a:spcPct val="0"/>
        </a:spcAft>
        <a:defRPr sz="4400">
          <a:solidFill>
            <a:schemeClr val="tx1"/>
          </a:solidFill>
          <a:latin typeface="Calibri" pitchFamily="34" charset="0"/>
        </a:defRPr>
      </a:lvl8pPr>
      <a:lvl9pPr marL="182461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Clr>
          <a:srgbClr val="0062AC"/>
        </a:buClr>
        <a:buSzPct val="60000"/>
        <a:buFont typeface="Wingdings" pitchFamily="2" charset="2"/>
        <a:buChar char="S"/>
        <a:defRPr sz="32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1pPr>
      <a:lvl2pPr marL="739775" indent="-284163" algn="l" rtl="0" eaLnBrk="0" fontAlgn="base" hangingPunct="0">
        <a:spcBef>
          <a:spcPct val="20000"/>
        </a:spcBef>
        <a:spcAft>
          <a:spcPct val="0"/>
        </a:spcAft>
        <a:buClr>
          <a:srgbClr val="0062AC"/>
        </a:buClr>
        <a:buSzPct val="60000"/>
        <a:buFont typeface="Wingdings" pitchFamily="2" charset="2"/>
        <a:buChar char="S"/>
        <a:defRPr sz="28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2pPr>
      <a:lvl3pPr marL="1139825" indent="-227013" algn="l" rtl="0" eaLnBrk="0" fontAlgn="base" hangingPunct="0">
        <a:spcBef>
          <a:spcPct val="20000"/>
        </a:spcBef>
        <a:spcAft>
          <a:spcPct val="0"/>
        </a:spcAft>
        <a:buClr>
          <a:srgbClr val="0062AC"/>
        </a:buClr>
        <a:buSzPct val="60000"/>
        <a:buFont typeface="Wingdings" pitchFamily="2" charset="2"/>
        <a:buChar char="S"/>
        <a:defRPr sz="24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3pPr>
      <a:lvl4pPr marL="1595438" indent="-227013" algn="l" rtl="0" eaLnBrk="0" fontAlgn="base" hangingPunct="0">
        <a:spcBef>
          <a:spcPct val="20000"/>
        </a:spcBef>
        <a:spcAft>
          <a:spcPct val="0"/>
        </a:spcAft>
        <a:buClr>
          <a:srgbClr val="0062AC"/>
        </a:buClr>
        <a:buSzPct val="60000"/>
        <a:buFont typeface="Wingdings" pitchFamily="2" charset="2"/>
        <a:buChar char="S"/>
        <a:defRPr sz="20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4pPr>
      <a:lvl5pPr marL="2052638" indent="-227013" algn="l" rtl="0" eaLnBrk="0" fontAlgn="base" hangingPunct="0">
        <a:spcBef>
          <a:spcPct val="20000"/>
        </a:spcBef>
        <a:spcAft>
          <a:spcPct val="0"/>
        </a:spcAft>
        <a:buClr>
          <a:srgbClr val="0062AC"/>
        </a:buClr>
        <a:buSzPct val="60000"/>
        <a:buFont typeface="Wingdings" pitchFamily="2" charset="2"/>
        <a:buChar char="S"/>
        <a:defRPr sz="20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5pPr>
      <a:lvl6pPr marL="2508838"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990"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144"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296"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05" rtl="0" eaLnBrk="1" latinLnBrk="0" hangingPunct="1">
        <a:defRPr sz="1800" kern="1200">
          <a:solidFill>
            <a:schemeClr val="tx1"/>
          </a:solidFill>
          <a:latin typeface="+mn-lt"/>
          <a:ea typeface="+mn-ea"/>
          <a:cs typeface="+mn-cs"/>
        </a:defRPr>
      </a:lvl1pPr>
      <a:lvl2pPr marL="456153" algn="l" defTabSz="912305" rtl="0" eaLnBrk="1" latinLnBrk="0" hangingPunct="1">
        <a:defRPr sz="1800" kern="1200">
          <a:solidFill>
            <a:schemeClr val="tx1"/>
          </a:solidFill>
          <a:latin typeface="+mn-lt"/>
          <a:ea typeface="+mn-ea"/>
          <a:cs typeface="+mn-cs"/>
        </a:defRPr>
      </a:lvl2pPr>
      <a:lvl3pPr marL="912305" algn="l" defTabSz="912305" rtl="0" eaLnBrk="1" latinLnBrk="0" hangingPunct="1">
        <a:defRPr sz="1800" kern="1200">
          <a:solidFill>
            <a:schemeClr val="tx1"/>
          </a:solidFill>
          <a:latin typeface="+mn-lt"/>
          <a:ea typeface="+mn-ea"/>
          <a:cs typeface="+mn-cs"/>
        </a:defRPr>
      </a:lvl3pPr>
      <a:lvl4pPr marL="1368458" algn="l" defTabSz="912305" rtl="0" eaLnBrk="1" latinLnBrk="0" hangingPunct="1">
        <a:defRPr sz="1800" kern="1200">
          <a:solidFill>
            <a:schemeClr val="tx1"/>
          </a:solidFill>
          <a:latin typeface="+mn-lt"/>
          <a:ea typeface="+mn-ea"/>
          <a:cs typeface="+mn-cs"/>
        </a:defRPr>
      </a:lvl4pPr>
      <a:lvl5pPr marL="1824611" algn="l" defTabSz="912305" rtl="0" eaLnBrk="1" latinLnBrk="0" hangingPunct="1">
        <a:defRPr sz="1800" kern="1200">
          <a:solidFill>
            <a:schemeClr val="tx1"/>
          </a:solidFill>
          <a:latin typeface="+mn-lt"/>
          <a:ea typeface="+mn-ea"/>
          <a:cs typeface="+mn-cs"/>
        </a:defRPr>
      </a:lvl5pPr>
      <a:lvl6pPr marL="2280761" algn="l" defTabSz="912305" rtl="0" eaLnBrk="1" latinLnBrk="0" hangingPunct="1">
        <a:defRPr sz="1800" kern="1200">
          <a:solidFill>
            <a:schemeClr val="tx1"/>
          </a:solidFill>
          <a:latin typeface="+mn-lt"/>
          <a:ea typeface="+mn-ea"/>
          <a:cs typeface="+mn-cs"/>
        </a:defRPr>
      </a:lvl6pPr>
      <a:lvl7pPr marL="2736916" algn="l" defTabSz="912305" rtl="0" eaLnBrk="1" latinLnBrk="0" hangingPunct="1">
        <a:defRPr sz="1800" kern="1200">
          <a:solidFill>
            <a:schemeClr val="tx1"/>
          </a:solidFill>
          <a:latin typeface="+mn-lt"/>
          <a:ea typeface="+mn-ea"/>
          <a:cs typeface="+mn-cs"/>
        </a:defRPr>
      </a:lvl7pPr>
      <a:lvl8pPr marL="3193067" algn="l" defTabSz="912305" rtl="0" eaLnBrk="1" latinLnBrk="0" hangingPunct="1">
        <a:defRPr sz="1800" kern="1200">
          <a:solidFill>
            <a:schemeClr val="tx1"/>
          </a:solidFill>
          <a:latin typeface="+mn-lt"/>
          <a:ea typeface="+mn-ea"/>
          <a:cs typeface="+mn-cs"/>
        </a:defRPr>
      </a:lvl8pPr>
      <a:lvl9pPr marL="3649217" algn="l" defTabSz="912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419435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896" y="1958976"/>
            <a:ext cx="10363200" cy="1178202"/>
          </a:xfrm>
        </p:spPr>
        <p:txBody>
          <a:bodyPr/>
          <a:lstStyle/>
          <a:p>
            <a:br>
              <a:rPr lang="en-US" i="0" dirty="0"/>
            </a:br>
            <a:r>
              <a:rPr lang="en-GB" sz="2800" b="1" dirty="0">
                <a:effectLst/>
                <a:latin typeface="Calibri Light" panose="020F0302020204030204" pitchFamily="34" charset="0"/>
                <a:ea typeface="Arial" panose="020B0604020202020204" pitchFamily="34" charset="0"/>
              </a:rPr>
              <a:t>Challenges and opportunities in providing immunization services during emergencies</a:t>
            </a:r>
            <a:r>
              <a:rPr lang="en-GB" sz="2800" b="1" i="1" dirty="0">
                <a:effectLst/>
                <a:latin typeface="Calibri Light" panose="020F0302020204030204" pitchFamily="34" charset="0"/>
                <a:ea typeface="Arial" panose="020B0604020202020204" pitchFamily="34" charset="0"/>
              </a:rPr>
              <a:t>, conflicts, and humanitarian context</a:t>
            </a:r>
            <a:br>
              <a:rPr lang="en-US" sz="6600" b="1" i="0" dirty="0"/>
            </a:br>
            <a:r>
              <a:rPr lang="en-US" sz="2400" i="0" dirty="0"/>
              <a:t>Vaccination in Emergencies</a:t>
            </a:r>
            <a:br>
              <a:rPr lang="en-US" i="0" dirty="0"/>
            </a:br>
            <a:r>
              <a:rPr lang="en-US" i="0" dirty="0"/>
              <a:t> </a:t>
            </a:r>
          </a:p>
        </p:txBody>
      </p:sp>
      <p:sp>
        <p:nvSpPr>
          <p:cNvPr id="3" name="Subtitle 2"/>
          <p:cNvSpPr>
            <a:spLocks noGrp="1"/>
          </p:cNvSpPr>
          <p:nvPr>
            <p:ph type="subTitle" idx="1"/>
          </p:nvPr>
        </p:nvSpPr>
        <p:spPr>
          <a:xfrm>
            <a:off x="1804504" y="3891103"/>
            <a:ext cx="10261600" cy="1600196"/>
          </a:xfrm>
        </p:spPr>
        <p:txBody>
          <a:bodyPr/>
          <a:lstStyle/>
          <a:p>
            <a:r>
              <a:rPr lang="en-US" sz="2800" dirty="0">
                <a:solidFill>
                  <a:prstClr val="white"/>
                </a:solidFill>
              </a:rPr>
              <a:t>WHO Guidelines </a:t>
            </a:r>
          </a:p>
          <a:p>
            <a:r>
              <a:rPr lang="en-US" sz="2800" dirty="0">
                <a:solidFill>
                  <a:prstClr val="white"/>
                </a:solidFill>
              </a:rPr>
              <a:t>Framework for decision making</a:t>
            </a:r>
          </a:p>
          <a:p>
            <a:r>
              <a:rPr lang="en-US" sz="2800" dirty="0">
                <a:solidFill>
                  <a:prstClr val="white"/>
                </a:solidFill>
              </a:rPr>
              <a:t>Implementation guide </a:t>
            </a:r>
          </a:p>
          <a:p>
            <a:endParaRPr lang="en-US" sz="2800" b="1" dirty="0">
              <a:solidFill>
                <a:srgbClr val="FFC000"/>
              </a:solidFill>
            </a:endParaRPr>
          </a:p>
          <a:p>
            <a:endParaRPr lang="en-US" b="1" dirty="0">
              <a:solidFill>
                <a:srgbClr val="FFC000"/>
              </a:solidFill>
            </a:endParaRPr>
          </a:p>
        </p:txBody>
      </p:sp>
      <p:sp>
        <p:nvSpPr>
          <p:cNvPr id="4" name="Footer Placeholder 3"/>
          <p:cNvSpPr>
            <a:spLocks noGrp="1"/>
          </p:cNvSpPr>
          <p:nvPr>
            <p:ph type="ftr" sz="quarter" idx="11"/>
          </p:nvPr>
        </p:nvSpPr>
        <p:spPr>
          <a:xfrm>
            <a:off x="1804504" y="5724663"/>
            <a:ext cx="4038600" cy="758687"/>
          </a:xfrm>
        </p:spPr>
        <p:txBody>
          <a:bodyPr/>
          <a:lstStyle/>
          <a:p>
            <a:pPr>
              <a:defRPr/>
            </a:pPr>
            <a:r>
              <a:rPr lang="en-US">
                <a:solidFill>
                  <a:prstClr val="white"/>
                </a:solidFill>
              </a:rPr>
              <a:t>Messeret  E Shibeshi</a:t>
            </a:r>
          </a:p>
          <a:p>
            <a:pPr>
              <a:defRPr/>
            </a:pPr>
            <a:r>
              <a:rPr lang="en-US">
                <a:solidFill>
                  <a:prstClr val="white"/>
                </a:solidFill>
              </a:rPr>
              <a:t>WHO IST VPD </a:t>
            </a:r>
            <a:endParaRPr lang="en-US" dirty="0">
              <a:solidFill>
                <a:prstClr val="white"/>
              </a:solidFill>
            </a:endParaRPr>
          </a:p>
        </p:txBody>
      </p:sp>
      <p:sp>
        <p:nvSpPr>
          <p:cNvPr id="5" name="Slide Number Placeholder 4"/>
          <p:cNvSpPr>
            <a:spLocks noGrp="1"/>
          </p:cNvSpPr>
          <p:nvPr>
            <p:ph type="sldNum" sz="quarter" idx="12"/>
          </p:nvPr>
        </p:nvSpPr>
        <p:spPr>
          <a:xfrm>
            <a:off x="8737600" y="6245225"/>
            <a:ext cx="2844800" cy="476250"/>
          </a:xfrm>
        </p:spPr>
        <p:txBody>
          <a:bodyPr/>
          <a:lstStyle/>
          <a:p>
            <a:pPr fontAlgn="base">
              <a:spcBef>
                <a:spcPct val="0"/>
              </a:spcBef>
              <a:spcAft>
                <a:spcPct val="0"/>
              </a:spcAft>
              <a:defRPr/>
            </a:pPr>
            <a:fld id="{CEF92E65-55E3-46A9-AD8B-D5CA02942E7C}" type="slidenum">
              <a:rPr lang="en-US" smtClean="0">
                <a:solidFill>
                  <a:prstClr val="white"/>
                </a:solidFill>
              </a:rPr>
              <a:pPr fontAlgn="base">
                <a:spcBef>
                  <a:spcPct val="0"/>
                </a:spcBef>
                <a:spcAft>
                  <a:spcPct val="0"/>
                </a:spcAft>
                <a:defRPr/>
              </a:pPr>
              <a:t>1</a:t>
            </a:fld>
            <a:endParaRPr lang="en-US">
              <a:solidFill>
                <a:prstClr val="white"/>
              </a:solidFill>
            </a:endParaRPr>
          </a:p>
        </p:txBody>
      </p:sp>
      <p:pic>
        <p:nvPicPr>
          <p:cNvPr id="6" name="Picture 5">
            <a:extLst>
              <a:ext uri="{FF2B5EF4-FFF2-40B4-BE49-F238E27FC236}">
                <a16:creationId xmlns:a16="http://schemas.microsoft.com/office/drawing/2014/main" id="{490DB2AE-31A1-4926-BE6F-BB5432718BCF}"/>
              </a:ext>
            </a:extLst>
          </p:cNvPr>
          <p:cNvPicPr>
            <a:picLocks noChangeAspect="1"/>
          </p:cNvPicPr>
          <p:nvPr/>
        </p:nvPicPr>
        <p:blipFill>
          <a:blip r:embed="rId2"/>
          <a:stretch>
            <a:fillRect/>
          </a:stretch>
        </p:blipFill>
        <p:spPr>
          <a:xfrm>
            <a:off x="10306410" y="2986855"/>
            <a:ext cx="1759694" cy="1663826"/>
          </a:xfrm>
          <a:prstGeom prst="rect">
            <a:avLst/>
          </a:prstGeom>
        </p:spPr>
      </p:pic>
      <p:pic>
        <p:nvPicPr>
          <p:cNvPr id="7" name="Picture 6">
            <a:extLst>
              <a:ext uri="{FF2B5EF4-FFF2-40B4-BE49-F238E27FC236}">
                <a16:creationId xmlns:a16="http://schemas.microsoft.com/office/drawing/2014/main" id="{B3A62911-F4B1-4CA5-8FE7-2A61CE760057}"/>
              </a:ext>
            </a:extLst>
          </p:cNvPr>
          <p:cNvPicPr>
            <a:picLocks noChangeAspect="1"/>
          </p:cNvPicPr>
          <p:nvPr/>
        </p:nvPicPr>
        <p:blipFill>
          <a:blip r:embed="rId3"/>
          <a:stretch>
            <a:fillRect/>
          </a:stretch>
        </p:blipFill>
        <p:spPr>
          <a:xfrm>
            <a:off x="178904" y="2966898"/>
            <a:ext cx="1572592" cy="1663826"/>
          </a:xfrm>
          <a:prstGeom prst="rect">
            <a:avLst/>
          </a:prstGeom>
        </p:spPr>
      </p:pic>
    </p:spTree>
    <p:extLst>
      <p:ext uri="{BB962C8B-B14F-4D97-AF65-F5344CB8AC3E}">
        <p14:creationId xmlns:p14="http://schemas.microsoft.com/office/powerpoint/2010/main" val="46950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9617-B8C5-455F-ABFC-40806D152321}"/>
              </a:ext>
            </a:extLst>
          </p:cNvPr>
          <p:cNvSpPr>
            <a:spLocks noGrp="1"/>
          </p:cNvSpPr>
          <p:nvPr>
            <p:ph type="title"/>
          </p:nvPr>
        </p:nvSpPr>
        <p:spPr>
          <a:xfrm>
            <a:off x="1" y="19"/>
            <a:ext cx="12099234" cy="898339"/>
          </a:xfrm>
        </p:spPr>
        <p:txBody>
          <a:bodyPr/>
          <a:lstStyle/>
          <a:p>
            <a:pPr algn="ctr"/>
            <a:r>
              <a:rPr lang="en-US" sz="2800" dirty="0">
                <a:latin typeface="Abadi" panose="020B0604020104020204" pitchFamily="34" charset="0"/>
              </a:rPr>
              <a:t>Worksheet for determining </a:t>
            </a:r>
            <a:br>
              <a:rPr lang="en-US" sz="2800" dirty="0">
                <a:latin typeface="Abadi" panose="020B0604020104020204" pitchFamily="34" charset="0"/>
              </a:rPr>
            </a:br>
            <a:r>
              <a:rPr lang="en-US" sz="2800" dirty="0">
                <a:latin typeface="Abadi" panose="020B0604020104020204" pitchFamily="34" charset="0"/>
              </a:rPr>
              <a:t> presence of key general risk factors (e.g.)</a:t>
            </a:r>
          </a:p>
        </p:txBody>
      </p:sp>
      <p:sp>
        <p:nvSpPr>
          <p:cNvPr id="4" name="Footer Placeholder 3">
            <a:extLst>
              <a:ext uri="{FF2B5EF4-FFF2-40B4-BE49-F238E27FC236}">
                <a16:creationId xmlns:a16="http://schemas.microsoft.com/office/drawing/2014/main" id="{26652E47-1279-45BA-B7A1-63EFD6132C79}"/>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97BD47F2-AD6C-4790-99CA-4CB7F93DE62B}"/>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10</a:t>
            </a:fld>
            <a:endParaRPr lang="en-US" altLang="en-US">
              <a:solidFill>
                <a:prstClr val="white"/>
              </a:solidFill>
            </a:endParaRPr>
          </a:p>
        </p:txBody>
      </p:sp>
      <p:pic>
        <p:nvPicPr>
          <p:cNvPr id="6" name="Content Placeholder 5">
            <a:extLst>
              <a:ext uri="{FF2B5EF4-FFF2-40B4-BE49-F238E27FC236}">
                <a16:creationId xmlns:a16="http://schemas.microsoft.com/office/drawing/2014/main" id="{8E6FDFEE-D57F-4537-99BC-E32346141800}"/>
              </a:ext>
            </a:extLst>
          </p:cNvPr>
          <p:cNvPicPr>
            <a:picLocks noGrp="1"/>
          </p:cNvPicPr>
          <p:nvPr>
            <p:ph idx="1"/>
          </p:nvPr>
        </p:nvPicPr>
        <p:blipFill>
          <a:blip r:embed="rId2"/>
          <a:stretch>
            <a:fillRect/>
          </a:stretch>
        </p:blipFill>
        <p:spPr>
          <a:xfrm>
            <a:off x="1702964" y="898358"/>
            <a:ext cx="7994709" cy="5411428"/>
          </a:xfrm>
          <a:prstGeom prst="rect">
            <a:avLst/>
          </a:prstGeom>
        </p:spPr>
      </p:pic>
      <p:cxnSp>
        <p:nvCxnSpPr>
          <p:cNvPr id="8" name="Straight Arrow Connector 7">
            <a:extLst>
              <a:ext uri="{FF2B5EF4-FFF2-40B4-BE49-F238E27FC236}">
                <a16:creationId xmlns:a16="http://schemas.microsoft.com/office/drawing/2014/main" id="{86583647-94CD-4E50-B364-05BCF4081FAC}"/>
              </a:ext>
            </a:extLst>
          </p:cNvPr>
          <p:cNvCxnSpPr>
            <a:cxnSpLocks/>
          </p:cNvCxnSpPr>
          <p:nvPr/>
        </p:nvCxnSpPr>
        <p:spPr>
          <a:xfrm flipV="1">
            <a:off x="2787941" y="4061655"/>
            <a:ext cx="512466" cy="23111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80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9B48-C8C1-4A95-8F28-966DE45CA3B8}"/>
              </a:ext>
            </a:extLst>
          </p:cNvPr>
          <p:cNvSpPr>
            <a:spLocks noGrp="1"/>
          </p:cNvSpPr>
          <p:nvPr>
            <p:ph type="title"/>
          </p:nvPr>
        </p:nvSpPr>
        <p:spPr>
          <a:xfrm>
            <a:off x="0" y="0"/>
            <a:ext cx="12032974" cy="906011"/>
          </a:xfrm>
        </p:spPr>
        <p:txBody>
          <a:bodyPr/>
          <a:lstStyle/>
          <a:p>
            <a:pPr algn="ctr"/>
            <a:br>
              <a:rPr lang="en-US" sz="3200" dirty="0"/>
            </a:br>
            <a:r>
              <a:rPr lang="en-US" sz="3200" dirty="0"/>
              <a:t>Relevance of each general risk factor for each VPDs </a:t>
            </a:r>
            <a:br>
              <a:rPr lang="en-US" sz="3200" dirty="0"/>
            </a:br>
            <a:endParaRPr lang="en-US" sz="3200" dirty="0"/>
          </a:p>
        </p:txBody>
      </p:sp>
      <p:sp>
        <p:nvSpPr>
          <p:cNvPr id="4" name="Footer Placeholder 3">
            <a:extLst>
              <a:ext uri="{FF2B5EF4-FFF2-40B4-BE49-F238E27FC236}">
                <a16:creationId xmlns:a16="http://schemas.microsoft.com/office/drawing/2014/main" id="{088E3C90-6E08-4953-945B-392AF241622D}"/>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BD4D3B08-E8A6-4FAF-8E36-AA0369EFAF31}"/>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11</a:t>
            </a:fld>
            <a:endParaRPr lang="en-US" altLang="en-US">
              <a:solidFill>
                <a:prstClr val="white"/>
              </a:solidFill>
            </a:endParaRPr>
          </a:p>
        </p:txBody>
      </p:sp>
      <p:pic>
        <p:nvPicPr>
          <p:cNvPr id="6" name="Content Placeholder 5">
            <a:extLst>
              <a:ext uri="{FF2B5EF4-FFF2-40B4-BE49-F238E27FC236}">
                <a16:creationId xmlns:a16="http://schemas.microsoft.com/office/drawing/2014/main" id="{FE85C607-119B-4FD5-9663-3015689A21E6}"/>
              </a:ext>
            </a:extLst>
          </p:cNvPr>
          <p:cNvPicPr>
            <a:picLocks noGrp="1"/>
          </p:cNvPicPr>
          <p:nvPr>
            <p:ph idx="1"/>
          </p:nvPr>
        </p:nvPicPr>
        <p:blipFill>
          <a:blip r:embed="rId2"/>
          <a:stretch>
            <a:fillRect/>
          </a:stretch>
        </p:blipFill>
        <p:spPr>
          <a:xfrm>
            <a:off x="1934817" y="721454"/>
            <a:ext cx="7687356" cy="5634898"/>
          </a:xfrm>
          <a:prstGeom prst="rect">
            <a:avLst/>
          </a:prstGeom>
        </p:spPr>
      </p:pic>
      <p:cxnSp>
        <p:nvCxnSpPr>
          <p:cNvPr id="7" name="Straight Arrow Connector 6">
            <a:extLst>
              <a:ext uri="{FF2B5EF4-FFF2-40B4-BE49-F238E27FC236}">
                <a16:creationId xmlns:a16="http://schemas.microsoft.com/office/drawing/2014/main" id="{D87BA65C-5875-48B3-BC5A-F81059C5EF8F}"/>
              </a:ext>
            </a:extLst>
          </p:cNvPr>
          <p:cNvCxnSpPr>
            <a:cxnSpLocks/>
          </p:cNvCxnSpPr>
          <p:nvPr/>
        </p:nvCxnSpPr>
        <p:spPr>
          <a:xfrm flipV="1">
            <a:off x="1422350" y="1923937"/>
            <a:ext cx="512466" cy="23111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04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AC74-46D7-47CF-A597-93C2FFFA72F4}"/>
              </a:ext>
            </a:extLst>
          </p:cNvPr>
          <p:cNvSpPr>
            <a:spLocks noGrp="1"/>
          </p:cNvSpPr>
          <p:nvPr>
            <p:ph type="title"/>
          </p:nvPr>
        </p:nvSpPr>
        <p:spPr>
          <a:xfrm>
            <a:off x="0" y="20"/>
            <a:ext cx="12191999" cy="954136"/>
          </a:xfrm>
        </p:spPr>
        <p:txBody>
          <a:bodyPr/>
          <a:lstStyle/>
          <a:p>
            <a:pPr algn="ctr"/>
            <a:r>
              <a:rPr lang="en-US" dirty="0"/>
              <a:t> </a:t>
            </a:r>
            <a:r>
              <a:rPr lang="en-US" sz="3600" dirty="0">
                <a:latin typeface="Abadi" panose="020B0604020104020204" pitchFamily="34" charset="0"/>
              </a:rPr>
              <a:t>What are the Specific factors to be assessed for each VPDs </a:t>
            </a:r>
            <a:endParaRPr lang="en-US" dirty="0">
              <a:latin typeface="Abadi" panose="020B0604020104020204" pitchFamily="34" charset="0"/>
            </a:endParaRPr>
          </a:p>
        </p:txBody>
      </p:sp>
      <p:sp>
        <p:nvSpPr>
          <p:cNvPr id="4" name="Footer Placeholder 3">
            <a:extLst>
              <a:ext uri="{FF2B5EF4-FFF2-40B4-BE49-F238E27FC236}">
                <a16:creationId xmlns:a16="http://schemas.microsoft.com/office/drawing/2014/main" id="{78D3721D-1904-40BC-9937-DBD97005ECCB}"/>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F28D8CD4-A190-43FC-B676-0E2FB5B54443}"/>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12</a:t>
            </a:fld>
            <a:endParaRPr lang="en-US" altLang="en-US">
              <a:solidFill>
                <a:prstClr val="white"/>
              </a:solidFill>
            </a:endParaRPr>
          </a:p>
        </p:txBody>
      </p:sp>
      <p:pic>
        <p:nvPicPr>
          <p:cNvPr id="6" name="Content Placeholder 5">
            <a:extLst>
              <a:ext uri="{FF2B5EF4-FFF2-40B4-BE49-F238E27FC236}">
                <a16:creationId xmlns:a16="http://schemas.microsoft.com/office/drawing/2014/main" id="{8A218117-47C3-4E04-ACB1-3C291C25787E}"/>
              </a:ext>
            </a:extLst>
          </p:cNvPr>
          <p:cNvPicPr>
            <a:picLocks noGrp="1"/>
          </p:cNvPicPr>
          <p:nvPr>
            <p:ph idx="1"/>
          </p:nvPr>
        </p:nvPicPr>
        <p:blipFill>
          <a:blip r:embed="rId2"/>
          <a:stretch>
            <a:fillRect/>
          </a:stretch>
        </p:blipFill>
        <p:spPr>
          <a:xfrm>
            <a:off x="2466363" y="954156"/>
            <a:ext cx="7561892" cy="5355629"/>
          </a:xfrm>
          <a:prstGeom prst="rect">
            <a:avLst/>
          </a:prstGeom>
        </p:spPr>
      </p:pic>
    </p:spTree>
    <p:extLst>
      <p:ext uri="{BB962C8B-B14F-4D97-AF65-F5344CB8AC3E}">
        <p14:creationId xmlns:p14="http://schemas.microsoft.com/office/powerpoint/2010/main" val="178036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780C-37AF-4D2B-A7C1-8647FD8CA594}"/>
              </a:ext>
            </a:extLst>
          </p:cNvPr>
          <p:cNvSpPr>
            <a:spLocks noGrp="1"/>
          </p:cNvSpPr>
          <p:nvPr>
            <p:ph type="title"/>
          </p:nvPr>
        </p:nvSpPr>
        <p:spPr>
          <a:xfrm>
            <a:off x="0" y="20"/>
            <a:ext cx="12191999" cy="890318"/>
          </a:xfrm>
        </p:spPr>
        <p:txBody>
          <a:bodyPr/>
          <a:lstStyle/>
          <a:p>
            <a:r>
              <a:rPr lang="en-US" sz="2800" dirty="0"/>
              <a:t>Algorithm for qualitatively synthesizing VPD-specific worksheets into an overall grading </a:t>
            </a:r>
            <a:r>
              <a:rPr lang="en-US" sz="2400" dirty="0"/>
              <a:t>of specific risk, for any VPD</a:t>
            </a:r>
            <a:endParaRPr lang="en-US" dirty="0"/>
          </a:p>
        </p:txBody>
      </p:sp>
      <p:sp>
        <p:nvSpPr>
          <p:cNvPr id="4" name="Footer Placeholder 3">
            <a:extLst>
              <a:ext uri="{FF2B5EF4-FFF2-40B4-BE49-F238E27FC236}">
                <a16:creationId xmlns:a16="http://schemas.microsoft.com/office/drawing/2014/main" id="{02707108-8A76-42FB-8F60-AA10E0BDF14B}"/>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EB7BA99B-1A7B-4124-A75F-DF8EE4AC3BFE}"/>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13</a:t>
            </a:fld>
            <a:endParaRPr lang="en-US" altLang="en-US">
              <a:solidFill>
                <a:prstClr val="white"/>
              </a:solidFill>
            </a:endParaRPr>
          </a:p>
        </p:txBody>
      </p:sp>
      <p:pic>
        <p:nvPicPr>
          <p:cNvPr id="6" name="Content Placeholder 5">
            <a:extLst>
              <a:ext uri="{FF2B5EF4-FFF2-40B4-BE49-F238E27FC236}">
                <a16:creationId xmlns:a16="http://schemas.microsoft.com/office/drawing/2014/main" id="{94522B6B-8517-4C68-900F-C87399A02797}"/>
              </a:ext>
            </a:extLst>
          </p:cNvPr>
          <p:cNvPicPr>
            <a:picLocks noGrp="1"/>
          </p:cNvPicPr>
          <p:nvPr>
            <p:ph idx="1"/>
          </p:nvPr>
        </p:nvPicPr>
        <p:blipFill>
          <a:blip r:embed="rId2"/>
          <a:stretch>
            <a:fillRect/>
          </a:stretch>
        </p:blipFill>
        <p:spPr>
          <a:xfrm>
            <a:off x="742123" y="890338"/>
            <a:ext cx="10363200" cy="5351436"/>
          </a:xfrm>
          <a:prstGeom prst="rect">
            <a:avLst/>
          </a:prstGeom>
        </p:spPr>
      </p:pic>
    </p:spTree>
    <p:extLst>
      <p:ext uri="{BB962C8B-B14F-4D97-AF65-F5344CB8AC3E}">
        <p14:creationId xmlns:p14="http://schemas.microsoft.com/office/powerpoint/2010/main" val="395658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598-46EA-47A7-ACD9-093E50FEB493}"/>
              </a:ext>
            </a:extLst>
          </p:cNvPr>
          <p:cNvSpPr>
            <a:spLocks noGrp="1"/>
          </p:cNvSpPr>
          <p:nvPr>
            <p:ph type="title"/>
          </p:nvPr>
        </p:nvSpPr>
        <p:spPr>
          <a:xfrm>
            <a:off x="0" y="20"/>
            <a:ext cx="12191999" cy="954486"/>
          </a:xfrm>
        </p:spPr>
        <p:txBody>
          <a:bodyPr/>
          <a:lstStyle/>
          <a:p>
            <a:pPr algn="ctr"/>
            <a:r>
              <a:rPr lang="en-US" sz="2800" dirty="0">
                <a:latin typeface="Abadi" panose="020B0604020104020204" pitchFamily="34" charset="0"/>
              </a:rPr>
              <a:t>What are </a:t>
            </a:r>
            <a:r>
              <a:rPr lang="en-US" sz="2800" b="1" dirty="0">
                <a:latin typeface="Abadi" panose="020B0604020104020204" pitchFamily="34" charset="0"/>
              </a:rPr>
              <a:t>the Vaccination implementation consideration and Key questions</a:t>
            </a:r>
            <a:r>
              <a:rPr lang="en-US" sz="2800" dirty="0">
                <a:latin typeface="Abadi" panose="020B0604020104020204" pitchFamily="34" charset="0"/>
              </a:rPr>
              <a:t> ? </a:t>
            </a:r>
            <a:br>
              <a:rPr lang="en-US" sz="2800" dirty="0">
                <a:latin typeface="Abadi" panose="020B0604020104020204" pitchFamily="34" charset="0"/>
              </a:rPr>
            </a:br>
            <a:r>
              <a:rPr lang="en-US" sz="2800" dirty="0">
                <a:latin typeface="Abadi" panose="020B0604020104020204" pitchFamily="34" charset="0"/>
              </a:rPr>
              <a:t>(II)</a:t>
            </a:r>
          </a:p>
        </p:txBody>
      </p:sp>
      <p:sp>
        <p:nvSpPr>
          <p:cNvPr id="4" name="Footer Placeholder 3">
            <a:extLst>
              <a:ext uri="{FF2B5EF4-FFF2-40B4-BE49-F238E27FC236}">
                <a16:creationId xmlns:a16="http://schemas.microsoft.com/office/drawing/2014/main" id="{E16838BE-1CF8-470A-A1FD-97AA5486A5F7}"/>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7110CED6-9B0B-4158-89FD-11ED4A625489}"/>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14</a:t>
            </a:fld>
            <a:endParaRPr lang="en-US" altLang="en-US">
              <a:solidFill>
                <a:prstClr val="white"/>
              </a:solidFill>
            </a:endParaRPr>
          </a:p>
        </p:txBody>
      </p:sp>
      <p:pic>
        <p:nvPicPr>
          <p:cNvPr id="6" name="Content Placeholder 5">
            <a:extLst>
              <a:ext uri="{FF2B5EF4-FFF2-40B4-BE49-F238E27FC236}">
                <a16:creationId xmlns:a16="http://schemas.microsoft.com/office/drawing/2014/main" id="{CB60468A-A0C7-4EBF-A8E4-6EB5520B30CF}"/>
              </a:ext>
            </a:extLst>
          </p:cNvPr>
          <p:cNvPicPr>
            <a:picLocks noGrp="1"/>
          </p:cNvPicPr>
          <p:nvPr>
            <p:ph idx="1"/>
          </p:nvPr>
        </p:nvPicPr>
        <p:blipFill>
          <a:blip r:embed="rId2"/>
          <a:stretch>
            <a:fillRect/>
          </a:stretch>
        </p:blipFill>
        <p:spPr>
          <a:xfrm>
            <a:off x="940903" y="954506"/>
            <a:ext cx="9819861" cy="5260764"/>
          </a:xfrm>
          <a:prstGeom prst="rect">
            <a:avLst/>
          </a:prstGeom>
        </p:spPr>
      </p:pic>
      <p:sp>
        <p:nvSpPr>
          <p:cNvPr id="3" name="TextBox 2">
            <a:extLst>
              <a:ext uri="{FF2B5EF4-FFF2-40B4-BE49-F238E27FC236}">
                <a16:creationId xmlns:a16="http://schemas.microsoft.com/office/drawing/2014/main" id="{6A9E3CEB-81D1-C0B0-4D04-BEA813AA49A1}"/>
              </a:ext>
            </a:extLst>
          </p:cNvPr>
          <p:cNvSpPr txBox="1"/>
          <p:nvPr/>
        </p:nvSpPr>
        <p:spPr>
          <a:xfrm>
            <a:off x="10760765" y="2608976"/>
            <a:ext cx="1210326" cy="646331"/>
          </a:xfrm>
          <a:prstGeom prst="rect">
            <a:avLst/>
          </a:prstGeom>
          <a:noFill/>
        </p:spPr>
        <p:txBody>
          <a:bodyPr wrap="square" rtlCol="0">
            <a:spAutoFit/>
          </a:bodyPr>
          <a:lstStyle/>
          <a:p>
            <a:r>
              <a:rPr lang="en-US" dirty="0"/>
              <a:t>Evidence based </a:t>
            </a:r>
          </a:p>
        </p:txBody>
      </p:sp>
    </p:spTree>
    <p:extLst>
      <p:ext uri="{BB962C8B-B14F-4D97-AF65-F5344CB8AC3E}">
        <p14:creationId xmlns:p14="http://schemas.microsoft.com/office/powerpoint/2010/main" val="236061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E10A-3FC7-4E43-90C9-147EA89B83C7}"/>
              </a:ext>
            </a:extLst>
          </p:cNvPr>
          <p:cNvSpPr>
            <a:spLocks noGrp="1"/>
          </p:cNvSpPr>
          <p:nvPr>
            <p:ph type="title"/>
          </p:nvPr>
        </p:nvSpPr>
        <p:spPr/>
        <p:txBody>
          <a:bodyPr/>
          <a:lstStyle/>
          <a:p>
            <a:r>
              <a:rPr lang="en-US" sz="3600" dirty="0">
                <a:latin typeface="Abadi" panose="020B0604020104020204" pitchFamily="34" charset="0"/>
              </a:rPr>
              <a:t>Decision on use of vaccines in humanitarian emergencies</a:t>
            </a:r>
            <a:r>
              <a:rPr lang="en-US" sz="3600" dirty="0"/>
              <a:t> </a:t>
            </a:r>
          </a:p>
        </p:txBody>
      </p:sp>
      <p:graphicFrame>
        <p:nvGraphicFramePr>
          <p:cNvPr id="6" name="Content Placeholder 5">
            <a:extLst>
              <a:ext uri="{FF2B5EF4-FFF2-40B4-BE49-F238E27FC236}">
                <a16:creationId xmlns:a16="http://schemas.microsoft.com/office/drawing/2014/main" id="{1A45F727-2E7E-49C8-BADF-5126B865FACD}"/>
              </a:ext>
            </a:extLst>
          </p:cNvPr>
          <p:cNvGraphicFramePr>
            <a:graphicFrameLocks noGrp="1"/>
          </p:cNvGraphicFramePr>
          <p:nvPr>
            <p:ph idx="1"/>
            <p:extLst>
              <p:ext uri="{D42A27DB-BD31-4B8C-83A1-F6EECF244321}">
                <p14:modId xmlns:p14="http://schemas.microsoft.com/office/powerpoint/2010/main" val="1972201577"/>
              </p:ext>
            </p:extLst>
          </p:nvPr>
        </p:nvGraphicFramePr>
        <p:xfrm>
          <a:off x="304800" y="1045438"/>
          <a:ext cx="11684000" cy="51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B8CEF48-1A34-460D-B8E6-1BBDD0A3A1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BA37A-E8C4-45D2-BC8E-DB0A35C4B666}"/>
              </a:ext>
            </a:extLst>
          </p:cNvPr>
          <p:cNvSpPr>
            <a:spLocks noGrp="1"/>
          </p:cNvSpPr>
          <p:nvPr>
            <p:ph type="sldNum" sz="quarter" idx="12"/>
          </p:nvPr>
        </p:nvSpPr>
        <p:spPr/>
        <p:txBody>
          <a:bodyPr/>
          <a:lstStyle/>
          <a:p>
            <a:fld id="{496AE408-0D92-46EE-B88E-250AE9D1EA27}" type="slidenum">
              <a:rPr lang="en-US" smtClean="0"/>
              <a:t>15</a:t>
            </a:fld>
            <a:endParaRPr lang="en-US"/>
          </a:p>
        </p:txBody>
      </p:sp>
    </p:spTree>
    <p:extLst>
      <p:ext uri="{BB962C8B-B14F-4D97-AF65-F5344CB8AC3E}">
        <p14:creationId xmlns:p14="http://schemas.microsoft.com/office/powerpoint/2010/main" val="133144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CAEB-FBCD-1AFB-0411-BEF7D08ECE4C}"/>
              </a:ext>
            </a:extLst>
          </p:cNvPr>
          <p:cNvSpPr>
            <a:spLocks noGrp="1"/>
          </p:cNvSpPr>
          <p:nvPr>
            <p:ph type="title"/>
          </p:nvPr>
        </p:nvSpPr>
        <p:spPr>
          <a:xfrm>
            <a:off x="167780" y="0"/>
            <a:ext cx="11821020" cy="866775"/>
          </a:xfrm>
        </p:spPr>
        <p:txBody>
          <a:bodyPr/>
          <a:lstStyle/>
          <a:p>
            <a:r>
              <a:rPr lang="en-US" sz="3200" dirty="0"/>
              <a:t>(3) Components of the emergency response Vaccination plan in humanitarian settings  </a:t>
            </a:r>
          </a:p>
        </p:txBody>
      </p:sp>
      <p:graphicFrame>
        <p:nvGraphicFramePr>
          <p:cNvPr id="6" name="Content Placeholder 5">
            <a:extLst>
              <a:ext uri="{FF2B5EF4-FFF2-40B4-BE49-F238E27FC236}">
                <a16:creationId xmlns:a16="http://schemas.microsoft.com/office/drawing/2014/main" id="{7F862941-6B3F-8262-7318-A4841E748223}"/>
              </a:ext>
            </a:extLst>
          </p:cNvPr>
          <p:cNvGraphicFramePr>
            <a:graphicFrameLocks noGrp="1"/>
          </p:cNvGraphicFramePr>
          <p:nvPr>
            <p:ph idx="1"/>
            <p:extLst>
              <p:ext uri="{D42A27DB-BD31-4B8C-83A1-F6EECF244321}">
                <p14:modId xmlns:p14="http://schemas.microsoft.com/office/powerpoint/2010/main" val="3206940503"/>
              </p:ext>
            </p:extLst>
          </p:nvPr>
        </p:nvGraphicFramePr>
        <p:xfrm>
          <a:off x="609600" y="1143000"/>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988AA17-19B9-EE9C-3AC7-C9BBF2DB1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276E36-31D1-508C-8C67-43029C4BF136}"/>
              </a:ext>
            </a:extLst>
          </p:cNvPr>
          <p:cNvSpPr>
            <a:spLocks noGrp="1"/>
          </p:cNvSpPr>
          <p:nvPr>
            <p:ph type="sldNum" sz="quarter" idx="12"/>
          </p:nvPr>
        </p:nvSpPr>
        <p:spPr/>
        <p:txBody>
          <a:bodyPr/>
          <a:lstStyle/>
          <a:p>
            <a:fld id="{496AE408-0D92-46EE-B88E-250AE9D1EA27}" type="slidenum">
              <a:rPr lang="en-US" smtClean="0"/>
              <a:t>16</a:t>
            </a:fld>
            <a:endParaRPr lang="en-US"/>
          </a:p>
        </p:txBody>
      </p:sp>
    </p:spTree>
    <p:extLst>
      <p:ext uri="{BB962C8B-B14F-4D97-AF65-F5344CB8AC3E}">
        <p14:creationId xmlns:p14="http://schemas.microsoft.com/office/powerpoint/2010/main" val="414591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6D63-9A14-4E50-9CF0-AA2BA472C277}"/>
              </a:ext>
            </a:extLst>
          </p:cNvPr>
          <p:cNvSpPr>
            <a:spLocks noGrp="1"/>
          </p:cNvSpPr>
          <p:nvPr>
            <p:ph type="title"/>
          </p:nvPr>
        </p:nvSpPr>
        <p:spPr>
          <a:xfrm>
            <a:off x="0" y="19"/>
            <a:ext cx="12047621" cy="922331"/>
          </a:xfrm>
        </p:spPr>
        <p:txBody>
          <a:bodyPr/>
          <a:lstStyle/>
          <a:p>
            <a:r>
              <a:rPr lang="en-US" sz="2800" dirty="0">
                <a:latin typeface="Abadi" panose="020B0604020104020204" pitchFamily="34" charset="0"/>
              </a:rPr>
              <a:t>Suggested strategies for service delivery for specific contexts during different emergency </a:t>
            </a:r>
            <a:r>
              <a:rPr lang="en-US" sz="3200" dirty="0">
                <a:latin typeface="Abadi" panose="020B0604020104020204" pitchFamily="34" charset="0"/>
              </a:rPr>
              <a:t>situations</a:t>
            </a:r>
            <a:endParaRPr lang="en-US" sz="3600" dirty="0">
              <a:latin typeface="Abadi" panose="020B0604020104020204" pitchFamily="34" charset="0"/>
            </a:endParaRPr>
          </a:p>
        </p:txBody>
      </p:sp>
      <p:pic>
        <p:nvPicPr>
          <p:cNvPr id="6" name="Content Placeholder 5">
            <a:extLst>
              <a:ext uri="{FF2B5EF4-FFF2-40B4-BE49-F238E27FC236}">
                <a16:creationId xmlns:a16="http://schemas.microsoft.com/office/drawing/2014/main" id="{20FBD96C-552D-4BA3-86B7-30ACBDD20F65}"/>
              </a:ext>
            </a:extLst>
          </p:cNvPr>
          <p:cNvPicPr>
            <a:picLocks noGrp="1" noChangeAspect="1"/>
          </p:cNvPicPr>
          <p:nvPr>
            <p:ph idx="1"/>
          </p:nvPr>
        </p:nvPicPr>
        <p:blipFill>
          <a:blip r:embed="rId2"/>
          <a:stretch>
            <a:fillRect/>
          </a:stretch>
        </p:blipFill>
        <p:spPr>
          <a:xfrm>
            <a:off x="715224" y="922349"/>
            <a:ext cx="8256760" cy="5201613"/>
          </a:xfrm>
          <a:prstGeom prst="rect">
            <a:avLst/>
          </a:prstGeom>
        </p:spPr>
      </p:pic>
      <p:sp>
        <p:nvSpPr>
          <p:cNvPr id="4" name="Footer Placeholder 3">
            <a:extLst>
              <a:ext uri="{FF2B5EF4-FFF2-40B4-BE49-F238E27FC236}">
                <a16:creationId xmlns:a16="http://schemas.microsoft.com/office/drawing/2014/main" id="{7B903C2F-6E9C-45E6-9D60-2AB60C6C3C30}"/>
              </a:ext>
            </a:extLst>
          </p:cNvPr>
          <p:cNvSpPr>
            <a:spLocks noGrp="1"/>
          </p:cNvSpPr>
          <p:nvPr>
            <p:ph type="ftr" sz="quarter" idx="10"/>
          </p:nvPr>
        </p:nvSpPr>
        <p:spPr>
          <a:xfrm>
            <a:off x="1127854" y="6397838"/>
            <a:ext cx="4222744" cy="365125"/>
          </a:xfrm>
        </p:spPr>
        <p:txBody>
          <a:bodyPr/>
          <a:lstStyle/>
          <a:p>
            <a:pPr>
              <a:defRPr/>
            </a:pPr>
            <a:r>
              <a:rPr lang="en-US" altLang="en-US" dirty="0">
                <a:solidFill>
                  <a:prstClr val="white"/>
                </a:solidFill>
              </a:rPr>
              <a:t>Framework for decision making and guide for emergency vaccination during emergencies </a:t>
            </a:r>
          </a:p>
        </p:txBody>
      </p:sp>
      <p:sp>
        <p:nvSpPr>
          <p:cNvPr id="5" name="Slide Number Placeholder 4">
            <a:extLst>
              <a:ext uri="{FF2B5EF4-FFF2-40B4-BE49-F238E27FC236}">
                <a16:creationId xmlns:a16="http://schemas.microsoft.com/office/drawing/2014/main" id="{75894C85-1B27-4D04-9794-17DE8F1C8C9F}"/>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17</a:t>
            </a:fld>
            <a:endParaRPr lang="en-US" altLang="en-US">
              <a:solidFill>
                <a:prstClr val="white"/>
              </a:solidFill>
            </a:endParaRPr>
          </a:p>
        </p:txBody>
      </p:sp>
    </p:spTree>
    <p:extLst>
      <p:ext uri="{BB962C8B-B14F-4D97-AF65-F5344CB8AC3E}">
        <p14:creationId xmlns:p14="http://schemas.microsoft.com/office/powerpoint/2010/main" val="421279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887D2-DA99-1D9C-8326-93BB7F6DDC6A}"/>
              </a:ext>
            </a:extLst>
          </p:cNvPr>
          <p:cNvSpPr>
            <a:spLocks noGrp="1"/>
          </p:cNvSpPr>
          <p:nvPr>
            <p:ph type="title"/>
          </p:nvPr>
        </p:nvSpPr>
        <p:spPr>
          <a:xfrm>
            <a:off x="125835" y="13102"/>
            <a:ext cx="11920756" cy="641540"/>
          </a:xfrm>
        </p:spPr>
        <p:txBody>
          <a:bodyPr>
            <a:normAutofit/>
          </a:bodyPr>
          <a:lstStyle/>
          <a:p>
            <a:pPr algn="ctr"/>
            <a:r>
              <a:rPr lang="en-US" sz="2400" dirty="0">
                <a:latin typeface="+mn-lt"/>
              </a:rPr>
              <a:t>Observed situations in the region – set back in Immunization + emergencies related </a:t>
            </a:r>
          </a:p>
        </p:txBody>
      </p:sp>
      <p:pic>
        <p:nvPicPr>
          <p:cNvPr id="2" name="Picture 1" descr="A white cartoon character holding a magnifying glass&#10;&#10;Description automatically generated with medium confidence">
            <a:extLst>
              <a:ext uri="{FF2B5EF4-FFF2-40B4-BE49-F238E27FC236}">
                <a16:creationId xmlns:a16="http://schemas.microsoft.com/office/drawing/2014/main" id="{C5A5851F-401B-9300-56FE-AF8882A3E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6600" y="-45676"/>
            <a:ext cx="919720" cy="641540"/>
          </a:xfrm>
          <a:prstGeom prst="rect">
            <a:avLst/>
          </a:prstGeom>
        </p:spPr>
      </p:pic>
      <p:pic>
        <p:nvPicPr>
          <p:cNvPr id="10" name="Picture 9">
            <a:extLst>
              <a:ext uri="{FF2B5EF4-FFF2-40B4-BE49-F238E27FC236}">
                <a16:creationId xmlns:a16="http://schemas.microsoft.com/office/drawing/2014/main" id="{235F7304-C21C-20BC-474F-27F154386D74}"/>
              </a:ext>
            </a:extLst>
          </p:cNvPr>
          <p:cNvPicPr>
            <a:picLocks noChangeAspect="1"/>
          </p:cNvPicPr>
          <p:nvPr/>
        </p:nvPicPr>
        <p:blipFill>
          <a:blip r:embed="rId3"/>
          <a:stretch>
            <a:fillRect/>
          </a:stretch>
        </p:blipFill>
        <p:spPr>
          <a:xfrm>
            <a:off x="6084938" y="654642"/>
            <a:ext cx="2452480" cy="2116340"/>
          </a:xfrm>
          <a:prstGeom prst="rect">
            <a:avLst/>
          </a:prstGeom>
          <a:ln>
            <a:solidFill>
              <a:schemeClr val="accent1"/>
            </a:solidFill>
          </a:ln>
        </p:spPr>
      </p:pic>
      <p:sp>
        <p:nvSpPr>
          <p:cNvPr id="12" name="TextBox 11">
            <a:extLst>
              <a:ext uri="{FF2B5EF4-FFF2-40B4-BE49-F238E27FC236}">
                <a16:creationId xmlns:a16="http://schemas.microsoft.com/office/drawing/2014/main" id="{F8F6D07A-31B5-C9AE-2476-01E2C1D40748}"/>
              </a:ext>
            </a:extLst>
          </p:cNvPr>
          <p:cNvSpPr txBox="1"/>
          <p:nvPr/>
        </p:nvSpPr>
        <p:spPr>
          <a:xfrm>
            <a:off x="8438764" y="713420"/>
            <a:ext cx="3235239" cy="1723549"/>
          </a:xfrm>
          <a:prstGeom prst="rect">
            <a:avLst/>
          </a:prstGeom>
          <a:noFill/>
        </p:spPr>
        <p:txBody>
          <a:bodyPr wrap="square">
            <a:spAutoFit/>
          </a:bodyPr>
          <a:lstStyle/>
          <a:p>
            <a:pPr marL="0" marR="0" lvl="0" indent="0">
              <a:spcBef>
                <a:spcPts val="600"/>
              </a:spcBef>
              <a:spcAft>
                <a:spcPts val="600"/>
              </a:spcAft>
              <a:buNone/>
            </a:pPr>
            <a:r>
              <a:rPr lang="en-US" sz="1200" b="1" dirty="0">
                <a:latin typeface="Calibri" panose="020F0502020204030204" pitchFamily="34" charset="0"/>
                <a:ea typeface="Calibri" panose="020F0502020204030204" pitchFamily="34" charset="0"/>
              </a:rPr>
              <a:t>Strategies to curtail the outbreaks of Cholera.</a:t>
            </a:r>
          </a:p>
          <a:p>
            <a:pPr marL="342900" indent="-342900">
              <a:spcBef>
                <a:spcPts val="0"/>
              </a:spcBef>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rPr>
              <a:t>Enhancing readiness, heightening surveillance, scaling up health education, and strengthening cross-border coordination </a:t>
            </a:r>
            <a:endParaRPr lang="en-US" sz="1200" b="1" dirty="0">
              <a:latin typeface="Calibri" panose="020F050202020403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b="1" dirty="0">
                <a:latin typeface="Calibri" panose="020F0502020204030204" pitchFamily="34" charset="0"/>
              </a:rPr>
              <a:t>Support for reactive and preventative oral cholera vaccine (OCV) campaigns in affected/endemic countries</a:t>
            </a:r>
            <a:endParaRPr lang="en-US" sz="1200" b="1" dirty="0"/>
          </a:p>
        </p:txBody>
      </p:sp>
      <p:sp>
        <p:nvSpPr>
          <p:cNvPr id="633" name="TextBox 632">
            <a:extLst>
              <a:ext uri="{FF2B5EF4-FFF2-40B4-BE49-F238E27FC236}">
                <a16:creationId xmlns:a16="http://schemas.microsoft.com/office/drawing/2014/main" id="{7F864542-97DA-8E76-B019-3CF6D673A893}"/>
              </a:ext>
            </a:extLst>
          </p:cNvPr>
          <p:cNvSpPr txBox="1"/>
          <p:nvPr/>
        </p:nvSpPr>
        <p:spPr>
          <a:xfrm>
            <a:off x="255756" y="595864"/>
            <a:ext cx="4892686" cy="461665"/>
          </a:xfrm>
          <a:prstGeom prst="rect">
            <a:avLst/>
          </a:prstGeom>
          <a:noFill/>
        </p:spPr>
        <p:txBody>
          <a:bodyPr wrap="square">
            <a:spAutoFit/>
          </a:bodyPr>
          <a:lstStyle/>
          <a:p>
            <a:r>
              <a:rPr lang="en-US" sz="1200" b="1" dirty="0">
                <a:effectLst/>
                <a:latin typeface="Arial" panose="020B0604020202020204" pitchFamily="34" charset="0"/>
              </a:rPr>
              <a:t>Epidemic curve of diphtheria cases by year/epi-week in Nigeria, epi-week 19 2022 – epi-week 14 2023</a:t>
            </a:r>
            <a:endParaRPr lang="en-US" sz="1200" b="1" dirty="0">
              <a:latin typeface="Arial" panose="020B0604020202020204" pitchFamily="34" charset="0"/>
            </a:endParaRPr>
          </a:p>
        </p:txBody>
      </p:sp>
      <p:pic>
        <p:nvPicPr>
          <p:cNvPr id="634" name="Picture 633">
            <a:extLst>
              <a:ext uri="{FF2B5EF4-FFF2-40B4-BE49-F238E27FC236}">
                <a16:creationId xmlns:a16="http://schemas.microsoft.com/office/drawing/2014/main" id="{D63570D3-2A39-FD93-CA53-88F57780901B}"/>
              </a:ext>
            </a:extLst>
          </p:cNvPr>
          <p:cNvPicPr>
            <a:picLocks noChangeAspect="1"/>
          </p:cNvPicPr>
          <p:nvPr/>
        </p:nvPicPr>
        <p:blipFill rotWithShape="1">
          <a:blip r:embed="rId4"/>
          <a:srcRect l="-513" r="1042"/>
          <a:stretch/>
        </p:blipFill>
        <p:spPr>
          <a:xfrm>
            <a:off x="255755" y="1186925"/>
            <a:ext cx="4970585" cy="2846511"/>
          </a:xfrm>
          <a:prstGeom prst="rect">
            <a:avLst/>
          </a:prstGeom>
          <a:ln>
            <a:solidFill>
              <a:schemeClr val="tx1"/>
            </a:solidFill>
          </a:ln>
        </p:spPr>
      </p:pic>
      <p:sp>
        <p:nvSpPr>
          <p:cNvPr id="637" name="TextBox 636">
            <a:extLst>
              <a:ext uri="{FF2B5EF4-FFF2-40B4-BE49-F238E27FC236}">
                <a16:creationId xmlns:a16="http://schemas.microsoft.com/office/drawing/2014/main" id="{A4CD7ADA-4599-3961-B1F3-AD849445E94C}"/>
              </a:ext>
            </a:extLst>
          </p:cNvPr>
          <p:cNvSpPr txBox="1"/>
          <p:nvPr/>
        </p:nvSpPr>
        <p:spPr>
          <a:xfrm>
            <a:off x="190339" y="4033437"/>
            <a:ext cx="5244388" cy="1600438"/>
          </a:xfrm>
          <a:prstGeom prst="rect">
            <a:avLst/>
          </a:prstGeom>
          <a:noFill/>
        </p:spPr>
        <p:txBody>
          <a:bodyPr wrap="square">
            <a:spAutoFit/>
          </a:bodyPr>
          <a:lstStyle/>
          <a:p>
            <a:pPr marL="285750" indent="-285750">
              <a:buFont typeface="Arial" panose="020B0604020202020204" pitchFamily="34" charset="0"/>
              <a:buChar char="•"/>
            </a:pPr>
            <a:r>
              <a:rPr lang="en-US" sz="1200" b="1" i="0" dirty="0">
                <a:effectLst/>
              </a:rPr>
              <a:t>From 14 May 2022 - 9 April 2023, 1439, suspected diphtheria cases were reported from 21 states; </a:t>
            </a:r>
          </a:p>
          <a:p>
            <a:pPr marL="285750" indent="-285750">
              <a:buFont typeface="Arial" panose="020B0604020202020204" pitchFamily="34" charset="0"/>
              <a:buChar char="•"/>
            </a:pPr>
            <a:r>
              <a:rPr lang="en-US" sz="1200" b="1" i="0" dirty="0">
                <a:effectLst/>
              </a:rPr>
              <a:t>557 (39%) were confirmed cases, 73 deaths </a:t>
            </a:r>
            <a:r>
              <a:rPr lang="en-US" sz="1400" b="1" i="0" dirty="0">
                <a:effectLst/>
              </a:rPr>
              <a:t>(</a:t>
            </a:r>
            <a:r>
              <a:rPr lang="en-US" sz="1200" b="1" i="0" dirty="0">
                <a:effectLst/>
              </a:rPr>
              <a:t>CFR: 13%).</a:t>
            </a:r>
          </a:p>
          <a:p>
            <a:pPr marL="285750" indent="-285750">
              <a:buFont typeface="Arial" panose="020B0604020202020204" pitchFamily="34" charset="0"/>
              <a:buChar char="•"/>
            </a:pPr>
            <a:r>
              <a:rPr lang="en-US" sz="1100" dirty="0"/>
              <a:t>3</a:t>
            </a:r>
            <a:r>
              <a:rPr lang="en-US" sz="1100" baseline="30000" dirty="0"/>
              <a:t>rd</a:t>
            </a:r>
            <a:r>
              <a:rPr lang="en-US" sz="1100" dirty="0"/>
              <a:t> dose p</a:t>
            </a:r>
            <a:r>
              <a:rPr lang="en-US" sz="1100" b="0" i="0" dirty="0">
                <a:effectLst/>
              </a:rPr>
              <a:t>entavalent vaccine coverage estimated to be 57% (Nigeria MICS 2021); Public health response -</a:t>
            </a:r>
            <a:r>
              <a:rPr lang="en-US" sz="1100" b="1" i="0" dirty="0">
                <a:effectLst/>
              </a:rPr>
              <a:t>vaccination of high-risk populations such as children under five years of age, schoolchildren, close contact of diphtheria cases, and healthcare workers</a:t>
            </a:r>
          </a:p>
          <a:p>
            <a:pPr marL="285750" indent="-285750">
              <a:buFont typeface="Arial" panose="020B0604020202020204" pitchFamily="34" charset="0"/>
              <a:buChar char="•"/>
            </a:pPr>
            <a:endParaRPr lang="en-US" sz="1600" b="1" i="0" dirty="0">
              <a:effectLst/>
            </a:endParaRPr>
          </a:p>
        </p:txBody>
      </p:sp>
      <p:sp>
        <p:nvSpPr>
          <p:cNvPr id="641" name="TextBox 640">
            <a:extLst>
              <a:ext uri="{FF2B5EF4-FFF2-40B4-BE49-F238E27FC236}">
                <a16:creationId xmlns:a16="http://schemas.microsoft.com/office/drawing/2014/main" id="{D744BA6C-E919-FB42-7D0B-C75D4D689E0F}"/>
              </a:ext>
            </a:extLst>
          </p:cNvPr>
          <p:cNvSpPr txBox="1"/>
          <p:nvPr/>
        </p:nvSpPr>
        <p:spPr>
          <a:xfrm>
            <a:off x="7469110" y="2829760"/>
            <a:ext cx="4382424" cy="3600986"/>
          </a:xfrm>
          <a:prstGeom prst="rect">
            <a:avLst/>
          </a:prstGeom>
          <a:noFill/>
        </p:spPr>
        <p:txBody>
          <a:bodyPr wrap="square">
            <a:spAutoFit/>
          </a:bodyPr>
          <a:lstStyle/>
          <a:p>
            <a:pPr marL="342900" indent="-342900" algn="l">
              <a:lnSpc>
                <a:spcPct val="100000"/>
              </a:lnSpc>
              <a:spcBef>
                <a:spcPts val="600"/>
              </a:spcBef>
              <a:spcAft>
                <a:spcPts val="600"/>
              </a:spcAft>
              <a:buFont typeface="Arial" panose="020B0604020202020204" pitchFamily="34" charset="0"/>
              <a:buChar char="•"/>
              <a:defRPr/>
            </a:pPr>
            <a:r>
              <a:rPr lang="en-US" altLang="fr-FR" sz="1400" dirty="0">
                <a:ea typeface="MS PGothic" panose="020B0600070205080204" pitchFamily="34" charset="-128"/>
              </a:rPr>
              <a:t>Due to supply limitations ICG</a:t>
            </a:r>
            <a:r>
              <a:rPr lang="en-US" sz="1400" dirty="0">
                <a:solidFill>
                  <a:srgbClr val="000000"/>
                </a:solidFill>
                <a:effectLst/>
                <a:ea typeface="Calibri" panose="020F0502020204030204" pitchFamily="34" charset="0"/>
              </a:rPr>
              <a:t> suspended the standard 2-dose vaccination regimen in </a:t>
            </a:r>
            <a:r>
              <a:rPr lang="en-US" sz="1400" dirty="0" err="1">
                <a:solidFill>
                  <a:srgbClr val="000000"/>
                </a:solidFill>
                <a:effectLst/>
                <a:ea typeface="Calibri" panose="020F0502020204030204" pitchFamily="34" charset="0"/>
              </a:rPr>
              <a:t>favour</a:t>
            </a:r>
            <a:r>
              <a:rPr lang="en-US" sz="1400" dirty="0">
                <a:solidFill>
                  <a:srgbClr val="000000"/>
                </a:solidFill>
                <a:effectLst/>
                <a:ea typeface="Calibri" panose="020F0502020204030204" pitchFamily="34" charset="0"/>
              </a:rPr>
              <a:t> of a 1-dose approach</a:t>
            </a:r>
            <a:endParaRPr lang="en-US" sz="1400" dirty="0">
              <a:effectLst/>
              <a:ea typeface="Calibri" panose="020F0502020204030204" pitchFamily="34" charset="0"/>
            </a:endParaRPr>
          </a:p>
          <a:p>
            <a:pPr marL="342900" indent="-342900" algn="l">
              <a:lnSpc>
                <a:spcPct val="100000"/>
              </a:lnSpc>
              <a:spcBef>
                <a:spcPts val="600"/>
              </a:spcBef>
              <a:spcAft>
                <a:spcPts val="600"/>
              </a:spcAft>
              <a:buFont typeface="Arial" panose="020B0604020202020204" pitchFamily="34" charset="0"/>
              <a:buChar char="•"/>
              <a:defRPr/>
            </a:pPr>
            <a:r>
              <a:rPr lang="en-GB" altLang="fr-FR" sz="1400" b="1" dirty="0">
                <a:ea typeface="MS PGothic" panose="020B0600070205080204" pitchFamily="34" charset="-128"/>
              </a:rPr>
              <a:t>1 dose </a:t>
            </a:r>
            <a:r>
              <a:rPr lang="en-GB" altLang="fr-FR" sz="1400" dirty="0">
                <a:ea typeface="MS PGothic" panose="020B0600070205080204" pitchFamily="34" charset="-128"/>
              </a:rPr>
              <a:t>provides protection up to </a:t>
            </a:r>
            <a:r>
              <a:rPr lang="en-GB" altLang="fr-FR" sz="1400" b="1" dirty="0">
                <a:ea typeface="MS PGothic" panose="020B0600070205080204" pitchFamily="34" charset="-128"/>
              </a:rPr>
              <a:t>6 months </a:t>
            </a:r>
          </a:p>
          <a:p>
            <a:pPr marL="342900" indent="-342900" algn="l">
              <a:lnSpc>
                <a:spcPct val="100000"/>
              </a:lnSpc>
              <a:spcBef>
                <a:spcPts val="600"/>
              </a:spcBef>
              <a:spcAft>
                <a:spcPts val="600"/>
              </a:spcAft>
              <a:buFont typeface="Arial" panose="020B0604020202020204" pitchFamily="34" charset="0"/>
              <a:buChar char="•"/>
              <a:defRPr/>
            </a:pPr>
            <a:r>
              <a:rPr lang="en-GB" altLang="fr-FR" sz="1400" b="1" dirty="0">
                <a:ea typeface="MS PGothic" panose="020B0600070205080204" pitchFamily="34" charset="-128"/>
              </a:rPr>
              <a:t>Single dose </a:t>
            </a:r>
            <a:r>
              <a:rPr lang="en-GB" altLang="fr-FR" sz="1400" dirty="0">
                <a:ea typeface="MS PGothic" panose="020B0600070205080204" pitchFamily="34" charset="-128"/>
              </a:rPr>
              <a:t>effectiveness in individuals </a:t>
            </a:r>
            <a:r>
              <a:rPr lang="en-US" sz="1400" dirty="0"/>
              <a:t>≥ 1 years old was:</a:t>
            </a:r>
            <a:r>
              <a:rPr lang="en-GB" altLang="fr-FR" sz="1400" dirty="0">
                <a:ea typeface="MS PGothic" panose="020B0600070205080204" pitchFamily="34" charset="-128"/>
              </a:rPr>
              <a:t> </a:t>
            </a:r>
          </a:p>
          <a:p>
            <a:pPr marL="571500" lvl="1" indent="-125413" algn="l">
              <a:lnSpc>
                <a:spcPct val="100000"/>
              </a:lnSpc>
              <a:spcBef>
                <a:spcPts val="600"/>
              </a:spcBef>
              <a:spcAft>
                <a:spcPts val="600"/>
              </a:spcAft>
              <a:buFont typeface="Arial" panose="020B0604020202020204" pitchFamily="34" charset="0"/>
              <a:buChar char="•"/>
              <a:defRPr/>
            </a:pPr>
            <a:r>
              <a:rPr lang="en-GB" altLang="fr-FR" sz="1200" dirty="0">
                <a:ea typeface="MS PGothic" panose="020B0600070205080204" pitchFamily="34" charset="-128"/>
              </a:rPr>
              <a:t>40% against all cholera episodes ;63% against severely dehydrating cholera episodes</a:t>
            </a:r>
          </a:p>
          <a:p>
            <a:pPr marL="114300" indent="-125413" algn="l">
              <a:lnSpc>
                <a:spcPct val="100000"/>
              </a:lnSpc>
              <a:spcBef>
                <a:spcPts val="600"/>
              </a:spcBef>
              <a:spcAft>
                <a:spcPts val="600"/>
              </a:spcAft>
              <a:buFont typeface="Arial" panose="020B0604020202020204" pitchFamily="34" charset="0"/>
              <a:buChar char="•"/>
              <a:defRPr/>
            </a:pPr>
            <a:r>
              <a:rPr lang="en-US" altLang="fr-FR" sz="1400" dirty="0">
                <a:ea typeface="MS PGothic" panose="020B0600070205080204" pitchFamily="34" charset="-128"/>
              </a:rPr>
              <a:t>Countries should try submit ICG requests timely after outbreak confirmation with localities targeted for reactive vaccination</a:t>
            </a:r>
          </a:p>
          <a:p>
            <a:pPr marL="114300" indent="-125413" algn="l">
              <a:lnSpc>
                <a:spcPct val="100000"/>
              </a:lnSpc>
              <a:spcBef>
                <a:spcPts val="600"/>
              </a:spcBef>
              <a:spcAft>
                <a:spcPts val="600"/>
              </a:spcAft>
              <a:buFont typeface="Arial" panose="020B0604020202020204" pitchFamily="34" charset="0"/>
              <a:buChar char="•"/>
              <a:defRPr/>
            </a:pPr>
            <a:r>
              <a:rPr lang="en-US" sz="1400" dirty="0"/>
              <a:t>Preventive OCV Campaign (2 dose) application window now open</a:t>
            </a:r>
          </a:p>
        </p:txBody>
      </p:sp>
      <p:pic>
        <p:nvPicPr>
          <p:cNvPr id="642" name="Picture 641">
            <a:extLst>
              <a:ext uri="{FF2B5EF4-FFF2-40B4-BE49-F238E27FC236}">
                <a16:creationId xmlns:a16="http://schemas.microsoft.com/office/drawing/2014/main" id="{B305A166-4EF6-0BB6-7CA5-BE046D497222}"/>
              </a:ext>
            </a:extLst>
          </p:cNvPr>
          <p:cNvPicPr>
            <a:picLocks noChangeAspect="1"/>
          </p:cNvPicPr>
          <p:nvPr/>
        </p:nvPicPr>
        <p:blipFill rotWithShape="1">
          <a:blip r:embed="rId5">
            <a:extLst>
              <a:ext uri="{28A0092B-C50C-407E-A947-70E740481C1C}">
                <a14:useLocalDpi xmlns:a14="http://schemas.microsoft.com/office/drawing/2010/main" val="0"/>
              </a:ext>
            </a:extLst>
          </a:blip>
          <a:srcRect l="29603" r="21315"/>
          <a:stretch/>
        </p:blipFill>
        <p:spPr>
          <a:xfrm>
            <a:off x="5966391" y="3685975"/>
            <a:ext cx="1322548" cy="1197592"/>
          </a:xfrm>
          <a:prstGeom prst="rect">
            <a:avLst/>
          </a:prstGeom>
        </p:spPr>
      </p:pic>
      <p:cxnSp>
        <p:nvCxnSpPr>
          <p:cNvPr id="644" name="Straight Connector 643">
            <a:extLst>
              <a:ext uri="{FF2B5EF4-FFF2-40B4-BE49-F238E27FC236}">
                <a16:creationId xmlns:a16="http://schemas.microsoft.com/office/drawing/2014/main" id="{3C3D3255-5BB2-26AE-427C-D36875CE6394}"/>
              </a:ext>
            </a:extLst>
          </p:cNvPr>
          <p:cNvCxnSpPr>
            <a:cxnSpLocks/>
          </p:cNvCxnSpPr>
          <p:nvPr/>
        </p:nvCxnSpPr>
        <p:spPr>
          <a:xfrm>
            <a:off x="5758004" y="595864"/>
            <a:ext cx="97397" cy="5732508"/>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22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B013990C-74F2-490D-96BF-96AE962D253A}"/>
              </a:ext>
            </a:extLst>
          </p:cNvPr>
          <p:cNvCxnSpPr>
            <a:cxnSpLocks/>
          </p:cNvCxnSpPr>
          <p:nvPr/>
        </p:nvCxnSpPr>
        <p:spPr>
          <a:xfrm>
            <a:off x="2553448" y="2206113"/>
            <a:ext cx="2343482" cy="120916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5" name="Content Placeholder 2">
            <a:extLst>
              <a:ext uri="{FF2B5EF4-FFF2-40B4-BE49-F238E27FC236}">
                <a16:creationId xmlns:a16="http://schemas.microsoft.com/office/drawing/2014/main" id="{9A08A0A5-26B2-47AB-B1D9-12A21F79D0D1}"/>
              </a:ext>
            </a:extLst>
          </p:cNvPr>
          <p:cNvPicPr>
            <a:picLocks/>
          </p:cNvPicPr>
          <p:nvPr/>
        </p:nvPicPr>
        <p:blipFill>
          <a:blip r:embed="rId3" cstate="print"/>
          <a:stretch>
            <a:fillRect/>
          </a:stretch>
        </p:blipFill>
        <p:spPr bwMode="invGray">
          <a:xfrm>
            <a:off x="153172" y="1635814"/>
            <a:ext cx="9980874" cy="4824089"/>
          </a:xfrm>
          <a:prstGeom prst="rect">
            <a:avLst/>
          </a:prstGeom>
        </p:spPr>
      </p:pic>
      <p:sp>
        <p:nvSpPr>
          <p:cNvPr id="10" name="TextBox 9">
            <a:extLst>
              <a:ext uri="{FF2B5EF4-FFF2-40B4-BE49-F238E27FC236}">
                <a16:creationId xmlns:a16="http://schemas.microsoft.com/office/drawing/2014/main" id="{1117B140-9E3D-4E59-BBE1-25E7B9DA9DB5}"/>
              </a:ext>
            </a:extLst>
          </p:cNvPr>
          <p:cNvSpPr txBox="1"/>
          <p:nvPr/>
        </p:nvSpPr>
        <p:spPr>
          <a:xfrm>
            <a:off x="8724537" y="2117531"/>
            <a:ext cx="655841"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Nepal</a:t>
            </a:r>
          </a:p>
        </p:txBody>
      </p:sp>
      <p:sp>
        <p:nvSpPr>
          <p:cNvPr id="11" name="TextBox 10">
            <a:extLst>
              <a:ext uri="{FF2B5EF4-FFF2-40B4-BE49-F238E27FC236}">
                <a16:creationId xmlns:a16="http://schemas.microsoft.com/office/drawing/2014/main" id="{39C6C4FA-F3EA-4DA1-9D71-AE7DD3CF712C}"/>
              </a:ext>
            </a:extLst>
          </p:cNvPr>
          <p:cNvSpPr txBox="1"/>
          <p:nvPr/>
        </p:nvSpPr>
        <p:spPr>
          <a:xfrm>
            <a:off x="2439779" y="3713150"/>
            <a:ext cx="714473"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Liberia</a:t>
            </a:r>
          </a:p>
        </p:txBody>
      </p:sp>
      <p:sp>
        <p:nvSpPr>
          <p:cNvPr id="12" name="TextBox 11">
            <a:extLst>
              <a:ext uri="{FF2B5EF4-FFF2-40B4-BE49-F238E27FC236}">
                <a16:creationId xmlns:a16="http://schemas.microsoft.com/office/drawing/2014/main" id="{0CF3E8B5-6DFE-437D-867F-A9B43C7AABAA}"/>
              </a:ext>
            </a:extLst>
          </p:cNvPr>
          <p:cNvSpPr txBox="1"/>
          <p:nvPr/>
        </p:nvSpPr>
        <p:spPr>
          <a:xfrm>
            <a:off x="2346759" y="4356059"/>
            <a:ext cx="1180404"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Côte d’Ivoire</a:t>
            </a:r>
          </a:p>
        </p:txBody>
      </p:sp>
      <p:sp>
        <p:nvSpPr>
          <p:cNvPr id="13" name="TextBox 12">
            <a:extLst>
              <a:ext uri="{FF2B5EF4-FFF2-40B4-BE49-F238E27FC236}">
                <a16:creationId xmlns:a16="http://schemas.microsoft.com/office/drawing/2014/main" id="{F897B7B6-C689-4F14-AD72-71D22D5EDFAC}"/>
              </a:ext>
            </a:extLst>
          </p:cNvPr>
          <p:cNvSpPr txBox="1"/>
          <p:nvPr/>
        </p:nvSpPr>
        <p:spPr>
          <a:xfrm>
            <a:off x="3516502" y="4782149"/>
            <a:ext cx="757842"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Gabon</a:t>
            </a:r>
          </a:p>
        </p:txBody>
      </p:sp>
      <p:sp>
        <p:nvSpPr>
          <p:cNvPr id="14" name="TextBox 13">
            <a:extLst>
              <a:ext uri="{FF2B5EF4-FFF2-40B4-BE49-F238E27FC236}">
                <a16:creationId xmlns:a16="http://schemas.microsoft.com/office/drawing/2014/main" id="{C7A12F70-E9AD-458E-B2E3-5B8638D80F8D}"/>
              </a:ext>
            </a:extLst>
          </p:cNvPr>
          <p:cNvSpPr txBox="1"/>
          <p:nvPr/>
        </p:nvSpPr>
        <p:spPr>
          <a:xfrm>
            <a:off x="7537984" y="2379905"/>
            <a:ext cx="891772"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Pakistan</a:t>
            </a:r>
          </a:p>
        </p:txBody>
      </p:sp>
      <p:sp>
        <p:nvSpPr>
          <p:cNvPr id="15" name="TextBox 14">
            <a:extLst>
              <a:ext uri="{FF2B5EF4-FFF2-40B4-BE49-F238E27FC236}">
                <a16:creationId xmlns:a16="http://schemas.microsoft.com/office/drawing/2014/main" id="{B1A103B4-789C-4177-BCD0-1A39D9D1A5D5}"/>
              </a:ext>
            </a:extLst>
          </p:cNvPr>
          <p:cNvSpPr txBox="1"/>
          <p:nvPr/>
        </p:nvSpPr>
        <p:spPr>
          <a:xfrm>
            <a:off x="8089367" y="4129558"/>
            <a:ext cx="854698"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Somalia</a:t>
            </a:r>
          </a:p>
        </p:txBody>
      </p:sp>
      <p:sp>
        <p:nvSpPr>
          <p:cNvPr id="16" name="TextBox 15">
            <a:extLst>
              <a:ext uri="{FF2B5EF4-FFF2-40B4-BE49-F238E27FC236}">
                <a16:creationId xmlns:a16="http://schemas.microsoft.com/office/drawing/2014/main" id="{42E3314A-686A-4EF4-BD99-DC005FF3C050}"/>
              </a:ext>
            </a:extLst>
          </p:cNvPr>
          <p:cNvSpPr txBox="1"/>
          <p:nvPr/>
        </p:nvSpPr>
        <p:spPr>
          <a:xfrm>
            <a:off x="6579914" y="1718299"/>
            <a:ext cx="1200281"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Afghanistan</a:t>
            </a:r>
          </a:p>
        </p:txBody>
      </p:sp>
      <p:sp>
        <p:nvSpPr>
          <p:cNvPr id="19" name="TextBox 18">
            <a:extLst>
              <a:ext uri="{FF2B5EF4-FFF2-40B4-BE49-F238E27FC236}">
                <a16:creationId xmlns:a16="http://schemas.microsoft.com/office/drawing/2014/main" id="{B7458C68-A2A6-4F99-90E0-D6361F49DC6B}"/>
              </a:ext>
            </a:extLst>
          </p:cNvPr>
          <p:cNvSpPr txBox="1"/>
          <p:nvPr/>
        </p:nvSpPr>
        <p:spPr>
          <a:xfrm>
            <a:off x="5179126" y="5209143"/>
            <a:ext cx="99373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DR Congo</a:t>
            </a:r>
          </a:p>
        </p:txBody>
      </p:sp>
      <p:sp>
        <p:nvSpPr>
          <p:cNvPr id="23" name="TextBox 22">
            <a:extLst>
              <a:ext uri="{FF2B5EF4-FFF2-40B4-BE49-F238E27FC236}">
                <a16:creationId xmlns:a16="http://schemas.microsoft.com/office/drawing/2014/main" id="{EF3559C5-A4BF-4E00-8F6F-CFFA3C16BE00}"/>
              </a:ext>
            </a:extLst>
          </p:cNvPr>
          <p:cNvSpPr txBox="1"/>
          <p:nvPr/>
        </p:nvSpPr>
        <p:spPr>
          <a:xfrm>
            <a:off x="6983407" y="3479598"/>
            <a:ext cx="854698"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Ethiopia</a:t>
            </a:r>
          </a:p>
        </p:txBody>
      </p:sp>
      <p:cxnSp>
        <p:nvCxnSpPr>
          <p:cNvPr id="26" name="Straight Connector 25">
            <a:extLst>
              <a:ext uri="{FF2B5EF4-FFF2-40B4-BE49-F238E27FC236}">
                <a16:creationId xmlns:a16="http://schemas.microsoft.com/office/drawing/2014/main" id="{0CA9F3A7-81B5-41DB-BF91-F9A660663A20}"/>
              </a:ext>
            </a:extLst>
          </p:cNvPr>
          <p:cNvCxnSpPr>
            <a:cxnSpLocks/>
          </p:cNvCxnSpPr>
          <p:nvPr/>
        </p:nvCxnSpPr>
        <p:spPr>
          <a:xfrm flipH="1">
            <a:off x="6710210" y="2012954"/>
            <a:ext cx="51199" cy="1001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DAE91B-9EB6-4739-8DC7-A1D06E5B0703}"/>
              </a:ext>
            </a:extLst>
          </p:cNvPr>
          <p:cNvCxnSpPr>
            <a:cxnSpLocks/>
            <a:stCxn id="14" idx="1"/>
          </p:cNvCxnSpPr>
          <p:nvPr/>
        </p:nvCxnSpPr>
        <p:spPr>
          <a:xfrm flipH="1">
            <a:off x="6864432" y="2518405"/>
            <a:ext cx="673552" cy="5440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B8416E-7B23-4E52-9B2B-E32E65865D9F}"/>
              </a:ext>
            </a:extLst>
          </p:cNvPr>
          <p:cNvCxnSpPr>
            <a:cxnSpLocks/>
            <a:stCxn id="21" idx="1"/>
          </p:cNvCxnSpPr>
          <p:nvPr/>
        </p:nvCxnSpPr>
        <p:spPr>
          <a:xfrm flipH="1">
            <a:off x="6396458" y="2862319"/>
            <a:ext cx="1570462" cy="5299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9BAF04-6A26-4EAC-B2AB-35221F560A03}"/>
              </a:ext>
            </a:extLst>
          </p:cNvPr>
          <p:cNvCxnSpPr>
            <a:cxnSpLocks/>
          </p:cNvCxnSpPr>
          <p:nvPr/>
        </p:nvCxnSpPr>
        <p:spPr>
          <a:xfrm flipH="1">
            <a:off x="6074526" y="2345927"/>
            <a:ext cx="274197" cy="10120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FF9734-39D6-4E46-BEBD-BADAA8085D46}"/>
              </a:ext>
            </a:extLst>
          </p:cNvPr>
          <p:cNvCxnSpPr>
            <a:cxnSpLocks/>
            <a:stCxn id="15" idx="1"/>
          </p:cNvCxnSpPr>
          <p:nvPr/>
        </p:nvCxnSpPr>
        <p:spPr>
          <a:xfrm flipH="1" flipV="1">
            <a:off x="6277337" y="3624216"/>
            <a:ext cx="1812030" cy="6438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50EBAB-B1E8-457A-B757-8C4F7A5FD476}"/>
              </a:ext>
            </a:extLst>
          </p:cNvPr>
          <p:cNvCxnSpPr>
            <a:cxnSpLocks/>
            <a:stCxn id="23" idx="1"/>
          </p:cNvCxnSpPr>
          <p:nvPr/>
        </p:nvCxnSpPr>
        <p:spPr>
          <a:xfrm flipH="1" flipV="1">
            <a:off x="6074240" y="3599205"/>
            <a:ext cx="909167" cy="188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617F0E-CABA-459D-9A66-EC0BBBF8EE48}"/>
              </a:ext>
            </a:extLst>
          </p:cNvPr>
          <p:cNvCxnSpPr>
            <a:cxnSpLocks/>
            <a:stCxn id="56" idx="2"/>
          </p:cNvCxnSpPr>
          <p:nvPr/>
        </p:nvCxnSpPr>
        <p:spPr>
          <a:xfrm>
            <a:off x="4698692" y="2744894"/>
            <a:ext cx="598675" cy="674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090A24-98C5-4B8A-B2FF-DA3F62257734}"/>
              </a:ext>
            </a:extLst>
          </p:cNvPr>
          <p:cNvCxnSpPr>
            <a:cxnSpLocks/>
          </p:cNvCxnSpPr>
          <p:nvPr/>
        </p:nvCxnSpPr>
        <p:spPr>
          <a:xfrm>
            <a:off x="5143609" y="2199185"/>
            <a:ext cx="280731" cy="14426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B3A9E28-07C3-4C43-9FD0-3A942675410A}"/>
              </a:ext>
            </a:extLst>
          </p:cNvPr>
          <p:cNvCxnSpPr>
            <a:cxnSpLocks/>
          </p:cNvCxnSpPr>
          <p:nvPr/>
        </p:nvCxnSpPr>
        <p:spPr>
          <a:xfrm flipH="1" flipV="1">
            <a:off x="5830685" y="4202416"/>
            <a:ext cx="787039" cy="8828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2A5364-3F38-4BE6-A01E-87014402B064}"/>
              </a:ext>
            </a:extLst>
          </p:cNvPr>
          <p:cNvCxnSpPr>
            <a:cxnSpLocks/>
            <a:stCxn id="19" idx="0"/>
          </p:cNvCxnSpPr>
          <p:nvPr/>
        </p:nvCxnSpPr>
        <p:spPr>
          <a:xfrm flipV="1">
            <a:off x="5675991" y="3903776"/>
            <a:ext cx="24337" cy="13053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936D3D-E904-4CDB-BC63-CE8EC17F950B}"/>
              </a:ext>
            </a:extLst>
          </p:cNvPr>
          <p:cNvCxnSpPr>
            <a:cxnSpLocks/>
            <a:stCxn id="18" idx="0"/>
          </p:cNvCxnSpPr>
          <p:nvPr/>
        </p:nvCxnSpPr>
        <p:spPr>
          <a:xfrm flipV="1">
            <a:off x="4568120" y="3867353"/>
            <a:ext cx="871270" cy="12751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E23C5B-6DFA-474E-B958-3886F4103790}"/>
              </a:ext>
            </a:extLst>
          </p:cNvPr>
          <p:cNvCxnSpPr>
            <a:cxnSpLocks/>
          </p:cNvCxnSpPr>
          <p:nvPr/>
        </p:nvCxnSpPr>
        <p:spPr>
          <a:xfrm flipV="1">
            <a:off x="4279879" y="3803216"/>
            <a:ext cx="1081280" cy="1129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3A607D-360F-4A06-8380-3D1499FB55B9}"/>
              </a:ext>
            </a:extLst>
          </p:cNvPr>
          <p:cNvCxnSpPr>
            <a:cxnSpLocks/>
            <a:endCxn id="25" idx="3"/>
          </p:cNvCxnSpPr>
          <p:nvPr/>
        </p:nvCxnSpPr>
        <p:spPr>
          <a:xfrm flipH="1" flipV="1">
            <a:off x="3462766" y="2504352"/>
            <a:ext cx="1301801" cy="9671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F9D856B-0CA1-4BFA-91F0-E1C91EEDC8E3}"/>
              </a:ext>
            </a:extLst>
          </p:cNvPr>
          <p:cNvSpPr txBox="1"/>
          <p:nvPr/>
        </p:nvSpPr>
        <p:spPr>
          <a:xfrm>
            <a:off x="4080888" y="4395255"/>
            <a:ext cx="75756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Nigeria</a:t>
            </a:r>
          </a:p>
        </p:txBody>
      </p:sp>
      <p:cxnSp>
        <p:nvCxnSpPr>
          <p:cNvPr id="42" name="Straight Connector 41">
            <a:extLst>
              <a:ext uri="{FF2B5EF4-FFF2-40B4-BE49-F238E27FC236}">
                <a16:creationId xmlns:a16="http://schemas.microsoft.com/office/drawing/2014/main" id="{643A8924-DC4D-4989-826B-11729D4BAD2F}"/>
              </a:ext>
            </a:extLst>
          </p:cNvPr>
          <p:cNvCxnSpPr>
            <a:cxnSpLocks/>
          </p:cNvCxnSpPr>
          <p:nvPr/>
        </p:nvCxnSpPr>
        <p:spPr>
          <a:xfrm flipV="1">
            <a:off x="4333996" y="3568144"/>
            <a:ext cx="965705" cy="827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2B7807D-3000-4162-93A9-31292486ABFB}"/>
              </a:ext>
            </a:extLst>
          </p:cNvPr>
          <p:cNvCxnSpPr>
            <a:cxnSpLocks/>
          </p:cNvCxnSpPr>
          <p:nvPr/>
        </p:nvCxnSpPr>
        <p:spPr>
          <a:xfrm flipV="1">
            <a:off x="4197744" y="3600442"/>
            <a:ext cx="960788" cy="6019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44B2130-C9ED-4CD3-8BAC-5E3D860912C9}"/>
              </a:ext>
            </a:extLst>
          </p:cNvPr>
          <p:cNvCxnSpPr>
            <a:cxnSpLocks/>
          </p:cNvCxnSpPr>
          <p:nvPr/>
        </p:nvCxnSpPr>
        <p:spPr>
          <a:xfrm flipV="1">
            <a:off x="4023608" y="3550772"/>
            <a:ext cx="1105160" cy="2622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C93B012-0371-4749-B11D-3361B99CF243}"/>
              </a:ext>
            </a:extLst>
          </p:cNvPr>
          <p:cNvCxnSpPr>
            <a:cxnSpLocks/>
            <a:stCxn id="55" idx="2"/>
          </p:cNvCxnSpPr>
          <p:nvPr/>
        </p:nvCxnSpPr>
        <p:spPr>
          <a:xfrm>
            <a:off x="3986366" y="2591456"/>
            <a:ext cx="907635" cy="8494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2424E3-D7A8-4D3F-8671-E485F283CB33}"/>
              </a:ext>
            </a:extLst>
          </p:cNvPr>
          <p:cNvCxnSpPr>
            <a:cxnSpLocks/>
            <a:stCxn id="12" idx="3"/>
          </p:cNvCxnSpPr>
          <p:nvPr/>
        </p:nvCxnSpPr>
        <p:spPr>
          <a:xfrm flipV="1">
            <a:off x="3527163" y="3638957"/>
            <a:ext cx="1428014" cy="8556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210517F-47E1-47AE-979C-D91CD3D76A59}"/>
              </a:ext>
            </a:extLst>
          </p:cNvPr>
          <p:cNvSpPr txBox="1"/>
          <p:nvPr/>
        </p:nvSpPr>
        <p:spPr>
          <a:xfrm>
            <a:off x="3535632" y="4039606"/>
            <a:ext cx="656577"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Benin</a:t>
            </a:r>
          </a:p>
        </p:txBody>
      </p:sp>
      <p:cxnSp>
        <p:nvCxnSpPr>
          <p:cNvPr id="48" name="Straight Connector 47">
            <a:extLst>
              <a:ext uri="{FF2B5EF4-FFF2-40B4-BE49-F238E27FC236}">
                <a16:creationId xmlns:a16="http://schemas.microsoft.com/office/drawing/2014/main" id="{432ADFB3-F899-4926-B498-7C4B4F42EEE5}"/>
              </a:ext>
            </a:extLst>
          </p:cNvPr>
          <p:cNvCxnSpPr>
            <a:cxnSpLocks/>
            <a:stCxn id="11" idx="3"/>
          </p:cNvCxnSpPr>
          <p:nvPr/>
        </p:nvCxnSpPr>
        <p:spPr>
          <a:xfrm flipV="1">
            <a:off x="3154252" y="3600912"/>
            <a:ext cx="1677321" cy="2507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6B94DFA-9E64-445C-A2C1-28AC8DE0CA62}"/>
              </a:ext>
            </a:extLst>
          </p:cNvPr>
          <p:cNvSpPr txBox="1"/>
          <p:nvPr/>
        </p:nvSpPr>
        <p:spPr>
          <a:xfrm>
            <a:off x="3418069" y="3691609"/>
            <a:ext cx="610742"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Togo</a:t>
            </a:r>
          </a:p>
        </p:txBody>
      </p:sp>
      <p:cxnSp>
        <p:nvCxnSpPr>
          <p:cNvPr id="50" name="Straight Connector 49">
            <a:extLst>
              <a:ext uri="{FF2B5EF4-FFF2-40B4-BE49-F238E27FC236}">
                <a16:creationId xmlns:a16="http://schemas.microsoft.com/office/drawing/2014/main" id="{22746291-A0E8-4135-A99C-7DDA8047E629}"/>
              </a:ext>
            </a:extLst>
          </p:cNvPr>
          <p:cNvCxnSpPr>
            <a:cxnSpLocks/>
          </p:cNvCxnSpPr>
          <p:nvPr/>
        </p:nvCxnSpPr>
        <p:spPr>
          <a:xfrm flipV="1">
            <a:off x="7164826" y="2409155"/>
            <a:ext cx="1878444" cy="7888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72DF1F3-9211-4A85-9491-2E1264B35C8A}"/>
              </a:ext>
            </a:extLst>
          </p:cNvPr>
          <p:cNvSpPr txBox="1"/>
          <p:nvPr/>
        </p:nvSpPr>
        <p:spPr>
          <a:xfrm>
            <a:off x="2166908" y="2705066"/>
            <a:ext cx="875006"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Gambia</a:t>
            </a:r>
          </a:p>
        </p:txBody>
      </p:sp>
      <p:cxnSp>
        <p:nvCxnSpPr>
          <p:cNvPr id="52" name="Straight Connector 51">
            <a:extLst>
              <a:ext uri="{FF2B5EF4-FFF2-40B4-BE49-F238E27FC236}">
                <a16:creationId xmlns:a16="http://schemas.microsoft.com/office/drawing/2014/main" id="{925670B6-A1AD-47ED-8A06-DB6A12DE287E}"/>
              </a:ext>
            </a:extLst>
          </p:cNvPr>
          <p:cNvCxnSpPr>
            <a:cxnSpLocks/>
            <a:stCxn id="24" idx="3"/>
          </p:cNvCxnSpPr>
          <p:nvPr/>
        </p:nvCxnSpPr>
        <p:spPr>
          <a:xfrm>
            <a:off x="3859500" y="3227734"/>
            <a:ext cx="839191" cy="2718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7B741B6-68C4-4C44-B1EE-400DD7AF207F}"/>
              </a:ext>
            </a:extLst>
          </p:cNvPr>
          <p:cNvSpPr txBox="1"/>
          <p:nvPr/>
        </p:nvSpPr>
        <p:spPr>
          <a:xfrm>
            <a:off x="3107251" y="1830136"/>
            <a:ext cx="1226745"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Burkina Faso</a:t>
            </a:r>
          </a:p>
        </p:txBody>
      </p:sp>
      <p:cxnSp>
        <p:nvCxnSpPr>
          <p:cNvPr id="54" name="Straight Connector 53">
            <a:extLst>
              <a:ext uri="{FF2B5EF4-FFF2-40B4-BE49-F238E27FC236}">
                <a16:creationId xmlns:a16="http://schemas.microsoft.com/office/drawing/2014/main" id="{A540B2AF-7BC0-44CB-AFF5-B8D5CA54F1D7}"/>
              </a:ext>
            </a:extLst>
          </p:cNvPr>
          <p:cNvCxnSpPr>
            <a:cxnSpLocks/>
          </p:cNvCxnSpPr>
          <p:nvPr/>
        </p:nvCxnSpPr>
        <p:spPr>
          <a:xfrm>
            <a:off x="3972659" y="2095279"/>
            <a:ext cx="1073663" cy="14113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08574EC-04CA-42CF-BE74-74BE2FC9C092}"/>
              </a:ext>
            </a:extLst>
          </p:cNvPr>
          <p:cNvSpPr txBox="1"/>
          <p:nvPr/>
        </p:nvSpPr>
        <p:spPr>
          <a:xfrm>
            <a:off x="3718958" y="2314457"/>
            <a:ext cx="534816"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Mali</a:t>
            </a:r>
          </a:p>
        </p:txBody>
      </p:sp>
      <p:sp>
        <p:nvSpPr>
          <p:cNvPr id="56" name="TextBox 55">
            <a:extLst>
              <a:ext uri="{FF2B5EF4-FFF2-40B4-BE49-F238E27FC236}">
                <a16:creationId xmlns:a16="http://schemas.microsoft.com/office/drawing/2014/main" id="{3000C675-87E9-49DE-B963-61F9F8D92948}"/>
              </a:ext>
            </a:extLst>
          </p:cNvPr>
          <p:cNvSpPr txBox="1"/>
          <p:nvPr/>
        </p:nvSpPr>
        <p:spPr>
          <a:xfrm>
            <a:off x="4370403" y="2467895"/>
            <a:ext cx="656577"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Niger</a:t>
            </a:r>
          </a:p>
        </p:txBody>
      </p:sp>
      <p:sp>
        <p:nvSpPr>
          <p:cNvPr id="58" name="TextBox 57">
            <a:extLst>
              <a:ext uri="{FF2B5EF4-FFF2-40B4-BE49-F238E27FC236}">
                <a16:creationId xmlns:a16="http://schemas.microsoft.com/office/drawing/2014/main" id="{3ED74457-A653-4EEA-8C9E-582253CFE48F}"/>
              </a:ext>
            </a:extLst>
          </p:cNvPr>
          <p:cNvSpPr txBox="1"/>
          <p:nvPr/>
        </p:nvSpPr>
        <p:spPr>
          <a:xfrm>
            <a:off x="6781468" y="2068929"/>
            <a:ext cx="97468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Tajikistan</a:t>
            </a:r>
          </a:p>
        </p:txBody>
      </p:sp>
      <p:cxnSp>
        <p:nvCxnSpPr>
          <p:cNvPr id="59" name="Straight Connector 58">
            <a:extLst>
              <a:ext uri="{FF2B5EF4-FFF2-40B4-BE49-F238E27FC236}">
                <a16:creationId xmlns:a16="http://schemas.microsoft.com/office/drawing/2014/main" id="{0C5DDFBE-AE51-46BB-9A94-113EC219B945}"/>
              </a:ext>
            </a:extLst>
          </p:cNvPr>
          <p:cNvCxnSpPr>
            <a:cxnSpLocks/>
          </p:cNvCxnSpPr>
          <p:nvPr/>
        </p:nvCxnSpPr>
        <p:spPr>
          <a:xfrm flipH="1">
            <a:off x="6829576" y="2350267"/>
            <a:ext cx="350479" cy="5265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712F420-9742-4FA2-BF51-93D27102963A}"/>
              </a:ext>
            </a:extLst>
          </p:cNvPr>
          <p:cNvCxnSpPr>
            <a:cxnSpLocks/>
          </p:cNvCxnSpPr>
          <p:nvPr/>
        </p:nvCxnSpPr>
        <p:spPr>
          <a:xfrm flipV="1">
            <a:off x="5067976" y="4094935"/>
            <a:ext cx="443228" cy="6942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394CDDF-B3F2-437D-9D07-BCFA1B57C32A}"/>
              </a:ext>
            </a:extLst>
          </p:cNvPr>
          <p:cNvSpPr txBox="1"/>
          <p:nvPr/>
        </p:nvSpPr>
        <p:spPr>
          <a:xfrm>
            <a:off x="6850513" y="4674243"/>
            <a:ext cx="832125"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Zambia</a:t>
            </a:r>
          </a:p>
        </p:txBody>
      </p:sp>
      <p:cxnSp>
        <p:nvCxnSpPr>
          <p:cNvPr id="75" name="Straight Connector 74">
            <a:extLst>
              <a:ext uri="{FF2B5EF4-FFF2-40B4-BE49-F238E27FC236}">
                <a16:creationId xmlns:a16="http://schemas.microsoft.com/office/drawing/2014/main" id="{A98A8D7D-065D-4697-8872-08228DE757C2}"/>
              </a:ext>
            </a:extLst>
          </p:cNvPr>
          <p:cNvCxnSpPr>
            <a:cxnSpLocks/>
          </p:cNvCxnSpPr>
          <p:nvPr/>
        </p:nvCxnSpPr>
        <p:spPr>
          <a:xfrm flipH="1" flipV="1">
            <a:off x="5857584" y="4029037"/>
            <a:ext cx="971992" cy="7859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87A7508-87C9-43C6-ADC9-B479886C2A7C}"/>
              </a:ext>
            </a:extLst>
          </p:cNvPr>
          <p:cNvCxnSpPr>
            <a:cxnSpLocks/>
          </p:cNvCxnSpPr>
          <p:nvPr/>
        </p:nvCxnSpPr>
        <p:spPr>
          <a:xfrm flipH="1" flipV="1">
            <a:off x="5885426" y="3641872"/>
            <a:ext cx="1109380" cy="5412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7150453-073A-437B-8100-329B5D845D63}"/>
              </a:ext>
            </a:extLst>
          </p:cNvPr>
          <p:cNvSpPr txBox="1"/>
          <p:nvPr/>
        </p:nvSpPr>
        <p:spPr>
          <a:xfrm>
            <a:off x="6663197" y="4187429"/>
            <a:ext cx="1211221"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South Sudan</a:t>
            </a:r>
          </a:p>
        </p:txBody>
      </p:sp>
      <p:sp>
        <p:nvSpPr>
          <p:cNvPr id="60" name="TextBox 59">
            <a:extLst>
              <a:ext uri="{FF2B5EF4-FFF2-40B4-BE49-F238E27FC236}">
                <a16:creationId xmlns:a16="http://schemas.microsoft.com/office/drawing/2014/main" id="{4D4B2A86-C8DE-4A38-944A-2C6BAD1F3AD5}"/>
              </a:ext>
            </a:extLst>
          </p:cNvPr>
          <p:cNvSpPr txBox="1"/>
          <p:nvPr/>
        </p:nvSpPr>
        <p:spPr>
          <a:xfrm>
            <a:off x="6254012" y="5059148"/>
            <a:ext cx="1014795"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Zimbabwe</a:t>
            </a:r>
          </a:p>
        </p:txBody>
      </p:sp>
      <p:sp>
        <p:nvSpPr>
          <p:cNvPr id="73" name="Content Placeholder 4">
            <a:extLst>
              <a:ext uri="{FF2B5EF4-FFF2-40B4-BE49-F238E27FC236}">
                <a16:creationId xmlns:a16="http://schemas.microsoft.com/office/drawing/2014/main" id="{14DFB97C-8390-4BD9-85F1-14032C17C608}"/>
              </a:ext>
            </a:extLst>
          </p:cNvPr>
          <p:cNvSpPr txBox="1">
            <a:spLocks/>
          </p:cNvSpPr>
          <p:nvPr/>
        </p:nvSpPr>
        <p:spPr>
          <a:xfrm>
            <a:off x="554921" y="6487568"/>
            <a:ext cx="11089860" cy="112018"/>
          </a:xfrm>
          <a:prstGeom prst="rect">
            <a:avLst/>
          </a:prstGeom>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728" b="0" i="0" u="none" strike="noStrike" kern="1200" cap="none" spc="0" normalizeH="0" baseline="0" noProof="0" dirty="0">
                <a:ln>
                  <a:noFill/>
                </a:ln>
                <a:solidFill>
                  <a:srgbClr val="707070">
                    <a:alpha val="100000"/>
                  </a:srgbClr>
                </a:solidFill>
                <a:effectLst/>
                <a:uLnTx/>
                <a:uFillTx/>
                <a:latin typeface="Poppins"/>
                <a:ea typeface="Roboto" panose="02000000000000000000" pitchFamily="2" charset="0"/>
                <a:cs typeface="Poppins"/>
                <a:sym typeface="Poppins"/>
              </a:rPr>
              <a:t>Notes: Based on data received 2023-02 - Surveillance data from 2022-03 to 2023-02 - Incidence: Number of cases / population * 1,000,000 - Population data: World population prospects, 2019 revision</a:t>
            </a:r>
          </a:p>
        </p:txBody>
      </p:sp>
      <p:cxnSp>
        <p:nvCxnSpPr>
          <p:cNvPr id="103" name="Straight Connector 102">
            <a:extLst>
              <a:ext uri="{FF2B5EF4-FFF2-40B4-BE49-F238E27FC236}">
                <a16:creationId xmlns:a16="http://schemas.microsoft.com/office/drawing/2014/main" id="{AB150C1F-D6C2-4B37-A462-7D0E67C8F71C}"/>
              </a:ext>
            </a:extLst>
          </p:cNvPr>
          <p:cNvCxnSpPr>
            <a:cxnSpLocks/>
            <a:stCxn id="51" idx="3"/>
          </p:cNvCxnSpPr>
          <p:nvPr/>
        </p:nvCxnSpPr>
        <p:spPr>
          <a:xfrm>
            <a:off x="3041914" y="2843566"/>
            <a:ext cx="1656777" cy="6133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AF95D4-6200-4E16-8EFA-01914DFF2E2D}"/>
              </a:ext>
            </a:extLst>
          </p:cNvPr>
          <p:cNvSpPr txBox="1"/>
          <p:nvPr/>
        </p:nvSpPr>
        <p:spPr>
          <a:xfrm>
            <a:off x="2461934" y="3089234"/>
            <a:ext cx="1397566"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Guinea-Bissau</a:t>
            </a:r>
          </a:p>
        </p:txBody>
      </p:sp>
      <p:cxnSp>
        <p:nvCxnSpPr>
          <p:cNvPr id="78" name="Straight Connector 77">
            <a:extLst>
              <a:ext uri="{FF2B5EF4-FFF2-40B4-BE49-F238E27FC236}">
                <a16:creationId xmlns:a16="http://schemas.microsoft.com/office/drawing/2014/main" id="{7F483F94-628A-4933-8FF2-6A7FC7E34863}"/>
              </a:ext>
            </a:extLst>
          </p:cNvPr>
          <p:cNvCxnSpPr>
            <a:cxnSpLocks/>
          </p:cNvCxnSpPr>
          <p:nvPr/>
        </p:nvCxnSpPr>
        <p:spPr>
          <a:xfrm>
            <a:off x="5295900" y="1817903"/>
            <a:ext cx="237611" cy="157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DCFA16F-8C19-46B0-8CAA-14F056ABFAD1}"/>
              </a:ext>
            </a:extLst>
          </p:cNvPr>
          <p:cNvSpPr txBox="1"/>
          <p:nvPr/>
        </p:nvSpPr>
        <p:spPr>
          <a:xfrm>
            <a:off x="5732484" y="2551342"/>
            <a:ext cx="697054"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Sudan</a:t>
            </a:r>
          </a:p>
        </p:txBody>
      </p:sp>
      <p:sp>
        <p:nvSpPr>
          <p:cNvPr id="72" name="TextBox 71">
            <a:extLst>
              <a:ext uri="{FF2B5EF4-FFF2-40B4-BE49-F238E27FC236}">
                <a16:creationId xmlns:a16="http://schemas.microsoft.com/office/drawing/2014/main" id="{0F55EBA1-3FFE-4340-BD7A-A4B9D8D1F2E9}"/>
              </a:ext>
            </a:extLst>
          </p:cNvPr>
          <p:cNvSpPr txBox="1"/>
          <p:nvPr/>
        </p:nvSpPr>
        <p:spPr>
          <a:xfrm>
            <a:off x="4863212" y="1533443"/>
            <a:ext cx="647992"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Chad</a:t>
            </a:r>
          </a:p>
        </p:txBody>
      </p:sp>
      <p:sp>
        <p:nvSpPr>
          <p:cNvPr id="77" name="TextBox 76">
            <a:extLst>
              <a:ext uri="{FF2B5EF4-FFF2-40B4-BE49-F238E27FC236}">
                <a16:creationId xmlns:a16="http://schemas.microsoft.com/office/drawing/2014/main" id="{C0E7A639-77CB-4F1C-9738-EBF247B8F80F}"/>
              </a:ext>
            </a:extLst>
          </p:cNvPr>
          <p:cNvSpPr txBox="1"/>
          <p:nvPr/>
        </p:nvSpPr>
        <p:spPr>
          <a:xfrm>
            <a:off x="5582248" y="1330098"/>
            <a:ext cx="221162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Central African Republic</a:t>
            </a:r>
          </a:p>
        </p:txBody>
      </p:sp>
      <p:sp>
        <p:nvSpPr>
          <p:cNvPr id="17" name="TextBox 16">
            <a:extLst>
              <a:ext uri="{FF2B5EF4-FFF2-40B4-BE49-F238E27FC236}">
                <a16:creationId xmlns:a16="http://schemas.microsoft.com/office/drawing/2014/main" id="{2E06E9C0-FA6C-4143-AE24-381BC51CCBD7}"/>
              </a:ext>
            </a:extLst>
          </p:cNvPr>
          <p:cNvSpPr txBox="1"/>
          <p:nvPr/>
        </p:nvSpPr>
        <p:spPr>
          <a:xfrm>
            <a:off x="4476961" y="1932096"/>
            <a:ext cx="1091614"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Cameroon</a:t>
            </a:r>
          </a:p>
        </p:txBody>
      </p:sp>
      <p:cxnSp>
        <p:nvCxnSpPr>
          <p:cNvPr id="79" name="Straight Connector 78">
            <a:extLst>
              <a:ext uri="{FF2B5EF4-FFF2-40B4-BE49-F238E27FC236}">
                <a16:creationId xmlns:a16="http://schemas.microsoft.com/office/drawing/2014/main" id="{9E5280C5-E701-4774-B9F7-0BF521FEE8AE}"/>
              </a:ext>
            </a:extLst>
          </p:cNvPr>
          <p:cNvCxnSpPr>
            <a:cxnSpLocks/>
          </p:cNvCxnSpPr>
          <p:nvPr/>
        </p:nvCxnSpPr>
        <p:spPr>
          <a:xfrm flipH="1">
            <a:off x="5637988" y="1607097"/>
            <a:ext cx="579820" cy="19933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FCAA9CA-0C75-4CA7-976B-1A2950967EBD}"/>
              </a:ext>
            </a:extLst>
          </p:cNvPr>
          <p:cNvCxnSpPr>
            <a:cxnSpLocks/>
          </p:cNvCxnSpPr>
          <p:nvPr/>
        </p:nvCxnSpPr>
        <p:spPr>
          <a:xfrm flipH="1">
            <a:off x="5847263" y="2800939"/>
            <a:ext cx="78812" cy="6182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E103CFD-A504-4929-AEDB-08F67B9EE940}"/>
              </a:ext>
            </a:extLst>
          </p:cNvPr>
          <p:cNvSpPr txBox="1"/>
          <p:nvPr/>
        </p:nvSpPr>
        <p:spPr>
          <a:xfrm>
            <a:off x="8280798" y="3157660"/>
            <a:ext cx="618214"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India</a:t>
            </a:r>
          </a:p>
        </p:txBody>
      </p:sp>
      <p:sp>
        <p:nvSpPr>
          <p:cNvPr id="82" name="TextBox 81">
            <a:extLst>
              <a:ext uri="{FF2B5EF4-FFF2-40B4-BE49-F238E27FC236}">
                <a16:creationId xmlns:a16="http://schemas.microsoft.com/office/drawing/2014/main" id="{8145EA35-AEAC-47ED-B1B4-3A6AE3E02F73}"/>
              </a:ext>
            </a:extLst>
          </p:cNvPr>
          <p:cNvSpPr txBox="1"/>
          <p:nvPr/>
        </p:nvSpPr>
        <p:spPr>
          <a:xfrm>
            <a:off x="8783577" y="3557217"/>
            <a:ext cx="968644"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Indo</a:t>
            </a:r>
            <a:r>
              <a:rPr kumimoji="0" lang="en-US" sz="1200" b="1" i="1" u="none" strike="noStrike" kern="1200" cap="none" spc="0" normalizeH="0" baseline="0" noProof="0" dirty="0" err="1">
                <a:ln>
                  <a:noFill/>
                </a:ln>
                <a:solidFill>
                  <a:srgbClr val="FFC000"/>
                </a:solidFill>
                <a:effectLst/>
                <a:uLnTx/>
                <a:uFillTx/>
                <a:latin typeface="Poppins" panose="00000500000000000000" pitchFamily="2" charset="0"/>
                <a:ea typeface="+mn-ea"/>
                <a:cs typeface="Poppins" panose="00000500000000000000" pitchFamily="2" charset="0"/>
              </a:rPr>
              <a:t>nesia</a:t>
            </a:r>
            <a:endPar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endParaRPr>
          </a:p>
        </p:txBody>
      </p:sp>
      <p:cxnSp>
        <p:nvCxnSpPr>
          <p:cNvPr id="84" name="Straight Connector 83">
            <a:extLst>
              <a:ext uri="{FF2B5EF4-FFF2-40B4-BE49-F238E27FC236}">
                <a16:creationId xmlns:a16="http://schemas.microsoft.com/office/drawing/2014/main" id="{8FF186C8-1DFC-4EA3-B3FB-C9D3EF4C6E35}"/>
              </a:ext>
            </a:extLst>
          </p:cNvPr>
          <p:cNvCxnSpPr>
            <a:cxnSpLocks/>
          </p:cNvCxnSpPr>
          <p:nvPr/>
        </p:nvCxnSpPr>
        <p:spPr>
          <a:xfrm flipH="1">
            <a:off x="7180054" y="3293259"/>
            <a:ext cx="1097671" cy="98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A01D11-4DE8-46D3-9592-9E68B8F17963}"/>
              </a:ext>
            </a:extLst>
          </p:cNvPr>
          <p:cNvCxnSpPr>
            <a:cxnSpLocks/>
          </p:cNvCxnSpPr>
          <p:nvPr/>
        </p:nvCxnSpPr>
        <p:spPr>
          <a:xfrm flipH="1">
            <a:off x="8003162" y="3728996"/>
            <a:ext cx="787381" cy="794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3584751-636A-4374-B956-B154B50E6A25}"/>
              </a:ext>
            </a:extLst>
          </p:cNvPr>
          <p:cNvSpPr txBox="1"/>
          <p:nvPr/>
        </p:nvSpPr>
        <p:spPr>
          <a:xfrm>
            <a:off x="3770517" y="5566961"/>
            <a:ext cx="907621"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Namibia</a:t>
            </a:r>
          </a:p>
        </p:txBody>
      </p:sp>
      <p:cxnSp>
        <p:nvCxnSpPr>
          <p:cNvPr id="89" name="Straight Connector 88">
            <a:extLst>
              <a:ext uri="{FF2B5EF4-FFF2-40B4-BE49-F238E27FC236}">
                <a16:creationId xmlns:a16="http://schemas.microsoft.com/office/drawing/2014/main" id="{D485D0CA-FFBD-4E99-8468-0642816A7018}"/>
              </a:ext>
            </a:extLst>
          </p:cNvPr>
          <p:cNvCxnSpPr>
            <a:cxnSpLocks/>
          </p:cNvCxnSpPr>
          <p:nvPr/>
        </p:nvCxnSpPr>
        <p:spPr>
          <a:xfrm flipV="1">
            <a:off x="4659091" y="4363760"/>
            <a:ext cx="832425" cy="12161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729EB9B-16DC-4341-94A1-7DC58CA88AE8}"/>
              </a:ext>
            </a:extLst>
          </p:cNvPr>
          <p:cNvSpPr txBox="1"/>
          <p:nvPr/>
        </p:nvSpPr>
        <p:spPr>
          <a:xfrm>
            <a:off x="4187621" y="5142495"/>
            <a:ext cx="760998"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Congo</a:t>
            </a:r>
          </a:p>
        </p:txBody>
      </p:sp>
      <p:sp>
        <p:nvSpPr>
          <p:cNvPr id="70" name="TextBox 69">
            <a:extLst>
              <a:ext uri="{FF2B5EF4-FFF2-40B4-BE49-F238E27FC236}">
                <a16:creationId xmlns:a16="http://schemas.microsoft.com/office/drawing/2014/main" id="{5AD36941-58F7-4EA2-BE63-AF65700E0A6B}"/>
              </a:ext>
            </a:extLst>
          </p:cNvPr>
          <p:cNvSpPr txBox="1"/>
          <p:nvPr/>
        </p:nvSpPr>
        <p:spPr>
          <a:xfrm>
            <a:off x="4807132" y="4784553"/>
            <a:ext cx="769292"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Angola</a:t>
            </a:r>
          </a:p>
        </p:txBody>
      </p:sp>
      <p:graphicFrame>
        <p:nvGraphicFramePr>
          <p:cNvPr id="76" name="Table 75">
            <a:extLst>
              <a:ext uri="{FF2B5EF4-FFF2-40B4-BE49-F238E27FC236}">
                <a16:creationId xmlns:a16="http://schemas.microsoft.com/office/drawing/2014/main" id="{9704188F-AECF-47C4-B3EF-F2F7BFDF4E7E}"/>
              </a:ext>
            </a:extLst>
          </p:cNvPr>
          <p:cNvGraphicFramePr>
            <a:graphicFrameLocks noGrp="1"/>
          </p:cNvGraphicFramePr>
          <p:nvPr/>
        </p:nvGraphicFramePr>
        <p:xfrm>
          <a:off x="9985538" y="1051425"/>
          <a:ext cx="1810300" cy="5537469"/>
        </p:xfrm>
        <a:graphic>
          <a:graphicData uri="http://schemas.openxmlformats.org/drawingml/2006/table">
            <a:tbl>
              <a:tblPr/>
              <a:tblGrid>
                <a:gridCol w="805536">
                  <a:extLst>
                    <a:ext uri="{9D8B030D-6E8A-4147-A177-3AD203B41FA5}">
                      <a16:colId xmlns:a16="http://schemas.microsoft.com/office/drawing/2014/main" val="20000"/>
                    </a:ext>
                  </a:extLst>
                </a:gridCol>
                <a:gridCol w="537024">
                  <a:extLst>
                    <a:ext uri="{9D8B030D-6E8A-4147-A177-3AD203B41FA5}">
                      <a16:colId xmlns:a16="http://schemas.microsoft.com/office/drawing/2014/main" val="20001"/>
                    </a:ext>
                  </a:extLst>
                </a:gridCol>
                <a:gridCol w="467740">
                  <a:extLst>
                    <a:ext uri="{9D8B030D-6E8A-4147-A177-3AD203B41FA5}">
                      <a16:colId xmlns:a16="http://schemas.microsoft.com/office/drawing/2014/main" val="20002"/>
                    </a:ext>
                  </a:extLst>
                </a:gridCol>
              </a:tblGrid>
              <a:tr h="155631">
                <a:tc>
                  <a:txBody>
                    <a:bodyPr/>
                    <a:lstStyle/>
                    <a:p>
                      <a:pPr marL="63500" marR="63500" algn="l">
                        <a:lnSpc>
                          <a:spcPct val="100000"/>
                        </a:lnSpc>
                        <a:spcBef>
                          <a:spcPts val="500"/>
                        </a:spcBef>
                        <a:spcAft>
                          <a:spcPts val="500"/>
                        </a:spcAft>
                        <a:buNone/>
                      </a:pPr>
                      <a:r>
                        <a:rPr sz="500" b="1" i="0" u="none" cap="none" dirty="0">
                          <a:solidFill>
                            <a:srgbClr val="000000">
                              <a:alpha val="100000"/>
                            </a:srgbClr>
                          </a:solidFill>
                          <a:latin typeface="Calibri" panose="020F0502020204030204" pitchFamily="34" charset="0"/>
                          <a:cs typeface="Calibri" panose="020F0502020204030204" pitchFamily="34" charset="0"/>
                          <a:sym typeface="Arial"/>
                        </a:rPr>
                        <a:t>Country</a:t>
                      </a:r>
                    </a:p>
                  </a:txBody>
                  <a:tcPr marL="0" marR="0" marT="38506" marB="38506" anchor="ctr">
                    <a:lnL w="0" cap="flat" cmpd="sng" algn="ctr">
                      <a:noFill/>
                      <a:prstDash val="solid"/>
                    </a:lnL>
                    <a:lnR w="0" cap="flat" cmpd="sng" algn="ctr">
                      <a:no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1" i="0" u="none" cap="none">
                          <a:solidFill>
                            <a:srgbClr val="000000">
                              <a:alpha val="100000"/>
                            </a:srgbClr>
                          </a:solidFill>
                          <a:latin typeface="Calibri" panose="020F0502020204030204" pitchFamily="34" charset="0"/>
                          <a:cs typeface="Calibri" panose="020F0502020204030204" pitchFamily="34" charset="0"/>
                          <a:sym typeface="Arial"/>
                        </a:rPr>
                        <a:t>Cases</a:t>
                      </a:r>
                    </a:p>
                  </a:txBody>
                  <a:tcPr marL="0" marR="0" marT="38506" marB="38506" anchor="ctr">
                    <a:lnL w="0" cap="flat" cmpd="sng" algn="ctr">
                      <a:noFill/>
                      <a:prstDash val="solid"/>
                    </a:lnL>
                    <a:lnR w="0" cap="flat" cmpd="sng" algn="ctr">
                      <a:no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1" i="0" u="none" cap="none">
                          <a:solidFill>
                            <a:srgbClr val="000000">
                              <a:alpha val="100000"/>
                            </a:srgbClr>
                          </a:solidFill>
                          <a:latin typeface="Calibri" panose="020F0502020204030204" pitchFamily="34" charset="0"/>
                          <a:cs typeface="Calibri" panose="020F0502020204030204" pitchFamily="34" charset="0"/>
                          <a:sym typeface="Arial"/>
                        </a:rPr>
                        <a:t>Rate/M</a:t>
                      </a:r>
                    </a:p>
                  </a:txBody>
                  <a:tcPr marL="0" marR="0" marT="38506" marB="38506" anchor="ctr">
                    <a:lnL w="0" cap="flat" cmpd="sng" algn="ctr">
                      <a:noFill/>
                      <a:prstDash val="solid"/>
                    </a:lnL>
                    <a:lnR w="0" cap="flat" cmpd="sng" algn="ctr">
                      <a:no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0"/>
                  </a:ext>
                </a:extLst>
              </a:tr>
              <a:tr h="155631">
                <a:tc>
                  <a:txBody>
                    <a:bodyPr/>
                    <a:lstStyle/>
                    <a:p>
                      <a:pPr marL="63500" marR="63500" algn="l">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Liberia</a:t>
                      </a:r>
                    </a:p>
                  </a:txBody>
                  <a:tcPr marL="0" marR="0" marT="38506" marB="38506" anchor="ctr">
                    <a:lnL w="0" cap="flat" cmpd="sng" algn="ctr">
                      <a:noFill/>
                      <a:prstDash val="solid"/>
                    </a:lnL>
                    <a:lnR w="0" cap="flat" cmpd="sng" algn="ctr">
                      <a:noFill/>
                      <a:prstDash val="solid"/>
                    </a:lnR>
                    <a:lnT w="25400" cap="flat" cmpd="sng" algn="ctr">
                      <a:solidFill>
                        <a:srgbClr val="666666"/>
                      </a:solidFill>
                      <a:prstDash val="solid"/>
                      <a:round/>
                      <a:headEnd type="none" w="med" len="med"/>
                      <a:tailEnd type="none" w="med" len="me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4,830</a:t>
                      </a:r>
                    </a:p>
                  </a:txBody>
                  <a:tcPr marL="0" marR="0" marT="38506" marB="38506" anchor="ctr">
                    <a:lnL w="0" cap="flat" cmpd="sng" algn="ctr">
                      <a:noFill/>
                      <a:prstDash val="solid"/>
                    </a:lnL>
                    <a:lnR w="0" cap="flat" cmpd="sng" algn="ctr">
                      <a:noFill/>
                      <a:prstDash val="solid"/>
                    </a:lnR>
                    <a:lnT w="25400" cap="flat" cmpd="sng" algn="ctr">
                      <a:solidFill>
                        <a:srgbClr val="666666"/>
                      </a:solidFill>
                      <a:prstDash val="solid"/>
                      <a:round/>
                      <a:headEnd type="none" w="med" len="med"/>
                      <a:tailEnd type="none" w="med" len="me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911</a:t>
                      </a:r>
                    </a:p>
                  </a:txBody>
                  <a:tcPr marL="0" marR="0" marT="38506" marB="38506" anchor="ctr">
                    <a:lnL w="0" cap="flat" cmpd="sng" algn="ctr">
                      <a:noFill/>
                      <a:prstDash val="solid"/>
                    </a:lnL>
                    <a:lnR w="0" cap="flat" cmpd="sng" algn="ctr">
                      <a:noFill/>
                      <a:prstDash val="solid"/>
                    </a:lnR>
                    <a:lnT w="25400" cap="flat" cmpd="sng" algn="ctr">
                      <a:solidFill>
                        <a:srgbClr val="666666"/>
                      </a:solidFill>
                      <a:prstDash val="solid"/>
                      <a:round/>
                      <a:headEnd type="none" w="med" len="med"/>
                      <a:tailEnd type="none" w="med" len="me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1"/>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Gabon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1,957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819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2"/>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Somalia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13,852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787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3"/>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Yemen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19,753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586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4"/>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Zimbabwe</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5,127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314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5"/>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Djibouti</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191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170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6"/>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South Sudan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1,614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148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7"/>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Cameroon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3,576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128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8"/>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Afghanistan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4,670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114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09"/>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Angola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3,346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94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0"/>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Togo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741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84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1"/>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Ethiopia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8,158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2"/>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Tajikistan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610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3"/>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Nigeria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11,081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51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4"/>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India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70,195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50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5"/>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Guinea-Bissau</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103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49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6"/>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Congo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264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7"/>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DR Congo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4,289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8"/>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Gambia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109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19"/>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Côte d'Ivoire</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1,114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0"/>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Senegal</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669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1"/>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Mali</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821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2"/>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Pakistan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8,439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3"/>
                  </a:ext>
                </a:extLst>
              </a:tr>
              <a:tr h="246015">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Central African Republic</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199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4"/>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Benin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470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35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5"/>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Chad</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621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6"/>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Niger</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900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7"/>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Burkina Faso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767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8"/>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Zambia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662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33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29"/>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Sudan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1,536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33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30"/>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Nepal</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786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26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31"/>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Indonesia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7,087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26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32"/>
                  </a:ext>
                </a:extLst>
              </a:tr>
              <a:tr h="155631">
                <a:tc>
                  <a:txBody>
                    <a:bodyPr/>
                    <a:lstStyle/>
                    <a:p>
                      <a:pPr marL="63500" marR="63500" algn="l">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Namibia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60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23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33"/>
                  </a:ext>
                </a:extLst>
              </a:tr>
              <a:tr h="155631">
                <a:tc>
                  <a:txBody>
                    <a:bodyPr/>
                    <a:lstStyle/>
                    <a:p>
                      <a:pPr marL="63500" marR="63500" algn="l">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Mauritania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2540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a:solidFill>
                            <a:srgbClr val="000000">
                              <a:alpha val="100000"/>
                            </a:srgbClr>
                          </a:solidFill>
                          <a:latin typeface="Calibri" panose="020F0502020204030204" pitchFamily="34" charset="0"/>
                          <a:cs typeface="Calibri" panose="020F0502020204030204" pitchFamily="34" charset="0"/>
                          <a:sym typeface="Arial"/>
                        </a:rPr>
                        <a:t>95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25400" cap="flat" cmpd="sng" algn="ctr">
                      <a:solidFill>
                        <a:srgbClr val="666666">
                          <a:alpha val="100000"/>
                        </a:srgbClr>
                      </a:solidFill>
                      <a:prstDash val="solid"/>
                    </a:lnB>
                    <a:solidFill>
                      <a:schemeClr val="bg2"/>
                    </a:solidFill>
                  </a:tcPr>
                </a:tc>
                <a:tc>
                  <a:txBody>
                    <a:bodyPr/>
                    <a:lstStyle/>
                    <a:p>
                      <a:pPr marL="63500" marR="63500" algn="r">
                        <a:lnSpc>
                          <a:spcPct val="100000"/>
                        </a:lnSpc>
                        <a:spcBef>
                          <a:spcPts val="500"/>
                        </a:spcBef>
                        <a:spcAft>
                          <a:spcPts val="500"/>
                        </a:spcAft>
                        <a:buNone/>
                      </a:pPr>
                      <a:r>
                        <a:rPr sz="500" b="0" i="0" u="none" cap="none" dirty="0">
                          <a:solidFill>
                            <a:srgbClr val="000000">
                              <a:alpha val="100000"/>
                            </a:srgbClr>
                          </a:solidFill>
                          <a:latin typeface="Calibri" panose="020F0502020204030204" pitchFamily="34" charset="0"/>
                          <a:cs typeface="Calibri" panose="020F0502020204030204" pitchFamily="34" charset="0"/>
                          <a:sym typeface="Arial"/>
                        </a:rPr>
                        <a:t>20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25400" cap="flat" cmpd="sng" algn="ctr">
                      <a:solidFill>
                        <a:srgbClr val="666666">
                          <a:alpha val="100000"/>
                        </a:srgbClr>
                      </a:solidFill>
                      <a:prstDash val="solid"/>
                    </a:lnB>
                    <a:solidFill>
                      <a:schemeClr val="bg2"/>
                    </a:solidFill>
                  </a:tcPr>
                </a:tc>
                <a:extLst>
                  <a:ext uri="{0D108BD9-81ED-4DB2-BD59-A6C34878D82A}">
                    <a16:rowId xmlns:a16="http://schemas.microsoft.com/office/drawing/2014/main" val="10034"/>
                  </a:ext>
                </a:extLst>
              </a:tr>
            </a:tbl>
          </a:graphicData>
        </a:graphic>
      </p:graphicFrame>
      <p:sp>
        <p:nvSpPr>
          <p:cNvPr id="91" name="TextBox 90">
            <a:extLst>
              <a:ext uri="{FF2B5EF4-FFF2-40B4-BE49-F238E27FC236}">
                <a16:creationId xmlns:a16="http://schemas.microsoft.com/office/drawing/2014/main" id="{D862E382-282A-4088-8CC6-46D02CF534A9}"/>
              </a:ext>
            </a:extLst>
          </p:cNvPr>
          <p:cNvSpPr txBox="1"/>
          <p:nvPr/>
        </p:nvSpPr>
        <p:spPr>
          <a:xfrm>
            <a:off x="1598453" y="1932096"/>
            <a:ext cx="109172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Mauritania</a:t>
            </a:r>
          </a:p>
        </p:txBody>
      </p:sp>
      <p:cxnSp>
        <p:nvCxnSpPr>
          <p:cNvPr id="92" name="Straight Connector 91">
            <a:extLst>
              <a:ext uri="{FF2B5EF4-FFF2-40B4-BE49-F238E27FC236}">
                <a16:creationId xmlns:a16="http://schemas.microsoft.com/office/drawing/2014/main" id="{6AA96190-A099-4895-9400-2713D6EA7D33}"/>
              </a:ext>
            </a:extLst>
          </p:cNvPr>
          <p:cNvCxnSpPr>
            <a:cxnSpLocks/>
          </p:cNvCxnSpPr>
          <p:nvPr/>
        </p:nvCxnSpPr>
        <p:spPr>
          <a:xfrm flipH="1" flipV="1">
            <a:off x="2642286" y="2197499"/>
            <a:ext cx="2082943" cy="11753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B0D833D-4F05-4565-AB8D-507295DFEE45}"/>
              </a:ext>
            </a:extLst>
          </p:cNvPr>
          <p:cNvSpPr txBox="1"/>
          <p:nvPr/>
        </p:nvSpPr>
        <p:spPr>
          <a:xfrm>
            <a:off x="2622943" y="2365852"/>
            <a:ext cx="839823"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Senegal</a:t>
            </a:r>
          </a:p>
        </p:txBody>
      </p:sp>
      <p:sp>
        <p:nvSpPr>
          <p:cNvPr id="57" name="TextBox 56">
            <a:extLst>
              <a:ext uri="{FF2B5EF4-FFF2-40B4-BE49-F238E27FC236}">
                <a16:creationId xmlns:a16="http://schemas.microsoft.com/office/drawing/2014/main" id="{883AD6EF-F36A-47AE-8117-64B67751CAEA}"/>
              </a:ext>
            </a:extLst>
          </p:cNvPr>
          <p:cNvSpPr txBox="1"/>
          <p:nvPr/>
        </p:nvSpPr>
        <p:spPr>
          <a:xfrm>
            <a:off x="5846528" y="2068928"/>
            <a:ext cx="84153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Djibouti</a:t>
            </a:r>
          </a:p>
        </p:txBody>
      </p:sp>
      <p:sp>
        <p:nvSpPr>
          <p:cNvPr id="21" name="TextBox 20">
            <a:extLst>
              <a:ext uri="{FF2B5EF4-FFF2-40B4-BE49-F238E27FC236}">
                <a16:creationId xmlns:a16="http://schemas.microsoft.com/office/drawing/2014/main" id="{6060D2AD-7A1D-4AA6-9644-4362325A7E56}"/>
              </a:ext>
            </a:extLst>
          </p:cNvPr>
          <p:cNvSpPr txBox="1"/>
          <p:nvPr/>
        </p:nvSpPr>
        <p:spPr>
          <a:xfrm>
            <a:off x="7966920" y="2723819"/>
            <a:ext cx="783137"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Poppins" panose="00000500000000000000" pitchFamily="2" charset="0"/>
                <a:ea typeface="+mn-ea"/>
                <a:cs typeface="Poppins" panose="00000500000000000000" pitchFamily="2" charset="0"/>
              </a:rPr>
              <a:t>Yemen</a:t>
            </a:r>
          </a:p>
        </p:txBody>
      </p:sp>
      <p:sp>
        <p:nvSpPr>
          <p:cNvPr id="94" name="Title 1">
            <a:extLst>
              <a:ext uri="{FF2B5EF4-FFF2-40B4-BE49-F238E27FC236}">
                <a16:creationId xmlns:a16="http://schemas.microsoft.com/office/drawing/2014/main" id="{6177139D-D818-47F1-8081-DD1555C49EEC}"/>
              </a:ext>
            </a:extLst>
          </p:cNvPr>
          <p:cNvSpPr txBox="1">
            <a:spLocks/>
          </p:cNvSpPr>
          <p:nvPr/>
        </p:nvSpPr>
        <p:spPr>
          <a:xfrm>
            <a:off x="362932" y="33007"/>
            <a:ext cx="11281849" cy="746615"/>
          </a:xfrm>
          <a:prstGeom prst="rect">
            <a:avLst/>
          </a:prstGeom>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426" b="1" i="0" u="none" strike="noStrike" kern="1200" cap="none" spc="0" normalizeH="0" baseline="0" noProof="0" dirty="0">
                <a:ln>
                  <a:noFill/>
                </a:ln>
                <a:solidFill>
                  <a:srgbClr val="000000">
                    <a:alpha val="100000"/>
                  </a:srgbClr>
                </a:solidFill>
                <a:effectLst/>
                <a:uLnTx/>
                <a:uFillTx/>
                <a:latin typeface="Poppins SemiBold"/>
                <a:ea typeface="Roboto" panose="02000000000000000000" pitchFamily="2" charset="0"/>
                <a:cs typeface="Poppins SemiBold"/>
                <a:sym typeface="Poppins SemiBold"/>
              </a:rPr>
              <a:t>Measles Incidence Rate per Million, Large and Disruptive </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426" b="1" i="0" u="none" strike="noStrike" kern="1200" cap="none" spc="0" normalizeH="0" baseline="0" noProof="0" dirty="0">
                <a:ln>
                  <a:noFill/>
                </a:ln>
                <a:solidFill>
                  <a:srgbClr val="000000">
                    <a:alpha val="100000"/>
                  </a:srgbClr>
                </a:solidFill>
                <a:effectLst/>
                <a:uLnTx/>
                <a:uFillTx/>
                <a:latin typeface="Poppins SemiBold"/>
                <a:ea typeface="Roboto" panose="02000000000000000000" pitchFamily="2" charset="0"/>
                <a:cs typeface="Poppins SemiBold"/>
                <a:sym typeface="Poppins SemiBold"/>
              </a:rPr>
              <a:t>Measles Outbreak (12M period) 3/2022 – 2/2023</a:t>
            </a:r>
          </a:p>
        </p:txBody>
      </p:sp>
    </p:spTree>
    <p:extLst>
      <p:ext uri="{BB962C8B-B14F-4D97-AF65-F5344CB8AC3E}">
        <p14:creationId xmlns:p14="http://schemas.microsoft.com/office/powerpoint/2010/main" val="105829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FB46-1F7D-437A-83C2-5ECA470A6DC7}"/>
              </a:ext>
            </a:extLst>
          </p:cNvPr>
          <p:cNvSpPr>
            <a:spLocks noGrp="1"/>
          </p:cNvSpPr>
          <p:nvPr>
            <p:ph type="title"/>
          </p:nvPr>
        </p:nvSpPr>
        <p:spPr>
          <a:xfrm>
            <a:off x="304800" y="137561"/>
            <a:ext cx="11684000" cy="715962"/>
          </a:xfrm>
        </p:spPr>
        <p:txBody>
          <a:bodyPr/>
          <a:lstStyle/>
          <a:p>
            <a:r>
              <a:rPr lang="en-US" dirty="0">
                <a:latin typeface="Abadi" panose="020B0604020104020204" pitchFamily="34" charset="0"/>
              </a:rPr>
              <a:t>Outline </a:t>
            </a:r>
          </a:p>
        </p:txBody>
      </p:sp>
      <p:sp>
        <p:nvSpPr>
          <p:cNvPr id="3" name="Content Placeholder 2">
            <a:extLst>
              <a:ext uri="{FF2B5EF4-FFF2-40B4-BE49-F238E27FC236}">
                <a16:creationId xmlns:a16="http://schemas.microsoft.com/office/drawing/2014/main" id="{DD6E31EC-6FA6-4020-94B7-071F6F540CDC}"/>
              </a:ext>
            </a:extLst>
          </p:cNvPr>
          <p:cNvSpPr>
            <a:spLocks noGrp="1"/>
          </p:cNvSpPr>
          <p:nvPr>
            <p:ph idx="1"/>
          </p:nvPr>
        </p:nvSpPr>
        <p:spPr>
          <a:xfrm>
            <a:off x="434236" y="937418"/>
            <a:ext cx="10972800" cy="4983163"/>
          </a:xfrm>
        </p:spPr>
        <p:txBody>
          <a:bodyPr/>
          <a:lstStyle/>
          <a:p>
            <a:r>
              <a:rPr lang="en-US" dirty="0">
                <a:latin typeface="Abadi" panose="020B0604020104020204" pitchFamily="34" charset="0"/>
              </a:rPr>
              <a:t>Background</a:t>
            </a:r>
          </a:p>
          <a:p>
            <a:r>
              <a:rPr lang="en-US" dirty="0">
                <a:latin typeface="Abadi" panose="020B0604020104020204" pitchFamily="34" charset="0"/>
              </a:rPr>
              <a:t>Response Actions to be taken </a:t>
            </a:r>
          </a:p>
          <a:p>
            <a:pPr lvl="1"/>
            <a:r>
              <a:rPr lang="en-US" dirty="0">
                <a:latin typeface="Abadi" panose="020B0604020104020204" pitchFamily="34" charset="0"/>
              </a:rPr>
              <a:t>Rational of task force establishment </a:t>
            </a:r>
          </a:p>
          <a:p>
            <a:pPr lvl="1"/>
            <a:r>
              <a:rPr lang="en-US" dirty="0">
                <a:latin typeface="Abadi" panose="020B0604020104020204" pitchFamily="34" charset="0"/>
              </a:rPr>
              <a:t>Role &amp; Terms of reference of the taskforce</a:t>
            </a:r>
          </a:p>
          <a:p>
            <a:r>
              <a:rPr lang="en-US" dirty="0">
                <a:latin typeface="Abadi" panose="020B0604020104020204" pitchFamily="34" charset="0"/>
              </a:rPr>
              <a:t>Evidence based decision for use of vaccines in Emergency </a:t>
            </a:r>
          </a:p>
          <a:p>
            <a:pPr lvl="1"/>
            <a:r>
              <a:rPr lang="en-US" dirty="0">
                <a:latin typeface="Abadi" panose="020B0604020104020204" pitchFamily="34" charset="0"/>
              </a:rPr>
              <a:t>Risk mapping and grading principles </a:t>
            </a:r>
          </a:p>
          <a:p>
            <a:pPr lvl="1"/>
            <a:r>
              <a:rPr lang="en-US" dirty="0">
                <a:latin typeface="Abadi" panose="020B0604020104020204" pitchFamily="34" charset="0"/>
              </a:rPr>
              <a:t>Planning for Vaccination during emergencies &amp; exit strategy </a:t>
            </a:r>
          </a:p>
          <a:p>
            <a:pPr lvl="1"/>
            <a:r>
              <a:rPr lang="en-US" dirty="0">
                <a:latin typeface="Abadi" panose="020B0604020104020204" pitchFamily="34" charset="0"/>
              </a:rPr>
              <a:t>Strategies for Service delivery in Emergencies </a:t>
            </a:r>
          </a:p>
          <a:p>
            <a:r>
              <a:rPr lang="en-US" dirty="0">
                <a:latin typeface="Abadi" panose="020B0604020104020204" pitchFamily="34" charset="0"/>
              </a:rPr>
              <a:t> Challenges and opportunities </a:t>
            </a:r>
          </a:p>
          <a:p>
            <a:endParaRPr lang="en-US" dirty="0">
              <a:latin typeface="Abadi" panose="020B0604020104020204" pitchFamily="34" charset="0"/>
            </a:endParaRPr>
          </a:p>
          <a:p>
            <a:endParaRPr lang="en-US" dirty="0">
              <a:latin typeface="Abadi" panose="020B0604020104020204" pitchFamily="34" charset="0"/>
            </a:endParaRPr>
          </a:p>
          <a:p>
            <a:endParaRPr lang="en-US" dirty="0"/>
          </a:p>
        </p:txBody>
      </p:sp>
      <p:sp>
        <p:nvSpPr>
          <p:cNvPr id="4" name="Footer Placeholder 3">
            <a:extLst>
              <a:ext uri="{FF2B5EF4-FFF2-40B4-BE49-F238E27FC236}">
                <a16:creationId xmlns:a16="http://schemas.microsoft.com/office/drawing/2014/main" id="{96ACBA62-CEDB-4785-8FC0-245E0C9AD0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417B93-4B38-40C8-BD36-A433BEDC2984}"/>
              </a:ext>
            </a:extLst>
          </p:cNvPr>
          <p:cNvSpPr>
            <a:spLocks noGrp="1"/>
          </p:cNvSpPr>
          <p:nvPr>
            <p:ph type="sldNum" sz="quarter" idx="12"/>
          </p:nvPr>
        </p:nvSpPr>
        <p:spPr/>
        <p:txBody>
          <a:bodyPr/>
          <a:lstStyle/>
          <a:p>
            <a:fld id="{496AE408-0D92-46EE-B88E-250AE9D1EA27}" type="slidenum">
              <a:rPr lang="en-US" smtClean="0"/>
              <a:t>2</a:t>
            </a:fld>
            <a:endParaRPr lang="en-US"/>
          </a:p>
        </p:txBody>
      </p:sp>
    </p:spTree>
    <p:extLst>
      <p:ext uri="{BB962C8B-B14F-4D97-AF65-F5344CB8AC3E}">
        <p14:creationId xmlns:p14="http://schemas.microsoft.com/office/powerpoint/2010/main" val="277155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36" hidden="1"/>
          <p:cNvGraphicFramePr>
            <a:graphicFrameLocks noChangeAspect="1"/>
          </p:cNvGraphicFramePr>
          <p:nvPr>
            <p:custDataLst>
              <p:tags r:id="rId1"/>
            </p:custDataLst>
          </p:nvPr>
        </p:nvGraphicFramePr>
        <p:xfrm>
          <a:off x="1525590" y="2117"/>
          <a:ext cx="1587" cy="0"/>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00354" name="Object 3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90" y="2117"/>
                        <a:ext cx="15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5" name="Title 43"/>
          <p:cNvSpPr>
            <a:spLocks noGrp="1" noChangeArrowheads="1"/>
          </p:cNvSpPr>
          <p:nvPr>
            <p:ph type="title"/>
          </p:nvPr>
        </p:nvSpPr>
        <p:spPr>
          <a:xfrm>
            <a:off x="546612" y="91050"/>
            <a:ext cx="11077055" cy="821195"/>
          </a:xfrm>
        </p:spPr>
        <p:txBody>
          <a:bodyPr/>
          <a:lstStyle/>
          <a:p>
            <a:pPr algn="ct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r>
              <a:rPr lang="en-US" sz="3600" dirty="0">
                <a:solidFill>
                  <a:schemeClr val="tx1"/>
                </a:solidFill>
                <a:latin typeface="Abadi" panose="020B0604020104020204" pitchFamily="34" charset="0"/>
                <a:cs typeface="Arial" panose="020B0604020202020204" pitchFamily="34" charset="0"/>
              </a:rPr>
              <a:t>R</a:t>
            </a:r>
            <a:r>
              <a:rPr lang="en-US" sz="3600" dirty="0">
                <a:solidFill>
                  <a:schemeClr val="tx1"/>
                </a:solidFill>
                <a:latin typeface="Abadi" panose="020B0604020104020204" pitchFamily="34" charset="0"/>
              </a:rPr>
              <a:t>eflections </a:t>
            </a:r>
            <a:br>
              <a:rPr lang="en-US" sz="4000" dirty="0">
                <a:effectLst>
                  <a:glow rad="101600">
                    <a:schemeClr val="accent3">
                      <a:lumMod val="50000"/>
                      <a:alpha val="20000"/>
                    </a:schemeClr>
                  </a:glow>
                </a:effectLst>
                <a:latin typeface="Abadi" panose="020B0604020104020204" pitchFamily="34" charset="0"/>
              </a:rPr>
            </a:br>
            <a:br>
              <a:rPr lang="en-US" sz="4000" dirty="0">
                <a:solidFill>
                  <a:schemeClr val="bg1"/>
                </a:solidFill>
                <a:latin typeface="Abadi" panose="020B0604020104020204" pitchFamily="34" charset="0"/>
                <a:cs typeface="Arial" panose="020B0604020202020204" pitchFamily="34" charset="0"/>
              </a:rPr>
            </a:br>
            <a:br>
              <a:rPr lang="en-US" altLang="en-US" i="1" dirty="0">
                <a:latin typeface="Abadi" panose="020B0604020104020204"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br>
              <a:rPr lang="en-US" altLang="en-US" sz="4000" dirty="0">
                <a:latin typeface="Arial Narrow" pitchFamily="34" charset="0"/>
              </a:rPr>
            </a:br>
            <a:endParaRPr lang="en-US" altLang="en-US" sz="4000" dirty="0">
              <a:latin typeface="Arial Narrow" pitchFamily="34" charset="0"/>
            </a:endParaRPr>
          </a:p>
        </p:txBody>
      </p:sp>
      <p:sp>
        <p:nvSpPr>
          <p:cNvPr id="3" name="Content Placeholder 2">
            <a:extLst>
              <a:ext uri="{FF2B5EF4-FFF2-40B4-BE49-F238E27FC236}">
                <a16:creationId xmlns:a16="http://schemas.microsoft.com/office/drawing/2014/main" id="{679986F2-2346-42FB-BC76-6112E4D55E9B}"/>
              </a:ext>
            </a:extLst>
          </p:cNvPr>
          <p:cNvSpPr>
            <a:spLocks noGrp="1"/>
          </p:cNvSpPr>
          <p:nvPr>
            <p:ph idx="1"/>
          </p:nvPr>
        </p:nvSpPr>
        <p:spPr>
          <a:xfrm>
            <a:off x="314526" y="891209"/>
            <a:ext cx="11757232" cy="5075582"/>
          </a:xfrm>
        </p:spPr>
        <p:txBody>
          <a:bodyPr/>
          <a:lstStyle/>
          <a:p>
            <a:pPr marL="0" indent="0">
              <a:buNone/>
            </a:pPr>
            <a:r>
              <a:rPr lang="en-US" sz="2000" dirty="0">
                <a:latin typeface="Abadi" panose="020B0604020104020204" pitchFamily="34" charset="0"/>
              </a:rPr>
              <a:t>With increasing emergencies, outbreaks, humanitarian contexts in the region </a:t>
            </a:r>
          </a:p>
          <a:p>
            <a:r>
              <a:rPr lang="en-US" sz="2000" dirty="0">
                <a:latin typeface="Abadi" panose="020B0604020104020204" pitchFamily="34" charset="0"/>
              </a:rPr>
              <a:t>NITAGs have increasing role in providing recommendations on vaccines and strategies used during emergency /humanitarian situati</a:t>
            </a:r>
            <a:r>
              <a:rPr lang="en-US" sz="2800" dirty="0">
                <a:latin typeface="Abadi" panose="020B0604020104020204" pitchFamily="34" charset="0"/>
              </a:rPr>
              <a:t>ons </a:t>
            </a:r>
          </a:p>
          <a:p>
            <a:pPr lvl="1"/>
            <a:r>
              <a:rPr lang="en-US" sz="2400" dirty="0">
                <a:latin typeface="Abadi" panose="020B0604020104020204" pitchFamily="34" charset="0"/>
              </a:rPr>
              <a:t>What should be the plan for the affected Region or Province/districts  (magnitude of the risk and potential threat –triangulate generated evidence ) </a:t>
            </a:r>
          </a:p>
          <a:p>
            <a:pPr lvl="1"/>
            <a:r>
              <a:rPr lang="en-US" sz="2400" dirty="0">
                <a:latin typeface="Abadi" panose="020B0604020104020204" pitchFamily="34" charset="0"/>
              </a:rPr>
              <a:t>Key actions – evidence guided (Risk assessment) </a:t>
            </a:r>
          </a:p>
          <a:p>
            <a:pPr lvl="2"/>
            <a:r>
              <a:rPr lang="en-US" sz="2000" dirty="0">
                <a:latin typeface="Abadi" panose="020B0604020104020204" pitchFamily="34" charset="0"/>
              </a:rPr>
              <a:t>What strategy is to be used ?</a:t>
            </a:r>
          </a:p>
          <a:p>
            <a:pPr lvl="3"/>
            <a:r>
              <a:rPr lang="en-US" sz="1800" dirty="0">
                <a:latin typeface="Abadi" panose="020B0604020104020204" pitchFamily="34" charset="0"/>
              </a:rPr>
              <a:t>Use of the Catch-up strategy guidance for operations (as addition)</a:t>
            </a:r>
          </a:p>
          <a:p>
            <a:pPr lvl="2"/>
            <a:r>
              <a:rPr lang="en-US" sz="2000" dirty="0">
                <a:latin typeface="Abadi" panose="020B0604020104020204" pitchFamily="34" charset="0"/>
              </a:rPr>
              <a:t>How are we going to </a:t>
            </a:r>
            <a:r>
              <a:rPr lang="en-US" sz="2000" dirty="0" err="1">
                <a:latin typeface="Abadi" panose="020B0604020104020204" pitchFamily="34" charset="0"/>
              </a:rPr>
              <a:t>mobilse</a:t>
            </a:r>
            <a:r>
              <a:rPr lang="en-US" sz="2000" dirty="0">
                <a:latin typeface="Abadi" panose="020B0604020104020204" pitchFamily="34" charset="0"/>
              </a:rPr>
              <a:t> the resources including supply of the required vaccines ?</a:t>
            </a:r>
          </a:p>
          <a:p>
            <a:pPr lvl="3"/>
            <a:r>
              <a:rPr lang="en-US" sz="1800" dirty="0">
                <a:latin typeface="Abadi" panose="020B0604020104020204" pitchFamily="34" charset="0"/>
              </a:rPr>
              <a:t>Opportunity of the Multi Stakeholder Dialogue with stakeholders </a:t>
            </a:r>
          </a:p>
          <a:p>
            <a:pPr lvl="3"/>
            <a:r>
              <a:rPr lang="en-US" sz="1800" dirty="0">
                <a:latin typeface="Abadi" panose="020B0604020104020204" pitchFamily="34" charset="0"/>
              </a:rPr>
              <a:t>Existing partners with service delivery points (Food and nutrition cluster) </a:t>
            </a:r>
          </a:p>
          <a:p>
            <a:pPr lvl="1"/>
            <a:r>
              <a:rPr lang="en-US" sz="2400" dirty="0">
                <a:latin typeface="Abadi" panose="020B0604020104020204" pitchFamily="34" charset="0"/>
              </a:rPr>
              <a:t>What timeline are we to respect ? </a:t>
            </a:r>
          </a:p>
          <a:p>
            <a:pPr lvl="2"/>
            <a:r>
              <a:rPr lang="en-US" sz="2000" dirty="0">
                <a:latin typeface="Abadi" panose="020B0604020104020204" pitchFamily="34" charset="0"/>
              </a:rPr>
              <a:t>Emergency meetings similar to COVID to guide on some vaccines during emergencies not in schedule or for specific use anticipated </a:t>
            </a:r>
          </a:p>
          <a:p>
            <a:pPr lvl="1"/>
            <a:endParaRPr lang="en-US" dirty="0"/>
          </a:p>
        </p:txBody>
      </p:sp>
      <p:sp>
        <p:nvSpPr>
          <p:cNvPr id="100356" name="Slide Number Placeholder 3"/>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cs typeface="Arial" charset="0"/>
              </a:defRPr>
            </a:lvl9pPr>
          </a:lstStyle>
          <a:p>
            <a:fld id="{B690A427-7ED0-4986-AFEF-1E2EC7F3C4AB}" type="slidenum">
              <a:rPr lang="en-US" altLang="en-US">
                <a:solidFill>
                  <a:prstClr val="white"/>
                </a:solidFill>
                <a:latin typeface="Arial Narrow" pitchFamily="34" charset="0"/>
                <a:cs typeface="Arial Bold" pitchFamily="34" charset="0"/>
              </a:rPr>
              <a:pPr/>
              <a:t>20</a:t>
            </a:fld>
            <a:endParaRPr lang="en-US" altLang="en-US">
              <a:solidFill>
                <a:prstClr val="white"/>
              </a:solidFill>
              <a:latin typeface="Arial Narrow" pitchFamily="34" charset="0"/>
              <a:cs typeface="Arial Bold" pitchFamily="34" charset="0"/>
            </a:endParaRPr>
          </a:p>
        </p:txBody>
      </p:sp>
      <p:sp>
        <p:nvSpPr>
          <p:cNvPr id="2" name="TextBox 1">
            <a:extLst>
              <a:ext uri="{FF2B5EF4-FFF2-40B4-BE49-F238E27FC236}">
                <a16:creationId xmlns:a16="http://schemas.microsoft.com/office/drawing/2014/main" id="{17840439-7660-421E-A3EE-63CEADB22A61}"/>
              </a:ext>
            </a:extLst>
          </p:cNvPr>
          <p:cNvSpPr txBox="1"/>
          <p:nvPr/>
        </p:nvSpPr>
        <p:spPr>
          <a:xfrm>
            <a:off x="771888" y="6352144"/>
            <a:ext cx="4628271" cy="369332"/>
          </a:xfrm>
          <a:prstGeom prst="rect">
            <a:avLst/>
          </a:prstGeom>
          <a:noFill/>
        </p:spPr>
        <p:txBody>
          <a:bodyPr wrap="square" rtlCol="0">
            <a:spAutoFit/>
          </a:bodyPr>
          <a:lstStyle/>
          <a:p>
            <a:pPr>
              <a:defRPr/>
            </a:pPr>
            <a:r>
              <a:rPr lang="en-US" altLang="en-US" dirty="0">
                <a:solidFill>
                  <a:prstClr val="white"/>
                </a:solidFill>
              </a:rPr>
              <a:t>Vaccination during emergencies </a:t>
            </a:r>
          </a:p>
        </p:txBody>
      </p:sp>
    </p:spTree>
    <p:extLst>
      <p:ext uri="{BB962C8B-B14F-4D97-AF65-F5344CB8AC3E}">
        <p14:creationId xmlns:p14="http://schemas.microsoft.com/office/powerpoint/2010/main" val="68991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D5BA-E182-006B-40DF-5B0642E54A19}"/>
              </a:ext>
            </a:extLst>
          </p:cNvPr>
          <p:cNvSpPr>
            <a:spLocks noGrp="1"/>
          </p:cNvSpPr>
          <p:nvPr>
            <p:ph type="title"/>
          </p:nvPr>
        </p:nvSpPr>
        <p:spPr>
          <a:xfrm>
            <a:off x="187354" y="1953886"/>
            <a:ext cx="11684000" cy="715962"/>
          </a:xfrm>
        </p:spPr>
        <p:txBody>
          <a:bodyPr/>
          <a:lstStyle/>
          <a:p>
            <a:r>
              <a:rPr lang="en-US" sz="3200" dirty="0"/>
              <a:t>Extra slides to detail the components of the plan </a:t>
            </a:r>
          </a:p>
        </p:txBody>
      </p:sp>
      <p:sp>
        <p:nvSpPr>
          <p:cNvPr id="4" name="Footer Placeholder 3">
            <a:extLst>
              <a:ext uri="{FF2B5EF4-FFF2-40B4-BE49-F238E27FC236}">
                <a16:creationId xmlns:a16="http://schemas.microsoft.com/office/drawing/2014/main" id="{3185F40D-F825-B2C8-84E6-923CCD9722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E4554C-4183-D3B1-65D1-6928EB8B1DA7}"/>
              </a:ext>
            </a:extLst>
          </p:cNvPr>
          <p:cNvSpPr>
            <a:spLocks noGrp="1"/>
          </p:cNvSpPr>
          <p:nvPr>
            <p:ph type="sldNum" sz="quarter" idx="12"/>
          </p:nvPr>
        </p:nvSpPr>
        <p:spPr/>
        <p:txBody>
          <a:bodyPr/>
          <a:lstStyle/>
          <a:p>
            <a:fld id="{496AE408-0D92-46EE-B88E-250AE9D1EA27}" type="slidenum">
              <a:rPr lang="en-US" smtClean="0"/>
              <a:t>21</a:t>
            </a:fld>
            <a:endParaRPr lang="en-US"/>
          </a:p>
        </p:txBody>
      </p:sp>
    </p:spTree>
    <p:extLst>
      <p:ext uri="{BB962C8B-B14F-4D97-AF65-F5344CB8AC3E}">
        <p14:creationId xmlns:p14="http://schemas.microsoft.com/office/powerpoint/2010/main" val="85602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8D72-D5AB-4B9C-9FB7-48E7E0158C0E}"/>
              </a:ext>
            </a:extLst>
          </p:cNvPr>
          <p:cNvSpPr>
            <a:spLocks noGrp="1"/>
          </p:cNvSpPr>
          <p:nvPr>
            <p:ph type="title"/>
          </p:nvPr>
        </p:nvSpPr>
        <p:spPr/>
        <p:txBody>
          <a:bodyPr/>
          <a:lstStyle/>
          <a:p>
            <a:r>
              <a:rPr lang="en-US" sz="2800" dirty="0">
                <a:latin typeface="Abadi" panose="020B0604020104020204" pitchFamily="34" charset="0"/>
              </a:rPr>
              <a:t>Integration of vaccination service delivery with other services</a:t>
            </a:r>
            <a:endParaRPr lang="en-US" sz="2800" dirty="0"/>
          </a:p>
        </p:txBody>
      </p:sp>
      <p:graphicFrame>
        <p:nvGraphicFramePr>
          <p:cNvPr id="6" name="Content Placeholder 5">
            <a:extLst>
              <a:ext uri="{FF2B5EF4-FFF2-40B4-BE49-F238E27FC236}">
                <a16:creationId xmlns:a16="http://schemas.microsoft.com/office/drawing/2014/main" id="{1D9326F1-133A-4003-9A21-FA09268E9FB7}"/>
              </a:ext>
            </a:extLst>
          </p:cNvPr>
          <p:cNvGraphicFramePr>
            <a:graphicFrameLocks noGrp="1"/>
          </p:cNvGraphicFramePr>
          <p:nvPr>
            <p:ph idx="1"/>
          </p:nvPr>
        </p:nvGraphicFramePr>
        <p:xfrm>
          <a:off x="529214" y="937418"/>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A2996CB-2A2D-4127-A909-05278F8857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7BC9B-904F-4266-B51A-8CAF6242D165}"/>
              </a:ext>
            </a:extLst>
          </p:cNvPr>
          <p:cNvSpPr>
            <a:spLocks noGrp="1"/>
          </p:cNvSpPr>
          <p:nvPr>
            <p:ph type="sldNum" sz="quarter" idx="12"/>
          </p:nvPr>
        </p:nvSpPr>
        <p:spPr/>
        <p:txBody>
          <a:bodyPr/>
          <a:lstStyle/>
          <a:p>
            <a:fld id="{496AE408-0D92-46EE-B88E-250AE9D1EA27}" type="slidenum">
              <a:rPr lang="en-US" smtClean="0"/>
              <a:t>22</a:t>
            </a:fld>
            <a:endParaRPr lang="en-US"/>
          </a:p>
        </p:txBody>
      </p:sp>
    </p:spTree>
    <p:extLst>
      <p:ext uri="{BB962C8B-B14F-4D97-AF65-F5344CB8AC3E}">
        <p14:creationId xmlns:p14="http://schemas.microsoft.com/office/powerpoint/2010/main" val="1415187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3781-1509-45CA-9CE8-911192F6C789}"/>
              </a:ext>
            </a:extLst>
          </p:cNvPr>
          <p:cNvSpPr>
            <a:spLocks noGrp="1"/>
          </p:cNvSpPr>
          <p:nvPr>
            <p:ph type="title"/>
          </p:nvPr>
        </p:nvSpPr>
        <p:spPr/>
        <p:txBody>
          <a:bodyPr/>
          <a:lstStyle/>
          <a:p>
            <a:r>
              <a:rPr lang="en-US" dirty="0">
                <a:latin typeface="Abadi" panose="020B0604020104020204" pitchFamily="34" charset="0"/>
              </a:rPr>
              <a:t>Microplanning Steps </a:t>
            </a:r>
            <a:endParaRPr lang="en-US" dirty="0"/>
          </a:p>
        </p:txBody>
      </p:sp>
      <p:graphicFrame>
        <p:nvGraphicFramePr>
          <p:cNvPr id="7" name="Content Placeholder 6">
            <a:extLst>
              <a:ext uri="{FF2B5EF4-FFF2-40B4-BE49-F238E27FC236}">
                <a16:creationId xmlns:a16="http://schemas.microsoft.com/office/drawing/2014/main" id="{FFB2573A-6AA2-4825-AF3A-015DE948B412}"/>
              </a:ext>
            </a:extLst>
          </p:cNvPr>
          <p:cNvGraphicFramePr>
            <a:graphicFrameLocks noGrp="1"/>
          </p:cNvGraphicFramePr>
          <p:nvPr>
            <p:ph idx="1"/>
          </p:nvPr>
        </p:nvGraphicFramePr>
        <p:xfrm>
          <a:off x="609600" y="954196"/>
          <a:ext cx="11260822"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03E4C3B-3117-470C-BDCA-587C705A7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89FEAD-64DA-40DC-B435-E699C31ED0DC}"/>
              </a:ext>
            </a:extLst>
          </p:cNvPr>
          <p:cNvSpPr>
            <a:spLocks noGrp="1"/>
          </p:cNvSpPr>
          <p:nvPr>
            <p:ph type="sldNum" sz="quarter" idx="12"/>
          </p:nvPr>
        </p:nvSpPr>
        <p:spPr/>
        <p:txBody>
          <a:bodyPr/>
          <a:lstStyle/>
          <a:p>
            <a:fld id="{496AE408-0D92-46EE-B88E-250AE9D1EA27}" type="slidenum">
              <a:rPr lang="en-US" smtClean="0"/>
              <a:t>23</a:t>
            </a:fld>
            <a:endParaRPr lang="en-US"/>
          </a:p>
        </p:txBody>
      </p:sp>
    </p:spTree>
    <p:extLst>
      <p:ext uri="{BB962C8B-B14F-4D97-AF65-F5344CB8AC3E}">
        <p14:creationId xmlns:p14="http://schemas.microsoft.com/office/powerpoint/2010/main" val="377380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D332-6940-4DF1-9088-BC2C4A8A1405}"/>
              </a:ext>
            </a:extLst>
          </p:cNvPr>
          <p:cNvSpPr>
            <a:spLocks noGrp="1"/>
          </p:cNvSpPr>
          <p:nvPr>
            <p:ph type="title"/>
          </p:nvPr>
        </p:nvSpPr>
        <p:spPr/>
        <p:txBody>
          <a:bodyPr/>
          <a:lstStyle/>
          <a:p>
            <a:r>
              <a:rPr lang="en-US" sz="3600" dirty="0">
                <a:latin typeface="Abadi" panose="020B0604020104020204" pitchFamily="34" charset="0"/>
              </a:rPr>
              <a:t>Micro-plan should address &amp; budget Key components </a:t>
            </a:r>
            <a:endParaRPr lang="en-US" sz="3600" dirty="0"/>
          </a:p>
        </p:txBody>
      </p:sp>
      <p:graphicFrame>
        <p:nvGraphicFramePr>
          <p:cNvPr id="6" name="Content Placeholder 5">
            <a:extLst>
              <a:ext uri="{FF2B5EF4-FFF2-40B4-BE49-F238E27FC236}">
                <a16:creationId xmlns:a16="http://schemas.microsoft.com/office/drawing/2014/main" id="{A44C6B1E-14A8-4BFF-BF6A-D38CDC6099FD}"/>
              </a:ext>
            </a:extLst>
          </p:cNvPr>
          <p:cNvGraphicFramePr>
            <a:graphicFrameLocks noGrp="1"/>
          </p:cNvGraphicFramePr>
          <p:nvPr>
            <p:ph idx="1"/>
          </p:nvPr>
        </p:nvGraphicFramePr>
        <p:xfrm>
          <a:off x="609600" y="937418"/>
          <a:ext cx="10972800" cy="530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C9F912E-8BED-4E19-A035-0B5A0D0A52D7}"/>
              </a:ext>
            </a:extLst>
          </p:cNvPr>
          <p:cNvSpPr>
            <a:spLocks noGrp="1"/>
          </p:cNvSpPr>
          <p:nvPr>
            <p:ph type="sldNum" sz="quarter" idx="12"/>
          </p:nvPr>
        </p:nvSpPr>
        <p:spPr/>
        <p:txBody>
          <a:bodyPr/>
          <a:lstStyle/>
          <a:p>
            <a:fld id="{496AE408-0D92-46EE-B88E-250AE9D1EA27}" type="slidenum">
              <a:rPr lang="en-US" smtClean="0"/>
              <a:t>24</a:t>
            </a:fld>
            <a:endParaRPr lang="en-US"/>
          </a:p>
        </p:txBody>
      </p:sp>
    </p:spTree>
    <p:extLst>
      <p:ext uri="{BB962C8B-B14F-4D97-AF65-F5344CB8AC3E}">
        <p14:creationId xmlns:p14="http://schemas.microsoft.com/office/powerpoint/2010/main" val="65796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8184-7889-4E71-8019-DCF1D532DD03}"/>
              </a:ext>
            </a:extLst>
          </p:cNvPr>
          <p:cNvSpPr>
            <a:spLocks noGrp="1"/>
          </p:cNvSpPr>
          <p:nvPr>
            <p:ph type="title"/>
          </p:nvPr>
        </p:nvSpPr>
        <p:spPr/>
        <p:txBody>
          <a:bodyPr/>
          <a:lstStyle/>
          <a:p>
            <a:r>
              <a:rPr lang="en-US" dirty="0">
                <a:latin typeface="Abadi" panose="020B0604020104020204" pitchFamily="34" charset="0"/>
              </a:rPr>
              <a:t>Vaccine supply </a:t>
            </a:r>
          </a:p>
        </p:txBody>
      </p:sp>
      <p:graphicFrame>
        <p:nvGraphicFramePr>
          <p:cNvPr id="6" name="Content Placeholder 5">
            <a:extLst>
              <a:ext uri="{FF2B5EF4-FFF2-40B4-BE49-F238E27FC236}">
                <a16:creationId xmlns:a16="http://schemas.microsoft.com/office/drawing/2014/main" id="{21A21FC1-A6C3-4868-96A7-4FF0B3FF7606}"/>
              </a:ext>
            </a:extLst>
          </p:cNvPr>
          <p:cNvGraphicFramePr>
            <a:graphicFrameLocks noGrp="1"/>
          </p:cNvGraphicFramePr>
          <p:nvPr>
            <p:ph idx="1"/>
          </p:nvPr>
        </p:nvGraphicFramePr>
        <p:xfrm>
          <a:off x="457200" y="986892"/>
          <a:ext cx="11417474" cy="524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922D235-1EC7-4412-8E22-D1BC8FB69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0E499-4FC4-4572-AAF6-A087669A6BD4}"/>
              </a:ext>
            </a:extLst>
          </p:cNvPr>
          <p:cNvSpPr>
            <a:spLocks noGrp="1"/>
          </p:cNvSpPr>
          <p:nvPr>
            <p:ph type="sldNum" sz="quarter" idx="12"/>
          </p:nvPr>
        </p:nvSpPr>
        <p:spPr/>
        <p:txBody>
          <a:bodyPr/>
          <a:lstStyle/>
          <a:p>
            <a:fld id="{496AE408-0D92-46EE-B88E-250AE9D1EA27}" type="slidenum">
              <a:rPr lang="en-US" smtClean="0"/>
              <a:t>25</a:t>
            </a:fld>
            <a:endParaRPr lang="en-US"/>
          </a:p>
        </p:txBody>
      </p:sp>
    </p:spTree>
    <p:extLst>
      <p:ext uri="{BB962C8B-B14F-4D97-AF65-F5344CB8AC3E}">
        <p14:creationId xmlns:p14="http://schemas.microsoft.com/office/powerpoint/2010/main" val="353326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7344-03DF-41F2-BA8C-ED21B4CD4037}"/>
              </a:ext>
            </a:extLst>
          </p:cNvPr>
          <p:cNvSpPr>
            <a:spLocks noGrp="1"/>
          </p:cNvSpPr>
          <p:nvPr>
            <p:ph type="title"/>
          </p:nvPr>
        </p:nvSpPr>
        <p:spPr/>
        <p:txBody>
          <a:bodyPr/>
          <a:lstStyle/>
          <a:p>
            <a:r>
              <a:rPr lang="en-US" dirty="0"/>
              <a:t>Cold Chain </a:t>
            </a:r>
          </a:p>
        </p:txBody>
      </p:sp>
      <p:sp>
        <p:nvSpPr>
          <p:cNvPr id="3" name="Content Placeholder 2">
            <a:extLst>
              <a:ext uri="{FF2B5EF4-FFF2-40B4-BE49-F238E27FC236}">
                <a16:creationId xmlns:a16="http://schemas.microsoft.com/office/drawing/2014/main" id="{B5442C68-CF62-46E2-A161-B52268D4B1E1}"/>
              </a:ext>
            </a:extLst>
          </p:cNvPr>
          <p:cNvSpPr>
            <a:spLocks noGrp="1"/>
          </p:cNvSpPr>
          <p:nvPr>
            <p:ph idx="1"/>
          </p:nvPr>
        </p:nvSpPr>
        <p:spPr>
          <a:xfrm>
            <a:off x="304800" y="980060"/>
            <a:ext cx="11614485" cy="5318068"/>
          </a:xfrm>
        </p:spPr>
        <p:txBody>
          <a:bodyPr/>
          <a:lstStyle/>
          <a:p>
            <a:r>
              <a:rPr lang="en-US" sz="2200" dirty="0">
                <a:latin typeface="Abadi" panose="020B0604020104020204" pitchFamily="34" charset="0"/>
              </a:rPr>
              <a:t>The emergency plan for the district and/or health facility level should ensure the following:</a:t>
            </a:r>
          </a:p>
          <a:p>
            <a:pPr lvl="1"/>
            <a:r>
              <a:rPr lang="en-US" sz="2200" dirty="0">
                <a:latin typeface="Abadi" panose="020B0604020104020204" pitchFamily="34" charset="0"/>
              </a:rPr>
              <a:t>Readily available contact information of persons responsible for cold chain and logistics.</a:t>
            </a:r>
          </a:p>
          <a:p>
            <a:pPr lvl="1"/>
            <a:r>
              <a:rPr lang="en-US" sz="2200" dirty="0">
                <a:latin typeface="Abadi" panose="020B0604020104020204" pitchFamily="34" charset="0"/>
              </a:rPr>
              <a:t>Readily available information on location and functionality status of the nearby cold storage and/or alternative storage spaces.</a:t>
            </a:r>
          </a:p>
          <a:p>
            <a:pPr lvl="1"/>
            <a:r>
              <a:rPr lang="en-US" sz="2200" dirty="0">
                <a:latin typeface="Abadi" panose="020B0604020104020204" pitchFamily="34" charset="0"/>
              </a:rPr>
              <a:t>Adequate quantity of cold boxes and other passive containers (e.g. vaccine carriers) that can serve as temporary cold storage.</a:t>
            </a:r>
          </a:p>
          <a:p>
            <a:pPr lvl="1"/>
            <a:r>
              <a:rPr lang="en-US" sz="2200" dirty="0">
                <a:latin typeface="Abadi" panose="020B0604020104020204" pitchFamily="34" charset="0"/>
              </a:rPr>
              <a:t>Readily available information on transportation means for transfer of vaccines.</a:t>
            </a:r>
          </a:p>
          <a:p>
            <a:pPr lvl="1"/>
            <a:r>
              <a:rPr lang="en-US" sz="2200" dirty="0">
                <a:latin typeface="Abadi" panose="020B0604020104020204" pitchFamily="34" charset="0"/>
              </a:rPr>
              <a:t>Adequately trained staff for safe handling and transfer of vaccines to alternative locations.</a:t>
            </a:r>
          </a:p>
          <a:p>
            <a:pPr lvl="1"/>
            <a:r>
              <a:rPr lang="en-US" sz="2200" dirty="0">
                <a:latin typeface="Abadi" panose="020B0604020104020204" pitchFamily="34" charset="0"/>
              </a:rPr>
              <a:t>Regular check of availability of identified alternatives and awareness of the responsible persons.</a:t>
            </a:r>
          </a:p>
        </p:txBody>
      </p:sp>
      <p:sp>
        <p:nvSpPr>
          <p:cNvPr id="4" name="Footer Placeholder 3">
            <a:extLst>
              <a:ext uri="{FF2B5EF4-FFF2-40B4-BE49-F238E27FC236}">
                <a16:creationId xmlns:a16="http://schemas.microsoft.com/office/drawing/2014/main" id="{C9942816-5C33-4674-94BC-EA08B2679999}"/>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1A06890D-485A-4B9D-A84A-5A518ACCC898}"/>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26</a:t>
            </a:fld>
            <a:endParaRPr lang="en-US" altLang="en-US">
              <a:solidFill>
                <a:prstClr val="white"/>
              </a:solidFill>
            </a:endParaRPr>
          </a:p>
        </p:txBody>
      </p:sp>
    </p:spTree>
    <p:extLst>
      <p:ext uri="{BB962C8B-B14F-4D97-AF65-F5344CB8AC3E}">
        <p14:creationId xmlns:p14="http://schemas.microsoft.com/office/powerpoint/2010/main" val="284783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DF79-8ABF-489D-90A4-5C484365D040}"/>
              </a:ext>
            </a:extLst>
          </p:cNvPr>
          <p:cNvSpPr>
            <a:spLocks noGrp="1"/>
          </p:cNvSpPr>
          <p:nvPr>
            <p:ph type="title"/>
          </p:nvPr>
        </p:nvSpPr>
        <p:spPr>
          <a:xfrm>
            <a:off x="0" y="0"/>
            <a:ext cx="11988800" cy="866775"/>
          </a:xfrm>
        </p:spPr>
        <p:txBody>
          <a:bodyPr/>
          <a:lstStyle/>
          <a:p>
            <a:r>
              <a:rPr lang="en-US" sz="2800" dirty="0">
                <a:latin typeface="Abadi" panose="020B0604020104020204" pitchFamily="34" charset="0"/>
              </a:rPr>
              <a:t>Logistics  - ensure availability of adequate quantities of estimated Vaccine Supplies</a:t>
            </a:r>
            <a:endParaRPr lang="en-US" sz="2800" dirty="0"/>
          </a:p>
        </p:txBody>
      </p:sp>
      <p:graphicFrame>
        <p:nvGraphicFramePr>
          <p:cNvPr id="8" name="Content Placeholder 7">
            <a:extLst>
              <a:ext uri="{FF2B5EF4-FFF2-40B4-BE49-F238E27FC236}">
                <a16:creationId xmlns:a16="http://schemas.microsoft.com/office/drawing/2014/main" id="{81DF15C5-0157-4A2D-BC11-2C0A6472A09C}"/>
              </a:ext>
            </a:extLst>
          </p:cNvPr>
          <p:cNvGraphicFramePr>
            <a:graphicFrameLocks noGrp="1"/>
          </p:cNvGraphicFramePr>
          <p:nvPr>
            <p:ph idx="1"/>
          </p:nvPr>
        </p:nvGraphicFramePr>
        <p:xfrm>
          <a:off x="722335" y="1119981"/>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B0459AE-A2D7-4070-9FF5-B621F6B689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06EC9-5DE7-42E6-AE3E-90794776D1E4}"/>
              </a:ext>
            </a:extLst>
          </p:cNvPr>
          <p:cNvSpPr>
            <a:spLocks noGrp="1"/>
          </p:cNvSpPr>
          <p:nvPr>
            <p:ph type="sldNum" sz="quarter" idx="12"/>
          </p:nvPr>
        </p:nvSpPr>
        <p:spPr/>
        <p:txBody>
          <a:bodyPr/>
          <a:lstStyle/>
          <a:p>
            <a:fld id="{496AE408-0D92-46EE-B88E-250AE9D1EA27}" type="slidenum">
              <a:rPr lang="en-US" smtClean="0"/>
              <a:t>27</a:t>
            </a:fld>
            <a:endParaRPr lang="en-US"/>
          </a:p>
        </p:txBody>
      </p:sp>
    </p:spTree>
    <p:extLst>
      <p:ext uri="{BB962C8B-B14F-4D97-AF65-F5344CB8AC3E}">
        <p14:creationId xmlns:p14="http://schemas.microsoft.com/office/powerpoint/2010/main" val="17788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72F6-67D5-4DDA-92E1-4468F4573A44}"/>
              </a:ext>
            </a:extLst>
          </p:cNvPr>
          <p:cNvSpPr>
            <a:spLocks noGrp="1"/>
          </p:cNvSpPr>
          <p:nvPr>
            <p:ph type="title"/>
          </p:nvPr>
        </p:nvSpPr>
        <p:spPr>
          <a:xfrm>
            <a:off x="0" y="0"/>
            <a:ext cx="11988800" cy="866775"/>
          </a:xfrm>
        </p:spPr>
        <p:txBody>
          <a:bodyPr/>
          <a:lstStyle/>
          <a:p>
            <a:r>
              <a:rPr lang="en-US" sz="2800" dirty="0">
                <a:latin typeface="Abadi" panose="020B0604020104020204" pitchFamily="34" charset="0"/>
              </a:rPr>
              <a:t>Logistics - ensure availability of adequate quantities of estimated Vaccine Supplies</a:t>
            </a:r>
            <a:endParaRPr lang="en-US" sz="2800" dirty="0"/>
          </a:p>
        </p:txBody>
      </p:sp>
      <p:graphicFrame>
        <p:nvGraphicFramePr>
          <p:cNvPr id="6" name="Content Placeholder 5">
            <a:extLst>
              <a:ext uri="{FF2B5EF4-FFF2-40B4-BE49-F238E27FC236}">
                <a16:creationId xmlns:a16="http://schemas.microsoft.com/office/drawing/2014/main" id="{BD70A459-6ED9-40C1-ADE2-1174668ADF62}"/>
              </a:ext>
            </a:extLst>
          </p:cNvPr>
          <p:cNvGraphicFramePr>
            <a:graphicFrameLocks noGrp="1"/>
          </p:cNvGraphicFramePr>
          <p:nvPr>
            <p:ph idx="1"/>
          </p:nvPr>
        </p:nvGraphicFramePr>
        <p:xfrm>
          <a:off x="609600" y="937418"/>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278A619-9A5C-4D2B-A739-025A5C33E4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3FD80-1FAF-4A1B-8D52-4AB1EBE25353}"/>
              </a:ext>
            </a:extLst>
          </p:cNvPr>
          <p:cNvSpPr>
            <a:spLocks noGrp="1"/>
          </p:cNvSpPr>
          <p:nvPr>
            <p:ph type="sldNum" sz="quarter" idx="12"/>
          </p:nvPr>
        </p:nvSpPr>
        <p:spPr/>
        <p:txBody>
          <a:bodyPr/>
          <a:lstStyle/>
          <a:p>
            <a:fld id="{496AE408-0D92-46EE-B88E-250AE9D1EA27}" type="slidenum">
              <a:rPr lang="en-US" smtClean="0"/>
              <a:t>28</a:t>
            </a:fld>
            <a:endParaRPr lang="en-US"/>
          </a:p>
        </p:txBody>
      </p:sp>
    </p:spTree>
    <p:extLst>
      <p:ext uri="{BB962C8B-B14F-4D97-AF65-F5344CB8AC3E}">
        <p14:creationId xmlns:p14="http://schemas.microsoft.com/office/powerpoint/2010/main" val="389436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AF9F-A325-456F-9EAB-7D54A5374827}"/>
              </a:ext>
            </a:extLst>
          </p:cNvPr>
          <p:cNvSpPr>
            <a:spLocks noGrp="1"/>
          </p:cNvSpPr>
          <p:nvPr>
            <p:ph type="title"/>
          </p:nvPr>
        </p:nvSpPr>
        <p:spPr/>
        <p:txBody>
          <a:bodyPr/>
          <a:lstStyle/>
          <a:p>
            <a:r>
              <a:rPr lang="en-US" dirty="0">
                <a:latin typeface="Abadi" panose="020B0604020104020204" pitchFamily="34" charset="0"/>
              </a:rPr>
              <a:t>Demand-related and community-based interventions</a:t>
            </a:r>
            <a:endParaRPr lang="en-US" dirty="0"/>
          </a:p>
        </p:txBody>
      </p:sp>
      <p:graphicFrame>
        <p:nvGraphicFramePr>
          <p:cNvPr id="6" name="Content Placeholder 5">
            <a:extLst>
              <a:ext uri="{FF2B5EF4-FFF2-40B4-BE49-F238E27FC236}">
                <a16:creationId xmlns:a16="http://schemas.microsoft.com/office/drawing/2014/main" id="{FF7239AB-92D2-4D9D-A219-578825CD4C21}"/>
              </a:ext>
            </a:extLst>
          </p:cNvPr>
          <p:cNvGraphicFramePr>
            <a:graphicFrameLocks noGrp="1"/>
          </p:cNvGraphicFramePr>
          <p:nvPr>
            <p:ph idx="1"/>
          </p:nvPr>
        </p:nvGraphicFramePr>
        <p:xfrm>
          <a:off x="609600" y="1143001"/>
          <a:ext cx="11227496" cy="4631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EAACFA8-6694-4A80-9820-EA6FC55EE0C0}"/>
              </a:ext>
            </a:extLst>
          </p:cNvPr>
          <p:cNvSpPr>
            <a:spLocks noGrp="1"/>
          </p:cNvSpPr>
          <p:nvPr>
            <p:ph type="sldNum" sz="quarter" idx="12"/>
          </p:nvPr>
        </p:nvSpPr>
        <p:spPr/>
        <p:txBody>
          <a:bodyPr/>
          <a:lstStyle/>
          <a:p>
            <a:fld id="{496AE408-0D92-46EE-B88E-250AE9D1EA27}" type="slidenum">
              <a:rPr lang="en-US" smtClean="0"/>
              <a:t>29</a:t>
            </a:fld>
            <a:endParaRPr lang="en-US"/>
          </a:p>
        </p:txBody>
      </p:sp>
    </p:spTree>
    <p:extLst>
      <p:ext uri="{BB962C8B-B14F-4D97-AF65-F5344CB8AC3E}">
        <p14:creationId xmlns:p14="http://schemas.microsoft.com/office/powerpoint/2010/main" val="38568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4C688-C9FF-9691-C358-F2CF708F4D4A}"/>
              </a:ext>
            </a:extLst>
          </p:cNvPr>
          <p:cNvSpPr>
            <a:spLocks noGrp="1"/>
          </p:cNvSpPr>
          <p:nvPr>
            <p:ph sz="half" idx="1"/>
          </p:nvPr>
        </p:nvSpPr>
        <p:spPr>
          <a:xfrm>
            <a:off x="362553" y="1079999"/>
            <a:ext cx="5472000" cy="5590589"/>
          </a:xfrm>
        </p:spPr>
        <p:txBody>
          <a:bodyPr/>
          <a:lstStyle/>
          <a:p>
            <a:r>
              <a:rPr lang="en-US" b="0" i="0" dirty="0">
                <a:solidFill>
                  <a:srgbClr val="1A1A1A"/>
                </a:solidFill>
                <a:effectLst/>
                <a:latin typeface="Noto Sans" panose="020B0502040504020204" pitchFamily="34" charset="0"/>
              </a:rPr>
              <a:t>Lack of access to vaccination services in acute or protracted conflicts and humanitarian emergencies represents an important and growing reason for stagnating vaccination coverage. </a:t>
            </a:r>
          </a:p>
          <a:p>
            <a:r>
              <a:rPr lang="en-US" b="0" i="0" dirty="0">
                <a:solidFill>
                  <a:srgbClr val="1A1A1A"/>
                </a:solidFill>
                <a:effectLst/>
                <a:latin typeface="Noto Sans" panose="020B0502040504020204" pitchFamily="34" charset="0"/>
              </a:rPr>
              <a:t>Delivery of immunization services in such settings presents many challenges.</a:t>
            </a:r>
            <a:endParaRPr lang="en-US" dirty="0"/>
          </a:p>
        </p:txBody>
      </p:sp>
      <p:sp>
        <p:nvSpPr>
          <p:cNvPr id="6" name="Content Placeholder 5">
            <a:extLst>
              <a:ext uri="{FF2B5EF4-FFF2-40B4-BE49-F238E27FC236}">
                <a16:creationId xmlns:a16="http://schemas.microsoft.com/office/drawing/2014/main" id="{58DA1369-9467-5ACB-5801-0B7A3EBF27CE}"/>
              </a:ext>
            </a:extLst>
          </p:cNvPr>
          <p:cNvSpPr>
            <a:spLocks noGrp="1"/>
          </p:cNvSpPr>
          <p:nvPr>
            <p:ph sz="half" idx="2"/>
          </p:nvPr>
        </p:nvSpPr>
        <p:spPr>
          <a:xfrm>
            <a:off x="6427337" y="1076740"/>
            <a:ext cx="5472000" cy="5332409"/>
          </a:xfrm>
        </p:spPr>
        <p:txBody>
          <a:bodyPr/>
          <a:lstStyle/>
          <a:p>
            <a:r>
              <a:rPr lang="en-US" sz="1800" dirty="0">
                <a:latin typeface="Abadi" panose="020B0604020104020204" pitchFamily="34" charset="0"/>
              </a:rPr>
              <a:t>- NITAGs have increasing role in providing recommendations on vaccines and strategies used during emergency /Humanitarian response </a:t>
            </a:r>
          </a:p>
          <a:p>
            <a:pPr lvl="1"/>
            <a:r>
              <a:rPr lang="en-US" sz="1800" dirty="0">
                <a:latin typeface="Abadi" panose="020B0604020104020204" pitchFamily="34" charset="0"/>
              </a:rPr>
              <a:t>This can be linked to the Incident management system that is established to coordinate emergencies where NITAGs input can be incorporated </a:t>
            </a:r>
          </a:p>
          <a:p>
            <a:pPr marL="752475" lvl="1">
              <a:buFontTx/>
              <a:buChar char="-"/>
            </a:pPr>
            <a:r>
              <a:rPr lang="en-US" sz="1800" dirty="0">
                <a:latin typeface="Abadi" panose="020B0604020104020204" pitchFamily="34" charset="0"/>
              </a:rPr>
              <a:t>NITAG advise is </a:t>
            </a:r>
            <a:r>
              <a:rPr lang="en-US" sz="1800" dirty="0" err="1">
                <a:latin typeface="Abadi" panose="020B0604020104020204" pitchFamily="34" charset="0"/>
              </a:rPr>
              <a:t>valuded</a:t>
            </a:r>
            <a:r>
              <a:rPr lang="en-US" sz="1800" dirty="0">
                <a:latin typeface="Abadi" panose="020B0604020104020204" pitchFamily="34" charset="0"/>
              </a:rPr>
              <a:t> as it is evidence based </a:t>
            </a:r>
          </a:p>
          <a:p>
            <a:pPr marL="752475" lvl="1">
              <a:buFontTx/>
              <a:buChar char="-"/>
            </a:pPr>
            <a:r>
              <a:rPr lang="en-US" sz="1800" dirty="0">
                <a:latin typeface="Abadi" panose="020B0604020104020204" pitchFamily="34" charset="0"/>
              </a:rPr>
              <a:t>NITAGs to anticipate request in updating the Immunization policy /technical guidelines on Immunization- on specific vaccine required during emergency </a:t>
            </a:r>
          </a:p>
          <a:p>
            <a:r>
              <a:rPr lang="en-US" dirty="0"/>
              <a:t>- </a:t>
            </a:r>
            <a:r>
              <a:rPr lang="en-US" sz="1800" dirty="0">
                <a:latin typeface="Abadi" panose="020B0604020104020204" pitchFamily="34" charset="0"/>
              </a:rPr>
              <a:t>Use of existing clusters on ground for service delivery (Food and nutrition distribution points brings efficiency </a:t>
            </a:r>
          </a:p>
        </p:txBody>
      </p:sp>
      <p:sp>
        <p:nvSpPr>
          <p:cNvPr id="4" name="Footer Placeholder 3">
            <a:extLst>
              <a:ext uri="{FF2B5EF4-FFF2-40B4-BE49-F238E27FC236}">
                <a16:creationId xmlns:a16="http://schemas.microsoft.com/office/drawing/2014/main" id="{A05FB555-84E7-4380-7EA4-AA25E5FA0A8F}"/>
              </a:ext>
            </a:extLst>
          </p:cNvPr>
          <p:cNvSpPr>
            <a:spLocks noGrp="1"/>
          </p:cNvSpPr>
          <p:nvPr>
            <p:ph type="ftr" sz="quarter" idx="23"/>
          </p:nvPr>
        </p:nvSpPr>
        <p:spPr/>
        <p:txBody>
          <a:bodyPr/>
          <a:lstStyle/>
          <a:p>
            <a:endParaRPr lang="en-US"/>
          </a:p>
        </p:txBody>
      </p:sp>
      <p:sp>
        <p:nvSpPr>
          <p:cNvPr id="5" name="Slide Number Placeholder 4">
            <a:extLst>
              <a:ext uri="{FF2B5EF4-FFF2-40B4-BE49-F238E27FC236}">
                <a16:creationId xmlns:a16="http://schemas.microsoft.com/office/drawing/2014/main" id="{DF403CE0-E299-C58A-6586-559BBD095D2B}"/>
              </a:ext>
            </a:extLst>
          </p:cNvPr>
          <p:cNvSpPr>
            <a:spLocks noGrp="1"/>
          </p:cNvSpPr>
          <p:nvPr>
            <p:ph type="sldNum" sz="quarter" idx="24"/>
          </p:nvPr>
        </p:nvSpPr>
        <p:spPr/>
        <p:txBody>
          <a:bodyPr/>
          <a:lstStyle/>
          <a:p>
            <a:fld id="{496AE408-0D92-46EE-B88E-250AE9D1EA27}" type="slidenum">
              <a:rPr lang="en-US" smtClean="0"/>
              <a:t>3</a:t>
            </a:fld>
            <a:endParaRPr lang="en-US"/>
          </a:p>
        </p:txBody>
      </p:sp>
      <p:sp>
        <p:nvSpPr>
          <p:cNvPr id="8" name="Text Placeholder 7">
            <a:extLst>
              <a:ext uri="{FF2B5EF4-FFF2-40B4-BE49-F238E27FC236}">
                <a16:creationId xmlns:a16="http://schemas.microsoft.com/office/drawing/2014/main" id="{97068FBB-29F1-06B6-8BC7-5F159AE11F2C}"/>
              </a:ext>
            </a:extLst>
          </p:cNvPr>
          <p:cNvSpPr>
            <a:spLocks noGrp="1"/>
          </p:cNvSpPr>
          <p:nvPr>
            <p:ph type="body" sz="quarter" idx="21"/>
          </p:nvPr>
        </p:nvSpPr>
        <p:spPr>
          <a:xfrm>
            <a:off x="5876740" y="448850"/>
            <a:ext cx="5291626" cy="425075"/>
          </a:xfrm>
        </p:spPr>
        <p:txBody>
          <a:bodyPr>
            <a:noAutofit/>
          </a:bodyPr>
          <a:lstStyle/>
          <a:p>
            <a:pPr algn="ctr"/>
            <a:r>
              <a:rPr lang="en-US" sz="2800" b="1" dirty="0">
                <a:solidFill>
                  <a:schemeClr val="tx2"/>
                </a:solidFill>
                <a:latin typeface="+mj-lt"/>
                <a:ea typeface="+mj-ea"/>
                <a:cs typeface="+mj-cs"/>
              </a:rPr>
              <a:t>Opportunities </a:t>
            </a:r>
          </a:p>
        </p:txBody>
      </p:sp>
      <p:sp>
        <p:nvSpPr>
          <p:cNvPr id="2" name="Title 1">
            <a:extLst>
              <a:ext uri="{FF2B5EF4-FFF2-40B4-BE49-F238E27FC236}">
                <a16:creationId xmlns:a16="http://schemas.microsoft.com/office/drawing/2014/main" id="{72978508-789F-6102-98A5-71DD1F10DDAA}"/>
              </a:ext>
            </a:extLst>
          </p:cNvPr>
          <p:cNvSpPr>
            <a:spLocks noGrp="1"/>
          </p:cNvSpPr>
          <p:nvPr>
            <p:ph type="title"/>
          </p:nvPr>
        </p:nvSpPr>
        <p:spPr>
          <a:xfrm>
            <a:off x="362553" y="0"/>
            <a:ext cx="8160000" cy="720000"/>
          </a:xfrm>
        </p:spPr>
        <p:txBody>
          <a:bodyPr/>
          <a:lstStyle/>
          <a:p>
            <a:r>
              <a:rPr lang="en-US" dirty="0"/>
              <a:t>Challenges </a:t>
            </a:r>
          </a:p>
        </p:txBody>
      </p:sp>
      <p:sp>
        <p:nvSpPr>
          <p:cNvPr id="7" name="Text Placeholder 6">
            <a:extLst>
              <a:ext uri="{FF2B5EF4-FFF2-40B4-BE49-F238E27FC236}">
                <a16:creationId xmlns:a16="http://schemas.microsoft.com/office/drawing/2014/main" id="{DB0BBDCB-16B1-3672-4658-07356C408DD0}"/>
              </a:ext>
            </a:extLst>
          </p:cNvPr>
          <p:cNvSpPr>
            <a:spLocks noGrp="1"/>
          </p:cNvSpPr>
          <p:nvPr>
            <p:ph type="body" sz="quarter" idx="13"/>
          </p:nvPr>
        </p:nvSpPr>
        <p:spPr>
          <a:xfrm>
            <a:off x="950479" y="2858891"/>
            <a:ext cx="4675035" cy="288925"/>
          </a:xfrm>
          <a:solidFill>
            <a:schemeClr val="accent2"/>
          </a:solidFill>
        </p:spPr>
        <p:txBody>
          <a:bodyPr>
            <a:normAutofit/>
          </a:bodyPr>
          <a:lstStyle/>
          <a:p>
            <a:pPr algn="ctr"/>
            <a:r>
              <a:rPr lang="en-US" dirty="0">
                <a:solidFill>
                  <a:schemeClr val="bg1"/>
                </a:solidFill>
              </a:rPr>
              <a:t>Why  are seeing increased numbers of outbreaks </a:t>
            </a:r>
          </a:p>
        </p:txBody>
      </p:sp>
      <p:sp>
        <p:nvSpPr>
          <p:cNvPr id="9" name="TextBox 8">
            <a:extLst>
              <a:ext uri="{FF2B5EF4-FFF2-40B4-BE49-F238E27FC236}">
                <a16:creationId xmlns:a16="http://schemas.microsoft.com/office/drawing/2014/main" id="{E954123E-10EA-2B58-6AA5-7E3D5931FB0E}"/>
              </a:ext>
            </a:extLst>
          </p:cNvPr>
          <p:cNvSpPr txBox="1"/>
          <p:nvPr/>
        </p:nvSpPr>
        <p:spPr>
          <a:xfrm>
            <a:off x="479996" y="3195341"/>
            <a:ext cx="5616003" cy="3001271"/>
          </a:xfrm>
          <a:prstGeom prst="rect">
            <a:avLst/>
          </a:prstGeom>
          <a:noFill/>
        </p:spPr>
        <p:txBody>
          <a:bodyPr wrap="square" rtlCol="0">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US" sz="1400" dirty="0">
                <a:solidFill>
                  <a:srgbClr val="1A1A1A"/>
                </a:solidFill>
                <a:latin typeface="Noto Sans" panose="020B0502040504020204" pitchFamily="34" charset="0"/>
                <a:cs typeface="Times New Roman" panose="02020603050405020304" pitchFamily="18" charset="0"/>
              </a:rPr>
              <a:t>COVID-19 pandemic has set back the vaccination efforts</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US" sz="1400" dirty="0">
                <a:solidFill>
                  <a:srgbClr val="1A1A1A"/>
                </a:solidFill>
                <a:latin typeface="Noto Sans" panose="020B0502040504020204" pitchFamily="34" charset="0"/>
                <a:cs typeface="Times New Roman" panose="02020603050405020304" pitchFamily="18" charset="0"/>
              </a:rPr>
              <a:t>Decreased vaccination levels (measles, diphtheria, polio, meningitis, and yellow fever)</a:t>
            </a:r>
          </a:p>
          <a:p>
            <a:pPr marL="285750" indent="-285750" fontAlgn="base">
              <a:lnSpc>
                <a:spcPct val="110000"/>
              </a:lnSpc>
              <a:spcBef>
                <a:spcPts val="1000"/>
              </a:spcBef>
              <a:spcAft>
                <a:spcPts val="600"/>
              </a:spcAft>
              <a:buClr>
                <a:schemeClr val="tx1"/>
              </a:buClr>
              <a:buSzPct val="80000"/>
              <a:buFont typeface="Arial" panose="020B0604020202020204" pitchFamily="34" charset="0"/>
              <a:buChar char="•"/>
            </a:pPr>
            <a:r>
              <a:rPr lang="en-US" sz="1400" dirty="0">
                <a:solidFill>
                  <a:srgbClr val="1A1A1A"/>
                </a:solidFill>
                <a:latin typeface="Noto Sans" panose="020B0502040504020204" pitchFamily="34" charset="0"/>
                <a:cs typeface="Times New Roman" panose="02020603050405020304" pitchFamily="18" charset="0"/>
              </a:rPr>
              <a:t>Insufficient coordination within the public and private sectors</a:t>
            </a:r>
          </a:p>
          <a:p>
            <a:pPr marL="285750" indent="-285750" fontAlgn="base">
              <a:lnSpc>
                <a:spcPct val="110000"/>
              </a:lnSpc>
              <a:spcBef>
                <a:spcPts val="1000"/>
              </a:spcBef>
              <a:spcAft>
                <a:spcPts val="600"/>
              </a:spcAft>
              <a:buClr>
                <a:schemeClr val="tx1"/>
              </a:buClr>
              <a:buSzPct val="80000"/>
              <a:buFont typeface="Arial" panose="020B0604020202020204" pitchFamily="34" charset="0"/>
              <a:buChar char="•"/>
            </a:pPr>
            <a:r>
              <a:rPr lang="en-US" sz="1400" dirty="0">
                <a:solidFill>
                  <a:srgbClr val="1A1A1A"/>
                </a:solidFill>
                <a:latin typeface="Noto Sans" panose="020B0502040504020204" pitchFamily="34" charset="0"/>
                <a:cs typeface="Times New Roman" panose="02020603050405020304" pitchFamily="18" charset="0"/>
              </a:rPr>
              <a:t>Inadequate engagement of national immunization programs</a:t>
            </a:r>
          </a:p>
          <a:p>
            <a:pPr marL="285750" indent="-285750" fontAlgn="base">
              <a:lnSpc>
                <a:spcPct val="110000"/>
              </a:lnSpc>
              <a:spcBef>
                <a:spcPts val="1000"/>
              </a:spcBef>
              <a:spcAft>
                <a:spcPts val="600"/>
              </a:spcAft>
              <a:buClr>
                <a:schemeClr val="tx1"/>
              </a:buClr>
              <a:buSzPct val="80000"/>
              <a:buFont typeface="Arial" panose="020B0604020202020204" pitchFamily="34" charset="0"/>
              <a:buChar char="•"/>
            </a:pPr>
            <a:r>
              <a:rPr lang="en-US" sz="1400" dirty="0">
                <a:solidFill>
                  <a:srgbClr val="1A1A1A"/>
                </a:solidFill>
                <a:latin typeface="Noto Sans" panose="020B0502040504020204" pitchFamily="34" charset="0"/>
                <a:cs typeface="Times New Roman" panose="02020603050405020304" pitchFamily="18" charset="0"/>
              </a:rPr>
              <a:t>Lack of surveillance and laboratory capacity, inability to link epidemiologic and laboratory data</a:t>
            </a:r>
          </a:p>
          <a:p>
            <a:pPr marL="285750" indent="-285750" fontAlgn="base">
              <a:lnSpc>
                <a:spcPct val="110000"/>
              </a:lnSpc>
              <a:spcBef>
                <a:spcPts val="1000"/>
              </a:spcBef>
              <a:spcAft>
                <a:spcPts val="600"/>
              </a:spcAft>
              <a:buClr>
                <a:schemeClr val="tx1"/>
              </a:buClr>
              <a:buSzPct val="80000"/>
              <a:buFont typeface="Arial" panose="020B0604020202020204" pitchFamily="34" charset="0"/>
              <a:buChar char="•"/>
            </a:pPr>
            <a:r>
              <a:rPr lang="en-US" sz="1400" dirty="0">
                <a:solidFill>
                  <a:srgbClr val="1A1A1A"/>
                </a:solidFill>
                <a:latin typeface="Noto Sans" panose="020B0502040504020204" pitchFamily="34" charset="0"/>
                <a:cs typeface="Times New Roman" panose="02020603050405020304" pitchFamily="18" charset="0"/>
              </a:rPr>
              <a:t>Ecological, climatic and land-use changes (Cyclone, floods)</a:t>
            </a:r>
          </a:p>
        </p:txBody>
      </p:sp>
    </p:spTree>
    <p:extLst>
      <p:ext uri="{BB962C8B-B14F-4D97-AF65-F5344CB8AC3E}">
        <p14:creationId xmlns:p14="http://schemas.microsoft.com/office/powerpoint/2010/main" val="33319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64B6-136C-4921-BB5E-FE9F1D57E24A}"/>
              </a:ext>
            </a:extLst>
          </p:cNvPr>
          <p:cNvSpPr>
            <a:spLocks noGrp="1"/>
          </p:cNvSpPr>
          <p:nvPr>
            <p:ph type="title"/>
          </p:nvPr>
        </p:nvSpPr>
        <p:spPr>
          <a:xfrm>
            <a:off x="-175364" y="150813"/>
            <a:ext cx="12367364" cy="715962"/>
          </a:xfrm>
        </p:spPr>
        <p:txBody>
          <a:bodyPr/>
          <a:lstStyle/>
          <a:p>
            <a:r>
              <a:rPr lang="en-US" sz="3600" dirty="0">
                <a:latin typeface="Abadi" panose="020B0604020104020204" pitchFamily="34" charset="0"/>
              </a:rPr>
              <a:t>Strategies for vaccine delivery – depending on the context</a:t>
            </a:r>
            <a:endParaRPr lang="en-US" sz="3600" dirty="0"/>
          </a:p>
        </p:txBody>
      </p:sp>
      <p:graphicFrame>
        <p:nvGraphicFramePr>
          <p:cNvPr id="6" name="Content Placeholder 5">
            <a:extLst>
              <a:ext uri="{FF2B5EF4-FFF2-40B4-BE49-F238E27FC236}">
                <a16:creationId xmlns:a16="http://schemas.microsoft.com/office/drawing/2014/main" id="{463126D2-654B-499A-8E0E-A1B9B226D151}"/>
              </a:ext>
            </a:extLst>
          </p:cNvPr>
          <p:cNvGraphicFramePr>
            <a:graphicFrameLocks noGrp="1"/>
          </p:cNvGraphicFramePr>
          <p:nvPr>
            <p:ph idx="1"/>
          </p:nvPr>
        </p:nvGraphicFramePr>
        <p:xfrm>
          <a:off x="609600" y="937418"/>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18C24F0-5912-4D0D-AD27-F3994335D6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F918B3-0BA8-4CF4-A39E-6D46E1CEBDC8}"/>
              </a:ext>
            </a:extLst>
          </p:cNvPr>
          <p:cNvSpPr>
            <a:spLocks noGrp="1"/>
          </p:cNvSpPr>
          <p:nvPr>
            <p:ph type="sldNum" sz="quarter" idx="12"/>
          </p:nvPr>
        </p:nvSpPr>
        <p:spPr/>
        <p:txBody>
          <a:bodyPr/>
          <a:lstStyle/>
          <a:p>
            <a:fld id="{496AE408-0D92-46EE-B88E-250AE9D1EA27}" type="slidenum">
              <a:rPr lang="en-US" smtClean="0"/>
              <a:t>30</a:t>
            </a:fld>
            <a:endParaRPr lang="en-US"/>
          </a:p>
        </p:txBody>
      </p:sp>
      <p:sp>
        <p:nvSpPr>
          <p:cNvPr id="7" name="TextBox 6">
            <a:extLst>
              <a:ext uri="{FF2B5EF4-FFF2-40B4-BE49-F238E27FC236}">
                <a16:creationId xmlns:a16="http://schemas.microsoft.com/office/drawing/2014/main" id="{6FDAC14A-FAEF-4C96-9368-D886BB8DB022}"/>
              </a:ext>
            </a:extLst>
          </p:cNvPr>
          <p:cNvSpPr txBox="1"/>
          <p:nvPr/>
        </p:nvSpPr>
        <p:spPr>
          <a:xfrm>
            <a:off x="6814159" y="6450904"/>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89C76667-C120-42F5-B891-5E553C38D852}"/>
              </a:ext>
            </a:extLst>
          </p:cNvPr>
          <p:cNvSpPr txBox="1"/>
          <p:nvPr/>
        </p:nvSpPr>
        <p:spPr>
          <a:xfrm>
            <a:off x="834887" y="5725409"/>
            <a:ext cx="10508974" cy="954107"/>
          </a:xfrm>
          <a:prstGeom prst="rect">
            <a:avLst/>
          </a:prstGeom>
          <a:noFill/>
        </p:spPr>
        <p:txBody>
          <a:bodyPr wrap="square" rtlCol="0">
            <a:spAutoFit/>
          </a:bodyPr>
          <a:lstStyle/>
          <a:p>
            <a:r>
              <a:rPr lang="en-US" dirty="0">
                <a:latin typeface="Abadi" panose="020B0604020104020204" pitchFamily="34" charset="0"/>
              </a:rPr>
              <a:t>Partnering with private for-profit health service providers to increase access to vaccination and basic </a:t>
            </a:r>
            <a:r>
              <a:rPr lang="en-US" sz="2000" dirty="0">
                <a:latin typeface="Abadi" panose="020B0604020104020204" pitchFamily="34" charset="0"/>
              </a:rPr>
              <a:t>package of health care services.; Collaboration with CSOs working in the area.</a:t>
            </a:r>
          </a:p>
          <a:p>
            <a:endParaRPr lang="en-US" dirty="0"/>
          </a:p>
        </p:txBody>
      </p:sp>
    </p:spTree>
    <p:extLst>
      <p:ext uri="{BB962C8B-B14F-4D97-AF65-F5344CB8AC3E}">
        <p14:creationId xmlns:p14="http://schemas.microsoft.com/office/powerpoint/2010/main" val="203322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E5AC-D69D-4C05-A9F9-D7B766309D76}"/>
              </a:ext>
            </a:extLst>
          </p:cNvPr>
          <p:cNvSpPr>
            <a:spLocks noGrp="1"/>
          </p:cNvSpPr>
          <p:nvPr>
            <p:ph type="title"/>
          </p:nvPr>
        </p:nvSpPr>
        <p:spPr>
          <a:xfrm>
            <a:off x="413358" y="0"/>
            <a:ext cx="11575441" cy="866775"/>
          </a:xfrm>
        </p:spPr>
        <p:txBody>
          <a:bodyPr/>
          <a:lstStyle/>
          <a:p>
            <a:r>
              <a:rPr lang="en-US" sz="2800" dirty="0">
                <a:latin typeface="Abadi" panose="020B0604020104020204" pitchFamily="34" charset="0"/>
              </a:rPr>
              <a:t>Monitoring , Evaluation  supportive supervision </a:t>
            </a:r>
            <a:br>
              <a:rPr lang="en-US" sz="2800" dirty="0">
                <a:latin typeface="Abadi" panose="020B0604020104020204" pitchFamily="34" charset="0"/>
              </a:rPr>
            </a:br>
            <a:r>
              <a:rPr lang="en-US" sz="2800" dirty="0">
                <a:latin typeface="Abadi" panose="020B0604020104020204" pitchFamily="34" charset="0"/>
              </a:rPr>
              <a:t>use innovation ideas /technologies </a:t>
            </a:r>
          </a:p>
        </p:txBody>
      </p:sp>
      <p:sp>
        <p:nvSpPr>
          <p:cNvPr id="3" name="Content Placeholder 2">
            <a:extLst>
              <a:ext uri="{FF2B5EF4-FFF2-40B4-BE49-F238E27FC236}">
                <a16:creationId xmlns:a16="http://schemas.microsoft.com/office/drawing/2014/main" id="{ED87502A-0B7A-4BA0-AD95-08A0DF1FCAFB}"/>
              </a:ext>
            </a:extLst>
          </p:cNvPr>
          <p:cNvSpPr>
            <a:spLocks noGrp="1"/>
          </p:cNvSpPr>
          <p:nvPr>
            <p:ph idx="1"/>
          </p:nvPr>
        </p:nvSpPr>
        <p:spPr>
          <a:xfrm>
            <a:off x="609600" y="978874"/>
            <a:ext cx="10972800" cy="4983163"/>
          </a:xfrm>
        </p:spPr>
        <p:txBody>
          <a:bodyPr/>
          <a:lstStyle/>
          <a:p>
            <a:r>
              <a:rPr lang="en-US" sz="2400" b="1" dirty="0">
                <a:latin typeface="Abadi" panose="020B0604020104020204" pitchFamily="34" charset="0"/>
              </a:rPr>
              <a:t>THE METHOD USED TO REPORT ON VACCINATION ACTIVITIES AND DATA FLOW SHOULD BE THE SAME AS BEFORE THE EMERGENCY, OR SIMPLIFIED.</a:t>
            </a:r>
          </a:p>
          <a:p>
            <a:r>
              <a:rPr lang="en-US" sz="2400" b="1" dirty="0">
                <a:latin typeface="Abadi" panose="020B0604020104020204" pitchFamily="34" charset="0"/>
              </a:rPr>
              <a:t>SIMPLE BUT SPECIFIC CORE MONITORING INDICATORS ARE RECOMMENDED</a:t>
            </a:r>
            <a:r>
              <a:rPr lang="en-US" sz="2400" b="1" dirty="0"/>
              <a:t>.</a:t>
            </a:r>
          </a:p>
          <a:p>
            <a:endParaRPr lang="en-US" dirty="0"/>
          </a:p>
        </p:txBody>
      </p:sp>
      <p:sp>
        <p:nvSpPr>
          <p:cNvPr id="4" name="Footer Placeholder 3">
            <a:extLst>
              <a:ext uri="{FF2B5EF4-FFF2-40B4-BE49-F238E27FC236}">
                <a16:creationId xmlns:a16="http://schemas.microsoft.com/office/drawing/2014/main" id="{5CB35097-42FD-4AE7-A568-5F2C3C3BF536}"/>
              </a:ext>
            </a:extLst>
          </p:cNvPr>
          <p:cNvSpPr>
            <a:spLocks noGrp="1"/>
          </p:cNvSpPr>
          <p:nvPr>
            <p:ph type="ftr" sz="quarter" idx="4294967295"/>
          </p:nvPr>
        </p:nvSpPr>
        <p:spPr>
          <a:xfrm>
            <a:off x="0" y="6384925"/>
            <a:ext cx="3155950" cy="365125"/>
          </a:xfrm>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CE44008F-4042-4C24-87C8-CFCC7609A63F}"/>
              </a:ext>
            </a:extLst>
          </p:cNvPr>
          <p:cNvSpPr>
            <a:spLocks noGrp="1"/>
          </p:cNvSpPr>
          <p:nvPr>
            <p:ph type="sldNum" sz="quarter" idx="4294967295"/>
          </p:nvPr>
        </p:nvSpPr>
        <p:spPr>
          <a:xfrm>
            <a:off x="0" y="6356350"/>
            <a:ext cx="3860800" cy="365125"/>
          </a:xfrm>
        </p:spPr>
        <p:txBody>
          <a:bodyPr/>
          <a:lstStyle/>
          <a:p>
            <a:pPr>
              <a:defRPr/>
            </a:pPr>
            <a:fld id="{6197C91C-98F9-40A3-B5C1-69F7ADFAAFFF}" type="slidenum">
              <a:rPr lang="en-US" altLang="en-US" smtClean="0">
                <a:solidFill>
                  <a:prstClr val="white"/>
                </a:solidFill>
              </a:rPr>
              <a:pPr>
                <a:defRPr/>
              </a:pPr>
              <a:t>31</a:t>
            </a:fld>
            <a:endParaRPr lang="en-US" altLang="en-US">
              <a:solidFill>
                <a:prstClr val="white"/>
              </a:solidFill>
            </a:endParaRPr>
          </a:p>
        </p:txBody>
      </p:sp>
      <p:pic>
        <p:nvPicPr>
          <p:cNvPr id="6" name="Picture 5">
            <a:extLst>
              <a:ext uri="{FF2B5EF4-FFF2-40B4-BE49-F238E27FC236}">
                <a16:creationId xmlns:a16="http://schemas.microsoft.com/office/drawing/2014/main" id="{9F91FC89-E765-4731-932D-EE86AA1D6A82}"/>
              </a:ext>
            </a:extLst>
          </p:cNvPr>
          <p:cNvPicPr>
            <a:picLocks noChangeAspect="1"/>
          </p:cNvPicPr>
          <p:nvPr/>
        </p:nvPicPr>
        <p:blipFill>
          <a:blip r:embed="rId2"/>
          <a:stretch>
            <a:fillRect/>
          </a:stretch>
        </p:blipFill>
        <p:spPr>
          <a:xfrm>
            <a:off x="3155950" y="2162256"/>
            <a:ext cx="7115392" cy="3716869"/>
          </a:xfrm>
          <a:prstGeom prst="rect">
            <a:avLst/>
          </a:prstGeom>
        </p:spPr>
      </p:pic>
      <p:sp>
        <p:nvSpPr>
          <p:cNvPr id="7" name="TextBox 6">
            <a:extLst>
              <a:ext uri="{FF2B5EF4-FFF2-40B4-BE49-F238E27FC236}">
                <a16:creationId xmlns:a16="http://schemas.microsoft.com/office/drawing/2014/main" id="{85959FD9-F55B-4193-93B0-15CB0A402AF5}"/>
              </a:ext>
            </a:extLst>
          </p:cNvPr>
          <p:cNvSpPr txBox="1"/>
          <p:nvPr/>
        </p:nvSpPr>
        <p:spPr>
          <a:xfrm>
            <a:off x="609600" y="2623385"/>
            <a:ext cx="2850928" cy="369332"/>
          </a:xfrm>
          <a:prstGeom prst="rect">
            <a:avLst/>
          </a:prstGeom>
          <a:noFill/>
        </p:spPr>
        <p:txBody>
          <a:bodyPr wrap="square" rtlCol="0">
            <a:spAutoFit/>
          </a:bodyPr>
          <a:lstStyle/>
          <a:p>
            <a:r>
              <a:rPr lang="en-US" dirty="0">
                <a:latin typeface="Abadi" panose="020B0604020104020204" pitchFamily="34" charset="0"/>
              </a:rPr>
              <a:t>Proposed flow of data </a:t>
            </a:r>
          </a:p>
        </p:txBody>
      </p:sp>
    </p:spTree>
    <p:extLst>
      <p:ext uri="{BB962C8B-B14F-4D97-AF65-F5344CB8AC3E}">
        <p14:creationId xmlns:p14="http://schemas.microsoft.com/office/powerpoint/2010/main" val="101555626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E460-437D-492A-9BC1-2ACF90C4D327}"/>
              </a:ext>
            </a:extLst>
          </p:cNvPr>
          <p:cNvSpPr>
            <a:spLocks noGrp="1"/>
          </p:cNvSpPr>
          <p:nvPr>
            <p:ph type="title"/>
          </p:nvPr>
        </p:nvSpPr>
        <p:spPr>
          <a:xfrm>
            <a:off x="586439" y="19"/>
            <a:ext cx="11077055" cy="861372"/>
          </a:xfrm>
        </p:spPr>
        <p:txBody>
          <a:bodyPr/>
          <a:lstStyle/>
          <a:p>
            <a:pPr algn="ctr"/>
            <a:r>
              <a:rPr lang="en-US" sz="2800" dirty="0">
                <a:latin typeface="Abadi" panose="020B0604020104020204" pitchFamily="34" charset="0"/>
              </a:rPr>
              <a:t>Suggested Indicators for different emergency situations </a:t>
            </a:r>
          </a:p>
        </p:txBody>
      </p:sp>
      <p:pic>
        <p:nvPicPr>
          <p:cNvPr id="6" name="Content Placeholder 5">
            <a:extLst>
              <a:ext uri="{FF2B5EF4-FFF2-40B4-BE49-F238E27FC236}">
                <a16:creationId xmlns:a16="http://schemas.microsoft.com/office/drawing/2014/main" id="{21C1796C-F63C-4F36-8EFD-066A6F44C321}"/>
              </a:ext>
            </a:extLst>
          </p:cNvPr>
          <p:cNvPicPr>
            <a:picLocks noGrp="1" noChangeAspect="1"/>
          </p:cNvPicPr>
          <p:nvPr>
            <p:ph idx="1"/>
          </p:nvPr>
        </p:nvPicPr>
        <p:blipFill>
          <a:blip r:embed="rId2"/>
          <a:stretch>
            <a:fillRect/>
          </a:stretch>
        </p:blipFill>
        <p:spPr>
          <a:xfrm>
            <a:off x="1" y="861391"/>
            <a:ext cx="11858108" cy="5293878"/>
          </a:xfrm>
          <a:prstGeom prst="rect">
            <a:avLst/>
          </a:prstGeom>
        </p:spPr>
      </p:pic>
      <p:sp>
        <p:nvSpPr>
          <p:cNvPr id="4" name="Footer Placeholder 3">
            <a:extLst>
              <a:ext uri="{FF2B5EF4-FFF2-40B4-BE49-F238E27FC236}">
                <a16:creationId xmlns:a16="http://schemas.microsoft.com/office/drawing/2014/main" id="{184CCFBC-FBB4-4B5A-970A-88B610A88FE5}"/>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79DD8662-D098-4C8E-84DA-559229508E70}"/>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32</a:t>
            </a:fld>
            <a:endParaRPr lang="en-US" altLang="en-US">
              <a:solidFill>
                <a:prstClr val="white"/>
              </a:solidFill>
            </a:endParaRPr>
          </a:p>
        </p:txBody>
      </p:sp>
    </p:spTree>
    <p:extLst>
      <p:ext uri="{BB962C8B-B14F-4D97-AF65-F5344CB8AC3E}">
        <p14:creationId xmlns:p14="http://schemas.microsoft.com/office/powerpoint/2010/main" val="42729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DD4D-A00B-443A-9C24-ACB0BABDCBAD}"/>
              </a:ext>
            </a:extLst>
          </p:cNvPr>
          <p:cNvSpPr>
            <a:spLocks noGrp="1"/>
          </p:cNvSpPr>
          <p:nvPr>
            <p:ph type="title"/>
          </p:nvPr>
        </p:nvSpPr>
        <p:spPr/>
        <p:txBody>
          <a:bodyPr/>
          <a:lstStyle/>
          <a:p>
            <a:r>
              <a:rPr lang="en-US" dirty="0">
                <a:latin typeface="Abadi" panose="020B0604020104020204" pitchFamily="34" charset="0"/>
              </a:rPr>
              <a:t>Exit strategy – Recovery of Immunization services</a:t>
            </a:r>
            <a:r>
              <a:rPr lang="en-US" dirty="0"/>
              <a:t> </a:t>
            </a:r>
          </a:p>
        </p:txBody>
      </p:sp>
      <p:graphicFrame>
        <p:nvGraphicFramePr>
          <p:cNvPr id="6" name="Content Placeholder 5">
            <a:extLst>
              <a:ext uri="{FF2B5EF4-FFF2-40B4-BE49-F238E27FC236}">
                <a16:creationId xmlns:a16="http://schemas.microsoft.com/office/drawing/2014/main" id="{1267C508-E4EA-40EB-9760-9E0468FD2857}"/>
              </a:ext>
            </a:extLst>
          </p:cNvPr>
          <p:cNvGraphicFramePr>
            <a:graphicFrameLocks noGrp="1"/>
          </p:cNvGraphicFramePr>
          <p:nvPr>
            <p:ph idx="1"/>
          </p:nvPr>
        </p:nvGraphicFramePr>
        <p:xfrm>
          <a:off x="304800" y="980662"/>
          <a:ext cx="11684000" cy="514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25785EE-FECD-45B2-9FCF-CA40956471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E32A18-DE88-41B8-A65F-5B1E84506484}"/>
              </a:ext>
            </a:extLst>
          </p:cNvPr>
          <p:cNvSpPr>
            <a:spLocks noGrp="1"/>
          </p:cNvSpPr>
          <p:nvPr>
            <p:ph type="sldNum" sz="quarter" idx="12"/>
          </p:nvPr>
        </p:nvSpPr>
        <p:spPr/>
        <p:txBody>
          <a:bodyPr/>
          <a:lstStyle/>
          <a:p>
            <a:fld id="{496AE408-0D92-46EE-B88E-250AE9D1EA27}" type="slidenum">
              <a:rPr lang="en-US" smtClean="0"/>
              <a:t>33</a:t>
            </a:fld>
            <a:endParaRPr lang="en-US"/>
          </a:p>
        </p:txBody>
      </p:sp>
    </p:spTree>
    <p:extLst>
      <p:ext uri="{BB962C8B-B14F-4D97-AF65-F5344CB8AC3E}">
        <p14:creationId xmlns:p14="http://schemas.microsoft.com/office/powerpoint/2010/main" val="267929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A315-00D1-47D4-8FAC-00DDE309968F}"/>
              </a:ext>
            </a:extLst>
          </p:cNvPr>
          <p:cNvSpPr>
            <a:spLocks noGrp="1"/>
          </p:cNvSpPr>
          <p:nvPr>
            <p:ph type="title"/>
          </p:nvPr>
        </p:nvSpPr>
        <p:spPr/>
        <p:txBody>
          <a:bodyPr/>
          <a:lstStyle/>
          <a:p>
            <a:r>
              <a:rPr lang="en-US" dirty="0"/>
              <a:t>Background – Humanitarian Emergencies </a:t>
            </a:r>
          </a:p>
        </p:txBody>
      </p:sp>
      <p:graphicFrame>
        <p:nvGraphicFramePr>
          <p:cNvPr id="6" name="Content Placeholder 5">
            <a:extLst>
              <a:ext uri="{FF2B5EF4-FFF2-40B4-BE49-F238E27FC236}">
                <a16:creationId xmlns:a16="http://schemas.microsoft.com/office/drawing/2014/main" id="{B05D9828-1F96-410A-8BBA-1AAAA8583F93}"/>
              </a:ext>
            </a:extLst>
          </p:cNvPr>
          <p:cNvGraphicFramePr>
            <a:graphicFrameLocks noGrp="1"/>
          </p:cNvGraphicFramePr>
          <p:nvPr>
            <p:ph idx="1"/>
            <p:extLst>
              <p:ext uri="{D42A27DB-BD31-4B8C-83A1-F6EECF244321}">
                <p14:modId xmlns:p14="http://schemas.microsoft.com/office/powerpoint/2010/main" val="1209245604"/>
              </p:ext>
            </p:extLst>
          </p:nvPr>
        </p:nvGraphicFramePr>
        <p:xfrm>
          <a:off x="609600" y="937418"/>
          <a:ext cx="11114762"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B320703-DAEB-48AC-83F8-2B42290705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99958-30DB-4F12-A64D-6F5E90B8162A}"/>
              </a:ext>
            </a:extLst>
          </p:cNvPr>
          <p:cNvSpPr>
            <a:spLocks noGrp="1"/>
          </p:cNvSpPr>
          <p:nvPr>
            <p:ph type="sldNum" sz="quarter" idx="12"/>
          </p:nvPr>
        </p:nvSpPr>
        <p:spPr/>
        <p:txBody>
          <a:bodyPr/>
          <a:lstStyle/>
          <a:p>
            <a:fld id="{496AE408-0D92-46EE-B88E-250AE9D1EA27}" type="slidenum">
              <a:rPr lang="en-US" smtClean="0"/>
              <a:t>4</a:t>
            </a:fld>
            <a:endParaRPr lang="en-US"/>
          </a:p>
        </p:txBody>
      </p:sp>
    </p:spTree>
    <p:extLst>
      <p:ext uri="{BB962C8B-B14F-4D97-AF65-F5344CB8AC3E}">
        <p14:creationId xmlns:p14="http://schemas.microsoft.com/office/powerpoint/2010/main" val="196345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888C-1877-438C-8B71-FFCF5B39F0B3}"/>
              </a:ext>
            </a:extLst>
          </p:cNvPr>
          <p:cNvSpPr>
            <a:spLocks noGrp="1"/>
          </p:cNvSpPr>
          <p:nvPr>
            <p:ph type="title"/>
          </p:nvPr>
        </p:nvSpPr>
        <p:spPr>
          <a:xfrm>
            <a:off x="212942" y="0"/>
            <a:ext cx="11979058" cy="866775"/>
          </a:xfrm>
        </p:spPr>
        <p:txBody>
          <a:bodyPr/>
          <a:lstStyle/>
          <a:p>
            <a:br>
              <a:rPr lang="en-US" sz="2800" dirty="0">
                <a:latin typeface="Abadi" panose="020B0604020104020204" pitchFamily="34" charset="0"/>
              </a:rPr>
            </a:br>
            <a:r>
              <a:rPr lang="en-US" sz="2800" dirty="0">
                <a:latin typeface="Abadi" panose="020B0604020104020204" pitchFamily="34" charset="0"/>
              </a:rPr>
              <a:t>Acute Emergency-Occurrence of one or more of the following conditions, </a:t>
            </a:r>
            <a:br>
              <a:rPr lang="en-US" sz="2800" dirty="0">
                <a:latin typeface="Abadi" panose="020B0604020104020204" pitchFamily="34" charset="0"/>
              </a:rPr>
            </a:br>
            <a:r>
              <a:rPr lang="en-US" sz="2800" dirty="0">
                <a:latin typeface="Abadi" panose="020B0604020104020204" pitchFamily="34" charset="0"/>
              </a:rPr>
              <a:t>due to any reason (natural and/or man-made)</a:t>
            </a:r>
            <a:br>
              <a:rPr lang="en-US" sz="2800" dirty="0">
                <a:latin typeface="Abadi" panose="020B0604020104020204" pitchFamily="34" charset="0"/>
              </a:rPr>
            </a:br>
            <a:endParaRPr lang="en-US" sz="2800" dirty="0">
              <a:latin typeface="Abadi" panose="020B0604020104020204" pitchFamily="34" charset="0"/>
            </a:endParaRPr>
          </a:p>
        </p:txBody>
      </p:sp>
      <p:graphicFrame>
        <p:nvGraphicFramePr>
          <p:cNvPr id="6" name="Content Placeholder 5">
            <a:extLst>
              <a:ext uri="{FF2B5EF4-FFF2-40B4-BE49-F238E27FC236}">
                <a16:creationId xmlns:a16="http://schemas.microsoft.com/office/drawing/2014/main" id="{F96919A6-967A-4D9B-96AE-B84735B1886D}"/>
              </a:ext>
            </a:extLst>
          </p:cNvPr>
          <p:cNvGraphicFramePr>
            <a:graphicFrameLocks noGrp="1"/>
          </p:cNvGraphicFramePr>
          <p:nvPr>
            <p:ph idx="1"/>
            <p:extLst>
              <p:ext uri="{D42A27DB-BD31-4B8C-83A1-F6EECF244321}">
                <p14:modId xmlns:p14="http://schemas.microsoft.com/office/powerpoint/2010/main" val="3361624049"/>
              </p:ext>
            </p:extLst>
          </p:nvPr>
        </p:nvGraphicFramePr>
        <p:xfrm>
          <a:off x="212941" y="1014608"/>
          <a:ext cx="11900761" cy="511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1E22921-C3AD-4B4F-903E-9C7903617F52}"/>
              </a:ext>
            </a:extLst>
          </p:cNvPr>
          <p:cNvSpPr>
            <a:spLocks noGrp="1"/>
          </p:cNvSpPr>
          <p:nvPr>
            <p:ph type="ftr" sz="quarter" idx="11"/>
          </p:nvPr>
        </p:nvSpPr>
        <p:spPr>
          <a:xfrm>
            <a:off x="134645" y="5684337"/>
            <a:ext cx="11979058" cy="589659"/>
          </a:xfrm>
        </p:spPr>
        <p:txBody>
          <a:bodyPr/>
          <a:lstStyle/>
          <a:p>
            <a:r>
              <a:rPr lang="en-US" sz="1400" i="1" dirty="0">
                <a:solidFill>
                  <a:schemeClr val="tx1"/>
                </a:solidFill>
                <a:latin typeface="Abadi" panose="020B0604020104020204" pitchFamily="34" charset="0"/>
              </a:rPr>
              <a:t>The</a:t>
            </a:r>
            <a:r>
              <a:rPr lang="en-US" sz="2200" i="1" dirty="0">
                <a:solidFill>
                  <a:schemeClr val="tx1"/>
                </a:solidFill>
                <a:latin typeface="Abadi" panose="020B0604020104020204" pitchFamily="34" charset="0"/>
              </a:rPr>
              <a:t> </a:t>
            </a:r>
            <a:r>
              <a:rPr lang="en-US" sz="1400" i="1" dirty="0">
                <a:solidFill>
                  <a:schemeClr val="tx1"/>
                </a:solidFill>
                <a:latin typeface="Abadi" panose="020B0604020104020204" pitchFamily="34" charset="0"/>
              </a:rPr>
              <a:t>definition of acute emergency encompasses a large majority of potential scenarios, but there may be cases in which data and available information are imprecise, incomplete or controversial. </a:t>
            </a:r>
            <a:r>
              <a:rPr lang="en-US" sz="1050" dirty="0">
                <a:solidFill>
                  <a:schemeClr val="tx1"/>
                </a:solidFill>
                <a:latin typeface="Abadi" panose="020B0604020104020204" pitchFamily="34" charset="0"/>
              </a:rPr>
              <a:t>In such instances, application of the definition should err on the side of caution, i.e. it is preferable to assume that an emergency is taking place</a:t>
            </a:r>
            <a:r>
              <a:rPr lang="en-US" sz="1050" dirty="0">
                <a:solidFill>
                  <a:schemeClr val="tx1"/>
                </a:solidFill>
              </a:rPr>
              <a:t>. </a:t>
            </a:r>
            <a:endParaRPr lang="en-US" sz="1000"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4D89CCBD-C737-4738-9E9E-E137338C52D0}"/>
              </a:ext>
            </a:extLst>
          </p:cNvPr>
          <p:cNvSpPr>
            <a:spLocks noGrp="1"/>
          </p:cNvSpPr>
          <p:nvPr>
            <p:ph type="sldNum" sz="quarter" idx="12"/>
          </p:nvPr>
        </p:nvSpPr>
        <p:spPr/>
        <p:txBody>
          <a:bodyPr/>
          <a:lstStyle/>
          <a:p>
            <a:fld id="{496AE408-0D92-46EE-B88E-250AE9D1EA27}" type="slidenum">
              <a:rPr lang="en-US" smtClean="0"/>
              <a:t>5</a:t>
            </a:fld>
            <a:endParaRPr lang="en-US"/>
          </a:p>
        </p:txBody>
      </p:sp>
    </p:spTree>
    <p:extLst>
      <p:ext uri="{BB962C8B-B14F-4D97-AF65-F5344CB8AC3E}">
        <p14:creationId xmlns:p14="http://schemas.microsoft.com/office/powerpoint/2010/main" val="10956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A25E-A28A-4B75-88B3-F500E455AE19}"/>
              </a:ext>
            </a:extLst>
          </p:cNvPr>
          <p:cNvSpPr>
            <a:spLocks noGrp="1"/>
          </p:cNvSpPr>
          <p:nvPr>
            <p:ph type="title"/>
          </p:nvPr>
        </p:nvSpPr>
        <p:spPr>
          <a:xfrm>
            <a:off x="0" y="0"/>
            <a:ext cx="12192000" cy="866775"/>
          </a:xfrm>
        </p:spPr>
        <p:txBody>
          <a:bodyPr/>
          <a:lstStyle/>
          <a:p>
            <a:r>
              <a:rPr lang="en-US" sz="3200" dirty="0">
                <a:latin typeface="Abadi" panose="020B0604020104020204" pitchFamily="34" charset="0"/>
              </a:rPr>
              <a:t>ACTIONS  (1) Establish a Task force </a:t>
            </a:r>
            <a:br>
              <a:rPr lang="en-US" sz="3200" dirty="0">
                <a:latin typeface="Abadi" panose="020B0604020104020204" pitchFamily="34" charset="0"/>
              </a:rPr>
            </a:br>
            <a:r>
              <a:rPr lang="en-US" sz="3200" dirty="0">
                <a:latin typeface="Abadi" panose="020B0604020104020204" pitchFamily="34" charset="0"/>
              </a:rPr>
              <a:t>(</a:t>
            </a:r>
            <a:r>
              <a:rPr lang="en-US" sz="2800" dirty="0">
                <a:latin typeface="Abadi" panose="020B0604020104020204" pitchFamily="34" charset="0"/>
              </a:rPr>
              <a:t>immunization task force /ITF Or equivalent to take right action at right time) </a:t>
            </a:r>
            <a:endParaRPr lang="en-US" sz="2800" dirty="0"/>
          </a:p>
        </p:txBody>
      </p:sp>
      <p:graphicFrame>
        <p:nvGraphicFramePr>
          <p:cNvPr id="6" name="Content Placeholder 5">
            <a:extLst>
              <a:ext uri="{FF2B5EF4-FFF2-40B4-BE49-F238E27FC236}">
                <a16:creationId xmlns:a16="http://schemas.microsoft.com/office/drawing/2014/main" id="{369461A3-125F-4944-A097-CE1EDCD83986}"/>
              </a:ext>
            </a:extLst>
          </p:cNvPr>
          <p:cNvGraphicFramePr>
            <a:graphicFrameLocks noGrp="1"/>
          </p:cNvGraphicFramePr>
          <p:nvPr>
            <p:ph idx="1"/>
            <p:extLst>
              <p:ext uri="{D42A27DB-BD31-4B8C-83A1-F6EECF244321}">
                <p14:modId xmlns:p14="http://schemas.microsoft.com/office/powerpoint/2010/main" val="348871968"/>
              </p:ext>
            </p:extLst>
          </p:nvPr>
        </p:nvGraphicFramePr>
        <p:xfrm>
          <a:off x="609600" y="1143000"/>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0324670-781B-4A84-8462-8410914E0E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233BB8-AE14-4AAE-B370-4F5122AD0602}"/>
              </a:ext>
            </a:extLst>
          </p:cNvPr>
          <p:cNvSpPr>
            <a:spLocks noGrp="1"/>
          </p:cNvSpPr>
          <p:nvPr>
            <p:ph type="sldNum" sz="quarter" idx="12"/>
          </p:nvPr>
        </p:nvSpPr>
        <p:spPr/>
        <p:txBody>
          <a:bodyPr/>
          <a:lstStyle/>
          <a:p>
            <a:fld id="{496AE408-0D92-46EE-B88E-250AE9D1EA27}" type="slidenum">
              <a:rPr lang="en-US" smtClean="0"/>
              <a:t>6</a:t>
            </a:fld>
            <a:endParaRPr lang="en-US"/>
          </a:p>
        </p:txBody>
      </p:sp>
    </p:spTree>
    <p:extLst>
      <p:ext uri="{BB962C8B-B14F-4D97-AF65-F5344CB8AC3E}">
        <p14:creationId xmlns:p14="http://schemas.microsoft.com/office/powerpoint/2010/main" val="68350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CD89-4B86-4289-AB8F-1FA4CCE6C3B0}"/>
              </a:ext>
            </a:extLst>
          </p:cNvPr>
          <p:cNvSpPr>
            <a:spLocks noGrp="1"/>
          </p:cNvSpPr>
          <p:nvPr>
            <p:ph type="title"/>
          </p:nvPr>
        </p:nvSpPr>
        <p:spPr>
          <a:xfrm>
            <a:off x="304800" y="0"/>
            <a:ext cx="11887200" cy="912811"/>
          </a:xfrm>
        </p:spPr>
        <p:txBody>
          <a:bodyPr/>
          <a:lstStyle/>
          <a:p>
            <a:r>
              <a:rPr lang="en-US" sz="2400" dirty="0">
                <a:latin typeface="Abadi" panose="020B0604020104020204" pitchFamily="34" charset="0"/>
              </a:rPr>
              <a:t>Immunization Task Force (ITF) Role </a:t>
            </a:r>
            <a:br>
              <a:rPr lang="en-US" sz="2400" dirty="0">
                <a:latin typeface="Abadi" panose="020B0604020104020204" pitchFamily="34" charset="0"/>
              </a:rPr>
            </a:br>
            <a:r>
              <a:rPr lang="en-US" sz="2400" dirty="0">
                <a:latin typeface="Abadi" panose="020B0604020104020204" pitchFamily="34" charset="0"/>
              </a:rPr>
              <a:t>  &amp;  functionality guided by Terms Of Reference </a:t>
            </a:r>
            <a:endParaRPr lang="en-US" sz="2400" dirty="0"/>
          </a:p>
        </p:txBody>
      </p:sp>
      <p:graphicFrame>
        <p:nvGraphicFramePr>
          <p:cNvPr id="6" name="Content Placeholder 5">
            <a:extLst>
              <a:ext uri="{FF2B5EF4-FFF2-40B4-BE49-F238E27FC236}">
                <a16:creationId xmlns:a16="http://schemas.microsoft.com/office/drawing/2014/main" id="{C9D073F3-C0F5-4006-8516-F373B457960F}"/>
              </a:ext>
            </a:extLst>
          </p:cNvPr>
          <p:cNvGraphicFramePr>
            <a:graphicFrameLocks noGrp="1"/>
          </p:cNvGraphicFramePr>
          <p:nvPr>
            <p:ph idx="1"/>
            <p:extLst>
              <p:ext uri="{D42A27DB-BD31-4B8C-83A1-F6EECF244321}">
                <p14:modId xmlns:p14="http://schemas.microsoft.com/office/powerpoint/2010/main" val="3228746828"/>
              </p:ext>
            </p:extLst>
          </p:nvPr>
        </p:nvGraphicFramePr>
        <p:xfrm>
          <a:off x="437321" y="961644"/>
          <a:ext cx="10812316" cy="534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CA564EE-6ECD-4C8D-92AF-7AFEAD70CC2F}"/>
              </a:ext>
            </a:extLst>
          </p:cNvPr>
          <p:cNvSpPr>
            <a:spLocks noGrp="1"/>
          </p:cNvSpPr>
          <p:nvPr>
            <p:ph type="sldNum" sz="quarter" idx="12"/>
          </p:nvPr>
        </p:nvSpPr>
        <p:spPr/>
        <p:txBody>
          <a:bodyPr/>
          <a:lstStyle/>
          <a:p>
            <a:fld id="{496AE408-0D92-46EE-B88E-250AE9D1EA27}" type="slidenum">
              <a:rPr lang="en-US" smtClean="0"/>
              <a:t>7</a:t>
            </a:fld>
            <a:endParaRPr lang="en-US"/>
          </a:p>
        </p:txBody>
      </p:sp>
    </p:spTree>
    <p:extLst>
      <p:ext uri="{BB962C8B-B14F-4D97-AF65-F5344CB8AC3E}">
        <p14:creationId xmlns:p14="http://schemas.microsoft.com/office/powerpoint/2010/main" val="274300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890E-9133-4A59-8525-E3A738C0154B}"/>
              </a:ext>
            </a:extLst>
          </p:cNvPr>
          <p:cNvSpPr>
            <a:spLocks noGrp="1"/>
          </p:cNvSpPr>
          <p:nvPr>
            <p:ph type="title"/>
          </p:nvPr>
        </p:nvSpPr>
        <p:spPr>
          <a:xfrm>
            <a:off x="0" y="0"/>
            <a:ext cx="12192000" cy="866775"/>
          </a:xfrm>
        </p:spPr>
        <p:txBody>
          <a:bodyPr/>
          <a:lstStyle/>
          <a:p>
            <a:r>
              <a:rPr lang="en-US" sz="2800" dirty="0">
                <a:latin typeface="Abadi" panose="020B0604020104020204" pitchFamily="34" charset="0"/>
              </a:rPr>
              <a:t>Actions</a:t>
            </a:r>
            <a:br>
              <a:rPr lang="en-US" sz="2800" dirty="0">
                <a:latin typeface="Abadi" panose="020B0604020104020204" pitchFamily="34" charset="0"/>
              </a:rPr>
            </a:br>
            <a:r>
              <a:rPr lang="en-US" sz="2800" dirty="0">
                <a:latin typeface="Abadi" panose="020B0604020104020204" pitchFamily="34" charset="0"/>
              </a:rPr>
              <a:t>(2) Decision on use of vaccines in humanitarian emergencies – evidence based </a:t>
            </a:r>
            <a:endParaRPr lang="en-US" sz="2800" dirty="0"/>
          </a:p>
        </p:txBody>
      </p:sp>
      <p:graphicFrame>
        <p:nvGraphicFramePr>
          <p:cNvPr id="6" name="Content Placeholder 5">
            <a:extLst>
              <a:ext uri="{FF2B5EF4-FFF2-40B4-BE49-F238E27FC236}">
                <a16:creationId xmlns:a16="http://schemas.microsoft.com/office/drawing/2014/main" id="{66BC9618-6DFE-4C10-BE2B-7CE0C26659FB}"/>
              </a:ext>
            </a:extLst>
          </p:cNvPr>
          <p:cNvGraphicFramePr>
            <a:graphicFrameLocks noGrp="1"/>
          </p:cNvGraphicFramePr>
          <p:nvPr>
            <p:ph idx="1"/>
            <p:extLst>
              <p:ext uri="{D42A27DB-BD31-4B8C-83A1-F6EECF244321}">
                <p14:modId xmlns:p14="http://schemas.microsoft.com/office/powerpoint/2010/main" val="1332840711"/>
              </p:ext>
            </p:extLst>
          </p:nvPr>
        </p:nvGraphicFramePr>
        <p:xfrm>
          <a:off x="125260" y="989556"/>
          <a:ext cx="11863540" cy="523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3FCC4E03-DADD-4C45-AFF9-25C21659289C}"/>
              </a:ext>
            </a:extLst>
          </p:cNvPr>
          <p:cNvSpPr>
            <a:spLocks noGrp="1"/>
          </p:cNvSpPr>
          <p:nvPr>
            <p:ph type="sldNum" sz="quarter" idx="12"/>
          </p:nvPr>
        </p:nvSpPr>
        <p:spPr/>
        <p:txBody>
          <a:bodyPr/>
          <a:lstStyle/>
          <a:p>
            <a:fld id="{496AE408-0D92-46EE-B88E-250AE9D1EA27}" type="slidenum">
              <a:rPr lang="en-US" smtClean="0"/>
              <a:t>8</a:t>
            </a:fld>
            <a:endParaRPr lang="en-US"/>
          </a:p>
        </p:txBody>
      </p:sp>
    </p:spTree>
    <p:extLst>
      <p:ext uri="{BB962C8B-B14F-4D97-AF65-F5344CB8AC3E}">
        <p14:creationId xmlns:p14="http://schemas.microsoft.com/office/powerpoint/2010/main" val="102963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CE09-0734-475F-A433-94520D2E0F83}"/>
              </a:ext>
            </a:extLst>
          </p:cNvPr>
          <p:cNvSpPr>
            <a:spLocks noGrp="1"/>
          </p:cNvSpPr>
          <p:nvPr>
            <p:ph type="title"/>
          </p:nvPr>
        </p:nvSpPr>
        <p:spPr>
          <a:xfrm>
            <a:off x="0" y="0"/>
            <a:ext cx="12192000" cy="914400"/>
          </a:xfrm>
        </p:spPr>
        <p:txBody>
          <a:bodyPr/>
          <a:lstStyle/>
          <a:p>
            <a:r>
              <a:rPr lang="en-US" sz="2400" b="1" dirty="0">
                <a:latin typeface="Abadi" panose="020B0604020104020204" pitchFamily="34" charset="0"/>
              </a:rPr>
              <a:t>Framework for decision making (I)</a:t>
            </a:r>
            <a:br>
              <a:rPr lang="en-US" sz="2400" dirty="0">
                <a:latin typeface="Abadi" panose="020B0604020104020204" pitchFamily="34" charset="0"/>
              </a:rPr>
            </a:br>
            <a:r>
              <a:rPr lang="en-US" sz="2400" dirty="0">
                <a:latin typeface="Abadi" panose="020B0604020104020204" pitchFamily="34" charset="0"/>
              </a:rPr>
              <a:t>Risk grading of Vaccine Preventable diseases assessed in identified Province/districts </a:t>
            </a:r>
          </a:p>
        </p:txBody>
      </p:sp>
      <p:sp>
        <p:nvSpPr>
          <p:cNvPr id="4" name="Footer Placeholder 3">
            <a:extLst>
              <a:ext uri="{FF2B5EF4-FFF2-40B4-BE49-F238E27FC236}">
                <a16:creationId xmlns:a16="http://schemas.microsoft.com/office/drawing/2014/main" id="{2CD40D57-C0BB-4075-B4B6-927B52228131}"/>
              </a:ext>
            </a:extLst>
          </p:cNvPr>
          <p:cNvSpPr>
            <a:spLocks noGrp="1"/>
          </p:cNvSpPr>
          <p:nvPr>
            <p:ph type="ftr" sz="quarter" idx="10"/>
          </p:nvPr>
        </p:nvSpPr>
        <p:spPr/>
        <p:txBody>
          <a:bodyPr/>
          <a:lstStyle/>
          <a:p>
            <a:pPr>
              <a:defRPr/>
            </a:pPr>
            <a:r>
              <a:rPr lang="en-US" altLang="en-US" dirty="0">
                <a:solidFill>
                  <a:prstClr val="white"/>
                </a:solidFill>
              </a:rPr>
              <a:t>Vaccination during emergencies </a:t>
            </a:r>
          </a:p>
        </p:txBody>
      </p:sp>
      <p:sp>
        <p:nvSpPr>
          <p:cNvPr id="5" name="Slide Number Placeholder 4">
            <a:extLst>
              <a:ext uri="{FF2B5EF4-FFF2-40B4-BE49-F238E27FC236}">
                <a16:creationId xmlns:a16="http://schemas.microsoft.com/office/drawing/2014/main" id="{A775E923-FEC6-46E8-94F9-FEDC81CE7C80}"/>
              </a:ext>
            </a:extLst>
          </p:cNvPr>
          <p:cNvSpPr>
            <a:spLocks noGrp="1"/>
          </p:cNvSpPr>
          <p:nvPr>
            <p:ph type="sldNum" sz="quarter" idx="11"/>
          </p:nvPr>
        </p:nvSpPr>
        <p:spPr/>
        <p:txBody>
          <a:bodyPr/>
          <a:lstStyle/>
          <a:p>
            <a:pPr>
              <a:defRPr/>
            </a:pPr>
            <a:fld id="{6197C91C-98F9-40A3-B5C1-69F7ADFAAFFF}" type="slidenum">
              <a:rPr lang="en-US" altLang="en-US" smtClean="0">
                <a:solidFill>
                  <a:prstClr val="white"/>
                </a:solidFill>
              </a:rPr>
              <a:pPr>
                <a:defRPr/>
              </a:pPr>
              <a:t>9</a:t>
            </a:fld>
            <a:endParaRPr lang="en-US" altLang="en-US">
              <a:solidFill>
                <a:prstClr val="white"/>
              </a:solidFill>
            </a:endParaRPr>
          </a:p>
        </p:txBody>
      </p:sp>
      <p:pic>
        <p:nvPicPr>
          <p:cNvPr id="6" name="Content Placeholder 5">
            <a:extLst>
              <a:ext uri="{FF2B5EF4-FFF2-40B4-BE49-F238E27FC236}">
                <a16:creationId xmlns:a16="http://schemas.microsoft.com/office/drawing/2014/main" id="{26AECFFE-C685-46AF-BEEF-6ED4032611FC}"/>
              </a:ext>
            </a:extLst>
          </p:cNvPr>
          <p:cNvPicPr>
            <a:picLocks noGrp="1"/>
          </p:cNvPicPr>
          <p:nvPr>
            <p:ph idx="1"/>
          </p:nvPr>
        </p:nvPicPr>
        <p:blipFill>
          <a:blip r:embed="rId2"/>
          <a:stretch>
            <a:fillRect/>
          </a:stretch>
        </p:blipFill>
        <p:spPr>
          <a:xfrm>
            <a:off x="212456" y="1088771"/>
            <a:ext cx="11767088" cy="4026568"/>
          </a:xfrm>
          <a:prstGeom prst="rect">
            <a:avLst/>
          </a:prstGeom>
        </p:spPr>
      </p:pic>
      <p:pic>
        <p:nvPicPr>
          <p:cNvPr id="3" name="Picture 2">
            <a:extLst>
              <a:ext uri="{FF2B5EF4-FFF2-40B4-BE49-F238E27FC236}">
                <a16:creationId xmlns:a16="http://schemas.microsoft.com/office/drawing/2014/main" id="{CF6E5D02-94BE-61E0-C7A3-E585849751C6}"/>
              </a:ext>
            </a:extLst>
          </p:cNvPr>
          <p:cNvPicPr>
            <a:picLocks noChangeAspect="1"/>
          </p:cNvPicPr>
          <p:nvPr/>
        </p:nvPicPr>
        <p:blipFill>
          <a:blip r:embed="rId3"/>
          <a:stretch>
            <a:fillRect/>
          </a:stretch>
        </p:blipFill>
        <p:spPr>
          <a:xfrm>
            <a:off x="5309704" y="5349371"/>
            <a:ext cx="1572592" cy="1663826"/>
          </a:xfrm>
          <a:prstGeom prst="rect">
            <a:avLst/>
          </a:prstGeom>
        </p:spPr>
      </p:pic>
    </p:spTree>
    <p:extLst>
      <p:ext uri="{BB962C8B-B14F-4D97-AF65-F5344CB8AC3E}">
        <p14:creationId xmlns:p14="http://schemas.microsoft.com/office/powerpoint/2010/main" val="1167692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55813AD56A8747B42CD659163491F5" ma:contentTypeVersion="13" ma:contentTypeDescription="Create a new document." ma:contentTypeScope="" ma:versionID="368482b4808c92bab8b8791572bb00f3">
  <xsd:schema xmlns:xsd="http://www.w3.org/2001/XMLSchema" xmlns:xs="http://www.w3.org/2001/XMLSchema" xmlns:p="http://schemas.microsoft.com/office/2006/metadata/properties" xmlns:ns3="47eb5a2e-5173-46c3-9cd8-43072e27c721" xmlns:ns4="dbf439e4-b006-4c2f-a1b4-9ed0d3fc69da" targetNamespace="http://schemas.microsoft.com/office/2006/metadata/properties" ma:root="true" ma:fieldsID="d4699643e8ff6cbdeaa9282baedf174f" ns3:_="" ns4:_="">
    <xsd:import namespace="47eb5a2e-5173-46c3-9cd8-43072e27c721"/>
    <xsd:import namespace="dbf439e4-b006-4c2f-a1b4-9ed0d3fc69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b5a2e-5173-46c3-9cd8-43072e27c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f439e4-b006-4c2f-a1b4-9ed0d3fc69d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8EFEE6-A30E-4A07-87B6-88B864D4C62A}">
  <ds:schemaRefs>
    <ds:schemaRef ds:uri="http://schemas.microsoft.com/sharepoint/v3/contenttype/forms"/>
  </ds:schemaRefs>
</ds:datastoreItem>
</file>

<file path=customXml/itemProps2.xml><?xml version="1.0" encoding="utf-8"?>
<ds:datastoreItem xmlns:ds="http://schemas.openxmlformats.org/officeDocument/2006/customXml" ds:itemID="{5752D65B-7031-4F1B-BD39-7867C294E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b5a2e-5173-46c3-9cd8-43072e27c721"/>
    <ds:schemaRef ds:uri="dbf439e4-b006-4c2f-a1b4-9ed0d3fc69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0065A8-06B2-4D8E-B8AD-F34B04030AD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dbf439e4-b006-4c2f-a1b4-9ed0d3fc69da"/>
    <ds:schemaRef ds:uri="47eb5a2e-5173-46c3-9cd8-43072e27c7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343</TotalTime>
  <Words>4146</Words>
  <Application>Microsoft Office PowerPoint</Application>
  <PresentationFormat>Widescreen</PresentationFormat>
  <Paragraphs>439</Paragraphs>
  <Slides>33</Slides>
  <Notes>2</Notes>
  <HiddenSlides>12</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50" baseType="lpstr">
      <vt:lpstr>Abadi</vt:lpstr>
      <vt:lpstr>Arial</vt:lpstr>
      <vt:lpstr>Arial Narrow</vt:lpstr>
      <vt:lpstr>Calibri</vt:lpstr>
      <vt:lpstr>Calibri Light</vt:lpstr>
      <vt:lpstr>Cooper Black</vt:lpstr>
      <vt:lpstr>Ebrima</vt:lpstr>
      <vt:lpstr>Noto Sans</vt:lpstr>
      <vt:lpstr>Poppins</vt:lpstr>
      <vt:lpstr>Poppins Medium</vt:lpstr>
      <vt:lpstr>Poppins SemiBold</vt:lpstr>
      <vt:lpstr>Symbol</vt:lpstr>
      <vt:lpstr>Times New Roman</vt:lpstr>
      <vt:lpstr>Wingdings</vt:lpstr>
      <vt:lpstr>1_Office Theme</vt:lpstr>
      <vt:lpstr>4_Office Theme</vt:lpstr>
      <vt:lpstr>think-cell Slide</vt:lpstr>
      <vt:lpstr> Challenges and opportunities in providing immunization services during emergencies, conflicts, and humanitarian context Vaccination in Emergencies  </vt:lpstr>
      <vt:lpstr>Outline </vt:lpstr>
      <vt:lpstr>Challenges </vt:lpstr>
      <vt:lpstr>Background – Humanitarian Emergencies </vt:lpstr>
      <vt:lpstr> Acute Emergency-Occurrence of one or more of the following conditions,  due to any reason (natural and/or man-made) </vt:lpstr>
      <vt:lpstr>ACTIONS  (1) Establish a Task force  (immunization task force /ITF Or equivalent to take right action at right time) </vt:lpstr>
      <vt:lpstr>Immunization Task Force (ITF) Role    &amp;  functionality guided by Terms Of Reference </vt:lpstr>
      <vt:lpstr>Actions (2) Decision on use of vaccines in humanitarian emergencies – evidence based </vt:lpstr>
      <vt:lpstr>Framework for decision making (I) Risk grading of Vaccine Preventable diseases assessed in identified Province/districts </vt:lpstr>
      <vt:lpstr>Worksheet for determining   presence of key general risk factors (e.g.)</vt:lpstr>
      <vt:lpstr> Relevance of each general risk factor for each VPDs  </vt:lpstr>
      <vt:lpstr> What are the Specific factors to be assessed for each VPDs </vt:lpstr>
      <vt:lpstr>Algorithm for qualitatively synthesizing VPD-specific worksheets into an overall grading of specific risk, for any VPD</vt:lpstr>
      <vt:lpstr>What are the Vaccination implementation consideration and Key questions ?  (II)</vt:lpstr>
      <vt:lpstr>Decision on use of vaccines in humanitarian emergencies </vt:lpstr>
      <vt:lpstr>(3) Components of the emergency response Vaccination plan in humanitarian settings  </vt:lpstr>
      <vt:lpstr>Suggested strategies for service delivery for specific contexts during different emergency situations</vt:lpstr>
      <vt:lpstr>Observed situations in the region – set back in Immunization + emergencies related </vt:lpstr>
      <vt:lpstr>PowerPoint Presentation</vt:lpstr>
      <vt:lpstr>         Reflections          </vt:lpstr>
      <vt:lpstr>Extra slides to detail the components of the plan </vt:lpstr>
      <vt:lpstr>Integration of vaccination service delivery with other services</vt:lpstr>
      <vt:lpstr>Microplanning Steps </vt:lpstr>
      <vt:lpstr>Micro-plan should address &amp; budget Key components </vt:lpstr>
      <vt:lpstr>Vaccine supply </vt:lpstr>
      <vt:lpstr>Cold Chain </vt:lpstr>
      <vt:lpstr>Logistics  - ensure availability of adequate quantities of estimated Vaccine Supplies</vt:lpstr>
      <vt:lpstr>Logistics - ensure availability of adequate quantities of estimated Vaccine Supplies</vt:lpstr>
      <vt:lpstr>Demand-related and community-based interventions</vt:lpstr>
      <vt:lpstr>Strategies for vaccine delivery – depending on the context</vt:lpstr>
      <vt:lpstr>Monitoring , Evaluation  supportive supervision  use innovation ideas /technologies </vt:lpstr>
      <vt:lpstr>Suggested Indicators for different emergency situations </vt:lpstr>
      <vt:lpstr>Exit strategy – Recovery of Immunization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in Emergencies</dc:title>
  <dc:creator>SHIBESHI, Messeret Eshetu</dc:creator>
  <cp:lastModifiedBy>SHIBESHI, Messeret Eshetu</cp:lastModifiedBy>
  <cp:revision>7</cp:revision>
  <dcterms:created xsi:type="dcterms:W3CDTF">2020-10-15T09:44:19Z</dcterms:created>
  <dcterms:modified xsi:type="dcterms:W3CDTF">2023-10-02T10:07:53Z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0x0101007555813AD56A8747B42CD659163491F5</vt:lpwstr>
  </property>
</Properties>
</file>