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9"/>
  </p:notesMasterIdLst>
  <p:sldIdLst>
    <p:sldId id="256" r:id="rId2"/>
    <p:sldId id="264" r:id="rId3"/>
    <p:sldId id="265" r:id="rId4"/>
    <p:sldId id="262" r:id="rId5"/>
    <p:sldId id="263" r:id="rId6"/>
    <p:sldId id="266" r:id="rId7"/>
    <p:sldId id="268" r:id="rId8"/>
  </p:sldIdLst>
  <p:sldSz cx="10972800" cy="60579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7755" autoAdjust="0"/>
  </p:normalViewPr>
  <p:slideViewPr>
    <p:cSldViewPr snapToGrid="0">
      <p:cViewPr varScale="1">
        <p:scale>
          <a:sx n="63" d="100"/>
          <a:sy n="63" d="100"/>
        </p:scale>
        <p:origin x="15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B701A2-A08E-472C-ACED-B7947AB85F4C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33413" y="1143000"/>
            <a:ext cx="55911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F7F735-8FC0-4D49-8AF3-86A3D89B74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2170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33413" y="1143000"/>
            <a:ext cx="559117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NITAG=National Immunization Technical Advisory Group </a:t>
            </a:r>
          </a:p>
          <a:p>
            <a:r>
              <a:rPr lang="en-US" dirty="0"/>
              <a:t>NISH= NITAG Support Hub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F7F735-8FC0-4D49-8AF3-86A3D89B745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9075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33413" y="1143000"/>
            <a:ext cx="559117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Full immunization= DPT, Penta3, PCV-3, </a:t>
            </a:r>
            <a:r>
              <a:rPr lang="en-US" dirty="0" err="1"/>
              <a:t>Measels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F7F735-8FC0-4D49-8AF3-86A3D89B745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1214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HC=health centers; HP= health posts; HF=health facilities </a:t>
            </a:r>
          </a:p>
          <a:p>
            <a:r>
              <a:rPr lang="en-US" dirty="0"/>
              <a:t>The figure is slightly higher based on reports from the MoH, Ethiopia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F7F735-8FC0-4D49-8AF3-86A3D89B745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7203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33413" y="1143000"/>
            <a:ext cx="559117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F7F735-8FC0-4D49-8AF3-86A3D89B745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202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rgbClr val="002060"/>
                </a:solidFill>
              </a:rPr>
              <a:t>Catch-up vaccination strategies recently introduced (2020); Regulatory frameworks: IRBs, E-FDA; PMS=post marketing surveillance</a:t>
            </a: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srgbClr val="00206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F7F735-8FC0-4D49-8AF3-86A3D89B745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1660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rgbClr val="002060"/>
                </a:solidFill>
              </a:rPr>
              <a:t>NITAG’s advisory role in the planning and implementation of the immunization practices during emergency situation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IRC= </a:t>
            </a:r>
            <a:r>
              <a:rPr lang="en-US" b="0" i="0" dirty="0">
                <a:solidFill>
                  <a:srgbClr val="767676"/>
                </a:solidFill>
                <a:effectLst/>
                <a:latin typeface="Roboto" panose="02000000000000000000" pitchFamily="2" charset="0"/>
              </a:rPr>
              <a:t>International Rescue Committee; CSO= </a:t>
            </a:r>
            <a:r>
              <a:rPr lang="en-US" sz="1200" dirty="0">
                <a:solidFill>
                  <a:srgbClr val="002060"/>
                </a:solidFill>
                <a:effectLst/>
              </a:rPr>
              <a:t>Civil Society Organization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F7F735-8FC0-4D49-8AF3-86A3D89B745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3082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One of the problems during the COVID-19 pandemic was vaccine nationalism, which led to the awakening of poor countries for self sufficiency in vaccine </a:t>
            </a:r>
            <a:r>
              <a:rPr lang="en-US" dirty="0" err="1"/>
              <a:t>manufactury</a:t>
            </a:r>
            <a:r>
              <a:rPr lang="en-US" dirty="0"/>
              <a:t>…</a:t>
            </a:r>
            <a:endParaRPr lang="en-US" sz="1200" dirty="0">
              <a:solidFill>
                <a:srgbClr val="002060"/>
              </a:solidFill>
              <a:effectLst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F7F735-8FC0-4D49-8AF3-86A3D89B745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0110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991420"/>
            <a:ext cx="8229600" cy="2109047"/>
          </a:xfrm>
        </p:spPr>
        <p:txBody>
          <a:bodyPr anchor="b"/>
          <a:lstStyle>
            <a:lvl1pPr algn="ctr">
              <a:defRPr sz="5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181800"/>
            <a:ext cx="8229600" cy="1462590"/>
          </a:xfrm>
        </p:spPr>
        <p:txBody>
          <a:bodyPr/>
          <a:lstStyle>
            <a:lvl1pPr marL="0" indent="0" algn="ctr">
              <a:buNone/>
              <a:defRPr sz="2120"/>
            </a:lvl1pPr>
            <a:lvl2pPr marL="403845" indent="0" algn="ctr">
              <a:buNone/>
              <a:defRPr sz="1767"/>
            </a:lvl2pPr>
            <a:lvl3pPr marL="807690" indent="0" algn="ctr">
              <a:buNone/>
              <a:defRPr sz="1590"/>
            </a:lvl3pPr>
            <a:lvl4pPr marL="1211534" indent="0" algn="ctr">
              <a:buNone/>
              <a:defRPr sz="1413"/>
            </a:lvl4pPr>
            <a:lvl5pPr marL="1615379" indent="0" algn="ctr">
              <a:buNone/>
              <a:defRPr sz="1413"/>
            </a:lvl5pPr>
            <a:lvl6pPr marL="2019224" indent="0" algn="ctr">
              <a:buNone/>
              <a:defRPr sz="1413"/>
            </a:lvl6pPr>
            <a:lvl7pPr marL="2423069" indent="0" algn="ctr">
              <a:buNone/>
              <a:defRPr sz="1413"/>
            </a:lvl7pPr>
            <a:lvl8pPr marL="2826913" indent="0" algn="ctr">
              <a:buNone/>
              <a:defRPr sz="1413"/>
            </a:lvl8pPr>
            <a:lvl9pPr marL="3230758" indent="0" algn="ctr">
              <a:buNone/>
              <a:defRPr sz="141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914D7-49B6-4D8C-936A-0F8D69A2C88F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54993-2AE3-4107-BC5A-4A5DE74D45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771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914D7-49B6-4D8C-936A-0F8D69A2C88F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54993-2AE3-4107-BC5A-4A5DE74D45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993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52410" y="322527"/>
            <a:ext cx="2366010" cy="513379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54380" y="322527"/>
            <a:ext cx="6960870" cy="51337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914D7-49B6-4D8C-936A-0F8D69A2C88F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54993-2AE3-4107-BC5A-4A5DE74D45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799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914D7-49B6-4D8C-936A-0F8D69A2C88F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54993-2AE3-4107-BC5A-4A5DE74D45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175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8665" y="1510269"/>
            <a:ext cx="9464040" cy="2519918"/>
          </a:xfrm>
        </p:spPr>
        <p:txBody>
          <a:bodyPr anchor="b"/>
          <a:lstStyle>
            <a:lvl1pPr>
              <a:defRPr sz="5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8665" y="4054026"/>
            <a:ext cx="9464040" cy="1325165"/>
          </a:xfrm>
        </p:spPr>
        <p:txBody>
          <a:bodyPr/>
          <a:lstStyle>
            <a:lvl1pPr marL="0" indent="0">
              <a:buNone/>
              <a:defRPr sz="2120">
                <a:solidFill>
                  <a:schemeClr val="tx1">
                    <a:tint val="75000"/>
                  </a:schemeClr>
                </a:solidFill>
              </a:defRPr>
            </a:lvl1pPr>
            <a:lvl2pPr marL="403845" indent="0">
              <a:buNone/>
              <a:defRPr sz="1767">
                <a:solidFill>
                  <a:schemeClr val="tx1">
                    <a:tint val="75000"/>
                  </a:schemeClr>
                </a:solidFill>
              </a:defRPr>
            </a:lvl2pPr>
            <a:lvl3pPr marL="807690" indent="0">
              <a:buNone/>
              <a:defRPr sz="1590">
                <a:solidFill>
                  <a:schemeClr val="tx1">
                    <a:tint val="75000"/>
                  </a:schemeClr>
                </a:solidFill>
              </a:defRPr>
            </a:lvl3pPr>
            <a:lvl4pPr marL="1211534" indent="0">
              <a:buNone/>
              <a:defRPr sz="1413">
                <a:solidFill>
                  <a:schemeClr val="tx1">
                    <a:tint val="75000"/>
                  </a:schemeClr>
                </a:solidFill>
              </a:defRPr>
            </a:lvl4pPr>
            <a:lvl5pPr marL="1615379" indent="0">
              <a:buNone/>
              <a:defRPr sz="1413">
                <a:solidFill>
                  <a:schemeClr val="tx1">
                    <a:tint val="75000"/>
                  </a:schemeClr>
                </a:solidFill>
              </a:defRPr>
            </a:lvl5pPr>
            <a:lvl6pPr marL="2019224" indent="0">
              <a:buNone/>
              <a:defRPr sz="1413">
                <a:solidFill>
                  <a:schemeClr val="tx1">
                    <a:tint val="75000"/>
                  </a:schemeClr>
                </a:solidFill>
              </a:defRPr>
            </a:lvl6pPr>
            <a:lvl7pPr marL="2423069" indent="0">
              <a:buNone/>
              <a:defRPr sz="1413">
                <a:solidFill>
                  <a:schemeClr val="tx1">
                    <a:tint val="75000"/>
                  </a:schemeClr>
                </a:solidFill>
              </a:defRPr>
            </a:lvl7pPr>
            <a:lvl8pPr marL="2826913" indent="0">
              <a:buNone/>
              <a:defRPr sz="1413">
                <a:solidFill>
                  <a:schemeClr val="tx1">
                    <a:tint val="75000"/>
                  </a:schemeClr>
                </a:solidFill>
              </a:defRPr>
            </a:lvl8pPr>
            <a:lvl9pPr marL="3230758" indent="0">
              <a:buNone/>
              <a:defRPr sz="141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914D7-49B6-4D8C-936A-0F8D69A2C88F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54993-2AE3-4107-BC5A-4A5DE74D45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737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4380" y="1612635"/>
            <a:ext cx="4663440" cy="38436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54980" y="1612635"/>
            <a:ext cx="4663440" cy="38436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914D7-49B6-4D8C-936A-0F8D69A2C88F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54993-2AE3-4107-BC5A-4A5DE74D45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506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809" y="322528"/>
            <a:ext cx="9464040" cy="117091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5810" y="1485027"/>
            <a:ext cx="4642008" cy="727789"/>
          </a:xfrm>
        </p:spPr>
        <p:txBody>
          <a:bodyPr anchor="b"/>
          <a:lstStyle>
            <a:lvl1pPr marL="0" indent="0">
              <a:buNone/>
              <a:defRPr sz="2120" b="1"/>
            </a:lvl1pPr>
            <a:lvl2pPr marL="403845" indent="0">
              <a:buNone/>
              <a:defRPr sz="1767" b="1"/>
            </a:lvl2pPr>
            <a:lvl3pPr marL="807690" indent="0">
              <a:buNone/>
              <a:defRPr sz="1590" b="1"/>
            </a:lvl3pPr>
            <a:lvl4pPr marL="1211534" indent="0">
              <a:buNone/>
              <a:defRPr sz="1413" b="1"/>
            </a:lvl4pPr>
            <a:lvl5pPr marL="1615379" indent="0">
              <a:buNone/>
              <a:defRPr sz="1413" b="1"/>
            </a:lvl5pPr>
            <a:lvl6pPr marL="2019224" indent="0">
              <a:buNone/>
              <a:defRPr sz="1413" b="1"/>
            </a:lvl6pPr>
            <a:lvl7pPr marL="2423069" indent="0">
              <a:buNone/>
              <a:defRPr sz="1413" b="1"/>
            </a:lvl7pPr>
            <a:lvl8pPr marL="2826913" indent="0">
              <a:buNone/>
              <a:defRPr sz="1413" b="1"/>
            </a:lvl8pPr>
            <a:lvl9pPr marL="3230758" indent="0">
              <a:buNone/>
              <a:defRPr sz="141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5810" y="2212816"/>
            <a:ext cx="4642008" cy="32547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54980" y="1485027"/>
            <a:ext cx="4664869" cy="727789"/>
          </a:xfrm>
        </p:spPr>
        <p:txBody>
          <a:bodyPr anchor="b"/>
          <a:lstStyle>
            <a:lvl1pPr marL="0" indent="0">
              <a:buNone/>
              <a:defRPr sz="2120" b="1"/>
            </a:lvl1pPr>
            <a:lvl2pPr marL="403845" indent="0">
              <a:buNone/>
              <a:defRPr sz="1767" b="1"/>
            </a:lvl2pPr>
            <a:lvl3pPr marL="807690" indent="0">
              <a:buNone/>
              <a:defRPr sz="1590" b="1"/>
            </a:lvl3pPr>
            <a:lvl4pPr marL="1211534" indent="0">
              <a:buNone/>
              <a:defRPr sz="1413" b="1"/>
            </a:lvl4pPr>
            <a:lvl5pPr marL="1615379" indent="0">
              <a:buNone/>
              <a:defRPr sz="1413" b="1"/>
            </a:lvl5pPr>
            <a:lvl6pPr marL="2019224" indent="0">
              <a:buNone/>
              <a:defRPr sz="1413" b="1"/>
            </a:lvl6pPr>
            <a:lvl7pPr marL="2423069" indent="0">
              <a:buNone/>
              <a:defRPr sz="1413" b="1"/>
            </a:lvl7pPr>
            <a:lvl8pPr marL="2826913" indent="0">
              <a:buNone/>
              <a:defRPr sz="1413" b="1"/>
            </a:lvl8pPr>
            <a:lvl9pPr marL="3230758" indent="0">
              <a:buNone/>
              <a:defRPr sz="141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54980" y="2212816"/>
            <a:ext cx="4664869" cy="32547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914D7-49B6-4D8C-936A-0F8D69A2C88F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54993-2AE3-4107-BC5A-4A5DE74D45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101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914D7-49B6-4D8C-936A-0F8D69A2C88F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54993-2AE3-4107-BC5A-4A5DE74D45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765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914D7-49B6-4D8C-936A-0F8D69A2C88F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54993-2AE3-4107-BC5A-4A5DE74D45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516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810" y="403860"/>
            <a:ext cx="3539013" cy="1413510"/>
          </a:xfrm>
        </p:spPr>
        <p:txBody>
          <a:bodyPr anchor="b"/>
          <a:lstStyle>
            <a:lvl1pPr>
              <a:defRPr sz="28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4869" y="872226"/>
            <a:ext cx="5554980" cy="4305035"/>
          </a:xfrm>
        </p:spPr>
        <p:txBody>
          <a:bodyPr/>
          <a:lstStyle>
            <a:lvl1pPr>
              <a:defRPr sz="2827"/>
            </a:lvl1pPr>
            <a:lvl2pPr>
              <a:defRPr sz="2473"/>
            </a:lvl2pPr>
            <a:lvl3pPr>
              <a:defRPr sz="2120"/>
            </a:lvl3pPr>
            <a:lvl4pPr>
              <a:defRPr sz="1767"/>
            </a:lvl4pPr>
            <a:lvl5pPr>
              <a:defRPr sz="1767"/>
            </a:lvl5pPr>
            <a:lvl6pPr>
              <a:defRPr sz="1767"/>
            </a:lvl6pPr>
            <a:lvl7pPr>
              <a:defRPr sz="1767"/>
            </a:lvl7pPr>
            <a:lvl8pPr>
              <a:defRPr sz="1767"/>
            </a:lvl8pPr>
            <a:lvl9pPr>
              <a:defRPr sz="17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5810" y="1817370"/>
            <a:ext cx="3539013" cy="3366903"/>
          </a:xfrm>
        </p:spPr>
        <p:txBody>
          <a:bodyPr/>
          <a:lstStyle>
            <a:lvl1pPr marL="0" indent="0">
              <a:buNone/>
              <a:defRPr sz="1413"/>
            </a:lvl1pPr>
            <a:lvl2pPr marL="403845" indent="0">
              <a:buNone/>
              <a:defRPr sz="1237"/>
            </a:lvl2pPr>
            <a:lvl3pPr marL="807690" indent="0">
              <a:buNone/>
              <a:defRPr sz="1060"/>
            </a:lvl3pPr>
            <a:lvl4pPr marL="1211534" indent="0">
              <a:buNone/>
              <a:defRPr sz="883"/>
            </a:lvl4pPr>
            <a:lvl5pPr marL="1615379" indent="0">
              <a:buNone/>
              <a:defRPr sz="883"/>
            </a:lvl5pPr>
            <a:lvl6pPr marL="2019224" indent="0">
              <a:buNone/>
              <a:defRPr sz="883"/>
            </a:lvl6pPr>
            <a:lvl7pPr marL="2423069" indent="0">
              <a:buNone/>
              <a:defRPr sz="883"/>
            </a:lvl7pPr>
            <a:lvl8pPr marL="2826913" indent="0">
              <a:buNone/>
              <a:defRPr sz="883"/>
            </a:lvl8pPr>
            <a:lvl9pPr marL="3230758" indent="0">
              <a:buNone/>
              <a:defRPr sz="88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914D7-49B6-4D8C-936A-0F8D69A2C88F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54993-2AE3-4107-BC5A-4A5DE74D45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59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810" y="403860"/>
            <a:ext cx="3539013" cy="1413510"/>
          </a:xfrm>
        </p:spPr>
        <p:txBody>
          <a:bodyPr anchor="b"/>
          <a:lstStyle>
            <a:lvl1pPr>
              <a:defRPr sz="28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664869" y="872226"/>
            <a:ext cx="5554980" cy="4305035"/>
          </a:xfrm>
        </p:spPr>
        <p:txBody>
          <a:bodyPr anchor="t"/>
          <a:lstStyle>
            <a:lvl1pPr marL="0" indent="0">
              <a:buNone/>
              <a:defRPr sz="2827"/>
            </a:lvl1pPr>
            <a:lvl2pPr marL="403845" indent="0">
              <a:buNone/>
              <a:defRPr sz="2473"/>
            </a:lvl2pPr>
            <a:lvl3pPr marL="807690" indent="0">
              <a:buNone/>
              <a:defRPr sz="2120"/>
            </a:lvl3pPr>
            <a:lvl4pPr marL="1211534" indent="0">
              <a:buNone/>
              <a:defRPr sz="1767"/>
            </a:lvl4pPr>
            <a:lvl5pPr marL="1615379" indent="0">
              <a:buNone/>
              <a:defRPr sz="1767"/>
            </a:lvl5pPr>
            <a:lvl6pPr marL="2019224" indent="0">
              <a:buNone/>
              <a:defRPr sz="1767"/>
            </a:lvl6pPr>
            <a:lvl7pPr marL="2423069" indent="0">
              <a:buNone/>
              <a:defRPr sz="1767"/>
            </a:lvl7pPr>
            <a:lvl8pPr marL="2826913" indent="0">
              <a:buNone/>
              <a:defRPr sz="1767"/>
            </a:lvl8pPr>
            <a:lvl9pPr marL="3230758" indent="0">
              <a:buNone/>
              <a:defRPr sz="17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5810" y="1817370"/>
            <a:ext cx="3539013" cy="3366903"/>
          </a:xfrm>
        </p:spPr>
        <p:txBody>
          <a:bodyPr/>
          <a:lstStyle>
            <a:lvl1pPr marL="0" indent="0">
              <a:buNone/>
              <a:defRPr sz="1413"/>
            </a:lvl1pPr>
            <a:lvl2pPr marL="403845" indent="0">
              <a:buNone/>
              <a:defRPr sz="1237"/>
            </a:lvl2pPr>
            <a:lvl3pPr marL="807690" indent="0">
              <a:buNone/>
              <a:defRPr sz="1060"/>
            </a:lvl3pPr>
            <a:lvl4pPr marL="1211534" indent="0">
              <a:buNone/>
              <a:defRPr sz="883"/>
            </a:lvl4pPr>
            <a:lvl5pPr marL="1615379" indent="0">
              <a:buNone/>
              <a:defRPr sz="883"/>
            </a:lvl5pPr>
            <a:lvl6pPr marL="2019224" indent="0">
              <a:buNone/>
              <a:defRPr sz="883"/>
            </a:lvl6pPr>
            <a:lvl7pPr marL="2423069" indent="0">
              <a:buNone/>
              <a:defRPr sz="883"/>
            </a:lvl7pPr>
            <a:lvl8pPr marL="2826913" indent="0">
              <a:buNone/>
              <a:defRPr sz="883"/>
            </a:lvl8pPr>
            <a:lvl9pPr marL="3230758" indent="0">
              <a:buNone/>
              <a:defRPr sz="88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914D7-49B6-4D8C-936A-0F8D69A2C88F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54993-2AE3-4107-BC5A-4A5DE74D45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751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4380" y="322528"/>
            <a:ext cx="9464040" cy="11709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4380" y="1612635"/>
            <a:ext cx="9464040" cy="38436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4380" y="5614776"/>
            <a:ext cx="2468880" cy="3225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9914D7-49B6-4D8C-936A-0F8D69A2C88F}" type="datetimeFigureOut">
              <a:rPr lang="en-US" smtClean="0"/>
              <a:t>9/28/2023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4740" y="5614776"/>
            <a:ext cx="3703320" cy="3225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49540" y="5614776"/>
            <a:ext cx="2468880" cy="3225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B54993-2AE3-4107-BC5A-4A5DE74D45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499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807690" rtl="0" eaLnBrk="1" latinLnBrk="0" hangingPunct="1">
        <a:lnSpc>
          <a:spcPct val="90000"/>
        </a:lnSpc>
        <a:spcBef>
          <a:spcPct val="0"/>
        </a:spcBef>
        <a:buNone/>
        <a:defRPr sz="388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1922" indent="-201922" algn="l" defTabSz="807690" rtl="0" eaLnBrk="1" latinLnBrk="0" hangingPunct="1">
        <a:lnSpc>
          <a:spcPct val="90000"/>
        </a:lnSpc>
        <a:spcBef>
          <a:spcPts val="883"/>
        </a:spcBef>
        <a:buFont typeface="Arial" panose="020B0604020202020204" pitchFamily="34" charset="0"/>
        <a:buChar char="•"/>
        <a:defRPr sz="2473" kern="1200">
          <a:solidFill>
            <a:schemeClr val="tx1"/>
          </a:solidFill>
          <a:latin typeface="+mn-lt"/>
          <a:ea typeface="+mn-ea"/>
          <a:cs typeface="+mn-cs"/>
        </a:defRPr>
      </a:lvl1pPr>
      <a:lvl2pPr marL="605767" indent="-201922" algn="l" defTabSz="807690" rtl="0" eaLnBrk="1" latinLnBrk="0" hangingPunct="1">
        <a:lnSpc>
          <a:spcPct val="90000"/>
        </a:lnSpc>
        <a:spcBef>
          <a:spcPts val="442"/>
        </a:spcBef>
        <a:buFont typeface="Arial" panose="020B0604020202020204" pitchFamily="34" charset="0"/>
        <a:buChar char="•"/>
        <a:defRPr sz="2120" kern="1200">
          <a:solidFill>
            <a:schemeClr val="tx1"/>
          </a:solidFill>
          <a:latin typeface="+mn-lt"/>
          <a:ea typeface="+mn-ea"/>
          <a:cs typeface="+mn-cs"/>
        </a:defRPr>
      </a:lvl2pPr>
      <a:lvl3pPr marL="1009612" indent="-201922" algn="l" defTabSz="807690" rtl="0" eaLnBrk="1" latinLnBrk="0" hangingPunct="1">
        <a:lnSpc>
          <a:spcPct val="90000"/>
        </a:lnSpc>
        <a:spcBef>
          <a:spcPts val="442"/>
        </a:spcBef>
        <a:buFont typeface="Arial" panose="020B0604020202020204" pitchFamily="34" charset="0"/>
        <a:buChar char="•"/>
        <a:defRPr sz="1767" kern="1200">
          <a:solidFill>
            <a:schemeClr val="tx1"/>
          </a:solidFill>
          <a:latin typeface="+mn-lt"/>
          <a:ea typeface="+mn-ea"/>
          <a:cs typeface="+mn-cs"/>
        </a:defRPr>
      </a:lvl3pPr>
      <a:lvl4pPr marL="1413457" indent="-201922" algn="l" defTabSz="807690" rtl="0" eaLnBrk="1" latinLnBrk="0" hangingPunct="1">
        <a:lnSpc>
          <a:spcPct val="90000"/>
        </a:lnSpc>
        <a:spcBef>
          <a:spcPts val="442"/>
        </a:spcBef>
        <a:buFont typeface="Arial" panose="020B0604020202020204" pitchFamily="34" charset="0"/>
        <a:buChar char="•"/>
        <a:defRPr sz="1590" kern="1200">
          <a:solidFill>
            <a:schemeClr val="tx1"/>
          </a:solidFill>
          <a:latin typeface="+mn-lt"/>
          <a:ea typeface="+mn-ea"/>
          <a:cs typeface="+mn-cs"/>
        </a:defRPr>
      </a:lvl4pPr>
      <a:lvl5pPr marL="1817301" indent="-201922" algn="l" defTabSz="807690" rtl="0" eaLnBrk="1" latinLnBrk="0" hangingPunct="1">
        <a:lnSpc>
          <a:spcPct val="90000"/>
        </a:lnSpc>
        <a:spcBef>
          <a:spcPts val="442"/>
        </a:spcBef>
        <a:buFont typeface="Arial" panose="020B0604020202020204" pitchFamily="34" charset="0"/>
        <a:buChar char="•"/>
        <a:defRPr sz="1590" kern="1200">
          <a:solidFill>
            <a:schemeClr val="tx1"/>
          </a:solidFill>
          <a:latin typeface="+mn-lt"/>
          <a:ea typeface="+mn-ea"/>
          <a:cs typeface="+mn-cs"/>
        </a:defRPr>
      </a:lvl5pPr>
      <a:lvl6pPr marL="2221146" indent="-201922" algn="l" defTabSz="807690" rtl="0" eaLnBrk="1" latinLnBrk="0" hangingPunct="1">
        <a:lnSpc>
          <a:spcPct val="90000"/>
        </a:lnSpc>
        <a:spcBef>
          <a:spcPts val="442"/>
        </a:spcBef>
        <a:buFont typeface="Arial" panose="020B0604020202020204" pitchFamily="34" charset="0"/>
        <a:buChar char="•"/>
        <a:defRPr sz="1590" kern="1200">
          <a:solidFill>
            <a:schemeClr val="tx1"/>
          </a:solidFill>
          <a:latin typeface="+mn-lt"/>
          <a:ea typeface="+mn-ea"/>
          <a:cs typeface="+mn-cs"/>
        </a:defRPr>
      </a:lvl6pPr>
      <a:lvl7pPr marL="2624991" indent="-201922" algn="l" defTabSz="807690" rtl="0" eaLnBrk="1" latinLnBrk="0" hangingPunct="1">
        <a:lnSpc>
          <a:spcPct val="90000"/>
        </a:lnSpc>
        <a:spcBef>
          <a:spcPts val="442"/>
        </a:spcBef>
        <a:buFont typeface="Arial" panose="020B0604020202020204" pitchFamily="34" charset="0"/>
        <a:buChar char="•"/>
        <a:defRPr sz="1590" kern="1200">
          <a:solidFill>
            <a:schemeClr val="tx1"/>
          </a:solidFill>
          <a:latin typeface="+mn-lt"/>
          <a:ea typeface="+mn-ea"/>
          <a:cs typeface="+mn-cs"/>
        </a:defRPr>
      </a:lvl7pPr>
      <a:lvl8pPr marL="3028836" indent="-201922" algn="l" defTabSz="807690" rtl="0" eaLnBrk="1" latinLnBrk="0" hangingPunct="1">
        <a:lnSpc>
          <a:spcPct val="90000"/>
        </a:lnSpc>
        <a:spcBef>
          <a:spcPts val="442"/>
        </a:spcBef>
        <a:buFont typeface="Arial" panose="020B0604020202020204" pitchFamily="34" charset="0"/>
        <a:buChar char="•"/>
        <a:defRPr sz="1590" kern="1200">
          <a:solidFill>
            <a:schemeClr val="tx1"/>
          </a:solidFill>
          <a:latin typeface="+mn-lt"/>
          <a:ea typeface="+mn-ea"/>
          <a:cs typeface="+mn-cs"/>
        </a:defRPr>
      </a:lvl8pPr>
      <a:lvl9pPr marL="3432680" indent="-201922" algn="l" defTabSz="807690" rtl="0" eaLnBrk="1" latinLnBrk="0" hangingPunct="1">
        <a:lnSpc>
          <a:spcPct val="90000"/>
        </a:lnSpc>
        <a:spcBef>
          <a:spcPts val="442"/>
        </a:spcBef>
        <a:buFont typeface="Arial" panose="020B0604020202020204" pitchFamily="34" charset="0"/>
        <a:buChar char="•"/>
        <a:defRPr sz="15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07690" rtl="0" eaLnBrk="1" latinLnBrk="0" hangingPunct="1">
        <a:defRPr sz="1590" kern="1200">
          <a:solidFill>
            <a:schemeClr val="tx1"/>
          </a:solidFill>
          <a:latin typeface="+mn-lt"/>
          <a:ea typeface="+mn-ea"/>
          <a:cs typeface="+mn-cs"/>
        </a:defRPr>
      </a:lvl1pPr>
      <a:lvl2pPr marL="403845" algn="l" defTabSz="807690" rtl="0" eaLnBrk="1" latinLnBrk="0" hangingPunct="1">
        <a:defRPr sz="1590" kern="1200">
          <a:solidFill>
            <a:schemeClr val="tx1"/>
          </a:solidFill>
          <a:latin typeface="+mn-lt"/>
          <a:ea typeface="+mn-ea"/>
          <a:cs typeface="+mn-cs"/>
        </a:defRPr>
      </a:lvl2pPr>
      <a:lvl3pPr marL="807690" algn="l" defTabSz="807690" rtl="0" eaLnBrk="1" latinLnBrk="0" hangingPunct="1">
        <a:defRPr sz="1590" kern="1200">
          <a:solidFill>
            <a:schemeClr val="tx1"/>
          </a:solidFill>
          <a:latin typeface="+mn-lt"/>
          <a:ea typeface="+mn-ea"/>
          <a:cs typeface="+mn-cs"/>
        </a:defRPr>
      </a:lvl3pPr>
      <a:lvl4pPr marL="1211534" algn="l" defTabSz="807690" rtl="0" eaLnBrk="1" latinLnBrk="0" hangingPunct="1">
        <a:defRPr sz="1590" kern="1200">
          <a:solidFill>
            <a:schemeClr val="tx1"/>
          </a:solidFill>
          <a:latin typeface="+mn-lt"/>
          <a:ea typeface="+mn-ea"/>
          <a:cs typeface="+mn-cs"/>
        </a:defRPr>
      </a:lvl4pPr>
      <a:lvl5pPr marL="1615379" algn="l" defTabSz="807690" rtl="0" eaLnBrk="1" latinLnBrk="0" hangingPunct="1">
        <a:defRPr sz="1590" kern="1200">
          <a:solidFill>
            <a:schemeClr val="tx1"/>
          </a:solidFill>
          <a:latin typeface="+mn-lt"/>
          <a:ea typeface="+mn-ea"/>
          <a:cs typeface="+mn-cs"/>
        </a:defRPr>
      </a:lvl5pPr>
      <a:lvl6pPr marL="2019224" algn="l" defTabSz="807690" rtl="0" eaLnBrk="1" latinLnBrk="0" hangingPunct="1">
        <a:defRPr sz="1590" kern="1200">
          <a:solidFill>
            <a:schemeClr val="tx1"/>
          </a:solidFill>
          <a:latin typeface="+mn-lt"/>
          <a:ea typeface="+mn-ea"/>
          <a:cs typeface="+mn-cs"/>
        </a:defRPr>
      </a:lvl6pPr>
      <a:lvl7pPr marL="2423069" algn="l" defTabSz="807690" rtl="0" eaLnBrk="1" latinLnBrk="0" hangingPunct="1">
        <a:defRPr sz="1590" kern="1200">
          <a:solidFill>
            <a:schemeClr val="tx1"/>
          </a:solidFill>
          <a:latin typeface="+mn-lt"/>
          <a:ea typeface="+mn-ea"/>
          <a:cs typeface="+mn-cs"/>
        </a:defRPr>
      </a:lvl7pPr>
      <a:lvl8pPr marL="2826913" algn="l" defTabSz="807690" rtl="0" eaLnBrk="1" latinLnBrk="0" hangingPunct="1">
        <a:defRPr sz="1590" kern="1200">
          <a:solidFill>
            <a:schemeClr val="tx1"/>
          </a:solidFill>
          <a:latin typeface="+mn-lt"/>
          <a:ea typeface="+mn-ea"/>
          <a:cs typeface="+mn-cs"/>
        </a:defRPr>
      </a:lvl8pPr>
      <a:lvl9pPr marL="3230758" algn="l" defTabSz="807690" rtl="0" eaLnBrk="1" latinLnBrk="0" hangingPunct="1">
        <a:defRPr sz="15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www.worldometers.info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immunizationdata.who.int/pages/profiles/eth.html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ED643-E6B8-D6FB-06E6-DE70317AC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7305" y="1366118"/>
            <a:ext cx="8915400" cy="1662833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  <a:ea typeface="Arial" panose="020B0604020202020204" pitchFamily="34" charset="0"/>
              </a:rPr>
              <a:t>Conducting routine immunizations during public health emergencies:</a:t>
            </a:r>
            <a:b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  <a:ea typeface="Arial" panose="020B0604020202020204" pitchFamily="34" charset="0"/>
              </a:rPr>
            </a:br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  <a:ea typeface="Arial" panose="020B0604020202020204" pitchFamily="34" charset="0"/>
              </a:rPr>
              <a:t>Experiences and lessons from E-NITAG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366B35-8DAE-2162-D817-36CA78FFC5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7957" y="3303122"/>
            <a:ext cx="8128818" cy="1662833"/>
          </a:xfrm>
        </p:spPr>
        <p:txBody>
          <a:bodyPr>
            <a:noAutofit/>
          </a:bodyPr>
          <a:lstStyle/>
          <a:p>
            <a:r>
              <a:rPr lang="en-US" sz="2000" b="1" dirty="0">
                <a:solidFill>
                  <a:srgbClr val="002060"/>
                </a:solidFill>
                <a:ea typeface="Arial" panose="020B0604020202020204" pitchFamily="34" charset="0"/>
              </a:rPr>
              <a:t>Liya </a:t>
            </a:r>
            <a:r>
              <a:rPr lang="en-US" sz="2000" b="1" dirty="0" err="1">
                <a:solidFill>
                  <a:srgbClr val="002060"/>
                </a:solidFill>
                <a:ea typeface="Arial" panose="020B0604020202020204" pitchFamily="34" charset="0"/>
              </a:rPr>
              <a:t>Wassie</a:t>
            </a:r>
            <a:r>
              <a:rPr lang="en-US" sz="2000" b="1" dirty="0">
                <a:solidFill>
                  <a:srgbClr val="002060"/>
                </a:solidFill>
                <a:ea typeface="Arial" panose="020B0604020202020204" pitchFamily="34" charset="0"/>
              </a:rPr>
              <a:t> (PhD)</a:t>
            </a:r>
          </a:p>
          <a:p>
            <a:r>
              <a:rPr lang="en-US" sz="2000" b="1" dirty="0">
                <a:solidFill>
                  <a:srgbClr val="002060"/>
                </a:solidFill>
                <a:ea typeface="Arial" panose="020B0604020202020204" pitchFamily="34" charset="0"/>
              </a:rPr>
              <a:t>E-NITAG core member</a:t>
            </a:r>
          </a:p>
          <a:p>
            <a:r>
              <a:rPr lang="en-US" sz="2000" b="1" dirty="0">
                <a:solidFill>
                  <a:srgbClr val="002060"/>
                </a:solidFill>
              </a:rPr>
              <a:t>NITAG Support Hub (NISH) Vaccinology webinar series for NITAGs in Africa</a:t>
            </a:r>
          </a:p>
          <a:p>
            <a:r>
              <a:rPr lang="en-US" sz="2000" b="1" dirty="0">
                <a:solidFill>
                  <a:srgbClr val="002060"/>
                </a:solidFill>
                <a:ea typeface="Arial" panose="020B0604020202020204" pitchFamily="34" charset="0"/>
              </a:rPr>
              <a:t>04 October 2023 </a:t>
            </a:r>
          </a:p>
          <a:p>
            <a:endParaRPr lang="en-US" sz="2000" b="1" dirty="0">
              <a:solidFill>
                <a:srgbClr val="002060"/>
              </a:solidFill>
            </a:endParaRPr>
          </a:p>
        </p:txBody>
      </p:sp>
      <p:pic>
        <p:nvPicPr>
          <p:cNvPr id="1026" name="Picture 2" descr="Jobs at Federal Ministry of Health | Ethiojobs Public jobs">
            <a:extLst>
              <a:ext uri="{FF2B5EF4-FFF2-40B4-BE49-F238E27FC236}">
                <a16:creationId xmlns:a16="http://schemas.microsoft.com/office/drawing/2014/main" id="{E7453A33-7108-243D-375D-1E90370AC5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155" y="5184156"/>
            <a:ext cx="765827" cy="7658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ahri, ethiopia">
            <a:extLst>
              <a:ext uri="{FF2B5EF4-FFF2-40B4-BE49-F238E27FC236}">
                <a16:creationId xmlns:a16="http://schemas.microsoft.com/office/drawing/2014/main" id="{CBD10005-F043-6874-B8F3-98E2A70BBD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8144" y="5197622"/>
            <a:ext cx="735559" cy="7658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8396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AA4885-9FF8-76E3-C440-78A21EAA9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C00000"/>
                </a:solidFill>
              </a:rPr>
              <a:t>Ethiopia’s context </a:t>
            </a:r>
          </a:p>
        </p:txBody>
      </p:sp>
      <p:pic>
        <p:nvPicPr>
          <p:cNvPr id="1026" name="Picture 2" descr="Ethiopia World Map">
            <a:extLst>
              <a:ext uri="{FF2B5EF4-FFF2-40B4-BE49-F238E27FC236}">
                <a16:creationId xmlns:a16="http://schemas.microsoft.com/office/drawing/2014/main" id="{BBBAAFAB-CE13-462B-823B-59529A3E33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5121" y="100447"/>
            <a:ext cx="1614374" cy="1614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1B7935EF-1AAC-4D45-B74B-7675433F90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3616597"/>
              </p:ext>
            </p:extLst>
          </p:nvPr>
        </p:nvGraphicFramePr>
        <p:xfrm>
          <a:off x="773816" y="1751264"/>
          <a:ext cx="9589385" cy="3603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1220">
                  <a:extLst>
                    <a:ext uri="{9D8B030D-6E8A-4147-A177-3AD203B41FA5}">
                      <a16:colId xmlns:a16="http://schemas.microsoft.com/office/drawing/2014/main" val="1334289583"/>
                    </a:ext>
                  </a:extLst>
                </a:gridCol>
                <a:gridCol w="2599970">
                  <a:extLst>
                    <a:ext uri="{9D8B030D-6E8A-4147-A177-3AD203B41FA5}">
                      <a16:colId xmlns:a16="http://schemas.microsoft.com/office/drawing/2014/main" val="3946181206"/>
                    </a:ext>
                  </a:extLst>
                </a:gridCol>
                <a:gridCol w="1314334">
                  <a:extLst>
                    <a:ext uri="{9D8B030D-6E8A-4147-A177-3AD203B41FA5}">
                      <a16:colId xmlns:a16="http://schemas.microsoft.com/office/drawing/2014/main" val="3054762126"/>
                    </a:ext>
                  </a:extLst>
                </a:gridCol>
                <a:gridCol w="2803861">
                  <a:extLst>
                    <a:ext uri="{9D8B030D-6E8A-4147-A177-3AD203B41FA5}">
                      <a16:colId xmlns:a16="http://schemas.microsoft.com/office/drawing/2014/main" val="1865694744"/>
                    </a:ext>
                  </a:extLst>
                </a:gridCol>
              </a:tblGrid>
              <a:tr h="450382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Ethiopia </a:t>
                      </a:r>
                    </a:p>
                  </a:txBody>
                  <a:tcPr marL="34290" marR="34290" marT="17145" marB="1714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2000</a:t>
                      </a:r>
                    </a:p>
                  </a:txBody>
                  <a:tcPr marL="34290" marR="34290" marT="17145" marB="1714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2017</a:t>
                      </a:r>
                    </a:p>
                  </a:txBody>
                  <a:tcPr marL="34290" marR="34290" marT="17145" marB="1714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2023</a:t>
                      </a:r>
                    </a:p>
                  </a:txBody>
                  <a:tcPr marL="34290" marR="34290" marT="17145" marB="17145"/>
                </a:tc>
                <a:extLst>
                  <a:ext uri="{0D108BD9-81ED-4DB2-BD59-A6C34878D82A}">
                    <a16:rowId xmlns:a16="http://schemas.microsoft.com/office/drawing/2014/main" val="4284932379"/>
                  </a:ext>
                </a:extLst>
              </a:tr>
              <a:tr h="450382">
                <a:tc>
                  <a:txBody>
                    <a:bodyPr/>
                    <a:lstStyle/>
                    <a:p>
                      <a:pPr algn="l"/>
                      <a:r>
                        <a:rPr lang="en-US" sz="2200" dirty="0"/>
                        <a:t>Total population</a:t>
                      </a:r>
                    </a:p>
                  </a:txBody>
                  <a:tcPr marL="34290" marR="34290" marT="17145" marB="1714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67,031,867</a:t>
                      </a:r>
                      <a:endParaRPr lang="en-US" sz="2200" b="0" dirty="0"/>
                    </a:p>
                  </a:txBody>
                  <a:tcPr marL="34290" marR="34290" marT="17145" marB="17145"/>
                </a:tc>
                <a:tc>
                  <a:txBody>
                    <a:bodyPr/>
                    <a:lstStyle/>
                    <a:p>
                      <a:pPr algn="l"/>
                      <a:endParaRPr lang="en-US" sz="2200" dirty="0"/>
                    </a:p>
                  </a:txBody>
                  <a:tcPr marL="34290" marR="34290" marT="17145" marB="1714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126,527,060</a:t>
                      </a:r>
                      <a:r>
                        <a:rPr lang="en-US" sz="22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dirty="0"/>
                        <a:t>(11</a:t>
                      </a:r>
                      <a:r>
                        <a:rPr lang="en-US" sz="2200" baseline="30000" dirty="0"/>
                        <a:t>th</a:t>
                      </a:r>
                      <a:r>
                        <a:rPr lang="en-US" sz="2200" baseline="0" dirty="0"/>
                        <a:t>)*</a:t>
                      </a:r>
                      <a:endParaRPr lang="en-US" sz="2200" dirty="0"/>
                    </a:p>
                  </a:txBody>
                  <a:tcPr marL="34290" marR="34290" marT="17145" marB="17145"/>
                </a:tc>
                <a:extLst>
                  <a:ext uri="{0D108BD9-81ED-4DB2-BD59-A6C34878D82A}">
                    <a16:rowId xmlns:a16="http://schemas.microsoft.com/office/drawing/2014/main" val="1076934276"/>
                  </a:ext>
                </a:extLst>
              </a:tr>
              <a:tr h="45038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/>
                        <a:t>Urban </a:t>
                      </a:r>
                    </a:p>
                  </a:txBody>
                  <a:tcPr marL="34290" marR="34290" marT="17145" marB="1714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9,807,289 (14.6%)</a:t>
                      </a:r>
                      <a:endParaRPr lang="en-US" sz="2200" dirty="0"/>
                    </a:p>
                  </a:txBody>
                  <a:tcPr marL="34290" marR="34290" marT="17145" marB="17145"/>
                </a:tc>
                <a:tc>
                  <a:txBody>
                    <a:bodyPr/>
                    <a:lstStyle/>
                    <a:p>
                      <a:pPr algn="l"/>
                      <a:endParaRPr lang="en-US" sz="2200" dirty="0"/>
                    </a:p>
                  </a:txBody>
                  <a:tcPr marL="34290" marR="34290" marT="17145" marB="1714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27,959,894 (22.1%)</a:t>
                      </a:r>
                      <a:endParaRPr lang="en-US" sz="2200" dirty="0"/>
                    </a:p>
                  </a:txBody>
                  <a:tcPr marL="34290" marR="34290" marT="17145" marB="17145"/>
                </a:tc>
                <a:extLst>
                  <a:ext uri="{0D108BD9-81ED-4DB2-BD59-A6C34878D82A}">
                    <a16:rowId xmlns:a16="http://schemas.microsoft.com/office/drawing/2014/main" val="3807350312"/>
                  </a:ext>
                </a:extLst>
              </a:tr>
              <a:tr h="450382">
                <a:tc>
                  <a:txBody>
                    <a:bodyPr/>
                    <a:lstStyle/>
                    <a:p>
                      <a:pPr algn="l"/>
                      <a:r>
                        <a:rPr lang="en-US" sz="2200" dirty="0"/>
                        <a:t>Females</a:t>
                      </a:r>
                    </a:p>
                  </a:txBody>
                  <a:tcPr marL="34290" marR="34290" marT="17145" marB="17145"/>
                </a:tc>
                <a:tc>
                  <a:txBody>
                    <a:bodyPr/>
                    <a:lstStyle/>
                    <a:p>
                      <a:pPr algn="l"/>
                      <a:endParaRPr lang="en-US" sz="2200" dirty="0"/>
                    </a:p>
                  </a:txBody>
                  <a:tcPr marL="34290" marR="34290" marT="17145" marB="17145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/>
                        <a:t>49.8%</a:t>
                      </a:r>
                      <a:r>
                        <a:rPr lang="en-US" sz="2200" baseline="0" dirty="0"/>
                        <a:t>**</a:t>
                      </a:r>
                      <a:endParaRPr lang="en-US" sz="2200" dirty="0"/>
                    </a:p>
                  </a:txBody>
                  <a:tcPr marL="34290" marR="34290" marT="17145" marB="17145"/>
                </a:tc>
                <a:tc>
                  <a:txBody>
                    <a:bodyPr/>
                    <a:lstStyle/>
                    <a:p>
                      <a:pPr algn="l"/>
                      <a:endParaRPr lang="en-US" sz="2200" dirty="0"/>
                    </a:p>
                  </a:txBody>
                  <a:tcPr marL="34290" marR="34290" marT="17145" marB="17145"/>
                </a:tc>
                <a:extLst>
                  <a:ext uri="{0D108BD9-81ED-4DB2-BD59-A6C34878D82A}">
                    <a16:rowId xmlns:a16="http://schemas.microsoft.com/office/drawing/2014/main" val="3639970132"/>
                  </a:ext>
                </a:extLst>
              </a:tr>
              <a:tr h="450382">
                <a:tc>
                  <a:txBody>
                    <a:bodyPr/>
                    <a:lstStyle/>
                    <a:p>
                      <a:pPr algn="l"/>
                      <a:r>
                        <a:rPr lang="en-US" sz="2200" dirty="0"/>
                        <a:t>Fertility rate</a:t>
                      </a:r>
                    </a:p>
                  </a:txBody>
                  <a:tcPr marL="34290" marR="34290" marT="17145" marB="1714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6.56</a:t>
                      </a:r>
                      <a:endParaRPr lang="en-US" sz="2200" dirty="0"/>
                    </a:p>
                  </a:txBody>
                  <a:tcPr marL="34290" marR="34290" marT="17145" marB="17145"/>
                </a:tc>
                <a:tc>
                  <a:txBody>
                    <a:bodyPr/>
                    <a:lstStyle/>
                    <a:p>
                      <a:pPr algn="l"/>
                      <a:endParaRPr lang="en-US" sz="2200" dirty="0"/>
                    </a:p>
                  </a:txBody>
                  <a:tcPr marL="34290" marR="34290" marT="17145" marB="1714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3.98</a:t>
                      </a:r>
                      <a:endParaRPr lang="en-US" sz="2200" dirty="0"/>
                    </a:p>
                  </a:txBody>
                  <a:tcPr marL="34290" marR="34290" marT="17145" marB="17145"/>
                </a:tc>
                <a:extLst>
                  <a:ext uri="{0D108BD9-81ED-4DB2-BD59-A6C34878D82A}">
                    <a16:rowId xmlns:a16="http://schemas.microsoft.com/office/drawing/2014/main" val="2809764265"/>
                  </a:ext>
                </a:extLst>
              </a:tr>
              <a:tr h="450382">
                <a:tc>
                  <a:txBody>
                    <a:bodyPr/>
                    <a:lstStyle/>
                    <a:p>
                      <a:pPr algn="l"/>
                      <a:r>
                        <a:rPr lang="en-US" sz="2200" dirty="0"/>
                        <a:t>Median age (</a:t>
                      </a:r>
                      <a:r>
                        <a:rPr lang="en-US" sz="2200" dirty="0" err="1"/>
                        <a:t>yrs</a:t>
                      </a:r>
                      <a:r>
                        <a:rPr lang="en-US" sz="2200" dirty="0"/>
                        <a:t>)</a:t>
                      </a:r>
                    </a:p>
                  </a:txBody>
                  <a:tcPr marL="34290" marR="34290" marT="17145" marB="1714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dirty="0"/>
                        <a:t>15.1</a:t>
                      </a:r>
                    </a:p>
                  </a:txBody>
                  <a:tcPr marL="34290" marR="34290" marT="17145" marB="17145"/>
                </a:tc>
                <a:tc>
                  <a:txBody>
                    <a:bodyPr/>
                    <a:lstStyle/>
                    <a:p>
                      <a:pPr algn="l"/>
                      <a:endParaRPr lang="en-US" sz="2200" dirty="0"/>
                    </a:p>
                  </a:txBody>
                  <a:tcPr marL="34290" marR="34290" marT="17145" marB="1714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dirty="0"/>
                        <a:t>18.8</a:t>
                      </a:r>
                    </a:p>
                  </a:txBody>
                  <a:tcPr marL="34290" marR="34290" marT="17145" marB="17145"/>
                </a:tc>
                <a:extLst>
                  <a:ext uri="{0D108BD9-81ED-4DB2-BD59-A6C34878D82A}">
                    <a16:rowId xmlns:a16="http://schemas.microsoft.com/office/drawing/2014/main" val="1587374493"/>
                  </a:ext>
                </a:extLst>
              </a:tr>
              <a:tr h="45038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/>
                        <a:t>Children under 1 </a:t>
                      </a:r>
                      <a:r>
                        <a:rPr lang="en-US" sz="2200" dirty="0" err="1"/>
                        <a:t>yr</a:t>
                      </a:r>
                      <a:endParaRPr lang="en-US" sz="2200" dirty="0"/>
                    </a:p>
                  </a:txBody>
                  <a:tcPr marL="34290" marR="34290" marT="17145" marB="17145"/>
                </a:tc>
                <a:tc>
                  <a:txBody>
                    <a:bodyPr/>
                    <a:lstStyle/>
                    <a:p>
                      <a:pPr algn="l"/>
                      <a:endParaRPr lang="en-US" sz="2200" dirty="0"/>
                    </a:p>
                  </a:txBody>
                  <a:tcPr marL="34290" marR="34290" marT="17145" marB="1714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dirty="0"/>
                        <a:t>3.1%</a:t>
                      </a:r>
                      <a:r>
                        <a:rPr lang="en-US" sz="2200" baseline="0" dirty="0"/>
                        <a:t>**</a:t>
                      </a:r>
                      <a:endParaRPr lang="en-US" sz="2200" dirty="0"/>
                    </a:p>
                  </a:txBody>
                  <a:tcPr marL="34290" marR="34290" marT="17145" marB="17145"/>
                </a:tc>
                <a:tc>
                  <a:txBody>
                    <a:bodyPr/>
                    <a:lstStyle/>
                    <a:p>
                      <a:pPr algn="l"/>
                      <a:endParaRPr lang="en-US" sz="2200" dirty="0"/>
                    </a:p>
                  </a:txBody>
                  <a:tcPr marL="34290" marR="34290" marT="17145" marB="17145"/>
                </a:tc>
                <a:extLst>
                  <a:ext uri="{0D108BD9-81ED-4DB2-BD59-A6C34878D82A}">
                    <a16:rowId xmlns:a16="http://schemas.microsoft.com/office/drawing/2014/main" val="45797043"/>
                  </a:ext>
                </a:extLst>
              </a:tr>
              <a:tr h="450382">
                <a:tc>
                  <a:txBody>
                    <a:bodyPr/>
                    <a:lstStyle/>
                    <a:p>
                      <a:pPr algn="l"/>
                      <a:r>
                        <a:rPr lang="en-US" sz="2200" dirty="0"/>
                        <a:t>Children under 5 </a:t>
                      </a:r>
                      <a:r>
                        <a:rPr lang="en-US" sz="2200" dirty="0" err="1"/>
                        <a:t>yrs</a:t>
                      </a:r>
                      <a:endParaRPr lang="en-US" sz="2200" dirty="0"/>
                    </a:p>
                  </a:txBody>
                  <a:tcPr marL="34290" marR="34290" marT="17145" marB="17145"/>
                </a:tc>
                <a:tc>
                  <a:txBody>
                    <a:bodyPr/>
                    <a:lstStyle/>
                    <a:p>
                      <a:pPr algn="l"/>
                      <a:endParaRPr lang="en-US" sz="2200" dirty="0"/>
                    </a:p>
                  </a:txBody>
                  <a:tcPr marL="34290" marR="34290" marT="17145" marB="1714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dirty="0"/>
                        <a:t>14.6%</a:t>
                      </a:r>
                      <a:r>
                        <a:rPr lang="en-US" sz="2200" baseline="0" dirty="0"/>
                        <a:t>**</a:t>
                      </a:r>
                      <a:endParaRPr lang="en-US" sz="2200" dirty="0"/>
                    </a:p>
                  </a:txBody>
                  <a:tcPr marL="34290" marR="34290" marT="17145" marB="17145"/>
                </a:tc>
                <a:tc>
                  <a:txBody>
                    <a:bodyPr/>
                    <a:lstStyle/>
                    <a:p>
                      <a:pPr algn="l"/>
                      <a:endParaRPr lang="en-US" sz="2200" dirty="0"/>
                    </a:p>
                  </a:txBody>
                  <a:tcPr marL="34290" marR="34290" marT="17145" marB="17145"/>
                </a:tc>
                <a:extLst>
                  <a:ext uri="{0D108BD9-81ED-4DB2-BD59-A6C34878D82A}">
                    <a16:rowId xmlns:a16="http://schemas.microsoft.com/office/drawing/2014/main" val="3696208624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18CABEB2-C799-451C-BA27-83DA1BB05E82}"/>
              </a:ext>
            </a:extLst>
          </p:cNvPr>
          <p:cNvSpPr/>
          <p:nvPr/>
        </p:nvSpPr>
        <p:spPr>
          <a:xfrm>
            <a:off x="3104694" y="5528607"/>
            <a:ext cx="786810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solidFill>
                  <a:srgbClr val="C00000"/>
                </a:solidFill>
              </a:rPr>
              <a:t>Source: </a:t>
            </a:r>
            <a:r>
              <a:rPr lang="en-US" sz="1200" dirty="0" err="1">
                <a:solidFill>
                  <a:srgbClr val="C00000"/>
                </a:solidFill>
              </a:rPr>
              <a:t>Worldometer</a:t>
            </a:r>
            <a:r>
              <a:rPr lang="en-US" sz="1200" dirty="0">
                <a:solidFill>
                  <a:srgbClr val="C00000"/>
                </a:solidFill>
              </a:rPr>
              <a:t> (</a:t>
            </a:r>
            <a:r>
              <a:rPr lang="en-US" sz="1200" u="sng" dirty="0">
                <a:solidFill>
                  <a:srgbClr val="699A21"/>
                </a:solidFill>
                <a:hlinkClick r:id="rId4"/>
              </a:rPr>
              <a:t>www.worldometers.info</a:t>
            </a:r>
            <a:r>
              <a:rPr lang="en-US" sz="1200" dirty="0">
                <a:solidFill>
                  <a:srgbClr val="C00000"/>
                </a:solidFill>
              </a:rPr>
              <a:t>); *Global rank; **Health and Health related indicators; </a:t>
            </a:r>
            <a:r>
              <a:rPr lang="en-US" sz="1200" dirty="0" err="1">
                <a:solidFill>
                  <a:srgbClr val="C00000"/>
                </a:solidFill>
              </a:rPr>
              <a:t>FMoH</a:t>
            </a:r>
            <a:r>
              <a:rPr lang="en-US" sz="1200" dirty="0">
                <a:solidFill>
                  <a:srgbClr val="C00000"/>
                </a:solidFill>
              </a:rPr>
              <a:t>, 2016/2017</a:t>
            </a:r>
          </a:p>
        </p:txBody>
      </p:sp>
    </p:spTree>
    <p:extLst>
      <p:ext uri="{BB962C8B-B14F-4D97-AF65-F5344CB8AC3E}">
        <p14:creationId xmlns:p14="http://schemas.microsoft.com/office/powerpoint/2010/main" val="3669109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AA4885-9FF8-76E3-C440-78A21EAA9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C00000"/>
                </a:solidFill>
              </a:rPr>
              <a:t>Ethiopia’s context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30F524B-7771-7D6C-B6AE-31298BE6E4A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rgbClr val="002060"/>
                </a:solidFill>
              </a:rPr>
              <a:t>Immunization is one of the basic health services</a:t>
            </a:r>
          </a:p>
          <a:p>
            <a:pPr lvl="1"/>
            <a:r>
              <a:rPr lang="en-US" sz="2400" dirty="0">
                <a:solidFill>
                  <a:srgbClr val="002060"/>
                </a:solidFill>
              </a:rPr>
              <a:t>395 hospitals </a:t>
            </a:r>
          </a:p>
          <a:p>
            <a:pPr lvl="1"/>
            <a:r>
              <a:rPr lang="en-US" sz="2400" dirty="0">
                <a:solidFill>
                  <a:srgbClr val="002060"/>
                </a:solidFill>
              </a:rPr>
              <a:t>3,704 HC, 18,202 HP</a:t>
            </a:r>
          </a:p>
          <a:p>
            <a:pPr lvl="1"/>
            <a:r>
              <a:rPr lang="en-US" sz="2400" dirty="0">
                <a:solidFill>
                  <a:srgbClr val="002060"/>
                </a:solidFill>
              </a:rPr>
              <a:t>&gt; 21,000 HFs providing immunization services </a:t>
            </a:r>
          </a:p>
          <a:p>
            <a:pPr lvl="1"/>
            <a:r>
              <a:rPr lang="en-US" sz="2400" dirty="0">
                <a:solidFill>
                  <a:srgbClr val="002060"/>
                </a:solidFill>
              </a:rPr>
              <a:t>Under 5 mortality rate declined from </a:t>
            </a:r>
            <a:r>
              <a:rPr lang="en-US" sz="2400" dirty="0">
                <a:solidFill>
                  <a:srgbClr val="C00000"/>
                </a:solidFill>
              </a:rPr>
              <a:t>123 in 2005 to 59 in 2019 </a:t>
            </a:r>
          </a:p>
        </p:txBody>
      </p:sp>
      <p:graphicFrame>
        <p:nvGraphicFramePr>
          <p:cNvPr id="6" name="Table 7">
            <a:extLst>
              <a:ext uri="{FF2B5EF4-FFF2-40B4-BE49-F238E27FC236}">
                <a16:creationId xmlns:a16="http://schemas.microsoft.com/office/drawing/2014/main" id="{8C51763D-3043-5AD8-A34F-8DF432AD6F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8737504"/>
              </p:ext>
            </p:extLst>
          </p:nvPr>
        </p:nvGraphicFramePr>
        <p:xfrm>
          <a:off x="5417820" y="1652643"/>
          <a:ext cx="5435632" cy="39966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5574">
                  <a:extLst>
                    <a:ext uri="{9D8B030D-6E8A-4147-A177-3AD203B41FA5}">
                      <a16:colId xmlns:a16="http://schemas.microsoft.com/office/drawing/2014/main" val="3595718443"/>
                    </a:ext>
                  </a:extLst>
                </a:gridCol>
                <a:gridCol w="1616776">
                  <a:extLst>
                    <a:ext uri="{9D8B030D-6E8A-4147-A177-3AD203B41FA5}">
                      <a16:colId xmlns:a16="http://schemas.microsoft.com/office/drawing/2014/main" val="196717068"/>
                    </a:ext>
                  </a:extLst>
                </a:gridCol>
                <a:gridCol w="1643282">
                  <a:extLst>
                    <a:ext uri="{9D8B030D-6E8A-4147-A177-3AD203B41FA5}">
                      <a16:colId xmlns:a16="http://schemas.microsoft.com/office/drawing/2014/main" val="1093236837"/>
                    </a:ext>
                  </a:extLst>
                </a:gridCol>
              </a:tblGrid>
              <a:tr h="290470">
                <a:tc rowSpan="2"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Vaccines</a:t>
                      </a:r>
                    </a:p>
                  </a:txBody>
                  <a:tcPr marL="31173" marR="31173" marT="17145" marB="17145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General Immunization Coverage </a:t>
                      </a:r>
                    </a:p>
                  </a:txBody>
                  <a:tcPr marL="31173" marR="31173" marT="17145" marB="17145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34290" marR="34290" marT="17145" marB="17145"/>
                </a:tc>
                <a:extLst>
                  <a:ext uri="{0D108BD9-81ED-4DB2-BD59-A6C34878D82A}">
                    <a16:rowId xmlns:a16="http://schemas.microsoft.com/office/drawing/2014/main" val="1716990365"/>
                  </a:ext>
                </a:extLst>
              </a:tr>
              <a:tr h="290470">
                <a:tc v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34290" marR="34290" marT="17145" marB="1714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/>
                        <a:t>2017</a:t>
                      </a:r>
                    </a:p>
                  </a:txBody>
                  <a:tcPr marL="34290" marR="34290" marT="17145" marB="1714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/>
                        <a:t>2022</a:t>
                      </a:r>
                    </a:p>
                  </a:txBody>
                  <a:tcPr marL="34290" marR="34290" marT="17145" marB="17145"/>
                </a:tc>
                <a:extLst>
                  <a:ext uri="{0D108BD9-81ED-4DB2-BD59-A6C34878D82A}">
                    <a16:rowId xmlns:a16="http://schemas.microsoft.com/office/drawing/2014/main" val="1256304120"/>
                  </a:ext>
                </a:extLst>
              </a:tr>
              <a:tr h="290470">
                <a:tc>
                  <a:txBody>
                    <a:bodyPr/>
                    <a:lstStyle/>
                    <a:p>
                      <a:r>
                        <a:rPr lang="en-US" sz="2200" dirty="0"/>
                        <a:t>OPV3</a:t>
                      </a:r>
                    </a:p>
                  </a:txBody>
                  <a:tcPr marL="34290" marR="34290" marT="17145" marB="1714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68%</a:t>
                      </a:r>
                    </a:p>
                  </a:txBody>
                  <a:tcPr marL="34290" marR="34290" marT="17145" marB="1714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64%</a:t>
                      </a:r>
                    </a:p>
                  </a:txBody>
                  <a:tcPr marL="34290" marR="34290" marT="17145" marB="17145"/>
                </a:tc>
                <a:extLst>
                  <a:ext uri="{0D108BD9-81ED-4DB2-BD59-A6C34878D82A}">
                    <a16:rowId xmlns:a16="http://schemas.microsoft.com/office/drawing/2014/main" val="1569787100"/>
                  </a:ext>
                </a:extLst>
              </a:tr>
              <a:tr h="290470">
                <a:tc>
                  <a:txBody>
                    <a:bodyPr/>
                    <a:lstStyle/>
                    <a:p>
                      <a:r>
                        <a:rPr lang="en-US" sz="2200" dirty="0"/>
                        <a:t>BCG</a:t>
                      </a:r>
                    </a:p>
                  </a:txBody>
                  <a:tcPr marL="34290" marR="34290" marT="17145" marB="1714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73%</a:t>
                      </a:r>
                    </a:p>
                  </a:txBody>
                  <a:tcPr marL="34290" marR="34290" marT="17145" marB="1714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68%</a:t>
                      </a:r>
                    </a:p>
                  </a:txBody>
                  <a:tcPr marL="34290" marR="34290" marT="17145" marB="17145"/>
                </a:tc>
                <a:extLst>
                  <a:ext uri="{0D108BD9-81ED-4DB2-BD59-A6C34878D82A}">
                    <a16:rowId xmlns:a16="http://schemas.microsoft.com/office/drawing/2014/main" val="2721633692"/>
                  </a:ext>
                </a:extLst>
              </a:tr>
              <a:tr h="290470">
                <a:tc>
                  <a:txBody>
                    <a:bodyPr/>
                    <a:lstStyle/>
                    <a:p>
                      <a:r>
                        <a:rPr lang="en-US" sz="2200" dirty="0"/>
                        <a:t>PCV3</a:t>
                      </a:r>
                    </a:p>
                  </a:txBody>
                  <a:tcPr marL="34290" marR="34290" marT="17145" marB="1714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64%</a:t>
                      </a:r>
                    </a:p>
                  </a:txBody>
                  <a:tcPr marL="34290" marR="34290" marT="17145" marB="1714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61%</a:t>
                      </a:r>
                    </a:p>
                  </a:txBody>
                  <a:tcPr marL="34290" marR="34290" marT="17145" marB="17145"/>
                </a:tc>
                <a:extLst>
                  <a:ext uri="{0D108BD9-81ED-4DB2-BD59-A6C34878D82A}">
                    <a16:rowId xmlns:a16="http://schemas.microsoft.com/office/drawing/2014/main" val="737423523"/>
                  </a:ext>
                </a:extLst>
              </a:tr>
              <a:tr h="553990">
                <a:tc>
                  <a:txBody>
                    <a:bodyPr/>
                    <a:lstStyle/>
                    <a:p>
                      <a:r>
                        <a:rPr lang="en-US" sz="2200" dirty="0"/>
                        <a:t>DPT3-HepB3-Hib3</a:t>
                      </a:r>
                    </a:p>
                    <a:p>
                      <a:r>
                        <a:rPr lang="en-US" sz="2200" dirty="0"/>
                        <a:t>(Pentavalent 3)</a:t>
                      </a:r>
                    </a:p>
                  </a:txBody>
                  <a:tcPr marL="34290" marR="34290" marT="17145" marB="1714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/>
                        <a:t>65%</a:t>
                      </a:r>
                    </a:p>
                  </a:txBody>
                  <a:tcPr marL="34290" marR="34290" marT="17145" marB="1714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68%</a:t>
                      </a:r>
                    </a:p>
                  </a:txBody>
                  <a:tcPr marL="34290" marR="34290" marT="17145" marB="17145"/>
                </a:tc>
                <a:extLst>
                  <a:ext uri="{0D108BD9-81ED-4DB2-BD59-A6C34878D82A}">
                    <a16:rowId xmlns:a16="http://schemas.microsoft.com/office/drawing/2014/main" val="190291477"/>
                  </a:ext>
                </a:extLst>
              </a:tr>
              <a:tr h="290470">
                <a:tc>
                  <a:txBody>
                    <a:bodyPr/>
                    <a:lstStyle/>
                    <a:p>
                      <a:r>
                        <a:rPr lang="en-US" sz="2200" dirty="0"/>
                        <a:t>Measles1</a:t>
                      </a:r>
                    </a:p>
                  </a:txBody>
                  <a:tcPr marL="34290" marR="34290" marT="17145" marB="1714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/>
                        <a:t>59%</a:t>
                      </a:r>
                    </a:p>
                  </a:txBody>
                  <a:tcPr marL="34290" marR="34290" marT="17145" marB="1714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56%</a:t>
                      </a:r>
                    </a:p>
                  </a:txBody>
                  <a:tcPr marL="34290" marR="34290" marT="17145" marB="17145"/>
                </a:tc>
                <a:extLst>
                  <a:ext uri="{0D108BD9-81ED-4DB2-BD59-A6C34878D82A}">
                    <a16:rowId xmlns:a16="http://schemas.microsoft.com/office/drawing/2014/main" val="2579285"/>
                  </a:ext>
                </a:extLst>
              </a:tr>
              <a:tr h="290470">
                <a:tc>
                  <a:txBody>
                    <a:bodyPr/>
                    <a:lstStyle/>
                    <a:p>
                      <a:pPr marL="0" marR="0" lvl="0" indent="0" algn="l" defTabSz="8076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/>
                        <a:t>Measles2</a:t>
                      </a:r>
                    </a:p>
                  </a:txBody>
                  <a:tcPr marL="34290" marR="34290" marT="17145" marB="1714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/>
                        <a:t>Not available</a:t>
                      </a:r>
                    </a:p>
                  </a:txBody>
                  <a:tcPr marL="34290" marR="34290" marT="17145" marB="1714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48%</a:t>
                      </a:r>
                    </a:p>
                  </a:txBody>
                  <a:tcPr marL="34290" marR="34290" marT="17145" marB="17145"/>
                </a:tc>
                <a:extLst>
                  <a:ext uri="{0D108BD9-81ED-4DB2-BD59-A6C34878D82A}">
                    <a16:rowId xmlns:a16="http://schemas.microsoft.com/office/drawing/2014/main" val="4110764828"/>
                  </a:ext>
                </a:extLst>
              </a:tr>
              <a:tr h="290470">
                <a:tc>
                  <a:txBody>
                    <a:bodyPr/>
                    <a:lstStyle/>
                    <a:p>
                      <a:r>
                        <a:rPr lang="en-US" sz="2200" dirty="0"/>
                        <a:t>Rota</a:t>
                      </a:r>
                    </a:p>
                  </a:txBody>
                  <a:tcPr marL="34290" marR="34290" marT="17145" marB="1714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/>
                        <a:t>67%</a:t>
                      </a:r>
                    </a:p>
                  </a:txBody>
                  <a:tcPr marL="34290" marR="34290" marT="17145" marB="1714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65%</a:t>
                      </a:r>
                    </a:p>
                  </a:txBody>
                  <a:tcPr marL="34290" marR="34290" marT="17145" marB="17145"/>
                </a:tc>
                <a:extLst>
                  <a:ext uri="{0D108BD9-81ED-4DB2-BD59-A6C34878D82A}">
                    <a16:rowId xmlns:a16="http://schemas.microsoft.com/office/drawing/2014/main" val="256669758"/>
                  </a:ext>
                </a:extLst>
              </a:tr>
            </a:tbl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A85E5A8C-5AF2-B875-5977-3E208BAF38E5}"/>
              </a:ext>
            </a:extLst>
          </p:cNvPr>
          <p:cNvSpPr/>
          <p:nvPr/>
        </p:nvSpPr>
        <p:spPr>
          <a:xfrm>
            <a:off x="5735205" y="5663611"/>
            <a:ext cx="484440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solidFill>
                  <a:srgbClr val="C00000"/>
                </a:solidFill>
              </a:rPr>
              <a:t>Source: WHO Immunization dashboard, </a:t>
            </a:r>
            <a:r>
              <a:rPr lang="en-US" sz="1200" dirty="0">
                <a:hlinkClick r:id="rId3"/>
              </a:rPr>
              <a:t>WHO Immunization Data portal</a:t>
            </a:r>
            <a:endParaRPr lang="en-US" sz="1200" dirty="0">
              <a:solidFill>
                <a:srgbClr val="C00000"/>
              </a:solidFill>
            </a:endParaRPr>
          </a:p>
        </p:txBody>
      </p:sp>
      <p:pic>
        <p:nvPicPr>
          <p:cNvPr id="3" name="Picture 2" descr="Ethiopia World Map">
            <a:extLst>
              <a:ext uri="{FF2B5EF4-FFF2-40B4-BE49-F238E27FC236}">
                <a16:creationId xmlns:a16="http://schemas.microsoft.com/office/drawing/2014/main" id="{75E2B49A-09A0-6CEF-B1FF-FEBAC7410F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0887" y="100447"/>
            <a:ext cx="1438607" cy="1438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442EC57-53EF-443B-6AEC-6E39519FBD7F}"/>
              </a:ext>
            </a:extLst>
          </p:cNvPr>
          <p:cNvSpPr txBox="1"/>
          <p:nvPr/>
        </p:nvSpPr>
        <p:spPr>
          <a:xfrm>
            <a:off x="2063970" y="4965321"/>
            <a:ext cx="246870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200" dirty="0">
                <a:solidFill>
                  <a:srgbClr val="C00000"/>
                </a:solidFill>
              </a:rPr>
              <a:t>Source: EDHS 2000-Mini EDHS 2019</a:t>
            </a:r>
            <a:endParaRPr lang="en-US" sz="1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6379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AF019-D0FB-410A-A194-7D5C4E4F7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230" y="349917"/>
            <a:ext cx="9578340" cy="1024610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solidFill>
                  <a:srgbClr val="C00000"/>
                </a:solidFill>
              </a:rPr>
              <a:t>Immunization services during public health emergencies/ pandemic situation, conflict and humanitarian crisis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738EF-CFB9-4BE7-8096-5CDDFE1907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26258" y="1598449"/>
            <a:ext cx="5406656" cy="4212879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Challenges</a:t>
            </a:r>
          </a:p>
          <a:p>
            <a:pPr lvl="1"/>
            <a:r>
              <a:rPr lang="en-US" sz="2400" dirty="0">
                <a:solidFill>
                  <a:srgbClr val="002060"/>
                </a:solidFill>
              </a:rPr>
              <a:t>Health service disruption, precluding routine immunization</a:t>
            </a:r>
          </a:p>
          <a:p>
            <a:pPr lvl="2"/>
            <a:r>
              <a:rPr lang="en-US" sz="2400" dirty="0">
                <a:solidFill>
                  <a:srgbClr val="002060"/>
                </a:solidFill>
              </a:rPr>
              <a:t>most unit facilities and personnel diverted to curb the pandemic</a:t>
            </a:r>
          </a:p>
          <a:p>
            <a:pPr lvl="1"/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223FA92-4AF4-0294-1660-8C08BCA9F7BC}"/>
              </a:ext>
            </a:extLst>
          </p:cNvPr>
          <p:cNvSpPr txBox="1"/>
          <p:nvPr/>
        </p:nvSpPr>
        <p:spPr>
          <a:xfrm flipH="1">
            <a:off x="5474359" y="3310753"/>
            <a:ext cx="4784113" cy="255454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C00000"/>
                </a:solidFill>
              </a:rPr>
              <a:t>62.2% incomplete immunization, despite facility delivery (~73%); 85% took BCG and OPV</a:t>
            </a:r>
          </a:p>
          <a:p>
            <a:pPr algn="ctr"/>
            <a:r>
              <a:rPr lang="en-US" sz="1600" dirty="0">
                <a:solidFill>
                  <a:srgbClr val="C00000"/>
                </a:solidFill>
              </a:rPr>
              <a:t>Immunization dropouts: Penta1 (84%) to Penta3 (72%); PCV1 (84%) to PCV3 (74%)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2060"/>
                </a:solidFill>
              </a:rPr>
              <a:t>Poor maternal health literacy and economy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2060"/>
                </a:solidFill>
              </a:rPr>
              <a:t>Poor service-seeking condition                                       (fear of COVID-19 during transportation)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2060"/>
                </a:solidFill>
              </a:rPr>
              <a:t>Long waiting time at health facilities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2060"/>
                </a:solidFill>
              </a:rPr>
              <a:t>Similar delivery places for COVID-19 screening/ immunization and other EPI vaccines </a:t>
            </a:r>
            <a:endParaRPr lang="en-US" sz="1600" dirty="0">
              <a:solidFill>
                <a:srgbClr val="C00000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5F51955B-0021-B57A-F31E-4FEAF2E8C0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2365" y="1447629"/>
            <a:ext cx="4179829" cy="176036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2EDBFCC-16DA-5413-FAED-B3A22FB5217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11419" y="3475150"/>
            <a:ext cx="3447394" cy="2181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781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AF019-D0FB-410A-A194-7D5C4E4F7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C00000"/>
                </a:solidFill>
              </a:rPr>
              <a:t>Other challenges for better immunization services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738EF-CFB9-4BE7-8096-5CDDFE1907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54380" y="1521194"/>
            <a:ext cx="4663440" cy="4391925"/>
          </a:xfrm>
        </p:spPr>
        <p:txBody>
          <a:bodyPr>
            <a:noAutofit/>
          </a:bodyPr>
          <a:lstStyle/>
          <a:p>
            <a:r>
              <a:rPr lang="en-US" sz="2000" dirty="0">
                <a:solidFill>
                  <a:srgbClr val="002060"/>
                </a:solidFill>
              </a:rPr>
              <a:t>Access to proven/new vaccines</a:t>
            </a:r>
          </a:p>
          <a:p>
            <a:pPr lvl="1"/>
            <a:r>
              <a:rPr lang="en-US" sz="2000" dirty="0">
                <a:solidFill>
                  <a:srgbClr val="002060"/>
                </a:solidFill>
              </a:rPr>
              <a:t>Expensive cost and financing needs </a:t>
            </a:r>
          </a:p>
          <a:p>
            <a:pPr lvl="1"/>
            <a:r>
              <a:rPr lang="en-US" sz="2000" dirty="0">
                <a:solidFill>
                  <a:srgbClr val="002060"/>
                </a:solidFill>
              </a:rPr>
              <a:t>Global supply constraints</a:t>
            </a:r>
          </a:p>
          <a:p>
            <a:pPr lvl="1"/>
            <a:r>
              <a:rPr lang="en-US" sz="2000" dirty="0">
                <a:solidFill>
                  <a:srgbClr val="002060"/>
                </a:solidFill>
              </a:rPr>
              <a:t>Hesitancies and resistance for new vaccines </a:t>
            </a:r>
          </a:p>
          <a:p>
            <a:r>
              <a:rPr lang="en-US" sz="2000" dirty="0">
                <a:solidFill>
                  <a:srgbClr val="002060"/>
                </a:solidFill>
              </a:rPr>
              <a:t>Internal displacement and humanitarian crisis due to conflicts </a:t>
            </a:r>
          </a:p>
          <a:p>
            <a:r>
              <a:rPr lang="en-US" sz="2000" dirty="0">
                <a:solidFill>
                  <a:srgbClr val="002060"/>
                </a:solidFill>
              </a:rPr>
              <a:t>Poor vaccination coverage in some settings (pastoralist and semi-pastoralist communities) </a:t>
            </a:r>
          </a:p>
          <a:p>
            <a:r>
              <a:rPr lang="en-US" sz="2000" dirty="0">
                <a:solidFill>
                  <a:srgbClr val="002060"/>
                </a:solidFill>
              </a:rPr>
              <a:t>Catch-up vaccination strategies (for missed or interrupted doses) recently introduced </a:t>
            </a:r>
          </a:p>
          <a:p>
            <a:endParaRPr lang="en-US" sz="2000" dirty="0">
              <a:solidFill>
                <a:srgbClr val="002060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097D9B-406D-18CF-78EF-F5714C115B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54980" y="1521194"/>
            <a:ext cx="4848860" cy="3843682"/>
          </a:xfrm>
        </p:spPr>
        <p:txBody>
          <a:bodyPr>
            <a:noAutofit/>
          </a:bodyPr>
          <a:lstStyle/>
          <a:p>
            <a:r>
              <a:rPr lang="en-US" sz="2000" dirty="0">
                <a:solidFill>
                  <a:srgbClr val="002060"/>
                </a:solidFill>
              </a:rPr>
              <a:t>Infrastructure: lack of cold chain facilities</a:t>
            </a:r>
          </a:p>
          <a:p>
            <a:endParaRPr lang="en-US" sz="2000" dirty="0">
              <a:solidFill>
                <a:srgbClr val="002060"/>
              </a:solidFill>
            </a:endParaRPr>
          </a:p>
          <a:p>
            <a:r>
              <a:rPr lang="en-US" sz="2000" dirty="0">
                <a:solidFill>
                  <a:srgbClr val="002060"/>
                </a:solidFill>
              </a:rPr>
              <a:t>Weak surveillance system </a:t>
            </a:r>
          </a:p>
          <a:p>
            <a:pPr lvl="1"/>
            <a:r>
              <a:rPr lang="en-US" sz="2000" dirty="0">
                <a:solidFill>
                  <a:srgbClr val="002060"/>
                </a:solidFill>
              </a:rPr>
              <a:t>Lack of data digitalization</a:t>
            </a:r>
          </a:p>
          <a:p>
            <a:pPr lvl="1"/>
            <a:r>
              <a:rPr lang="en-US" sz="2000" dirty="0">
                <a:solidFill>
                  <a:srgbClr val="002060"/>
                </a:solidFill>
              </a:rPr>
              <a:t>Delays in reporting, data quality issues </a:t>
            </a:r>
          </a:p>
          <a:p>
            <a:pPr lvl="1"/>
            <a:r>
              <a:rPr lang="en-US" sz="2000" dirty="0">
                <a:solidFill>
                  <a:srgbClr val="002060"/>
                </a:solidFill>
              </a:rPr>
              <a:t>Staff turn-over</a:t>
            </a:r>
          </a:p>
          <a:p>
            <a:pPr lvl="1"/>
            <a:r>
              <a:rPr lang="en-US" sz="2000" dirty="0">
                <a:solidFill>
                  <a:srgbClr val="002060"/>
                </a:solidFill>
              </a:rPr>
              <a:t>Estimation of diseases burden</a:t>
            </a:r>
          </a:p>
          <a:p>
            <a:pPr lvl="1"/>
            <a:r>
              <a:rPr lang="en-US" sz="2000" dirty="0">
                <a:solidFill>
                  <a:srgbClr val="002060"/>
                </a:solidFill>
              </a:rPr>
              <a:t>Poor regulatory frameworks in place to follow S/AE or PMS</a:t>
            </a:r>
          </a:p>
          <a:p>
            <a:pPr lvl="1"/>
            <a:r>
              <a:rPr lang="en-US" sz="2000" dirty="0">
                <a:solidFill>
                  <a:srgbClr val="002060"/>
                </a:solidFill>
              </a:rPr>
              <a:t>Poor research landscape and lab infrastructure/capacity </a:t>
            </a:r>
          </a:p>
          <a:p>
            <a:endParaRPr lang="en-US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102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AF019-D0FB-410A-A194-7D5C4E4F7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C00000"/>
                </a:solidFill>
              </a:rPr>
              <a:t>E-NITAG’s role in the immunization services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AF3B9D-86FD-4DEF-B860-D908D5CC5B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380" y="1612634"/>
            <a:ext cx="9464040" cy="4122737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Advise to introduce COVID-19 vaccines </a:t>
            </a:r>
          </a:p>
          <a:p>
            <a:r>
              <a:rPr lang="en-US" sz="2400" dirty="0">
                <a:solidFill>
                  <a:srgbClr val="002060"/>
                </a:solidFill>
              </a:rPr>
              <a:t>E</a:t>
            </a:r>
            <a:r>
              <a:rPr lang="en-US" sz="2400" dirty="0">
                <a:solidFill>
                  <a:srgbClr val="002060"/>
                </a:solidFill>
                <a:effectLst/>
              </a:rPr>
              <a:t>fforts to make routine immunization </a:t>
            </a:r>
            <a:r>
              <a:rPr lang="en-US" sz="2400" dirty="0">
                <a:solidFill>
                  <a:srgbClr val="002060"/>
                </a:solidFill>
              </a:rPr>
              <a:t>and continued measles vaccination campaigns </a:t>
            </a:r>
            <a:r>
              <a:rPr lang="en-US" sz="2400" dirty="0">
                <a:solidFill>
                  <a:srgbClr val="002060"/>
                </a:solidFill>
                <a:effectLst/>
              </a:rPr>
              <a:t>as one of essential services during </a:t>
            </a:r>
            <a:r>
              <a:rPr lang="en-US" sz="2400" dirty="0">
                <a:solidFill>
                  <a:srgbClr val="002060"/>
                </a:solidFill>
              </a:rPr>
              <a:t>the ongoing pandemic</a:t>
            </a:r>
            <a:endParaRPr lang="en-US" sz="2400" dirty="0">
              <a:solidFill>
                <a:srgbClr val="002060"/>
              </a:solidFill>
              <a:effectLst/>
            </a:endParaRPr>
          </a:p>
          <a:p>
            <a:r>
              <a:rPr lang="en-US" sz="2400" dirty="0">
                <a:solidFill>
                  <a:srgbClr val="002060"/>
                </a:solidFill>
                <a:effectLst/>
              </a:rPr>
              <a:t>Advise </a:t>
            </a:r>
            <a:r>
              <a:rPr lang="en-US" sz="2400" dirty="0">
                <a:solidFill>
                  <a:srgbClr val="002060"/>
                </a:solidFill>
              </a:rPr>
              <a:t>to the MoH:</a:t>
            </a:r>
          </a:p>
          <a:p>
            <a:pPr lvl="1"/>
            <a:r>
              <a:rPr lang="en-US" sz="2400" dirty="0">
                <a:solidFill>
                  <a:srgbClr val="002060"/>
                </a:solidFill>
                <a:effectLst/>
              </a:rPr>
              <a:t>Vaccine delivery using chartered airplane</a:t>
            </a:r>
          </a:p>
          <a:p>
            <a:pPr lvl="1"/>
            <a:r>
              <a:rPr lang="en-US" sz="2400" dirty="0">
                <a:solidFill>
                  <a:srgbClr val="002060"/>
                </a:solidFill>
                <a:effectLst/>
              </a:rPr>
              <a:t>Use of mobile team</a:t>
            </a:r>
          </a:p>
          <a:p>
            <a:pPr lvl="1"/>
            <a:r>
              <a:rPr lang="en-US" sz="2400" dirty="0">
                <a:solidFill>
                  <a:srgbClr val="002060"/>
                </a:solidFill>
                <a:effectLst/>
              </a:rPr>
              <a:t>Service delivery through humanitarian organizations (IRC, WHO, UNICEF) and other local CSOs</a:t>
            </a:r>
          </a:p>
          <a:p>
            <a:pPr lvl="1"/>
            <a:r>
              <a:rPr lang="en-US" sz="2400" dirty="0">
                <a:solidFill>
                  <a:srgbClr val="002060"/>
                </a:solidFill>
                <a:effectLst/>
              </a:rPr>
              <a:t>Development of catch-up vaccination guide and implementation of integrated catch-up vaccination </a:t>
            </a:r>
            <a:r>
              <a:rPr lang="en-US" sz="2400" dirty="0">
                <a:solidFill>
                  <a:srgbClr val="002060"/>
                </a:solidFill>
              </a:rPr>
              <a:t>service </a:t>
            </a:r>
            <a:r>
              <a:rPr lang="en-US" sz="2400" dirty="0">
                <a:solidFill>
                  <a:srgbClr val="002060"/>
                </a:solidFill>
                <a:effectLst/>
              </a:rPr>
              <a:t>in areas with intensive interruptions</a:t>
            </a:r>
            <a:endParaRPr lang="en-US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49938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AF019-D0FB-410A-A194-7D5C4E4F7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C00000"/>
                </a:solidFill>
              </a:rPr>
              <a:t>Opportunities for better immunization services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AF3B9D-86FD-4DEF-B860-D908D5CC5B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>
                <a:solidFill>
                  <a:srgbClr val="002060"/>
                </a:solidFill>
              </a:rPr>
              <a:t>National/regional awakening for self sufficiency in vaccine manufactory</a:t>
            </a:r>
          </a:p>
          <a:p>
            <a:r>
              <a:rPr lang="en-US" sz="2800" dirty="0">
                <a:solidFill>
                  <a:srgbClr val="002060"/>
                </a:solidFill>
              </a:rPr>
              <a:t>Political commitment </a:t>
            </a:r>
          </a:p>
          <a:p>
            <a:r>
              <a:rPr lang="en-US" sz="2800" dirty="0">
                <a:solidFill>
                  <a:srgbClr val="002060"/>
                </a:solidFill>
              </a:rPr>
              <a:t>Support from Africa CDC, WHO and others in promoting local vaccine production </a:t>
            </a:r>
          </a:p>
          <a:p>
            <a:r>
              <a:rPr lang="en-US" sz="2800" dirty="0">
                <a:solidFill>
                  <a:srgbClr val="002060"/>
                </a:solidFill>
              </a:rPr>
              <a:t>Capacity building and strengthening for lab infrastructure </a:t>
            </a:r>
          </a:p>
          <a:p>
            <a:endParaRPr lang="en-US" sz="2800" dirty="0">
              <a:solidFill>
                <a:srgbClr val="002060"/>
              </a:solidFill>
            </a:endParaRPr>
          </a:p>
          <a:p>
            <a:endParaRPr lang="en-US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90856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1094</TotalTime>
  <Words>659</Words>
  <Application>Microsoft Office PowerPoint</Application>
  <PresentationFormat>Custom</PresentationFormat>
  <Paragraphs>119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Roboto</vt:lpstr>
      <vt:lpstr>Office Theme</vt:lpstr>
      <vt:lpstr>Conducting routine immunizations during public health emergencies: Experiences and lessons from E-NITAG</vt:lpstr>
      <vt:lpstr>Ethiopia’s context </vt:lpstr>
      <vt:lpstr>Ethiopia’s context </vt:lpstr>
      <vt:lpstr>Immunization services during public health emergencies/ pandemic situation, conflict and humanitarian crisis  </vt:lpstr>
      <vt:lpstr>Other challenges for better immunization services</vt:lpstr>
      <vt:lpstr>E-NITAG’s role in the immunization services</vt:lpstr>
      <vt:lpstr>Opportunities for better immunization services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Conducting routine immunizations during public health emergencies: Ethiopian NITAG to share experiences and lessons learnt</dc:title>
  <dc:creator>Liya</dc:creator>
  <cp:lastModifiedBy>Liya</cp:lastModifiedBy>
  <cp:revision>125</cp:revision>
  <dcterms:created xsi:type="dcterms:W3CDTF">2023-09-25T18:02:22Z</dcterms:created>
  <dcterms:modified xsi:type="dcterms:W3CDTF">2023-09-28T15:04:55Z</dcterms:modified>
</cp:coreProperties>
</file>