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0"/>
  </p:notesMasterIdLst>
  <p:sldIdLst>
    <p:sldId id="257" r:id="rId3"/>
    <p:sldId id="258" r:id="rId4"/>
    <p:sldId id="272" r:id="rId5"/>
    <p:sldId id="261" r:id="rId6"/>
    <p:sldId id="260" r:id="rId7"/>
    <p:sldId id="262" r:id="rId8"/>
    <p:sldId id="263" r:id="rId9"/>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6"/>
    <p:restoredTop sz="50988" autoAdjust="0"/>
  </p:normalViewPr>
  <p:slideViewPr>
    <p:cSldViewPr snapToGrid="0" snapToObjects="1">
      <p:cViewPr varScale="1">
        <p:scale>
          <a:sx n="54" d="100"/>
          <a:sy n="54" d="100"/>
        </p:scale>
        <p:origin x="2576" y="20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theme" Target="theme/theme1.xml" /><Relationship Id="rId3" Type="http://schemas.openxmlformats.org/officeDocument/2006/relationships/slide" Target="slides/slide1.xml" /><Relationship Id="rId7" Type="http://schemas.openxmlformats.org/officeDocument/2006/relationships/slide" Target="slides/slide5.xml" /><Relationship Id="rId12" Type="http://schemas.openxmlformats.org/officeDocument/2006/relationships/viewProps" Target="viewProps.xml" /><Relationship Id="rId2" Type="http://schemas.openxmlformats.org/officeDocument/2006/relationships/slideMaster" Target="slideMasters/slideMaster2.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presProps" Target="presProps.xml" /><Relationship Id="rId5" Type="http://schemas.openxmlformats.org/officeDocument/2006/relationships/slide" Target="slides/slide3.xml" /><Relationship Id="rId10" Type="http://schemas.openxmlformats.org/officeDocument/2006/relationships/notesMaster" Target="notesMasters/notesMaster1.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E18969-A703-CC4E-A582-C5C53E416CB4}" type="datetimeFigureOut">
              <a:rPr lang="en-US" smtClean="0"/>
              <a:t>4/9/2020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11063-E47D-464B-B888-E01BC4D2B1E3}" type="slidenum">
              <a:rPr lang="en-US" smtClean="0"/>
              <a:t>‹#›</a:t>
            </a:fld>
            <a:endParaRPr lang="en-US"/>
          </a:p>
        </p:txBody>
      </p:sp>
    </p:spTree>
    <p:extLst>
      <p:ext uri="{BB962C8B-B14F-4D97-AF65-F5344CB8AC3E}">
        <p14:creationId xmlns:p14="http://schemas.microsoft.com/office/powerpoint/2010/main" val="339029418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BF421C-FB4C-0F46-8509-D8464060EAA3}" type="slidenum">
              <a:rPr lang="en-US" smtClean="0"/>
              <a:t>1</a:t>
            </a:fld>
            <a:endParaRPr lang="en-US"/>
          </a:p>
        </p:txBody>
      </p:sp>
    </p:spTree>
    <p:extLst>
      <p:ext uri="{BB962C8B-B14F-4D97-AF65-F5344CB8AC3E}">
        <p14:creationId xmlns:p14="http://schemas.microsoft.com/office/powerpoint/2010/main" val="4225771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71450" indent="-171450">
              <a:buFontTx/>
              <a:buChar char="-"/>
            </a:pPr>
            <a:r>
              <a:rPr lang="en-US" dirty="0"/>
              <a:t>Critical and socially transformative approaches in scholarship and practice have emerged as important in recent years, but how do we really engage with the conditions that influence people’s lives in meaningful ways and what theory or theories can help us to do this?</a:t>
            </a:r>
          </a:p>
          <a:p>
            <a:pPr marL="171450" indent="-171450">
              <a:buFontTx/>
              <a:buChar char="-"/>
            </a:pPr>
            <a:r>
              <a:rPr lang="en-US" dirty="0"/>
              <a:t>In this presentation we propose that the Occupation-based Community Development Framework is an important offering, since it draws on occupational science constructs</a:t>
            </a:r>
            <a:r>
              <a:rPr lang="en-US" baseline="0" dirty="0"/>
              <a:t> </a:t>
            </a:r>
            <a:r>
              <a:rPr lang="en-US" dirty="0"/>
              <a:t>as a mechanism for both understanding the issues that reside within contexts, as well as prompting particular actions that have the potential to contribute to social transformation.</a:t>
            </a:r>
          </a:p>
        </p:txBody>
      </p:sp>
      <p:sp>
        <p:nvSpPr>
          <p:cNvPr id="4" name="Slide Number Placeholder 3"/>
          <p:cNvSpPr>
            <a:spLocks noGrp="1"/>
          </p:cNvSpPr>
          <p:nvPr>
            <p:ph type="sldNum" sz="quarter" idx="10"/>
          </p:nvPr>
        </p:nvSpPr>
        <p:spPr/>
        <p:txBody>
          <a:bodyPr/>
          <a:lstStyle/>
          <a:p>
            <a:fld id="{55F11063-E47D-464B-B888-E01BC4D2B1E3}" type="slidenum">
              <a:rPr lang="en-US" smtClean="0"/>
              <a:t>2</a:t>
            </a:fld>
            <a:endParaRPr lang="en-US"/>
          </a:p>
        </p:txBody>
      </p:sp>
    </p:spTree>
    <p:extLst>
      <p:ext uri="{BB962C8B-B14F-4D97-AF65-F5344CB8AC3E}">
        <p14:creationId xmlns:p14="http://schemas.microsoft.com/office/powerpoint/2010/main" val="1992052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Shape 245"/>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a:p>
            <a:pPr marL="171450" indent="-171450">
              <a:buFontTx/>
              <a:buChar char="-"/>
            </a:pPr>
            <a:r>
              <a:rPr lang="en-US" dirty="0"/>
              <a:t>Although a full explanation of the </a:t>
            </a:r>
            <a:r>
              <a:rPr lang="en-US" dirty="0" err="1"/>
              <a:t>ObCD</a:t>
            </a:r>
            <a:r>
              <a:rPr lang="en-US" dirty="0"/>
              <a:t> framework is beyond the scope of this presentation we present a brief summary.</a:t>
            </a:r>
          </a:p>
          <a:p>
            <a:pPr marL="171450" indent="-171450">
              <a:buFontTx/>
              <a:buChar char="-"/>
            </a:pPr>
            <a:r>
              <a:rPr lang="en-US" dirty="0"/>
              <a:t>The framework has four phases which occur iteratively in a non-linear fashion. Each of the phases encompasses reasoning approaches that guide OT’s actions when designing actions for change in collaboration with communities. </a:t>
            </a:r>
          </a:p>
          <a:p>
            <a:pPr marL="171450" indent="-171450">
              <a:buFontTx/>
              <a:buChar char="-"/>
            </a:pPr>
            <a:r>
              <a:rPr lang="en-US" dirty="0"/>
              <a:t>The framework as a whole is </a:t>
            </a:r>
            <a:r>
              <a:rPr lang="en-US" dirty="0" err="1"/>
              <a:t>centred</a:t>
            </a:r>
            <a:r>
              <a:rPr lang="en-US" dirty="0"/>
              <a:t> around the use of occupational science constructs (by way of example theories about occupational choice, consciousness and potential) and the use of participatory methods. A collaborative approach thus enables occupational therapists and communities to consider how occupational engagement is understood and forefronts the use of socio-politically focused OS constructs to do so. </a:t>
            </a:r>
            <a:endParaRPr sz="1200" b="0" i="0" u="none" strike="noStrike" cap="none" dirty="0">
              <a:solidFill>
                <a:schemeClr val="dk1"/>
              </a:solidFill>
              <a:latin typeface="Calibri"/>
              <a:ea typeface="Calibri"/>
              <a:cs typeface="Calibri"/>
              <a:sym typeface="Calibri"/>
            </a:endParaRPr>
          </a:p>
        </p:txBody>
      </p:sp>
      <p:sp>
        <p:nvSpPr>
          <p:cNvPr id="246" name="Shape 246"/>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3</a:t>
            </a:fld>
            <a:endParaRPr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58936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Our understanding of how to apply occupational science theory to support OT practice has grown through an iterative relationship between scholarship and practice-based evidence that informed our work within community development practice and the development of the </a:t>
            </a:r>
            <a:r>
              <a:rPr lang="en-US" dirty="0" err="1"/>
              <a:t>ObCD</a:t>
            </a:r>
            <a:r>
              <a:rPr lang="en-US" dirty="0"/>
              <a:t> framework. We will illustrate some of the key principles for the application of occupational science theories through a case example of an occupation-based community development campaign in South Africa.</a:t>
            </a:r>
          </a:p>
          <a:p>
            <a:endParaRPr lang="en-US" dirty="0"/>
          </a:p>
        </p:txBody>
      </p:sp>
      <p:sp>
        <p:nvSpPr>
          <p:cNvPr id="4" name="Slide Number Placeholder 3"/>
          <p:cNvSpPr>
            <a:spLocks noGrp="1"/>
          </p:cNvSpPr>
          <p:nvPr>
            <p:ph type="sldNum" sz="quarter" idx="10"/>
          </p:nvPr>
        </p:nvSpPr>
        <p:spPr/>
        <p:txBody>
          <a:bodyPr/>
          <a:lstStyle/>
          <a:p>
            <a:fld id="{55F11063-E47D-464B-B888-E01BC4D2B1E3}" type="slidenum">
              <a:rPr lang="en-US" smtClean="0"/>
              <a:t>4</a:t>
            </a:fld>
            <a:endParaRPr lang="en-US"/>
          </a:p>
        </p:txBody>
      </p:sp>
    </p:spTree>
    <p:extLst>
      <p:ext uri="{BB962C8B-B14F-4D97-AF65-F5344CB8AC3E}">
        <p14:creationId xmlns:p14="http://schemas.microsoft.com/office/powerpoint/2010/main" val="1261887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pPr lvl="0"/>
            <a:r>
              <a:rPr lang="en-US" sz="1200" kern="1200" dirty="0">
                <a:solidFill>
                  <a:schemeClr val="tx1"/>
                </a:solidFill>
                <a:effectLst/>
                <a:latin typeface="+mn-lt"/>
                <a:ea typeface="+mn-ea"/>
                <a:cs typeface="+mn-cs"/>
              </a:rPr>
              <a:t>The Lavender Hill Heroes campaign is a story about working with young adolescents and teachers in a school in Lavender Hill, a community on the Cape Flats in Cape Town, where many young people are exposed to harsh social realities that impact on how they can participate both now and in the future. School in this community is something that many young people do not believe will take them anywhere. In many cases they are right. So when one of our final year occupational therapy students arrived in this context and began to understand the issues related to the participation of grade 7 learners at school, her initial thoughts about the grade 7’s she was assigned to work with was that these children needed a homework club to ensure that their performance in school was enhanced.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However, the theoretical guidance provided through </a:t>
            </a:r>
            <a:r>
              <a:rPr lang="en-US" sz="1200" kern="1200" dirty="0" err="1">
                <a:solidFill>
                  <a:schemeClr val="tx1"/>
                </a:solidFill>
                <a:effectLst/>
                <a:latin typeface="+mn-lt"/>
                <a:ea typeface="+mn-ea"/>
                <a:cs typeface="+mn-cs"/>
              </a:rPr>
              <a:t>ObCD</a:t>
            </a:r>
            <a:r>
              <a:rPr lang="en-US" sz="1200" kern="1200" dirty="0">
                <a:solidFill>
                  <a:schemeClr val="tx1"/>
                </a:solidFill>
                <a:effectLst/>
                <a:latin typeface="+mn-lt"/>
                <a:ea typeface="+mn-ea"/>
                <a:cs typeface="+mn-cs"/>
              </a:rPr>
              <a:t> pushed her to use an action learning approach that prompted a critical reflection that uncovered a deeper analysis of the issue and its causes (1).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She realized that the sociopolitical context in this community created a particular view of the world and since </a:t>
            </a:r>
            <a:r>
              <a:rPr lang="en-US" sz="1200" kern="1200" dirty="0" err="1">
                <a:solidFill>
                  <a:schemeClr val="tx1"/>
                </a:solidFill>
                <a:effectLst/>
                <a:latin typeface="+mn-lt"/>
                <a:ea typeface="+mn-ea"/>
                <a:cs typeface="+mn-cs"/>
              </a:rPr>
              <a:t>ObCD</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prioritises</a:t>
            </a:r>
            <a:r>
              <a:rPr lang="en-US" sz="1200" kern="1200" dirty="0">
                <a:solidFill>
                  <a:schemeClr val="tx1"/>
                </a:solidFill>
                <a:effectLst/>
                <a:latin typeface="+mn-lt"/>
                <a:ea typeface="+mn-ea"/>
                <a:cs typeface="+mn-cs"/>
              </a:rPr>
              <a:t> occupational science theories that can help us to understand these issues she turned to considering the construct of occupational possibilities and found that this could help to frame and learn about this issue differently (2).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Through the application of this occupational lens she was able to use the concepts of ‘subjectivities’ and ‘discourses’ to unpack the ‘parts’ of the problem that were showing up in particular ways. She realized that the discourses framing participation in this context made it near to impossible to think differently about participation in school when all the messages and practices framed participation in school as lacking value and as irrelevant in relation to the development of learners’ futures (3).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She considered whether alternate discourses existed and looked for these, finding that there were in fact examples of </a:t>
            </a:r>
            <a:r>
              <a:rPr lang="en-US" sz="1200" kern="1200" dirty="0" err="1">
                <a:solidFill>
                  <a:schemeClr val="tx1"/>
                </a:solidFill>
                <a:effectLst/>
                <a:latin typeface="+mn-lt"/>
                <a:ea typeface="+mn-ea"/>
                <a:cs typeface="+mn-cs"/>
              </a:rPr>
              <a:t>communite</a:t>
            </a:r>
            <a:r>
              <a:rPr lang="en-US" sz="1200" kern="1200" dirty="0">
                <a:solidFill>
                  <a:schemeClr val="tx1"/>
                </a:solidFill>
                <a:effectLst/>
                <a:latin typeface="+mn-lt"/>
                <a:ea typeface="+mn-ea"/>
                <a:cs typeface="+mn-cs"/>
              </a:rPr>
              <a:t> members who portrayed subjectivities that were different to those constructed by the hegemonic discourses in the further conversations she had with teachers (4).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Her renewed understanding, through the application of occupational possibilities, redirected the intervention and the Lavender Hill Heroes campaign was designed (5).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campaign exposed leaners to the alternative stories of community members who were participating in contrary ways to the dominant discourse. This moved the approach beyond performance in school work to consider the reasons for broader participation in school and enabled the community to work on some of the root causes of the problem.</a:t>
            </a:r>
            <a:endParaRPr lang="en-Z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F11063-E47D-464B-B888-E01BC4D2B1E3}" type="slidenum">
              <a:rPr lang="en-US" smtClean="0"/>
              <a:t>5</a:t>
            </a:fld>
            <a:endParaRPr lang="en-US"/>
          </a:p>
        </p:txBody>
      </p:sp>
    </p:spTree>
    <p:extLst>
      <p:ext uri="{BB962C8B-B14F-4D97-AF65-F5344CB8AC3E}">
        <p14:creationId xmlns:p14="http://schemas.microsoft.com/office/powerpoint/2010/main" val="3588702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This case example has shown that using OS theory that is focused on the politics of human occupation, as guided by the </a:t>
            </a:r>
            <a:r>
              <a:rPr lang="en-US" dirty="0" err="1"/>
              <a:t>ObCD</a:t>
            </a:r>
            <a:r>
              <a:rPr lang="en-US" dirty="0"/>
              <a:t>, has value for a more critical approach to OT practice and can re-orientate practice in positive ways. Although we have used an example from community development practice, it highlights some important lessons for occupational therapists wishing to practice more critically in other areas of practice. This learning resides in the value of strategically applying socio-politically focused OS theory that allows therapists to shift their gaze and the design of their interventions in practice.</a:t>
            </a:r>
          </a:p>
        </p:txBody>
      </p:sp>
      <p:sp>
        <p:nvSpPr>
          <p:cNvPr id="4" name="Slide Number Placeholder 3"/>
          <p:cNvSpPr>
            <a:spLocks noGrp="1"/>
          </p:cNvSpPr>
          <p:nvPr>
            <p:ph type="sldNum" sz="quarter" idx="10"/>
          </p:nvPr>
        </p:nvSpPr>
        <p:spPr/>
        <p:txBody>
          <a:bodyPr/>
          <a:lstStyle/>
          <a:p>
            <a:fld id="{55F11063-E47D-464B-B888-E01BC4D2B1E3}" type="slidenum">
              <a:rPr lang="en-US" smtClean="0"/>
              <a:t>6</a:t>
            </a:fld>
            <a:endParaRPr lang="en-US"/>
          </a:p>
        </p:txBody>
      </p:sp>
    </p:spTree>
    <p:extLst>
      <p:ext uri="{BB962C8B-B14F-4D97-AF65-F5344CB8AC3E}">
        <p14:creationId xmlns:p14="http://schemas.microsoft.com/office/powerpoint/2010/main" val="1053182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F11063-E47D-464B-B888-E01BC4D2B1E3}" type="slidenum">
              <a:rPr lang="en-US" smtClean="0"/>
              <a:t>7</a:t>
            </a:fld>
            <a:endParaRPr lang="en-US"/>
          </a:p>
        </p:txBody>
      </p:sp>
    </p:spTree>
    <p:extLst>
      <p:ext uri="{BB962C8B-B14F-4D97-AF65-F5344CB8AC3E}">
        <p14:creationId xmlns:p14="http://schemas.microsoft.com/office/powerpoint/2010/main" val="32178010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000">
                <a:solidFill>
                  <a:srgbClr val="9D0000"/>
                </a:solidFill>
                <a:latin typeface="Century Gothic" panose="020B0502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sz="2800">
                <a:solidFill>
                  <a:schemeClr val="tx1">
                    <a:tint val="75000"/>
                  </a:schemeClr>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extBox 6"/>
          <p:cNvSpPr txBox="1">
            <a:spLocks noChangeArrowheads="1"/>
          </p:cNvSpPr>
          <p:nvPr userDrawn="1"/>
        </p:nvSpPr>
        <p:spPr bwMode="auto">
          <a:xfrm>
            <a:off x="0" y="5919788"/>
            <a:ext cx="12192000" cy="277812"/>
          </a:xfrm>
          <a:prstGeom prst="rect">
            <a:avLst/>
          </a:prstGeom>
          <a:solidFill>
            <a:srgbClr val="800000"/>
          </a:solidFill>
          <a:ln>
            <a:noFill/>
          </a:ln>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1200" dirty="0">
                <a:solidFill>
                  <a:schemeClr val="bg1"/>
                </a:solidFill>
                <a:latin typeface="Century Gothic" charset="0"/>
                <a:cs typeface="Century Gothic" charset="0"/>
              </a:rPr>
              <a:t>cutting edge research                 world class training and education              partnering for patient-</a:t>
            </a:r>
            <a:r>
              <a:rPr lang="en-US" sz="1200" dirty="0" err="1">
                <a:solidFill>
                  <a:schemeClr val="bg1"/>
                </a:solidFill>
                <a:latin typeface="Century Gothic" charset="0"/>
                <a:cs typeface="Century Gothic" charset="0"/>
              </a:rPr>
              <a:t>centred</a:t>
            </a:r>
            <a:r>
              <a:rPr lang="en-US" sz="1200" dirty="0">
                <a:solidFill>
                  <a:schemeClr val="bg1"/>
                </a:solidFill>
                <a:latin typeface="Century Gothic" charset="0"/>
                <a:cs typeface="Century Gothic" charset="0"/>
              </a:rPr>
              <a:t> health services</a:t>
            </a:r>
          </a:p>
        </p:txBody>
      </p:sp>
      <p:pic>
        <p:nvPicPr>
          <p:cNvPr id="8" name="Picture 5" descr="fhs_logo_alpha.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27165" y="639042"/>
            <a:ext cx="1047507" cy="8636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extBox 3"/>
          <p:cNvSpPr txBox="1">
            <a:spLocks noChangeArrowheads="1"/>
          </p:cNvSpPr>
          <p:nvPr userDrawn="1"/>
        </p:nvSpPr>
        <p:spPr bwMode="auto">
          <a:xfrm>
            <a:off x="4533900" y="492770"/>
            <a:ext cx="6341533" cy="12926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2400" dirty="0">
                <a:solidFill>
                  <a:srgbClr val="800000"/>
                </a:solidFill>
                <a:latin typeface="Century Gothic" charset="0"/>
                <a:cs typeface="Century Gothic" charset="0"/>
              </a:rPr>
              <a:t>FACULTY OF HEALTH SCIENCES</a:t>
            </a:r>
          </a:p>
          <a:p>
            <a:pPr algn="ctr"/>
            <a:endParaRPr lang="en-US" dirty="0">
              <a:solidFill>
                <a:srgbClr val="800000"/>
              </a:solidFill>
              <a:latin typeface="Century Gothic" charset="0"/>
              <a:cs typeface="Century Gothic" charset="0"/>
            </a:endParaRPr>
          </a:p>
          <a:p>
            <a:r>
              <a:rPr lang="en-US" dirty="0">
                <a:solidFill>
                  <a:srgbClr val="800000"/>
                </a:solidFill>
                <a:latin typeface="Century Gothic" charset="0"/>
                <a:cs typeface="Century Gothic" charset="0"/>
              </a:rPr>
              <a:t>UNIVERSITY OF CAPE TOWN</a:t>
            </a:r>
          </a:p>
          <a:p>
            <a:endParaRPr lang="en-US" dirty="0">
              <a:solidFill>
                <a:srgbClr val="800000"/>
              </a:solidFill>
            </a:endParaRPr>
          </a:p>
        </p:txBody>
      </p:sp>
      <p:cxnSp>
        <p:nvCxnSpPr>
          <p:cNvPr id="10" name="Straight Connector 9"/>
          <p:cNvCxnSpPr/>
          <p:nvPr userDrawn="1"/>
        </p:nvCxnSpPr>
        <p:spPr>
          <a:xfrm>
            <a:off x="4229279" y="524630"/>
            <a:ext cx="0" cy="987877"/>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728384" y="5919788"/>
            <a:ext cx="0" cy="2778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7215717" y="5919788"/>
            <a:ext cx="0" cy="2778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3" name="Picture 12" descr="logocircless.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02064" y="524629"/>
            <a:ext cx="1326320" cy="1007998"/>
          </a:xfrm>
          <a:prstGeom prst="rect">
            <a:avLst/>
          </a:prstGeom>
        </p:spPr>
      </p:pic>
    </p:spTree>
    <p:extLst>
      <p:ext uri="{BB962C8B-B14F-4D97-AF65-F5344CB8AC3E}">
        <p14:creationId xmlns:p14="http://schemas.microsoft.com/office/powerpoint/2010/main" val="2810963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1C9A90-E4D6-B94D-85C1-C800468FE808}" type="datetimeFigureOut">
              <a:rPr lang="en-US" smtClean="0"/>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605564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1C9A90-E4D6-B94D-85C1-C800468FE808}" type="datetimeFigureOut">
              <a:rPr lang="en-US" smtClean="0"/>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205294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1C9A90-E4D6-B94D-85C1-C800468FE808}"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81022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1C9A90-E4D6-B94D-85C1-C800468FE808}"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4379532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1C9A90-E4D6-B94D-85C1-C800468FE80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38649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1C9A90-E4D6-B94D-85C1-C800468FE80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2383776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9D0000"/>
                </a:solidFill>
                <a:latin typeface="Century Gothic" panose="020B0502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p:cNvGrpSpPr/>
          <p:nvPr userDrawn="1"/>
        </p:nvGrpSpPr>
        <p:grpSpPr>
          <a:xfrm>
            <a:off x="0" y="6270807"/>
            <a:ext cx="12192000" cy="573403"/>
            <a:chOff x="0" y="6498006"/>
            <a:chExt cx="9144000" cy="573403"/>
          </a:xfrm>
          <a:solidFill>
            <a:srgbClr val="FFFFFF"/>
          </a:solidFill>
        </p:grpSpPr>
        <p:sp>
          <p:nvSpPr>
            <p:cNvPr id="8" name="TextBox 7"/>
            <p:cNvSpPr txBox="1"/>
            <p:nvPr/>
          </p:nvSpPr>
          <p:spPr>
            <a:xfrm>
              <a:off x="0" y="6498006"/>
              <a:ext cx="9144000" cy="369332"/>
            </a:xfrm>
            <a:prstGeom prst="rect">
              <a:avLst/>
            </a:prstGeom>
            <a:grpFill/>
          </p:spPr>
          <p:txBody>
            <a:bodyPr>
              <a:spAutoFit/>
            </a:bodyPr>
            <a:lstStyle/>
            <a:p>
              <a:pPr fontAlgn="auto">
                <a:spcBef>
                  <a:spcPts val="0"/>
                </a:spcBef>
                <a:spcAft>
                  <a:spcPts val="0"/>
                </a:spcAft>
                <a:defRPr/>
              </a:pPr>
              <a:endParaRPr lang="en-US" dirty="0">
                <a:latin typeface="+mn-lt"/>
                <a:ea typeface="+mn-ea"/>
                <a:cs typeface="+mn-cs"/>
              </a:endParaRPr>
            </a:p>
          </p:txBody>
        </p:sp>
        <p:grpSp>
          <p:nvGrpSpPr>
            <p:cNvPr id="9" name="Group 8"/>
            <p:cNvGrpSpPr/>
            <p:nvPr/>
          </p:nvGrpSpPr>
          <p:grpSpPr>
            <a:xfrm>
              <a:off x="385679" y="6809799"/>
              <a:ext cx="8634768" cy="261610"/>
              <a:chOff x="385679" y="6809799"/>
              <a:chExt cx="8634768" cy="261610"/>
            </a:xfrm>
            <a:grpFill/>
          </p:grpSpPr>
          <p:sp>
            <p:nvSpPr>
              <p:cNvPr id="10" name="TextBox 9"/>
              <p:cNvSpPr txBox="1"/>
              <p:nvPr/>
            </p:nvSpPr>
            <p:spPr>
              <a:xfrm>
                <a:off x="385679" y="6809799"/>
                <a:ext cx="8301121" cy="261610"/>
              </a:xfrm>
              <a:prstGeom prst="rect">
                <a:avLst/>
              </a:prstGeom>
              <a:grpFill/>
            </p:spPr>
            <p:txBody>
              <a:bodyPr>
                <a:spAutoFit/>
              </a:bodyPr>
              <a:lstStyle/>
              <a:p>
                <a:pPr fontAlgn="auto">
                  <a:spcBef>
                    <a:spcPts val="0"/>
                  </a:spcBef>
                  <a:spcAft>
                    <a:spcPts val="0"/>
                  </a:spcAft>
                  <a:defRPr/>
                </a:pPr>
                <a:r>
                  <a:rPr lang="en-US" sz="1100" dirty="0">
                    <a:solidFill>
                      <a:srgbClr val="9D0000"/>
                    </a:solidFill>
                    <a:latin typeface="Century Gothic"/>
                    <a:ea typeface="+mn-ea"/>
                    <a:cs typeface="Century Gothic"/>
                  </a:rPr>
                  <a:t>University of Cape Town                                                                                                                          Faculty of Health Sciences</a:t>
                </a:r>
              </a:p>
            </p:txBody>
          </p:sp>
          <p:pic>
            <p:nvPicPr>
              <p:cNvPr id="11" name="Picture 10" descr="fhs_logo_alph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5377" y="6834528"/>
                <a:ext cx="215070" cy="236881"/>
              </a:xfrm>
              <a:prstGeom prst="rect">
                <a:avLst/>
              </a:prstGeom>
              <a:grpFill/>
            </p:spPr>
          </p:pic>
        </p:grpSp>
      </p:grpSp>
      <p:pic>
        <p:nvPicPr>
          <p:cNvPr id="12" name="Picture 11" descr="UCTcircular_logo_vector_whitetext (2).psd"/>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270626"/>
            <a:ext cx="781051" cy="828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0" y="6392864"/>
            <a:ext cx="12192000" cy="46037"/>
          </a:xfrm>
          <a:prstGeom prst="rect">
            <a:avLst/>
          </a:prstGeom>
          <a:solidFill>
            <a:srgbClr val="9D0000"/>
          </a:solidFill>
          <a:ln>
            <a:solidFill>
              <a:srgbClr val="FFFFFF"/>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580064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9D0000"/>
                </a:solidFill>
                <a:latin typeface="Century Gothic" panose="020B0502020202020204" pitchFamily="34" charset="0"/>
              </a:defRPr>
            </a:lvl1pPr>
          </a:lstStyle>
          <a:p>
            <a:r>
              <a:rPr lang="en-US"/>
              <a:t>Click to edit Master title style</a:t>
            </a:r>
          </a:p>
        </p:txBody>
      </p:sp>
      <p:grpSp>
        <p:nvGrpSpPr>
          <p:cNvPr id="6" name="Group 5"/>
          <p:cNvGrpSpPr/>
          <p:nvPr userDrawn="1"/>
        </p:nvGrpSpPr>
        <p:grpSpPr>
          <a:xfrm>
            <a:off x="0" y="6270807"/>
            <a:ext cx="12192000" cy="573403"/>
            <a:chOff x="0" y="6498006"/>
            <a:chExt cx="9144000" cy="573403"/>
          </a:xfrm>
          <a:solidFill>
            <a:srgbClr val="FFFFFF"/>
          </a:solidFill>
        </p:grpSpPr>
        <p:sp>
          <p:nvSpPr>
            <p:cNvPr id="7" name="TextBox 6"/>
            <p:cNvSpPr txBox="1"/>
            <p:nvPr/>
          </p:nvSpPr>
          <p:spPr>
            <a:xfrm>
              <a:off x="0" y="6498006"/>
              <a:ext cx="9144000" cy="369332"/>
            </a:xfrm>
            <a:prstGeom prst="rect">
              <a:avLst/>
            </a:prstGeom>
            <a:grpFill/>
          </p:spPr>
          <p:txBody>
            <a:bodyPr>
              <a:spAutoFit/>
            </a:bodyPr>
            <a:lstStyle/>
            <a:p>
              <a:pPr fontAlgn="auto">
                <a:spcBef>
                  <a:spcPts val="0"/>
                </a:spcBef>
                <a:spcAft>
                  <a:spcPts val="0"/>
                </a:spcAft>
                <a:defRPr/>
              </a:pPr>
              <a:endParaRPr lang="en-US" dirty="0">
                <a:latin typeface="+mn-lt"/>
                <a:ea typeface="+mn-ea"/>
                <a:cs typeface="+mn-cs"/>
              </a:endParaRPr>
            </a:p>
          </p:txBody>
        </p:sp>
        <p:grpSp>
          <p:nvGrpSpPr>
            <p:cNvPr id="8" name="Group 7"/>
            <p:cNvGrpSpPr/>
            <p:nvPr/>
          </p:nvGrpSpPr>
          <p:grpSpPr>
            <a:xfrm>
              <a:off x="385679" y="6809799"/>
              <a:ext cx="8634768" cy="261610"/>
              <a:chOff x="385679" y="6809799"/>
              <a:chExt cx="8634768" cy="261610"/>
            </a:xfrm>
            <a:grpFill/>
          </p:grpSpPr>
          <p:sp>
            <p:nvSpPr>
              <p:cNvPr id="9" name="TextBox 8"/>
              <p:cNvSpPr txBox="1"/>
              <p:nvPr/>
            </p:nvSpPr>
            <p:spPr>
              <a:xfrm>
                <a:off x="385679" y="6809799"/>
                <a:ext cx="8301121" cy="261610"/>
              </a:xfrm>
              <a:prstGeom prst="rect">
                <a:avLst/>
              </a:prstGeom>
              <a:grpFill/>
            </p:spPr>
            <p:txBody>
              <a:bodyPr>
                <a:spAutoFit/>
              </a:bodyPr>
              <a:lstStyle/>
              <a:p>
                <a:pPr fontAlgn="auto">
                  <a:spcBef>
                    <a:spcPts val="0"/>
                  </a:spcBef>
                  <a:spcAft>
                    <a:spcPts val="0"/>
                  </a:spcAft>
                  <a:defRPr/>
                </a:pPr>
                <a:r>
                  <a:rPr lang="en-US" sz="1100" dirty="0">
                    <a:solidFill>
                      <a:srgbClr val="9D0000"/>
                    </a:solidFill>
                    <a:latin typeface="Century Gothic"/>
                    <a:ea typeface="+mn-ea"/>
                    <a:cs typeface="Century Gothic"/>
                  </a:rPr>
                  <a:t>University of Cape Town                                                                                                                          Faculty of Health Sciences</a:t>
                </a:r>
              </a:p>
            </p:txBody>
          </p:sp>
          <p:pic>
            <p:nvPicPr>
              <p:cNvPr id="10" name="Picture 9" descr="fhs_logo_alph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5377" y="6834528"/>
                <a:ext cx="215070" cy="236881"/>
              </a:xfrm>
              <a:prstGeom prst="rect">
                <a:avLst/>
              </a:prstGeom>
              <a:grpFill/>
            </p:spPr>
          </p:pic>
        </p:grpSp>
      </p:grpSp>
      <p:pic>
        <p:nvPicPr>
          <p:cNvPr id="11" name="Picture 11" descr="UCTcircular_logo_vector_whitetext (2).psd"/>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270626"/>
            <a:ext cx="781051" cy="828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Rectangle 11"/>
          <p:cNvSpPr/>
          <p:nvPr userDrawn="1"/>
        </p:nvSpPr>
        <p:spPr>
          <a:xfrm>
            <a:off x="0" y="6392864"/>
            <a:ext cx="12192000" cy="46037"/>
          </a:xfrm>
          <a:prstGeom prst="rect">
            <a:avLst/>
          </a:prstGeom>
          <a:solidFill>
            <a:srgbClr val="9D0000"/>
          </a:solidFill>
          <a:ln>
            <a:solidFill>
              <a:srgbClr val="FFFFFF"/>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2145373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p:cNvGrpSpPr/>
          <p:nvPr userDrawn="1"/>
        </p:nvGrpSpPr>
        <p:grpSpPr>
          <a:xfrm>
            <a:off x="0" y="6270807"/>
            <a:ext cx="12192000" cy="573403"/>
            <a:chOff x="0" y="6498006"/>
            <a:chExt cx="9144000" cy="573403"/>
          </a:xfrm>
          <a:solidFill>
            <a:srgbClr val="FFFFFF"/>
          </a:solidFill>
        </p:grpSpPr>
        <p:sp>
          <p:nvSpPr>
            <p:cNvPr id="6" name="TextBox 5"/>
            <p:cNvSpPr txBox="1"/>
            <p:nvPr/>
          </p:nvSpPr>
          <p:spPr>
            <a:xfrm>
              <a:off x="0" y="6498006"/>
              <a:ext cx="9144000" cy="369332"/>
            </a:xfrm>
            <a:prstGeom prst="rect">
              <a:avLst/>
            </a:prstGeom>
            <a:grpFill/>
          </p:spPr>
          <p:txBody>
            <a:bodyPr>
              <a:spAutoFit/>
            </a:bodyPr>
            <a:lstStyle/>
            <a:p>
              <a:pPr fontAlgn="auto">
                <a:spcBef>
                  <a:spcPts val="0"/>
                </a:spcBef>
                <a:spcAft>
                  <a:spcPts val="0"/>
                </a:spcAft>
                <a:defRPr/>
              </a:pPr>
              <a:endParaRPr lang="en-US" dirty="0">
                <a:latin typeface="+mn-lt"/>
                <a:ea typeface="+mn-ea"/>
                <a:cs typeface="+mn-cs"/>
              </a:endParaRPr>
            </a:p>
          </p:txBody>
        </p:sp>
        <p:grpSp>
          <p:nvGrpSpPr>
            <p:cNvPr id="7" name="Group 6"/>
            <p:cNvGrpSpPr/>
            <p:nvPr/>
          </p:nvGrpSpPr>
          <p:grpSpPr>
            <a:xfrm>
              <a:off x="385679" y="6809799"/>
              <a:ext cx="8634768" cy="261610"/>
              <a:chOff x="385679" y="6809799"/>
              <a:chExt cx="8634768" cy="261610"/>
            </a:xfrm>
            <a:grpFill/>
          </p:grpSpPr>
          <p:sp>
            <p:nvSpPr>
              <p:cNvPr id="8" name="TextBox 7"/>
              <p:cNvSpPr txBox="1"/>
              <p:nvPr/>
            </p:nvSpPr>
            <p:spPr>
              <a:xfrm>
                <a:off x="385679" y="6809799"/>
                <a:ext cx="8301121" cy="261610"/>
              </a:xfrm>
              <a:prstGeom prst="rect">
                <a:avLst/>
              </a:prstGeom>
              <a:grpFill/>
            </p:spPr>
            <p:txBody>
              <a:bodyPr>
                <a:spAutoFit/>
              </a:bodyPr>
              <a:lstStyle/>
              <a:p>
                <a:pPr fontAlgn="auto">
                  <a:spcBef>
                    <a:spcPts val="0"/>
                  </a:spcBef>
                  <a:spcAft>
                    <a:spcPts val="0"/>
                  </a:spcAft>
                  <a:defRPr/>
                </a:pPr>
                <a:r>
                  <a:rPr lang="en-US" sz="1100" dirty="0">
                    <a:solidFill>
                      <a:srgbClr val="9D0000"/>
                    </a:solidFill>
                    <a:latin typeface="Century Gothic"/>
                    <a:ea typeface="+mn-ea"/>
                    <a:cs typeface="Century Gothic"/>
                  </a:rPr>
                  <a:t>University of Cape Town                                                                                                                          Faculty of Health Sciences</a:t>
                </a:r>
              </a:p>
            </p:txBody>
          </p:sp>
          <p:pic>
            <p:nvPicPr>
              <p:cNvPr id="9" name="Picture 8" descr="fhs_logo_alph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5377" y="6834528"/>
                <a:ext cx="215070" cy="236881"/>
              </a:xfrm>
              <a:prstGeom prst="rect">
                <a:avLst/>
              </a:prstGeom>
              <a:grpFill/>
            </p:spPr>
          </p:pic>
        </p:grpSp>
      </p:grpSp>
      <p:pic>
        <p:nvPicPr>
          <p:cNvPr id="10" name="Picture 11" descr="UCTcircular_logo_vector_whitetext (2).psd"/>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270626"/>
            <a:ext cx="781051" cy="828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Rectangle 10"/>
          <p:cNvSpPr/>
          <p:nvPr userDrawn="1"/>
        </p:nvSpPr>
        <p:spPr>
          <a:xfrm>
            <a:off x="0" y="6392864"/>
            <a:ext cx="12192000" cy="46037"/>
          </a:xfrm>
          <a:prstGeom prst="rect">
            <a:avLst/>
          </a:prstGeom>
          <a:solidFill>
            <a:srgbClr val="9D0000"/>
          </a:solidFill>
          <a:ln>
            <a:solidFill>
              <a:srgbClr val="FFFFFF"/>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2508832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1C9A90-E4D6-B94D-85C1-C800468FE80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100574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1C9A90-E4D6-B94D-85C1-C800468FE80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204370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1C9A90-E4D6-B94D-85C1-C800468FE80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2815271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1C9A90-E4D6-B94D-85C1-C800468FE808}"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19387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1C9A90-E4D6-B94D-85C1-C800468FE808}" type="datetimeFigureOut">
              <a:rPr lang="en-US" smtClean="0"/>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CB195F-9350-3540-A32F-4444DFC38A26}" type="slidenum">
              <a:rPr lang="en-US" smtClean="0"/>
              <a:t>‹#›</a:t>
            </a:fld>
            <a:endParaRPr lang="en-US"/>
          </a:p>
        </p:txBody>
      </p:sp>
    </p:spTree>
    <p:extLst>
      <p:ext uri="{BB962C8B-B14F-4D97-AF65-F5344CB8AC3E}">
        <p14:creationId xmlns:p14="http://schemas.microsoft.com/office/powerpoint/2010/main" val="32449432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5" Type="http://schemas.openxmlformats.org/officeDocument/2006/relationships/theme" Target="../theme/theme1.xml" /><Relationship Id="rId4" Type="http://schemas.openxmlformats.org/officeDocument/2006/relationships/slideLayout" Target="../slideLayouts/slideLayout4.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 /><Relationship Id="rId3" Type="http://schemas.openxmlformats.org/officeDocument/2006/relationships/slideLayout" Target="../slideLayouts/slideLayout7.xml" /><Relationship Id="rId7" Type="http://schemas.openxmlformats.org/officeDocument/2006/relationships/slideLayout" Target="../slideLayouts/slideLayout11.xml" /><Relationship Id="rId12" Type="http://schemas.openxmlformats.org/officeDocument/2006/relationships/theme" Target="../theme/theme2.xml" /><Relationship Id="rId2" Type="http://schemas.openxmlformats.org/officeDocument/2006/relationships/slideLayout" Target="../slideLayouts/slideLayout6.xml" /><Relationship Id="rId1" Type="http://schemas.openxmlformats.org/officeDocument/2006/relationships/slideLayout" Target="../slideLayouts/slideLayout5.xml" /><Relationship Id="rId6" Type="http://schemas.openxmlformats.org/officeDocument/2006/relationships/slideLayout" Target="../slideLayouts/slideLayout10.xml" /><Relationship Id="rId11" Type="http://schemas.openxmlformats.org/officeDocument/2006/relationships/slideLayout" Target="../slideLayouts/slideLayout15.xml" /><Relationship Id="rId5" Type="http://schemas.openxmlformats.org/officeDocument/2006/relationships/slideLayout" Target="../slideLayouts/slideLayout9.xml" /><Relationship Id="rId10" Type="http://schemas.openxmlformats.org/officeDocument/2006/relationships/slideLayout" Target="../slideLayouts/slideLayout14.xml" /><Relationship Id="rId4" Type="http://schemas.openxmlformats.org/officeDocument/2006/relationships/slideLayout" Target="../slideLayouts/slideLayout8.xml" /><Relationship Id="rId9" Type="http://schemas.openxmlformats.org/officeDocument/2006/relationships/slideLayout" Target="../slideLayouts/slideLayout13.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Century Gothic" panose="020B0502020202020204" pitchFamily="34" charset="0"/>
                <a:ea typeface="+mn-ea"/>
                <a:cs typeface="+mn-cs"/>
              </a:defRPr>
            </a:lvl1pPr>
          </a:lstStyle>
          <a:p>
            <a:pPr>
              <a:defRPr/>
            </a:pPr>
            <a:fld id="{FAA377B6-EDAE-E046-BE42-F58E0E891BAA}" type="datetimeFigureOut">
              <a:rPr lang="en-US" smtClean="0"/>
              <a:pPr>
                <a:defRPr/>
              </a:pPr>
              <a:t>4/9/2020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entury Gothic" panose="020B0502020202020204" pitchFamily="34"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Century Gothic" panose="020B0502020202020204" pitchFamily="34" charset="0"/>
                <a:ea typeface="+mn-ea"/>
                <a:cs typeface="+mn-cs"/>
              </a:defRPr>
            </a:lvl1pPr>
          </a:lstStyle>
          <a:p>
            <a:pPr>
              <a:defRPr/>
            </a:pPr>
            <a:fld id="{D5A921C2-8B34-7C4D-B86B-B9D85D7E7FD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Lst>
  <p:txStyles>
    <p:titleStyle>
      <a:lvl1pPr algn="ctr" defTabSz="457200" rtl="0" eaLnBrk="1" fontAlgn="base" hangingPunct="1">
        <a:spcBef>
          <a:spcPct val="0"/>
        </a:spcBef>
        <a:spcAft>
          <a:spcPct val="0"/>
        </a:spcAft>
        <a:defRPr sz="4400" kern="1200">
          <a:solidFill>
            <a:schemeClr val="tx1"/>
          </a:solidFill>
          <a:latin typeface="Century Gothic" panose="020B0502020202020204" pitchFamily="34" charset="0"/>
          <a:ea typeface="ＭＳ Ｐゴシック" charset="0"/>
          <a:cs typeface="Century Gothic" panose="020B0502020202020204" pitchFamily="34"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Century Gothic" panose="020B0502020202020204" pitchFamily="34" charset="0"/>
          <a:ea typeface="ＭＳ Ｐゴシック" charset="0"/>
          <a:cs typeface="Century Gothic" panose="020B0502020202020204" pitchFamily="34"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Century Gothic" panose="020B0502020202020204" pitchFamily="34" charset="0"/>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Century Gothic" panose="020B0502020202020204" pitchFamily="34" charset="0"/>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Century Gothic" panose="020B0502020202020204" pitchFamily="34" charset="0"/>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Century Gothic" panose="020B0502020202020204" pitchFamily="34" charset="0"/>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1C9A90-E4D6-B94D-85C1-C800468FE808}" type="datetimeFigureOut">
              <a:rPr lang="en-US" smtClean="0"/>
              <a:t>4/9/2020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CB195F-9350-3540-A32F-4444DFC38A26}" type="slidenum">
              <a:rPr lang="en-US" smtClean="0"/>
              <a:t>‹#›</a:t>
            </a:fld>
            <a:endParaRPr lang="en-US"/>
          </a:p>
        </p:txBody>
      </p:sp>
    </p:spTree>
    <p:extLst>
      <p:ext uri="{BB962C8B-B14F-4D97-AF65-F5344CB8AC3E}">
        <p14:creationId xmlns:p14="http://schemas.microsoft.com/office/powerpoint/2010/main" val="128869274"/>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4.emf"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hyperlink" Target="http://open.uct.ac.za/handle/11427/6651" TargetMode="External"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8436" y="1808282"/>
            <a:ext cx="8458200" cy="3052954"/>
          </a:xfrm>
        </p:spPr>
        <p:txBody>
          <a:bodyPr>
            <a:normAutofit fontScale="90000"/>
          </a:bodyPr>
          <a:lstStyle/>
          <a:p>
            <a:r>
              <a:rPr lang="en-ZA" b="1" dirty="0"/>
              <a:t>Occupational Science and theorisation in occupational therapy: </a:t>
            </a:r>
            <a:r>
              <a:rPr lang="en-ZA" dirty="0"/>
              <a:t>Learning from the design of Occupation-based Community Development Campaigns</a:t>
            </a:r>
            <a:br>
              <a:rPr lang="en-ZA" dirty="0"/>
            </a:br>
            <a:endParaRPr lang="en-US" dirty="0"/>
          </a:p>
        </p:txBody>
      </p:sp>
      <p:sp>
        <p:nvSpPr>
          <p:cNvPr id="3" name="Subtitle 2"/>
          <p:cNvSpPr>
            <a:spLocks noGrp="1"/>
          </p:cNvSpPr>
          <p:nvPr>
            <p:ph type="subTitle" idx="1"/>
          </p:nvPr>
        </p:nvSpPr>
        <p:spPr>
          <a:xfrm>
            <a:off x="1778834" y="4861236"/>
            <a:ext cx="9283907" cy="1688817"/>
          </a:xfrm>
        </p:spPr>
        <p:txBody>
          <a:bodyPr/>
          <a:lstStyle/>
          <a:p>
            <a:r>
              <a:rPr lang="en-US" b="1" dirty="0" err="1"/>
              <a:t>Mrs</a:t>
            </a:r>
            <a:r>
              <a:rPr lang="en-US" b="1" dirty="0"/>
              <a:t> Liesl Peters </a:t>
            </a:r>
            <a:r>
              <a:rPr lang="en-US" dirty="0"/>
              <a:t>(</a:t>
            </a:r>
            <a:r>
              <a:rPr lang="en-US" dirty="0" err="1"/>
              <a:t>liesl.peters@uct.ac.za</a:t>
            </a:r>
            <a:r>
              <a:rPr lang="en-US" dirty="0"/>
              <a:t>)</a:t>
            </a:r>
          </a:p>
          <a:p>
            <a:r>
              <a:rPr lang="en-US" b="1" dirty="0"/>
              <a:t>Prof Roshan </a:t>
            </a:r>
            <a:r>
              <a:rPr lang="en-US" b="1" dirty="0" err="1"/>
              <a:t>Galvaan</a:t>
            </a:r>
            <a:r>
              <a:rPr lang="en-US" b="1" dirty="0"/>
              <a:t> </a:t>
            </a:r>
            <a:r>
              <a:rPr lang="en-US" dirty="0"/>
              <a:t>(</a:t>
            </a:r>
            <a:r>
              <a:rPr lang="en-US" dirty="0" err="1"/>
              <a:t>roshan.galvaan@uct.ac.za</a:t>
            </a:r>
            <a:r>
              <a:rPr lang="en-US" dirty="0"/>
              <a:t>)</a:t>
            </a:r>
          </a:p>
        </p:txBody>
      </p:sp>
    </p:spTree>
    <p:extLst>
      <p:ext uri="{BB962C8B-B14F-4D97-AF65-F5344CB8AC3E}">
        <p14:creationId xmlns:p14="http://schemas.microsoft.com/office/powerpoint/2010/main" val="3865975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B890-46AF-DB45-83F9-5E3B0CD1E75C}"/>
              </a:ext>
            </a:extLst>
          </p:cNvPr>
          <p:cNvSpPr>
            <a:spLocks noGrp="1"/>
          </p:cNvSpPr>
          <p:nvPr>
            <p:ph type="title"/>
          </p:nvPr>
        </p:nvSpPr>
        <p:spPr>
          <a:xfrm>
            <a:off x="1981200" y="457200"/>
            <a:ext cx="8229600" cy="1143000"/>
          </a:xfrm>
        </p:spPr>
        <p:txBody>
          <a:bodyPr/>
          <a:lstStyle/>
          <a:p>
            <a:r>
              <a:rPr lang="en-ZA" sz="3200" b="1" dirty="0"/>
              <a:t>Enacting a socially transformative occupational therapy practice</a:t>
            </a:r>
            <a:br>
              <a:rPr lang="en-ZA" sz="3200" b="1" dirty="0"/>
            </a:br>
            <a:endParaRPr lang="en-US" sz="3200" b="1" dirty="0"/>
          </a:p>
        </p:txBody>
      </p:sp>
      <p:sp>
        <p:nvSpPr>
          <p:cNvPr id="3" name="Content Placeholder 2">
            <a:extLst>
              <a:ext uri="{FF2B5EF4-FFF2-40B4-BE49-F238E27FC236}">
                <a16:creationId xmlns:a16="http://schemas.microsoft.com/office/drawing/2014/main" id="{CEED2DBE-6DF4-1E48-AD15-2D20BD231B18}"/>
              </a:ext>
            </a:extLst>
          </p:cNvPr>
          <p:cNvSpPr>
            <a:spLocks noGrp="1"/>
          </p:cNvSpPr>
          <p:nvPr>
            <p:ph idx="1"/>
          </p:nvPr>
        </p:nvSpPr>
        <p:spPr>
          <a:xfrm>
            <a:off x="1981200" y="1268897"/>
            <a:ext cx="8229600" cy="4525963"/>
          </a:xfrm>
        </p:spPr>
        <p:txBody>
          <a:bodyPr/>
          <a:lstStyle/>
          <a:p>
            <a:r>
              <a:rPr lang="en-ZA" sz="2800" dirty="0"/>
              <a:t>An important agenda: Critical approaches to scholarship and practice to promote social justice </a:t>
            </a:r>
            <a:r>
              <a:rPr lang="en-ZA" sz="2000" dirty="0"/>
              <a:t>(Angell, 2014; Farias &amp; Rudman, 2016; Farias et al, 2016; </a:t>
            </a:r>
            <a:r>
              <a:rPr lang="en-ZA" sz="2000" dirty="0" err="1"/>
              <a:t>Hammell</a:t>
            </a:r>
            <a:r>
              <a:rPr lang="en-ZA" sz="2000" dirty="0"/>
              <a:t>, 2015; 2017; </a:t>
            </a:r>
            <a:r>
              <a:rPr lang="en-ZA" sz="2000" dirty="0" err="1"/>
              <a:t>Hammell</a:t>
            </a:r>
            <a:r>
              <a:rPr lang="en-ZA" sz="2000" dirty="0"/>
              <a:t> &amp; </a:t>
            </a:r>
            <a:r>
              <a:rPr lang="en-ZA" sz="2000" dirty="0" err="1"/>
              <a:t>Iwama</a:t>
            </a:r>
            <a:r>
              <a:rPr lang="en-ZA" sz="2000" dirty="0"/>
              <a:t>, 2012) </a:t>
            </a:r>
          </a:p>
          <a:p>
            <a:endParaRPr lang="en-ZA" sz="2800" dirty="0"/>
          </a:p>
          <a:p>
            <a:r>
              <a:rPr lang="en-ZA" sz="2800" b="1" i="1" dirty="0"/>
              <a:t>How </a:t>
            </a:r>
            <a:r>
              <a:rPr lang="en-ZA" sz="2800" i="1" dirty="0"/>
              <a:t>do we engage with the conditions that shape people’s lives?</a:t>
            </a:r>
            <a:endParaRPr lang="en-ZA" sz="2800" dirty="0"/>
          </a:p>
          <a:p>
            <a:endParaRPr lang="en-ZA" sz="2800" dirty="0"/>
          </a:p>
          <a:p>
            <a:r>
              <a:rPr lang="en-ZA" sz="2800" dirty="0"/>
              <a:t>Occupation-based Community Development Framework </a:t>
            </a:r>
            <a:r>
              <a:rPr lang="en-ZA" sz="2000" dirty="0"/>
              <a:t>(Galvaan &amp; Peters, 2013; 2017; 2018) </a:t>
            </a:r>
          </a:p>
          <a:p>
            <a:endParaRPr lang="en-US" sz="2800" dirty="0"/>
          </a:p>
        </p:txBody>
      </p:sp>
    </p:spTree>
    <p:extLst>
      <p:ext uri="{BB962C8B-B14F-4D97-AF65-F5344CB8AC3E}">
        <p14:creationId xmlns:p14="http://schemas.microsoft.com/office/powerpoint/2010/main" val="288337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Shape 247"/>
        <p:cNvGrpSpPr/>
        <p:nvPr/>
      </p:nvGrpSpPr>
      <p:grpSpPr>
        <a:xfrm>
          <a:off x="0" y="0"/>
          <a:ext cx="0" cy="0"/>
          <a:chOff x="0" y="0"/>
          <a:chExt cx="0" cy="0"/>
        </a:xfrm>
      </p:grpSpPr>
      <p:grpSp>
        <p:nvGrpSpPr>
          <p:cNvPr id="248" name="Shape 248"/>
          <p:cNvGrpSpPr/>
          <p:nvPr/>
        </p:nvGrpSpPr>
        <p:grpSpPr>
          <a:xfrm>
            <a:off x="2383259" y="2232304"/>
            <a:ext cx="5656450" cy="4365936"/>
            <a:chOff x="1858326" y="385971"/>
            <a:chExt cx="5656450" cy="4365936"/>
          </a:xfrm>
        </p:grpSpPr>
        <p:sp>
          <p:nvSpPr>
            <p:cNvPr id="249" name="Shape 249"/>
            <p:cNvSpPr/>
            <p:nvPr/>
          </p:nvSpPr>
          <p:spPr>
            <a:xfrm>
              <a:off x="2698689" y="385971"/>
              <a:ext cx="4365936" cy="4365936"/>
            </a:xfrm>
            <a:custGeom>
              <a:avLst/>
              <a:gdLst/>
              <a:ahLst/>
              <a:cxnLst/>
              <a:rect l="0" t="0" r="0" b="0"/>
              <a:pathLst>
                <a:path w="120000" h="120000" extrusionOk="0">
                  <a:moveTo>
                    <a:pt x="73835" y="4721"/>
                  </a:moveTo>
                  <a:lnTo>
                    <a:pt x="73835" y="4721"/>
                  </a:lnTo>
                  <a:cubicBezTo>
                    <a:pt x="100332" y="11352"/>
                    <a:pt x="118397" y="35853"/>
                    <a:pt x="116899" y="63126"/>
                  </a:cubicBezTo>
                  <a:cubicBezTo>
                    <a:pt x="115400" y="90400"/>
                    <a:pt x="94760" y="112774"/>
                    <a:pt x="67695" y="116462"/>
                  </a:cubicBezTo>
                  <a:cubicBezTo>
                    <a:pt x="40631" y="120151"/>
                    <a:pt x="14756" y="104117"/>
                    <a:pt x="6013" y="78239"/>
                  </a:cubicBezTo>
                  <a:cubicBezTo>
                    <a:pt x="-2729" y="52362"/>
                    <a:pt x="8120" y="23920"/>
                    <a:pt x="31876" y="10439"/>
                  </a:cubicBezTo>
                  <a:lnTo>
                    <a:pt x="30593" y="7719"/>
                  </a:lnTo>
                  <a:lnTo>
                    <a:pt x="36888" y="10993"/>
                  </a:lnTo>
                  <a:lnTo>
                    <a:pt x="35555" y="18241"/>
                  </a:lnTo>
                  <a:lnTo>
                    <a:pt x="34273" y="15522"/>
                  </a:lnTo>
                  <a:lnTo>
                    <a:pt x="34273" y="15522"/>
                  </a:lnTo>
                  <a:cubicBezTo>
                    <a:pt x="12988" y="27834"/>
                    <a:pt x="3409" y="53500"/>
                    <a:pt x="11423" y="76747"/>
                  </a:cubicBezTo>
                  <a:cubicBezTo>
                    <a:pt x="19437" y="99994"/>
                    <a:pt x="42798" y="114304"/>
                    <a:pt x="67149" y="110883"/>
                  </a:cubicBezTo>
                  <a:cubicBezTo>
                    <a:pt x="91499" y="107462"/>
                    <a:pt x="110013" y="87268"/>
                    <a:pt x="111311" y="62713"/>
                  </a:cubicBezTo>
                  <a:cubicBezTo>
                    <a:pt x="112610" y="38158"/>
                    <a:pt x="96329" y="16125"/>
                    <a:pt x="72475" y="10155"/>
                  </a:cubicBezTo>
                  <a:close/>
                </a:path>
              </a:pathLst>
            </a:custGeom>
            <a:solidFill>
              <a:srgbClr val="CBD8EA"/>
            </a:solidFill>
            <a:ln>
              <a:noFill/>
            </a:ln>
            <a:effectLst>
              <a:outerShdw blurRad="50800" dist="12700" dir="5400000" algn="ctr" rotWithShape="0">
                <a:srgbClr val="000000">
                  <a:alpha val="49803"/>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0" name="Shape 250"/>
            <p:cNvSpPr/>
            <p:nvPr/>
          </p:nvSpPr>
          <p:spPr>
            <a:xfrm>
              <a:off x="4109570" y="411496"/>
              <a:ext cx="1544175" cy="678676"/>
            </a:xfrm>
            <a:prstGeom prst="roundRect">
              <a:avLst>
                <a:gd name="adj" fmla="val 16667"/>
              </a:avLst>
            </a:prstGeom>
            <a:gradFill>
              <a:gsLst>
                <a:gs pos="0">
                  <a:srgbClr val="ECECEC"/>
                </a:gs>
                <a:gs pos="100000">
                  <a:schemeClr val="lt1"/>
                </a:gs>
              </a:gsLst>
              <a:path path="circle">
                <a:fillToRect l="50000" t="50000" r="50000" b="50000"/>
              </a:path>
              <a:tileRect/>
            </a:gradFill>
            <a:ln>
              <a:noFill/>
            </a:ln>
            <a:effectLst>
              <a:outerShdw blurRad="50800" dist="12700" dir="5400000" algn="ctr" rotWithShape="0">
                <a:srgbClr val="000000">
                  <a:alpha val="49803"/>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1" name="Shape 251"/>
            <p:cNvSpPr txBox="1"/>
            <p:nvPr/>
          </p:nvSpPr>
          <p:spPr>
            <a:xfrm>
              <a:off x="4142700" y="444626"/>
              <a:ext cx="1477915" cy="612416"/>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None/>
              </a:pPr>
              <a:r>
                <a:rPr lang="en-US" sz="1600" dirty="0">
                  <a:latin typeface="Questrial"/>
                  <a:ea typeface="Questrial"/>
                  <a:cs typeface="Questrial"/>
                  <a:sym typeface="Questrial"/>
                </a:rPr>
                <a:t>INITIATION</a:t>
              </a:r>
              <a:endParaRPr sz="1600" dirty="0">
                <a:latin typeface="Questrial"/>
                <a:ea typeface="Questrial"/>
                <a:cs typeface="Questrial"/>
                <a:sym typeface="Questrial"/>
              </a:endParaRPr>
            </a:p>
          </p:txBody>
        </p:sp>
        <p:sp>
          <p:nvSpPr>
            <p:cNvPr id="252" name="Shape 252"/>
            <p:cNvSpPr/>
            <p:nvPr/>
          </p:nvSpPr>
          <p:spPr>
            <a:xfrm>
              <a:off x="6595527" y="2201456"/>
              <a:ext cx="919249" cy="590394"/>
            </a:xfrm>
            <a:prstGeom prst="roundRect">
              <a:avLst>
                <a:gd name="adj" fmla="val 16667"/>
              </a:avLst>
            </a:prstGeom>
            <a:gradFill>
              <a:gsLst>
                <a:gs pos="0">
                  <a:srgbClr val="ECECEC"/>
                </a:gs>
                <a:gs pos="100000">
                  <a:schemeClr val="lt1"/>
                </a:gs>
              </a:gsLst>
              <a:path path="circle">
                <a:fillToRect l="50000" t="50000" r="50000" b="50000"/>
              </a:path>
              <a:tileRect/>
            </a:gradFill>
            <a:ln>
              <a:noFill/>
            </a:ln>
            <a:effectLst>
              <a:outerShdw blurRad="50800" dist="12700" dir="5400000" algn="ctr" rotWithShape="0">
                <a:srgbClr val="000000">
                  <a:alpha val="49803"/>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3" name="Shape 253"/>
            <p:cNvSpPr txBox="1"/>
            <p:nvPr/>
          </p:nvSpPr>
          <p:spPr>
            <a:xfrm>
              <a:off x="6624348" y="2230277"/>
              <a:ext cx="861607" cy="532752"/>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None/>
              </a:pPr>
              <a:r>
                <a:rPr lang="en-US" sz="1600" dirty="0">
                  <a:latin typeface="Questrial"/>
                  <a:ea typeface="Questrial"/>
                  <a:cs typeface="Questrial"/>
                  <a:sym typeface="Questrial"/>
                </a:rPr>
                <a:t>DESIGN</a:t>
              </a:r>
              <a:endParaRPr sz="1600" dirty="0">
                <a:latin typeface="Questrial"/>
                <a:ea typeface="Questrial"/>
                <a:cs typeface="Questrial"/>
                <a:sym typeface="Questrial"/>
              </a:endParaRPr>
            </a:p>
          </p:txBody>
        </p:sp>
        <p:sp>
          <p:nvSpPr>
            <p:cNvPr id="254" name="Shape 254"/>
            <p:cNvSpPr/>
            <p:nvPr/>
          </p:nvSpPr>
          <p:spPr>
            <a:xfrm>
              <a:off x="3867284" y="3923866"/>
              <a:ext cx="2069847" cy="670356"/>
            </a:xfrm>
            <a:prstGeom prst="roundRect">
              <a:avLst>
                <a:gd name="adj" fmla="val 16667"/>
              </a:avLst>
            </a:prstGeom>
            <a:gradFill>
              <a:gsLst>
                <a:gs pos="0">
                  <a:srgbClr val="ECECEC"/>
                </a:gs>
                <a:gs pos="100000">
                  <a:schemeClr val="lt1"/>
                </a:gs>
              </a:gsLst>
              <a:path path="circle">
                <a:fillToRect l="50000" t="50000" r="50000" b="50000"/>
              </a:path>
              <a:tileRect/>
            </a:gradFill>
            <a:ln>
              <a:noFill/>
            </a:ln>
            <a:effectLst>
              <a:outerShdw blurRad="50800" dist="12700" dir="5400000" algn="ctr" rotWithShape="0">
                <a:srgbClr val="000000">
                  <a:alpha val="49803"/>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5" name="Shape 255"/>
            <p:cNvSpPr txBox="1"/>
            <p:nvPr/>
          </p:nvSpPr>
          <p:spPr>
            <a:xfrm>
              <a:off x="3900008" y="3956590"/>
              <a:ext cx="2004399" cy="604908"/>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None/>
              </a:pPr>
              <a:r>
                <a:rPr lang="en-US" sz="1600" dirty="0">
                  <a:latin typeface="Questrial"/>
                  <a:ea typeface="Questrial"/>
                  <a:cs typeface="Questrial"/>
                  <a:sym typeface="Questrial"/>
                </a:rPr>
                <a:t>IMPLEMENTATION</a:t>
              </a:r>
              <a:endParaRPr sz="1600" dirty="0">
                <a:latin typeface="Questrial"/>
                <a:ea typeface="Questrial"/>
                <a:cs typeface="Questrial"/>
                <a:sym typeface="Questrial"/>
              </a:endParaRPr>
            </a:p>
          </p:txBody>
        </p:sp>
        <p:sp>
          <p:nvSpPr>
            <p:cNvPr id="256" name="Shape 256"/>
            <p:cNvSpPr/>
            <p:nvPr/>
          </p:nvSpPr>
          <p:spPr>
            <a:xfrm>
              <a:off x="1858326" y="2278330"/>
              <a:ext cx="1397217" cy="358884"/>
            </a:xfrm>
            <a:prstGeom prst="roundRect">
              <a:avLst>
                <a:gd name="adj" fmla="val 16667"/>
              </a:avLst>
            </a:prstGeom>
            <a:gradFill>
              <a:gsLst>
                <a:gs pos="0">
                  <a:srgbClr val="ECECEC"/>
                </a:gs>
                <a:gs pos="100000">
                  <a:schemeClr val="lt1"/>
                </a:gs>
              </a:gsLst>
              <a:path path="circle">
                <a:fillToRect l="50000" t="50000" r="50000" b="50000"/>
              </a:path>
              <a:tileRect/>
            </a:gradFill>
            <a:ln>
              <a:noFill/>
            </a:ln>
            <a:effectLst>
              <a:outerShdw blurRad="50800" dist="12700" dir="5400000" algn="ctr" rotWithShape="0">
                <a:srgbClr val="000000">
                  <a:alpha val="49803"/>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7" name="Shape 257"/>
            <p:cNvSpPr txBox="1"/>
            <p:nvPr/>
          </p:nvSpPr>
          <p:spPr>
            <a:xfrm>
              <a:off x="1875845" y="2295849"/>
              <a:ext cx="1362179" cy="323846"/>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None/>
              </a:pPr>
              <a:r>
                <a:rPr lang="en-US" sz="1600" dirty="0">
                  <a:latin typeface="Questrial"/>
                  <a:ea typeface="Questrial"/>
                  <a:cs typeface="Questrial"/>
                  <a:sym typeface="Questrial"/>
                </a:rPr>
                <a:t>EVALUATION</a:t>
              </a:r>
              <a:endParaRPr sz="1600" dirty="0">
                <a:latin typeface="Questrial"/>
                <a:ea typeface="Questrial"/>
                <a:cs typeface="Questrial"/>
                <a:sym typeface="Questrial"/>
              </a:endParaRPr>
            </a:p>
          </p:txBody>
        </p:sp>
      </p:grpSp>
      <p:sp>
        <p:nvSpPr>
          <p:cNvPr id="258" name="Shape 258"/>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noAutofit/>
          </a:bodyPr>
          <a:lstStyle/>
          <a:p>
            <a:pPr lvl="0" algn="l">
              <a:lnSpc>
                <a:spcPct val="80000"/>
              </a:lnSpc>
              <a:spcBef>
                <a:spcPts val="0"/>
              </a:spcBef>
              <a:spcAft>
                <a:spcPts val="0"/>
              </a:spcAft>
              <a:buClr>
                <a:srgbClr val="0C0C0C"/>
              </a:buClr>
              <a:buSzPts val="5000"/>
            </a:pPr>
            <a:r>
              <a:rPr lang="en-ZA" sz="5400" b="1" dirty="0"/>
              <a:t>THE OCCUPATION-BASED COMMUNITY DEVELOPMENT FRAMEWORK</a:t>
            </a:r>
            <a:endParaRPr sz="5000" b="0" i="0" u="none" strike="noStrike" cap="none" dirty="0">
              <a:solidFill>
                <a:srgbClr val="0C0C0C"/>
              </a:solidFill>
              <a:latin typeface="Questrial"/>
              <a:ea typeface="Questrial"/>
              <a:cs typeface="Questrial"/>
              <a:sym typeface="Questrial"/>
            </a:endParaRPr>
          </a:p>
        </p:txBody>
      </p:sp>
      <p:sp>
        <p:nvSpPr>
          <p:cNvPr id="259" name="Shape 259"/>
          <p:cNvSpPr txBox="1"/>
          <p:nvPr/>
        </p:nvSpPr>
        <p:spPr>
          <a:xfrm>
            <a:off x="7755467" y="1846333"/>
            <a:ext cx="3703108"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dirty="0">
                <a:solidFill>
                  <a:schemeClr val="bg1"/>
                </a:solidFill>
                <a:latin typeface="Questrial"/>
                <a:ea typeface="Questrial"/>
                <a:cs typeface="Questrial"/>
                <a:sym typeface="Questrial"/>
              </a:rPr>
              <a:t>ITERATIVE &amp; DYNAMIC PROCESSES:</a:t>
            </a:r>
            <a:endParaRPr sz="1800" b="1" dirty="0">
              <a:solidFill>
                <a:schemeClr val="bg1"/>
              </a:solidFill>
              <a:latin typeface="Questrial"/>
              <a:ea typeface="Questrial"/>
              <a:cs typeface="Questrial"/>
              <a:sym typeface="Questrial"/>
            </a:endParaRPr>
          </a:p>
        </p:txBody>
      </p:sp>
      <p:cxnSp>
        <p:nvCxnSpPr>
          <p:cNvPr id="260" name="Shape 260"/>
          <p:cNvCxnSpPr/>
          <p:nvPr/>
        </p:nvCxnSpPr>
        <p:spPr>
          <a:xfrm flipH="1">
            <a:off x="6942667" y="2286000"/>
            <a:ext cx="728133" cy="795867"/>
          </a:xfrm>
          <a:prstGeom prst="straightConnector1">
            <a:avLst/>
          </a:prstGeom>
          <a:noFill/>
          <a:ln w="9525" cap="flat" cmpd="sng">
            <a:solidFill>
              <a:schemeClr val="tx1"/>
            </a:solidFill>
            <a:prstDash val="solid"/>
            <a:round/>
            <a:headEnd type="none" w="lg" len="sm"/>
            <a:tailEnd type="triangle" w="med" len="med"/>
          </a:ln>
        </p:spPr>
      </p:cxnSp>
      <p:grpSp>
        <p:nvGrpSpPr>
          <p:cNvPr id="261" name="Shape 261"/>
          <p:cNvGrpSpPr/>
          <p:nvPr/>
        </p:nvGrpSpPr>
        <p:grpSpPr>
          <a:xfrm>
            <a:off x="3716866" y="2759718"/>
            <a:ext cx="3403600" cy="3166533"/>
            <a:chOff x="3716866" y="2759718"/>
            <a:chExt cx="3403600" cy="3166533"/>
          </a:xfrm>
        </p:grpSpPr>
        <p:sp>
          <p:nvSpPr>
            <p:cNvPr id="262" name="Shape 262"/>
            <p:cNvSpPr/>
            <p:nvPr/>
          </p:nvSpPr>
          <p:spPr>
            <a:xfrm>
              <a:off x="3716866" y="2759718"/>
              <a:ext cx="3403600" cy="3166533"/>
            </a:xfrm>
            <a:prstGeom prst="ellipse">
              <a:avLst/>
            </a:prstGeom>
            <a:solidFill>
              <a:srgbClr val="A2DEF4"/>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Questrial"/>
                <a:ea typeface="Questrial"/>
                <a:cs typeface="Questrial"/>
                <a:sym typeface="Questrial"/>
              </a:endParaRPr>
            </a:p>
          </p:txBody>
        </p:sp>
        <p:sp>
          <p:nvSpPr>
            <p:cNvPr id="264" name="Shape 264"/>
            <p:cNvSpPr txBox="1"/>
            <p:nvPr/>
          </p:nvSpPr>
          <p:spPr>
            <a:xfrm>
              <a:off x="4254500" y="3310308"/>
              <a:ext cx="2421467" cy="120032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dirty="0">
                  <a:solidFill>
                    <a:schemeClr val="dk1"/>
                  </a:solidFill>
                  <a:latin typeface="Questrial"/>
                  <a:ea typeface="Questrial"/>
                  <a:cs typeface="Questrial"/>
                  <a:sym typeface="Questrial"/>
                </a:rPr>
                <a:t>USING </a:t>
              </a:r>
              <a:r>
                <a:rPr lang="en-US" dirty="0">
                  <a:solidFill>
                    <a:schemeClr val="dk1"/>
                  </a:solidFill>
                  <a:latin typeface="Questrial"/>
                  <a:ea typeface="Questrial"/>
                  <a:cs typeface="Questrial"/>
                  <a:sym typeface="Questrial"/>
                </a:rPr>
                <a:t>SOCIO-POLITICALLY FOCUSED </a:t>
              </a:r>
              <a:r>
                <a:rPr lang="en-US" sz="1800" dirty="0">
                  <a:solidFill>
                    <a:schemeClr val="dk1"/>
                  </a:solidFill>
                  <a:latin typeface="Questrial"/>
                  <a:ea typeface="Questrial"/>
                  <a:cs typeface="Questrial"/>
                  <a:sym typeface="Questrial"/>
                </a:rPr>
                <a:t>OCCUPATIONAL SCIENCE CONSTRUCTS</a:t>
              </a:r>
              <a:endParaRPr dirty="0"/>
            </a:p>
            <a:p>
              <a:pPr marL="0" marR="0" lvl="0" indent="0" algn="l" rtl="0">
                <a:spcBef>
                  <a:spcPts val="0"/>
                </a:spcBef>
                <a:spcAft>
                  <a:spcPts val="0"/>
                </a:spcAft>
                <a:buNone/>
              </a:pPr>
              <a:r>
                <a:rPr lang="en-US" sz="1800" i="1" dirty="0">
                  <a:solidFill>
                    <a:schemeClr val="dk1"/>
                  </a:solidFill>
                  <a:latin typeface="Questrial"/>
                  <a:ea typeface="Questrial"/>
                  <a:cs typeface="Questrial"/>
                  <a:sym typeface="Questrial"/>
                </a:rPr>
                <a:t>To Deepen Understanding &amp; Design</a:t>
              </a:r>
              <a:endParaRPr sz="1800" i="1" dirty="0">
                <a:solidFill>
                  <a:schemeClr val="dk1"/>
                </a:solidFill>
                <a:latin typeface="Questrial"/>
                <a:ea typeface="Questrial"/>
                <a:cs typeface="Questrial"/>
                <a:sym typeface="Questrial"/>
              </a:endParaRPr>
            </a:p>
          </p:txBody>
        </p:sp>
      </p:grpSp>
      <p:cxnSp>
        <p:nvCxnSpPr>
          <p:cNvPr id="269" name="Shape 269"/>
          <p:cNvCxnSpPr/>
          <p:nvPr/>
        </p:nvCxnSpPr>
        <p:spPr>
          <a:xfrm>
            <a:off x="3106622" y="2683933"/>
            <a:ext cx="1063211" cy="845803"/>
          </a:xfrm>
          <a:prstGeom prst="straightConnector1">
            <a:avLst/>
          </a:prstGeom>
          <a:noFill/>
          <a:ln w="9525" cap="flat" cmpd="sng">
            <a:solidFill>
              <a:schemeClr val="tx1"/>
            </a:solidFill>
            <a:prstDash val="solid"/>
            <a:round/>
            <a:headEnd type="none" w="sm" len="sm"/>
            <a:tailEnd type="none" w="sm" len="sm"/>
          </a:ln>
        </p:spPr>
      </p:cxnSp>
      <p:cxnSp>
        <p:nvCxnSpPr>
          <p:cNvPr id="270" name="Shape 270"/>
          <p:cNvCxnSpPr/>
          <p:nvPr/>
        </p:nvCxnSpPr>
        <p:spPr>
          <a:xfrm>
            <a:off x="3158067" y="2759717"/>
            <a:ext cx="1096433" cy="451437"/>
          </a:xfrm>
          <a:prstGeom prst="straightConnector1">
            <a:avLst/>
          </a:prstGeom>
          <a:noFill/>
          <a:ln w="9525" cap="flat" cmpd="sng">
            <a:solidFill>
              <a:schemeClr val="tx1"/>
            </a:solidFill>
            <a:prstDash val="solid"/>
            <a:round/>
            <a:headEnd type="none" w="sm" len="sm"/>
            <a:tailEnd type="none" w="sm" len="sm"/>
          </a:ln>
        </p:spPr>
      </p:cxnSp>
      <p:sp>
        <p:nvSpPr>
          <p:cNvPr id="271" name="Shape 271"/>
          <p:cNvSpPr txBox="1"/>
          <p:nvPr/>
        </p:nvSpPr>
        <p:spPr>
          <a:xfrm>
            <a:off x="1815440" y="2328830"/>
            <a:ext cx="1408182" cy="861774"/>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dirty="0">
                <a:solidFill>
                  <a:schemeClr val="dk1"/>
                </a:solidFill>
                <a:latin typeface="Questrial"/>
                <a:ea typeface="Questrial"/>
                <a:cs typeface="Questrial"/>
                <a:sym typeface="Questrial"/>
              </a:rPr>
              <a:t>LENS </a:t>
            </a:r>
            <a:r>
              <a:rPr lang="en-US" sz="1600" i="1" dirty="0">
                <a:solidFill>
                  <a:schemeClr val="dk1"/>
                </a:solidFill>
                <a:latin typeface="Questrial"/>
                <a:ea typeface="Questrial"/>
                <a:cs typeface="Questrial"/>
                <a:sym typeface="Questrial"/>
              </a:rPr>
              <a:t>(Occupational Perspectives)</a:t>
            </a:r>
            <a:endParaRPr sz="1800" i="1" dirty="0">
              <a:solidFill>
                <a:schemeClr val="dk1"/>
              </a:solidFill>
              <a:latin typeface="Questrial"/>
              <a:ea typeface="Questrial"/>
              <a:cs typeface="Questrial"/>
              <a:sym typeface="Questrial"/>
            </a:endParaRPr>
          </a:p>
        </p:txBody>
      </p:sp>
      <p:cxnSp>
        <p:nvCxnSpPr>
          <p:cNvPr id="272" name="Shape 272"/>
          <p:cNvCxnSpPr/>
          <p:nvPr/>
        </p:nvCxnSpPr>
        <p:spPr>
          <a:xfrm rot="10800000">
            <a:off x="7164390" y="5519674"/>
            <a:ext cx="1149612" cy="406577"/>
          </a:xfrm>
          <a:prstGeom prst="straightConnector1">
            <a:avLst/>
          </a:prstGeom>
          <a:noFill/>
          <a:ln w="9525" cap="flat" cmpd="sng">
            <a:solidFill>
              <a:schemeClr val="tx1"/>
            </a:solidFill>
            <a:prstDash val="solid"/>
            <a:round/>
            <a:headEnd type="none" w="sm" len="sm"/>
            <a:tailEnd type="triangle" w="med" len="med"/>
          </a:ln>
        </p:spPr>
      </p:cxnSp>
      <p:sp>
        <p:nvSpPr>
          <p:cNvPr id="273" name="Shape 273"/>
          <p:cNvSpPr txBox="1"/>
          <p:nvPr/>
        </p:nvSpPr>
        <p:spPr>
          <a:xfrm>
            <a:off x="8512642" y="5459046"/>
            <a:ext cx="2235200"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dirty="0">
                <a:solidFill>
                  <a:schemeClr val="bg1"/>
                </a:solidFill>
                <a:latin typeface="Questrial"/>
                <a:ea typeface="Questrial"/>
                <a:cs typeface="Questrial"/>
                <a:sym typeface="Questrial"/>
              </a:rPr>
              <a:t>Long-term discursive processes.</a:t>
            </a:r>
            <a:endParaRPr dirty="0">
              <a:solidFill>
                <a:schemeClr val="bg1"/>
              </a:solidFill>
            </a:endParaRPr>
          </a:p>
        </p:txBody>
      </p:sp>
      <p:sp>
        <p:nvSpPr>
          <p:cNvPr id="274" name="Shape 274"/>
          <p:cNvSpPr txBox="1"/>
          <p:nvPr/>
        </p:nvSpPr>
        <p:spPr>
          <a:xfrm>
            <a:off x="8401050" y="2215665"/>
            <a:ext cx="2235200" cy="175432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dirty="0">
                <a:solidFill>
                  <a:schemeClr val="bg1"/>
                </a:solidFill>
                <a:latin typeface="Questrial"/>
                <a:ea typeface="Questrial"/>
                <a:cs typeface="Questrial"/>
                <a:sym typeface="Questrial"/>
              </a:rPr>
              <a:t>Establishing Relationships &amp; Gaining Mutual (Contextually-Grounded)  Understanding</a:t>
            </a:r>
            <a:endParaRPr dirty="0">
              <a:solidFill>
                <a:schemeClr val="bg1"/>
              </a:solidFill>
            </a:endParaRPr>
          </a:p>
        </p:txBody>
      </p:sp>
      <p:sp>
        <p:nvSpPr>
          <p:cNvPr id="275" name="Shape 275"/>
          <p:cNvSpPr/>
          <p:nvPr/>
        </p:nvSpPr>
        <p:spPr>
          <a:xfrm>
            <a:off x="8401050" y="4493028"/>
            <a:ext cx="2867132"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Questrial"/>
                <a:ea typeface="Questrial"/>
                <a:cs typeface="Questrial"/>
                <a:sym typeface="Questrial"/>
              </a:rPr>
              <a:t>(Making use of Participatory </a:t>
            </a:r>
            <a:endParaRPr sz="1800">
              <a:solidFill>
                <a:schemeClr val="dk1"/>
              </a:solidFill>
              <a:latin typeface="Questrial"/>
              <a:ea typeface="Questrial"/>
              <a:cs typeface="Questrial"/>
              <a:sym typeface="Questrial"/>
            </a:endParaRPr>
          </a:p>
          <a:p>
            <a:pPr marL="0" marR="0" lvl="0" indent="0" algn="l" rtl="0">
              <a:spcBef>
                <a:spcPts val="0"/>
              </a:spcBef>
              <a:spcAft>
                <a:spcPts val="0"/>
              </a:spcAft>
              <a:buNone/>
            </a:pPr>
            <a:r>
              <a:rPr lang="en-US" sz="1800">
                <a:solidFill>
                  <a:schemeClr val="dk1"/>
                </a:solidFill>
                <a:latin typeface="Questrial"/>
                <a:ea typeface="Questrial"/>
                <a:cs typeface="Questrial"/>
                <a:sym typeface="Questrial"/>
              </a:rPr>
              <a:t>Action Methods)</a:t>
            </a:r>
            <a:endParaRPr/>
          </a:p>
        </p:txBody>
      </p:sp>
      <p:sp>
        <p:nvSpPr>
          <p:cNvPr id="2" name="TextBox 1">
            <a:extLst>
              <a:ext uri="{FF2B5EF4-FFF2-40B4-BE49-F238E27FC236}">
                <a16:creationId xmlns:a16="http://schemas.microsoft.com/office/drawing/2014/main" id="{F99BFFEF-2830-F340-8DF6-62CA07D50448}"/>
              </a:ext>
            </a:extLst>
          </p:cNvPr>
          <p:cNvSpPr txBox="1"/>
          <p:nvPr/>
        </p:nvSpPr>
        <p:spPr>
          <a:xfrm>
            <a:off x="130130" y="5802923"/>
            <a:ext cx="2742330" cy="369332"/>
          </a:xfrm>
          <a:prstGeom prst="rect">
            <a:avLst/>
          </a:prstGeom>
          <a:noFill/>
        </p:spPr>
        <p:txBody>
          <a:bodyPr wrap="square" rtlCol="0">
            <a:spAutoFit/>
          </a:bodyPr>
          <a:lstStyle/>
          <a:p>
            <a:r>
              <a:rPr lang="en-US" dirty="0" err="1"/>
              <a:t>Krenzer</a:t>
            </a:r>
            <a:r>
              <a:rPr lang="en-US" dirty="0"/>
              <a:t>, 2017</a:t>
            </a:r>
          </a:p>
        </p:txBody>
      </p:sp>
    </p:spTree>
    <p:extLst>
      <p:ext uri="{BB962C8B-B14F-4D97-AF65-F5344CB8AC3E}">
        <p14:creationId xmlns:p14="http://schemas.microsoft.com/office/powerpoint/2010/main" val="417704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375C2-2667-A247-B195-1134DA457624}"/>
              </a:ext>
            </a:extLst>
          </p:cNvPr>
          <p:cNvSpPr>
            <a:spLocks noGrp="1"/>
          </p:cNvSpPr>
          <p:nvPr>
            <p:ph type="title"/>
          </p:nvPr>
        </p:nvSpPr>
        <p:spPr>
          <a:xfrm>
            <a:off x="1981200" y="457200"/>
            <a:ext cx="8229600" cy="1143000"/>
          </a:xfrm>
        </p:spPr>
        <p:txBody>
          <a:bodyPr/>
          <a:lstStyle/>
          <a:p>
            <a:r>
              <a:rPr lang="en-ZA" sz="3600" b="1" dirty="0"/>
              <a:t>Theory and Theorising for and from practice (</a:t>
            </a:r>
            <a:r>
              <a:rPr lang="en-ZA" sz="3600" b="1" dirty="0" err="1"/>
              <a:t>Galvaan</a:t>
            </a:r>
            <a:r>
              <a:rPr lang="en-ZA" sz="3600" b="1" dirty="0"/>
              <a:t> &amp; Peters, 2018)</a:t>
            </a:r>
            <a:br>
              <a:rPr lang="en-ZA" sz="3600" b="1" dirty="0"/>
            </a:br>
            <a:endParaRPr lang="en-US" sz="3600" b="1" dirty="0"/>
          </a:p>
        </p:txBody>
      </p:sp>
      <p:sp>
        <p:nvSpPr>
          <p:cNvPr id="3" name="Content Placeholder 2">
            <a:extLst>
              <a:ext uri="{FF2B5EF4-FFF2-40B4-BE49-F238E27FC236}">
                <a16:creationId xmlns:a16="http://schemas.microsoft.com/office/drawing/2014/main" id="{6EDDB593-8070-1740-8D76-4B56B8FA2490}"/>
              </a:ext>
            </a:extLst>
          </p:cNvPr>
          <p:cNvSpPr>
            <a:spLocks noGrp="1"/>
          </p:cNvSpPr>
          <p:nvPr>
            <p:ph idx="1"/>
          </p:nvPr>
        </p:nvSpPr>
        <p:spPr>
          <a:xfrm>
            <a:off x="1981200" y="1382487"/>
            <a:ext cx="8229600" cy="4525963"/>
          </a:xfrm>
        </p:spPr>
        <p:txBody>
          <a:bodyPr/>
          <a:lstStyle/>
          <a:p>
            <a:r>
              <a:rPr lang="en-US" dirty="0"/>
              <a:t>Close relationship between scholarship and practice-based evidence</a:t>
            </a:r>
          </a:p>
          <a:p>
            <a:pPr marL="0" indent="0">
              <a:buNone/>
            </a:pPr>
            <a:endParaRPr lang="en-US" dirty="0"/>
          </a:p>
          <a:p>
            <a:r>
              <a:rPr lang="en-US" dirty="0" err="1"/>
              <a:t>ObCD</a:t>
            </a:r>
            <a:r>
              <a:rPr lang="en-US" dirty="0"/>
              <a:t> framework highlights key principles for using occupational science theories in practice</a:t>
            </a:r>
          </a:p>
        </p:txBody>
      </p:sp>
    </p:spTree>
    <p:extLst>
      <p:ext uri="{BB962C8B-B14F-4D97-AF65-F5344CB8AC3E}">
        <p14:creationId xmlns:p14="http://schemas.microsoft.com/office/powerpoint/2010/main" val="1475077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F1D4E-92A3-0B44-BFCA-8A629B0459E7}"/>
              </a:ext>
            </a:extLst>
          </p:cNvPr>
          <p:cNvSpPr>
            <a:spLocks noGrp="1"/>
          </p:cNvSpPr>
          <p:nvPr>
            <p:ph type="title"/>
          </p:nvPr>
        </p:nvSpPr>
        <p:spPr/>
        <p:txBody>
          <a:bodyPr/>
          <a:lstStyle/>
          <a:p>
            <a:r>
              <a:rPr lang="en-US" b="1" dirty="0"/>
              <a:t>The Lavender Hill Heroes Campaign </a:t>
            </a:r>
            <a:br>
              <a:rPr lang="en-US" dirty="0"/>
            </a:br>
            <a:r>
              <a:rPr lang="en-US" sz="2000" dirty="0"/>
              <a:t>(</a:t>
            </a:r>
            <a:r>
              <a:rPr lang="en-US" sz="2000" dirty="0" err="1"/>
              <a:t>Galvaan</a:t>
            </a:r>
            <a:r>
              <a:rPr lang="en-US" sz="2000" dirty="0"/>
              <a:t>, Peters &amp; </a:t>
            </a:r>
            <a:r>
              <a:rPr lang="en-US" sz="2000" dirty="0" err="1"/>
              <a:t>Gretschel</a:t>
            </a:r>
            <a:r>
              <a:rPr lang="en-US" sz="2000" dirty="0"/>
              <a:t>, 2015; Rudman, 2010)</a:t>
            </a:r>
          </a:p>
        </p:txBody>
      </p:sp>
      <p:pic>
        <p:nvPicPr>
          <p:cNvPr id="4" name="Content Placeholder 3">
            <a:extLst>
              <a:ext uri="{FF2B5EF4-FFF2-40B4-BE49-F238E27FC236}">
                <a16:creationId xmlns:a16="http://schemas.microsoft.com/office/drawing/2014/main" id="{D16926C2-D817-0949-A49C-63E9D9EC2075}"/>
              </a:ext>
            </a:extLst>
          </p:cNvPr>
          <p:cNvPicPr>
            <a:picLocks noGrp="1" noChangeAspect="1"/>
          </p:cNvPicPr>
          <p:nvPr>
            <p:ph idx="1"/>
          </p:nvPr>
        </p:nvPicPr>
        <p:blipFill>
          <a:blip r:embed="rId3"/>
          <a:stretch>
            <a:fillRect/>
          </a:stretch>
        </p:blipFill>
        <p:spPr>
          <a:xfrm>
            <a:off x="3239913" y="1825488"/>
            <a:ext cx="5712174" cy="4525963"/>
          </a:xfrm>
          <a:prstGeom prst="rect">
            <a:avLst/>
          </a:prstGeom>
        </p:spPr>
      </p:pic>
      <p:sp>
        <p:nvSpPr>
          <p:cNvPr id="3" name="TextBox 2">
            <a:extLst>
              <a:ext uri="{FF2B5EF4-FFF2-40B4-BE49-F238E27FC236}">
                <a16:creationId xmlns:a16="http://schemas.microsoft.com/office/drawing/2014/main" id="{5727A771-251D-BF4B-9A78-AE5DD8A96C14}"/>
              </a:ext>
            </a:extLst>
          </p:cNvPr>
          <p:cNvSpPr txBox="1"/>
          <p:nvPr/>
        </p:nvSpPr>
        <p:spPr>
          <a:xfrm>
            <a:off x="138112" y="1417638"/>
            <a:ext cx="9086850" cy="707886"/>
          </a:xfrm>
          <a:prstGeom prst="rect">
            <a:avLst/>
          </a:prstGeom>
          <a:noFill/>
        </p:spPr>
        <p:txBody>
          <a:bodyPr wrap="square" rtlCol="0">
            <a:spAutoFit/>
          </a:bodyPr>
          <a:lstStyle/>
          <a:p>
            <a:r>
              <a:rPr lang="en-US" sz="2000" b="1" dirty="0">
                <a:solidFill>
                  <a:schemeClr val="bg1"/>
                </a:solidFill>
              </a:rPr>
              <a:t>Apply an action-learning approach for generative scholarship that is located in and guides practice simultaneously</a:t>
            </a:r>
          </a:p>
        </p:txBody>
      </p:sp>
      <p:sp>
        <p:nvSpPr>
          <p:cNvPr id="5" name="TextBox 4">
            <a:extLst>
              <a:ext uri="{FF2B5EF4-FFF2-40B4-BE49-F238E27FC236}">
                <a16:creationId xmlns:a16="http://schemas.microsoft.com/office/drawing/2014/main" id="{91DEFF0B-D2CD-984C-88F6-77934D2C4EAB}"/>
              </a:ext>
            </a:extLst>
          </p:cNvPr>
          <p:cNvSpPr txBox="1"/>
          <p:nvPr/>
        </p:nvSpPr>
        <p:spPr>
          <a:xfrm>
            <a:off x="443619" y="2853492"/>
            <a:ext cx="2700338" cy="923330"/>
          </a:xfrm>
          <a:prstGeom prst="rect">
            <a:avLst/>
          </a:prstGeom>
          <a:noFill/>
        </p:spPr>
        <p:txBody>
          <a:bodyPr wrap="square" rtlCol="0">
            <a:spAutoFit/>
          </a:bodyPr>
          <a:lstStyle/>
          <a:p>
            <a:r>
              <a:rPr lang="en-US" b="1" dirty="0">
                <a:solidFill>
                  <a:schemeClr val="bg1"/>
                </a:solidFill>
              </a:rPr>
              <a:t>Select OS constructs that focus on the politics of human occupation</a:t>
            </a:r>
          </a:p>
        </p:txBody>
      </p:sp>
      <p:sp>
        <p:nvSpPr>
          <p:cNvPr id="6" name="TextBox 5">
            <a:extLst>
              <a:ext uri="{FF2B5EF4-FFF2-40B4-BE49-F238E27FC236}">
                <a16:creationId xmlns:a16="http://schemas.microsoft.com/office/drawing/2014/main" id="{6586CA1D-EEB5-E842-B0AF-4A7D53ABFD40}"/>
              </a:ext>
            </a:extLst>
          </p:cNvPr>
          <p:cNvSpPr txBox="1"/>
          <p:nvPr/>
        </p:nvSpPr>
        <p:spPr>
          <a:xfrm>
            <a:off x="1172281" y="4305571"/>
            <a:ext cx="2419350" cy="923330"/>
          </a:xfrm>
          <a:prstGeom prst="rect">
            <a:avLst/>
          </a:prstGeom>
          <a:noFill/>
        </p:spPr>
        <p:txBody>
          <a:bodyPr wrap="square" rtlCol="0">
            <a:spAutoFit/>
          </a:bodyPr>
          <a:lstStyle/>
          <a:p>
            <a:r>
              <a:rPr lang="en-US" b="1" dirty="0">
                <a:solidFill>
                  <a:schemeClr val="bg1"/>
                </a:solidFill>
              </a:rPr>
              <a:t>Analysis draws on components of the construct</a:t>
            </a:r>
          </a:p>
        </p:txBody>
      </p:sp>
      <p:sp>
        <p:nvSpPr>
          <p:cNvPr id="7" name="TextBox 6">
            <a:extLst>
              <a:ext uri="{FF2B5EF4-FFF2-40B4-BE49-F238E27FC236}">
                <a16:creationId xmlns:a16="http://schemas.microsoft.com/office/drawing/2014/main" id="{6F8D1DC5-C1F2-0846-B062-2E7CC86BCABF}"/>
              </a:ext>
            </a:extLst>
          </p:cNvPr>
          <p:cNvSpPr txBox="1"/>
          <p:nvPr/>
        </p:nvSpPr>
        <p:spPr>
          <a:xfrm>
            <a:off x="9344025" y="2357438"/>
            <a:ext cx="2586038" cy="1015663"/>
          </a:xfrm>
          <a:prstGeom prst="rect">
            <a:avLst/>
          </a:prstGeom>
          <a:noFill/>
        </p:spPr>
        <p:txBody>
          <a:bodyPr wrap="square" rtlCol="0">
            <a:spAutoFit/>
          </a:bodyPr>
          <a:lstStyle/>
          <a:p>
            <a:r>
              <a:rPr lang="en-US" sz="2000" b="1" dirty="0">
                <a:solidFill>
                  <a:schemeClr val="bg1"/>
                </a:solidFill>
              </a:rPr>
              <a:t>Iterative analysis and application of the construct</a:t>
            </a:r>
          </a:p>
        </p:txBody>
      </p:sp>
      <p:sp>
        <p:nvSpPr>
          <p:cNvPr id="8" name="TextBox 7">
            <a:extLst>
              <a:ext uri="{FF2B5EF4-FFF2-40B4-BE49-F238E27FC236}">
                <a16:creationId xmlns:a16="http://schemas.microsoft.com/office/drawing/2014/main" id="{AF78020F-18E8-914B-ACB0-B9D85703FC1A}"/>
              </a:ext>
            </a:extLst>
          </p:cNvPr>
          <p:cNvSpPr txBox="1"/>
          <p:nvPr/>
        </p:nvSpPr>
        <p:spPr>
          <a:xfrm>
            <a:off x="9224962" y="4305571"/>
            <a:ext cx="2576513" cy="1323439"/>
          </a:xfrm>
          <a:prstGeom prst="rect">
            <a:avLst/>
          </a:prstGeom>
          <a:noFill/>
        </p:spPr>
        <p:txBody>
          <a:bodyPr wrap="square" rtlCol="0">
            <a:spAutoFit/>
          </a:bodyPr>
          <a:lstStyle/>
          <a:p>
            <a:r>
              <a:rPr lang="en-US" sz="2000" b="1" dirty="0">
                <a:solidFill>
                  <a:schemeClr val="bg1"/>
                </a:solidFill>
              </a:rPr>
              <a:t>Engage renewed understanding of both the construct and situation</a:t>
            </a:r>
          </a:p>
        </p:txBody>
      </p:sp>
    </p:spTree>
    <p:extLst>
      <p:ext uri="{BB962C8B-B14F-4D97-AF65-F5344CB8AC3E}">
        <p14:creationId xmlns:p14="http://schemas.microsoft.com/office/powerpoint/2010/main" val="259496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3D15A-45DE-2F44-8498-11040A04FDB8}"/>
              </a:ext>
            </a:extLst>
          </p:cNvPr>
          <p:cNvSpPr>
            <a:spLocks noGrp="1"/>
          </p:cNvSpPr>
          <p:nvPr>
            <p:ph type="title"/>
          </p:nvPr>
        </p:nvSpPr>
        <p:spPr>
          <a:xfrm>
            <a:off x="1981200" y="-274556"/>
            <a:ext cx="8229600" cy="1143000"/>
          </a:xfrm>
        </p:spPr>
        <p:txBody>
          <a:bodyPr/>
          <a:lstStyle/>
          <a:p>
            <a:br>
              <a:rPr lang="en-ZA" dirty="0"/>
            </a:br>
            <a:r>
              <a:rPr lang="en-ZA" b="1" dirty="0"/>
              <a:t>Learning from the </a:t>
            </a:r>
            <a:r>
              <a:rPr lang="en-ZA" b="1" dirty="0" err="1"/>
              <a:t>ObCD</a:t>
            </a:r>
            <a:endParaRPr lang="en-US" b="1" dirty="0"/>
          </a:p>
        </p:txBody>
      </p:sp>
      <p:sp>
        <p:nvSpPr>
          <p:cNvPr id="3" name="Content Placeholder 2">
            <a:extLst>
              <a:ext uri="{FF2B5EF4-FFF2-40B4-BE49-F238E27FC236}">
                <a16:creationId xmlns:a16="http://schemas.microsoft.com/office/drawing/2014/main" id="{C35448A8-F209-564D-AFA8-818ED8DBFCFE}"/>
              </a:ext>
            </a:extLst>
          </p:cNvPr>
          <p:cNvSpPr>
            <a:spLocks noGrp="1"/>
          </p:cNvSpPr>
          <p:nvPr>
            <p:ph idx="1"/>
          </p:nvPr>
        </p:nvSpPr>
        <p:spPr>
          <a:xfrm>
            <a:off x="2097206" y="868445"/>
            <a:ext cx="8113594" cy="4868839"/>
          </a:xfrm>
        </p:spPr>
        <p:txBody>
          <a:bodyPr/>
          <a:lstStyle/>
          <a:p>
            <a:pPr marL="0" indent="0">
              <a:buNone/>
            </a:pPr>
            <a:endParaRPr lang="en-ZA" dirty="0"/>
          </a:p>
          <a:p>
            <a:r>
              <a:rPr lang="en-ZA" dirty="0"/>
              <a:t>Analysis drawing on socio-politically focused OS constructs provides a lens with which to discern how the underlying issues contribute to surface level problems</a:t>
            </a:r>
          </a:p>
          <a:p>
            <a:pPr marL="0" indent="0">
              <a:buNone/>
            </a:pPr>
            <a:endParaRPr lang="en-ZA" dirty="0"/>
          </a:p>
          <a:p>
            <a:r>
              <a:rPr lang="en-ZA" dirty="0"/>
              <a:t>Has applicability for other areas of OT practice</a:t>
            </a:r>
          </a:p>
          <a:p>
            <a:endParaRPr lang="en-US" dirty="0"/>
          </a:p>
        </p:txBody>
      </p:sp>
    </p:spTree>
    <p:extLst>
      <p:ext uri="{BB962C8B-B14F-4D97-AF65-F5344CB8AC3E}">
        <p14:creationId xmlns:p14="http://schemas.microsoft.com/office/powerpoint/2010/main" val="3793969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EEDB-1E00-A24F-990C-D68D07FC59A7}"/>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F33FA19D-424A-2F40-9972-7819A15BF3BD}"/>
              </a:ext>
            </a:extLst>
          </p:cNvPr>
          <p:cNvSpPr>
            <a:spLocks noGrp="1"/>
          </p:cNvSpPr>
          <p:nvPr>
            <p:ph idx="1"/>
          </p:nvPr>
        </p:nvSpPr>
        <p:spPr>
          <a:xfrm>
            <a:off x="1981200" y="1201071"/>
            <a:ext cx="9328484" cy="4708525"/>
          </a:xfrm>
        </p:spPr>
        <p:txBody>
          <a:bodyPr/>
          <a:lstStyle/>
          <a:p>
            <a:pPr marL="0" indent="0">
              <a:buNone/>
            </a:pPr>
            <a:r>
              <a:rPr lang="en-ZA" sz="1200" dirty="0"/>
              <a:t>Angell, A. M. (2014). Occupation-</a:t>
            </a:r>
            <a:r>
              <a:rPr lang="en-ZA" sz="1200" dirty="0" err="1"/>
              <a:t>centered</a:t>
            </a:r>
            <a:r>
              <a:rPr lang="en-ZA" sz="1200" dirty="0"/>
              <a:t> analysis of social difference: Contributions to a socially responsive occupational science. </a:t>
            </a:r>
            <a:r>
              <a:rPr lang="en-ZA" sz="1200" i="1" dirty="0"/>
              <a:t>Journal of Occupational Science, 21</a:t>
            </a:r>
            <a:r>
              <a:rPr lang="en-ZA" sz="1200" dirty="0"/>
              <a:t>(2), 104-116. </a:t>
            </a:r>
          </a:p>
          <a:p>
            <a:pPr marL="0" indent="0">
              <a:buNone/>
            </a:pPr>
            <a:r>
              <a:rPr lang="en-ZA" sz="1200" dirty="0"/>
              <a:t>Farias, L., &amp; </a:t>
            </a:r>
            <a:r>
              <a:rPr lang="en-ZA" sz="1200" dirty="0" err="1"/>
              <a:t>Laliberte</a:t>
            </a:r>
            <a:r>
              <a:rPr lang="en-ZA" sz="1200" dirty="0"/>
              <a:t> Rudman, D. (2016). A critical interpretive synthesis of the uptake of critical perspectives in occupational science. </a:t>
            </a:r>
            <a:r>
              <a:rPr lang="en-ZA" sz="1200" i="1" dirty="0"/>
              <a:t>Journal of Occupational Science, 23</a:t>
            </a:r>
            <a:r>
              <a:rPr lang="en-ZA" sz="1200" dirty="0"/>
              <a:t>(1), 33-50. </a:t>
            </a:r>
          </a:p>
          <a:p>
            <a:pPr marL="0" indent="0">
              <a:buNone/>
            </a:pPr>
            <a:r>
              <a:rPr lang="en-ZA" sz="1200" dirty="0"/>
              <a:t>Farias, L., </a:t>
            </a:r>
            <a:r>
              <a:rPr lang="en-ZA" sz="1200" dirty="0" err="1"/>
              <a:t>Laliberte</a:t>
            </a:r>
            <a:r>
              <a:rPr lang="en-ZA" sz="1200" dirty="0"/>
              <a:t> Rudman, D., &amp; </a:t>
            </a:r>
            <a:r>
              <a:rPr lang="en-ZA" sz="1200" dirty="0" err="1"/>
              <a:t>Magalhães</a:t>
            </a:r>
            <a:r>
              <a:rPr lang="en-ZA" sz="1200" dirty="0"/>
              <a:t>, L. (2016). Illustrating the importance of critical epistemology to realize the promise of occupational justice. </a:t>
            </a:r>
            <a:r>
              <a:rPr lang="en-ZA" sz="1200" i="1" dirty="0"/>
              <a:t>OTJR: occupation, participation and health, 36</a:t>
            </a:r>
            <a:r>
              <a:rPr lang="en-ZA" sz="1200" dirty="0"/>
              <a:t>(4), 234-243. </a:t>
            </a:r>
          </a:p>
          <a:p>
            <a:pPr marL="0" indent="0">
              <a:buNone/>
            </a:pPr>
            <a:r>
              <a:rPr lang="en-ZA" sz="1200" dirty="0" err="1"/>
              <a:t>Galvaan</a:t>
            </a:r>
            <a:r>
              <a:rPr lang="en-ZA" sz="1200" dirty="0"/>
              <a:t>, R., &amp; Peters, L. (2017). Occupation-based community development: Confronting the Politics of Occupation. In N. Pollard &amp; D. </a:t>
            </a:r>
            <a:r>
              <a:rPr lang="en-ZA" sz="1200" dirty="0" err="1"/>
              <a:t>Sakeleriou</a:t>
            </a:r>
            <a:r>
              <a:rPr lang="en-ZA" sz="1200" dirty="0"/>
              <a:t> (Eds.), </a:t>
            </a:r>
            <a:r>
              <a:rPr lang="en-ZA" sz="1200" i="1" dirty="0"/>
              <a:t>Occupational Therapies without Borders: Integrating justice with practice</a:t>
            </a:r>
            <a:r>
              <a:rPr lang="en-ZA" sz="1200" dirty="0"/>
              <a:t> (2nd ed.). United Kingdom: Elsevier Limited.</a:t>
            </a:r>
          </a:p>
          <a:p>
            <a:pPr marL="0" indent="0">
              <a:buNone/>
            </a:pPr>
            <a:r>
              <a:rPr lang="en-ZA" sz="1200" dirty="0" err="1"/>
              <a:t>Galvaan</a:t>
            </a:r>
            <a:r>
              <a:rPr lang="en-ZA" sz="1200" dirty="0"/>
              <a:t>, R., Peters, L., &amp; </a:t>
            </a:r>
            <a:r>
              <a:rPr lang="en-ZA" sz="1200" dirty="0" err="1"/>
              <a:t>Gretschel</a:t>
            </a:r>
            <a:r>
              <a:rPr lang="en-ZA" sz="1200" dirty="0"/>
              <a:t>, P. (2015). Embracing an occupational perspective to promoting learning in context. </a:t>
            </a:r>
            <a:r>
              <a:rPr lang="en-ZA" sz="1200" i="1" dirty="0"/>
              <a:t>South </a:t>
            </a:r>
            <a:r>
              <a:rPr lang="en-ZA" sz="1200" i="1" dirty="0" err="1"/>
              <a:t>AFrican</a:t>
            </a:r>
            <a:r>
              <a:rPr lang="en-ZA" sz="1200" i="1" dirty="0"/>
              <a:t> Journal of Higher Education, 29</a:t>
            </a:r>
            <a:r>
              <a:rPr lang="en-ZA" sz="1200" dirty="0"/>
              <a:t>(3), 281-293. </a:t>
            </a:r>
          </a:p>
          <a:p>
            <a:pPr marL="0" indent="0">
              <a:buNone/>
            </a:pPr>
            <a:r>
              <a:rPr lang="en-ZA" sz="1200" dirty="0" err="1"/>
              <a:t>Galvaan</a:t>
            </a:r>
            <a:r>
              <a:rPr lang="en-ZA" sz="1200" dirty="0"/>
              <a:t>, R., &amp; Peters, L. (2013). Open Education Resource: A strategy for occupation-based community development.   Retrieved from </a:t>
            </a:r>
            <a:r>
              <a:rPr lang="en-ZA" sz="1200" dirty="0">
                <a:hlinkClick r:id="rId3"/>
              </a:rPr>
              <a:t>http://open.uct.ac.za/handle/11427/6651</a:t>
            </a:r>
            <a:endParaRPr lang="en-ZA" sz="1200" dirty="0"/>
          </a:p>
          <a:p>
            <a:pPr marL="0" indent="0">
              <a:buNone/>
            </a:pPr>
            <a:r>
              <a:rPr lang="en-ZA" sz="1200" dirty="0" err="1"/>
              <a:t>Galvaan</a:t>
            </a:r>
            <a:r>
              <a:rPr lang="en-ZA" sz="1200" dirty="0"/>
              <a:t>, R., &amp; Peters, L. (2018). Occupation-based Community Development: A critical approach to occupational therapy. In S. Dsouza, R. </a:t>
            </a:r>
            <a:r>
              <a:rPr lang="en-ZA" sz="1200" dirty="0" err="1"/>
              <a:t>Galvaan</a:t>
            </a:r>
            <a:r>
              <a:rPr lang="en-ZA" sz="1200" dirty="0"/>
              <a:t>, &amp; E. </a:t>
            </a:r>
            <a:r>
              <a:rPr lang="en-ZA" sz="1200" dirty="0" err="1"/>
              <a:t>Ramugondo</a:t>
            </a:r>
            <a:r>
              <a:rPr lang="en-ZA" sz="1200" dirty="0"/>
              <a:t> (Eds.), </a:t>
            </a:r>
            <a:r>
              <a:rPr lang="en-ZA" sz="1200" i="1" dirty="0"/>
              <a:t>Concepts in Occupational therapy: Understanding Southern Perspectives. </a:t>
            </a:r>
            <a:r>
              <a:rPr lang="en-ZA" sz="1200" dirty="0"/>
              <a:t>. India: </a:t>
            </a:r>
            <a:r>
              <a:rPr lang="en-ZA" sz="1200" dirty="0" err="1"/>
              <a:t>Manupal</a:t>
            </a:r>
            <a:r>
              <a:rPr lang="en-ZA" sz="1200" dirty="0"/>
              <a:t> University Press.</a:t>
            </a:r>
          </a:p>
          <a:p>
            <a:pPr marL="0" indent="0">
              <a:buNone/>
            </a:pPr>
            <a:r>
              <a:rPr lang="en-ZA" sz="1200" dirty="0" err="1"/>
              <a:t>Hammell</a:t>
            </a:r>
            <a:r>
              <a:rPr lang="en-ZA" sz="1200" dirty="0"/>
              <a:t>, K. W. (2015). Occupational rights and critical occupational therapy: rising to the challenge. </a:t>
            </a:r>
            <a:r>
              <a:rPr lang="en-ZA" sz="1200" i="1" dirty="0"/>
              <a:t>Australian occupational therapy journal, 62</a:t>
            </a:r>
            <a:r>
              <a:rPr lang="en-ZA" sz="1200" dirty="0"/>
              <a:t>, 449-451. </a:t>
            </a:r>
          </a:p>
          <a:p>
            <a:pPr marL="0" indent="0">
              <a:buNone/>
            </a:pPr>
            <a:r>
              <a:rPr lang="en-ZA" sz="1200" dirty="0" err="1"/>
              <a:t>Hammell</a:t>
            </a:r>
            <a:r>
              <a:rPr lang="en-ZA" sz="1200" dirty="0"/>
              <a:t>, K. R. W. (2017). Critical reflections on occupational justice: Towards a rights-based approach to occupational opportunities. </a:t>
            </a:r>
            <a:r>
              <a:rPr lang="en-ZA" sz="1200" i="1" dirty="0"/>
              <a:t>Canadian Journal of Occupational Therapy, 84</a:t>
            </a:r>
            <a:r>
              <a:rPr lang="en-ZA" sz="1200" dirty="0"/>
              <a:t>(1), 47-57. </a:t>
            </a:r>
          </a:p>
          <a:p>
            <a:pPr marL="0" indent="0">
              <a:buNone/>
            </a:pPr>
            <a:r>
              <a:rPr lang="en-ZA" sz="1200" dirty="0" err="1"/>
              <a:t>Hammell</a:t>
            </a:r>
            <a:r>
              <a:rPr lang="en-ZA" sz="1200" dirty="0"/>
              <a:t>, K. W., &amp; </a:t>
            </a:r>
            <a:r>
              <a:rPr lang="en-ZA" sz="1200" dirty="0" err="1"/>
              <a:t>Iwama</a:t>
            </a:r>
            <a:r>
              <a:rPr lang="en-ZA" sz="1200" dirty="0"/>
              <a:t>, M. (2012). Well-being and occupational rights: An imperative for critical occupational therapy. </a:t>
            </a:r>
            <a:r>
              <a:rPr lang="en-ZA" sz="1200" i="1" dirty="0" err="1"/>
              <a:t>Scandanavian</a:t>
            </a:r>
            <a:r>
              <a:rPr lang="en-ZA" sz="1200" i="1" dirty="0"/>
              <a:t> Journal of Occupational Therapy, 19</a:t>
            </a:r>
            <a:r>
              <a:rPr lang="en-ZA" sz="1200" dirty="0"/>
              <a:t>, 385-394.</a:t>
            </a:r>
          </a:p>
          <a:p>
            <a:pPr marL="0" indent="0">
              <a:buNone/>
            </a:pPr>
            <a:r>
              <a:rPr lang="en-ZA" sz="1200" dirty="0" err="1"/>
              <a:t>Krenzer</a:t>
            </a:r>
            <a:r>
              <a:rPr lang="en-ZA" sz="1200" dirty="0"/>
              <a:t>, M. (2017). Alternatives to Development: In light of the Occupation-based Community Development Framework. Paper presented at the Occupational Science Europe Conference, 8-9 September,, 2017; Hildesheim, Germany</a:t>
            </a:r>
          </a:p>
          <a:p>
            <a:pPr marL="0" indent="0">
              <a:buNone/>
            </a:pPr>
            <a:r>
              <a:rPr lang="en-ZA" sz="1200" dirty="0"/>
              <a:t>Rudman, D. L. (2010). Occupational Terminology. Occupational Possibilities. </a:t>
            </a:r>
            <a:r>
              <a:rPr lang="en-ZA" sz="1200" i="1" dirty="0"/>
              <a:t>Journal of Occupational Science, 17</a:t>
            </a:r>
            <a:r>
              <a:rPr lang="en-ZA" sz="1200" dirty="0"/>
              <a:t>(1), 55-59. </a:t>
            </a:r>
          </a:p>
          <a:p>
            <a:endParaRPr lang="en-ZA" dirty="0"/>
          </a:p>
          <a:p>
            <a:endParaRPr lang="en-US" dirty="0"/>
          </a:p>
        </p:txBody>
      </p:sp>
    </p:spTree>
    <p:extLst>
      <p:ext uri="{BB962C8B-B14F-4D97-AF65-F5344CB8AC3E}">
        <p14:creationId xmlns:p14="http://schemas.microsoft.com/office/powerpoint/2010/main" val="124711350"/>
      </p:ext>
    </p:extLst>
  </p:cSld>
  <p:clrMapOvr>
    <a:masterClrMapping/>
  </p:clrMapOvr>
</p:sld>
</file>

<file path=ppt/theme/theme1.xml><?xml version="1.0" encoding="utf-8"?>
<a:theme xmlns:a="http://schemas.openxmlformats.org/drawingml/2006/main" name="Wilschutt, Peters and Galvaan p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S WhiteTemplate" id="{6D89DDDB-9E03-4860-B8E9-81CDE26C0B36}" vid="{E39B6AA2-C67E-4177-8B39-1814D2709D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Wilschutt, Peters and Galvaan pppt.potx</Template>
  <TotalTime>3587</TotalTime>
  <Words>1171</Words>
  <Application>Microsoft Office PowerPoint</Application>
  <PresentationFormat>Widescreen</PresentationFormat>
  <Paragraphs>80</Paragraphs>
  <Slides>7</Slides>
  <Notes>7</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Wilschutt, Peters and Galvaan pppt</vt:lpstr>
      <vt:lpstr>Office Theme</vt:lpstr>
      <vt:lpstr>Occupational Science and theorisation in occupational therapy: Learning from the design of Occupation-based Community Development Campaigns </vt:lpstr>
      <vt:lpstr>Enacting a socially transformative occupational therapy practice </vt:lpstr>
      <vt:lpstr>THE OCCUPATION-BASED COMMUNITY DEVELOPMENT FRAMEWORK</vt:lpstr>
      <vt:lpstr>Theory and Theorising for and from practice (Galvaan &amp; Peters, 2018) </vt:lpstr>
      <vt:lpstr>The Lavender Hill Heroes Campaign  (Galvaan, Peters &amp; Gretschel, 2015; Rudman, 2010)</vt:lpstr>
      <vt:lpstr> Learning from the ObCD</vt:lpstr>
      <vt:lpstr>References</vt:lpstr>
    </vt:vector>
  </TitlesOfParts>
  <Manager/>
  <Company>UCT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Wildscutt, Peters and Galvaan_1</dc:title>
  <dc:subject/>
  <dc:creator>liesl.peters@uct.ac.za</dc:creator>
  <cp:keywords/>
  <dc:description/>
  <cp:lastModifiedBy>Leigh Ann Richards</cp:lastModifiedBy>
  <cp:revision>119</cp:revision>
  <dcterms:created xsi:type="dcterms:W3CDTF">2014-03-06T11:43:04Z</dcterms:created>
  <dcterms:modified xsi:type="dcterms:W3CDTF">2020-04-09T13:58:26Z</dcterms:modified>
  <cp:category/>
</cp:coreProperties>
</file>