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4" r:id="rId2"/>
    <p:sldId id="446" r:id="rId3"/>
    <p:sldId id="448" r:id="rId4"/>
    <p:sldId id="577" r:id="rId5"/>
    <p:sldId id="569" r:id="rId6"/>
    <p:sldId id="427" r:id="rId7"/>
    <p:sldId id="570" r:id="rId8"/>
    <p:sldId id="571" r:id="rId9"/>
    <p:sldId id="362" r:id="rId10"/>
    <p:sldId id="423" r:id="rId11"/>
    <p:sldId id="568" r:id="rId12"/>
    <p:sldId id="424" r:id="rId13"/>
    <p:sldId id="343" r:id="rId14"/>
    <p:sldId id="411" r:id="rId15"/>
    <p:sldId id="576" r:id="rId16"/>
    <p:sldId id="419" r:id="rId17"/>
    <p:sldId id="421" r:id="rId18"/>
    <p:sldId id="452" r:id="rId19"/>
    <p:sldId id="565" r:id="rId20"/>
    <p:sldId id="566" r:id="rId21"/>
    <p:sldId id="575" r:id="rId22"/>
    <p:sldId id="573" r:id="rId23"/>
    <p:sldId id="574" r:id="rId24"/>
    <p:sldId id="572" r:id="rId25"/>
    <p:sldId id="433" r:id="rId26"/>
    <p:sldId id="35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CCECFF"/>
    <a:srgbClr val="99CCFF"/>
    <a:srgbClr val="66CCFF"/>
    <a:srgbClr val="CCCCFF"/>
    <a:srgbClr val="9999FF"/>
    <a:srgbClr val="6666FF"/>
    <a:srgbClr val="6600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609" autoAdjust="0"/>
  </p:normalViewPr>
  <p:slideViewPr>
    <p:cSldViewPr>
      <p:cViewPr varScale="1">
        <p:scale>
          <a:sx n="56" d="100"/>
          <a:sy n="56" d="100"/>
        </p:scale>
        <p:origin x="1508"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7" d="100"/>
          <a:sy n="67" d="100"/>
        </p:scale>
        <p:origin x="-322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1A2EF-F47C-44BB-AC58-69C530A06291}" type="datetimeFigureOut">
              <a:rPr lang="en-ZA" smtClean="0"/>
              <a:t>2021/10/25</a:t>
            </a:fld>
            <a:endParaRPr lang="en-Z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540AB3-4123-452E-9B0B-9E2B821941CE}" type="slidenum">
              <a:rPr lang="en-ZA" smtClean="0"/>
              <a:t>‹#›</a:t>
            </a:fld>
            <a:endParaRPr lang="en-ZA" dirty="0"/>
          </a:p>
        </p:txBody>
      </p:sp>
    </p:spTree>
    <p:extLst>
      <p:ext uri="{BB962C8B-B14F-4D97-AF65-F5344CB8AC3E}">
        <p14:creationId xmlns:p14="http://schemas.microsoft.com/office/powerpoint/2010/main" val="334518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ellcome.org/grant-funding/research-career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ellcome.org/grant-funding/schemes/early-career-award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a:t>
            </a:fld>
            <a:endParaRPr lang="en-ZA" dirty="0"/>
          </a:p>
        </p:txBody>
      </p:sp>
    </p:spTree>
    <p:extLst>
      <p:ext uri="{BB962C8B-B14F-4D97-AF65-F5344CB8AC3E}">
        <p14:creationId xmlns:p14="http://schemas.microsoft.com/office/powerpoint/2010/main" val="115973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10</a:t>
            </a:fld>
            <a:endParaRPr lang="en-ZA" dirty="0"/>
          </a:p>
        </p:txBody>
      </p:sp>
    </p:spTree>
    <p:extLst>
      <p:ext uri="{BB962C8B-B14F-4D97-AF65-F5344CB8AC3E}">
        <p14:creationId xmlns:p14="http://schemas.microsoft.com/office/powerpoint/2010/main" val="89976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r>
              <a:rPr lang="en-ZA" dirty="0"/>
              <a:t>.</a:t>
            </a:r>
          </a:p>
        </p:txBody>
      </p:sp>
      <p:sp>
        <p:nvSpPr>
          <p:cNvPr id="4" name="Slide Number Placeholder 3"/>
          <p:cNvSpPr>
            <a:spLocks noGrp="1"/>
          </p:cNvSpPr>
          <p:nvPr>
            <p:ph type="sldNum" sz="quarter" idx="5"/>
          </p:nvPr>
        </p:nvSpPr>
        <p:spPr/>
        <p:txBody>
          <a:bodyPr/>
          <a:lstStyle/>
          <a:p>
            <a:fld id="{44540AB3-4123-452E-9B0B-9E2B821941CE}" type="slidenum">
              <a:rPr lang="en-ZA" smtClean="0"/>
              <a:t>11</a:t>
            </a:fld>
            <a:endParaRPr lang="en-ZA" dirty="0"/>
          </a:p>
        </p:txBody>
      </p:sp>
    </p:spTree>
    <p:extLst>
      <p:ext uri="{BB962C8B-B14F-4D97-AF65-F5344CB8AC3E}">
        <p14:creationId xmlns:p14="http://schemas.microsoft.com/office/powerpoint/2010/main" val="220374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aseline="0" dirty="0"/>
          </a:p>
        </p:txBody>
      </p:sp>
      <p:sp>
        <p:nvSpPr>
          <p:cNvPr id="4" name="Slide Number Placeholder 3"/>
          <p:cNvSpPr>
            <a:spLocks noGrp="1"/>
          </p:cNvSpPr>
          <p:nvPr>
            <p:ph type="sldNum" sz="quarter" idx="10"/>
          </p:nvPr>
        </p:nvSpPr>
        <p:spPr/>
        <p:txBody>
          <a:bodyPr/>
          <a:lstStyle/>
          <a:p>
            <a:fld id="{44540AB3-4123-452E-9B0B-9E2B821941CE}" type="slidenum">
              <a:rPr lang="en-ZA" smtClean="0"/>
              <a:t>12</a:t>
            </a:fld>
            <a:endParaRPr lang="en-ZA" dirty="0"/>
          </a:p>
        </p:txBody>
      </p:sp>
    </p:spTree>
    <p:extLst>
      <p:ext uri="{BB962C8B-B14F-4D97-AF65-F5344CB8AC3E}">
        <p14:creationId xmlns:p14="http://schemas.microsoft.com/office/powerpoint/2010/main" val="101995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13</a:t>
            </a:fld>
            <a:endParaRPr lang="en-ZA" dirty="0"/>
          </a:p>
        </p:txBody>
      </p:sp>
    </p:spTree>
    <p:extLst>
      <p:ext uri="{BB962C8B-B14F-4D97-AF65-F5344CB8AC3E}">
        <p14:creationId xmlns:p14="http://schemas.microsoft.com/office/powerpoint/2010/main" val="437020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14</a:t>
            </a:fld>
            <a:endParaRPr lang="en-ZA" dirty="0"/>
          </a:p>
        </p:txBody>
      </p:sp>
    </p:spTree>
    <p:extLst>
      <p:ext uri="{BB962C8B-B14F-4D97-AF65-F5344CB8AC3E}">
        <p14:creationId xmlns:p14="http://schemas.microsoft.com/office/powerpoint/2010/main" val="379708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15</a:t>
            </a:fld>
            <a:endParaRPr lang="en-ZA" dirty="0"/>
          </a:p>
        </p:txBody>
      </p:sp>
    </p:spTree>
    <p:extLst>
      <p:ext uri="{BB962C8B-B14F-4D97-AF65-F5344CB8AC3E}">
        <p14:creationId xmlns:p14="http://schemas.microsoft.com/office/powerpoint/2010/main" val="312560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a:t>SAMRC Extramural Research Units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a:t>Might be targeted at specific potential principal investigators, e.g. women, or in specific fields, e.g. antimicrobial resistance.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a:t>Can fund early-career researchers through these unit budgets, such as Student bursaries, scholarships.</a:t>
            </a:r>
            <a:endParaRPr lang="en-ZA" sz="1200"/>
          </a:p>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16</a:t>
            </a:fld>
            <a:endParaRPr lang="en-ZA" dirty="0"/>
          </a:p>
        </p:txBody>
      </p:sp>
    </p:spTree>
    <p:extLst>
      <p:ext uri="{BB962C8B-B14F-4D97-AF65-F5344CB8AC3E}">
        <p14:creationId xmlns:p14="http://schemas.microsoft.com/office/powerpoint/2010/main" val="268846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dirty="0"/>
              <a:t>SAMRC Clinical Researcher Programme</a:t>
            </a:r>
          </a:p>
          <a:p>
            <a:pPr marL="342900" indent="-342900">
              <a:buFont typeface="Arial" panose="020B0604020202020204" pitchFamily="34" charset="0"/>
              <a:buChar char="•"/>
            </a:pPr>
            <a:r>
              <a:rPr lang="en-ZA" sz="1200" dirty="0"/>
              <a:t>PhD Scholarships for Clinical-Scientists</a:t>
            </a:r>
          </a:p>
          <a:p>
            <a:pPr marL="342900" indent="-342900">
              <a:buFont typeface="Arial" panose="020B0604020202020204" pitchFamily="34" charset="0"/>
              <a:buChar char="•"/>
            </a:pPr>
            <a:r>
              <a:rPr lang="en-ZA" sz="1200" dirty="0"/>
              <a:t>https://www.samrc.ac.za/request-for-applications/samrc-clinician-researcher-programme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Aims to increase the number of clinician-scientists in South Africa who possess a PhD with full ability to conduct high-impact research and occupy leadership positions in the South African academic, clinical and research sectors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The full time PhD Scholarships will be only awarded to candidates with degree in medicine (MBChB) or dentistry (BDS). Must be South African citizen or Permanent resident.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Value of the scholarship is R500k </a:t>
            </a:r>
            <a:r>
              <a:rPr lang="en-ZA" sz="1200" dirty="0" err="1"/>
              <a:t>p.a</a:t>
            </a:r>
            <a:r>
              <a:rPr lang="en-ZA" sz="1200" dirty="0"/>
              <a:t> per scholar up to maximum of 4 yrs.</a:t>
            </a:r>
          </a:p>
          <a:p>
            <a:pPr marL="342900" indent="-342900">
              <a:buFont typeface="Arial" panose="020B0604020202020204" pitchFamily="34" charset="0"/>
              <a:buChar char="•"/>
            </a:pPr>
            <a:endParaRPr lang="en-ZA" sz="1200" dirty="0"/>
          </a:p>
          <a:p>
            <a:pPr marL="0" indent="0">
              <a:buFont typeface="Arial" panose="020B0604020202020204" pitchFamily="34" charset="0"/>
              <a:buNone/>
            </a:pPr>
            <a:r>
              <a:rPr lang="en-ZA" dirty="0"/>
              <a:t>Bongani </a:t>
            </a:r>
            <a:r>
              <a:rPr lang="en-ZA" dirty="0" err="1"/>
              <a:t>Mayosi</a:t>
            </a:r>
            <a:r>
              <a:rPr lang="en-ZA" dirty="0"/>
              <a:t> National Health Scholars Programme (NHSP)</a:t>
            </a:r>
            <a:endParaRPr lang="en-ZA" sz="1200" dirty="0"/>
          </a:p>
          <a:p>
            <a:pPr marL="342900" indent="-342900">
              <a:buFont typeface="Arial" panose="020B0604020202020204" pitchFamily="34" charset="0"/>
              <a:buChar char="•"/>
            </a:pPr>
            <a:r>
              <a:rPr lang="en-ZA" sz="1200" dirty="0"/>
              <a:t>https://www.samrc.ac.za/request-for-applications/rfa-bongani-mayosi-national-health-scholars-programme</a:t>
            </a:r>
          </a:p>
          <a:p>
            <a:pPr marL="342900" indent="-342900">
              <a:buFont typeface="Arial" panose="020B0604020202020204" pitchFamily="34" charset="0"/>
              <a:buChar char="•"/>
            </a:pPr>
            <a:r>
              <a:rPr lang="en-ZA" sz="1200" dirty="0"/>
              <a:t>https://www.samrc.ac.za/request-for-applications/rfa-bongani-mayosi-national-health-scholars-programme-2022-enrolment</a:t>
            </a:r>
          </a:p>
          <a:p>
            <a:pPr marL="342900" indent="-342900">
              <a:buFont typeface="Arial" panose="020B0604020202020204" pitchFamily="34" charset="0"/>
              <a:buChar char="•"/>
            </a:pPr>
            <a:r>
              <a:rPr lang="en-ZA" sz="1200" dirty="0"/>
              <a:t>The Bongani </a:t>
            </a:r>
            <a:r>
              <a:rPr lang="en-ZA" sz="1200" dirty="0" err="1"/>
              <a:t>Mayosi</a:t>
            </a:r>
            <a:r>
              <a:rPr lang="en-ZA" sz="1200" dirty="0"/>
              <a:t> National Health Scholars Programme (BM-NHSP) is an initiative by the National Health Research Committee (NHRC) and a partnership between the National Department of Health (</a:t>
            </a:r>
            <a:r>
              <a:rPr lang="en-ZA" sz="1200" dirty="0" err="1"/>
              <a:t>NDoH</a:t>
            </a:r>
            <a:r>
              <a:rPr lang="en-ZA" sz="1200" dirty="0"/>
              <a:t>), the Public Health Enhancement Fund (PHEF) and the South African Medical Research Council (SAMRC).</a:t>
            </a:r>
          </a:p>
          <a:p>
            <a:pPr marL="342900" indent="-342900">
              <a:buFont typeface="Arial" panose="020B0604020202020204" pitchFamily="34" charset="0"/>
              <a:buChar char="•"/>
            </a:pPr>
            <a:r>
              <a:rPr lang="en-ZA" b="0" i="0" dirty="0">
                <a:solidFill>
                  <a:srgbClr val="000000"/>
                </a:solidFill>
                <a:effectLst/>
                <a:latin typeface="avenir medium"/>
              </a:rPr>
              <a:t>The objective of the BM-NHSP is to fund the training of 1000 PhDs in health and clinical research over the next 10 years.</a:t>
            </a:r>
          </a:p>
          <a:p>
            <a:pPr marL="342900" indent="-342900">
              <a:buFont typeface="Arial" panose="020B0604020202020204" pitchFamily="34" charset="0"/>
              <a:buChar char="•"/>
            </a:pPr>
            <a:r>
              <a:rPr lang="en-ZA" b="0" i="0" dirty="0">
                <a:solidFill>
                  <a:srgbClr val="000000"/>
                </a:solidFill>
                <a:effectLst/>
                <a:latin typeface="avenir medium"/>
              </a:rPr>
              <a:t>These are PhD scholarships.</a:t>
            </a:r>
          </a:p>
          <a:p>
            <a:pPr marL="342900" indent="-342900">
              <a:buFont typeface="Arial" panose="020B0604020202020204" pitchFamily="34" charset="0"/>
              <a:buChar char="•"/>
            </a:pPr>
            <a:r>
              <a:rPr lang="en-ZA" sz="1200" dirty="0"/>
              <a:t>There is no set amount of scholarship value. </a:t>
            </a:r>
            <a:r>
              <a:rPr lang="en-ZA" b="0" i="0" dirty="0">
                <a:solidFill>
                  <a:srgbClr val="000000"/>
                </a:solidFill>
                <a:effectLst/>
                <a:latin typeface="avenir medium"/>
              </a:rPr>
              <a:t>Funding is made available for a full degree period as a tax-free scholarship for full-time study. The value is equivalent to the after-tax take-home salary of the applicant, in terms of the public service professional scales applicable to the qualification(s) of the candidate (excluding overtime pay).</a:t>
            </a:r>
            <a:endParaRPr lang="en-ZA" sz="12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i="0" dirty="0">
                <a:solidFill>
                  <a:srgbClr val="000000"/>
                </a:solidFill>
                <a:effectLst/>
                <a:latin typeface="avenir medium"/>
              </a:rPr>
              <a:t>Applicants must hold MBChB or a master’s degree, but there are specific limitations depending on the specific call: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i="0" dirty="0">
                <a:solidFill>
                  <a:srgbClr val="000000"/>
                </a:solidFill>
                <a:effectLst/>
                <a:latin typeface="avenir medium"/>
              </a:rPr>
              <a:t>Call with deadline in Jul 2021 limit this to the applicant being registered at specific historically disadvantaged institutions.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i="0" dirty="0">
                <a:solidFill>
                  <a:srgbClr val="000000"/>
                </a:solidFill>
                <a:effectLst/>
                <a:latin typeface="avenir medium"/>
              </a:rPr>
              <a:t>Call with deadline in Nov 2021 limited this to applicants from specific backgrounds and doing PhDs in specific fields, namely it targeted the following health professionals: Professional nurses, Dentists and other oral health specialists, Pharmacists, Dieticians, Medical scientists, Occupational therapists, Optometrists and opticians, Physiotherapists, Psychologists, Speech therapists and audiologists, Biomedical engineers., who are in their first year of PhD study within the specialized research fields of Biostatistics, Data Science, Digital Health, Demography, Epidemiology, Health Economics, Genomics/Bioinformatics, Microbiology/Virology and Immunology.</a:t>
            </a:r>
          </a:p>
          <a:p>
            <a:pPr marL="342900" indent="-342900">
              <a:buFont typeface="Arial" panose="020B0604020202020204" pitchFamily="34" charset="0"/>
              <a:buChar char="•"/>
            </a:pPr>
            <a:endParaRPr lang="en-ZA" sz="1200" dirty="0"/>
          </a:p>
        </p:txBody>
      </p:sp>
      <p:sp>
        <p:nvSpPr>
          <p:cNvPr id="4" name="Slide Number Placeholder 3"/>
          <p:cNvSpPr>
            <a:spLocks noGrp="1"/>
          </p:cNvSpPr>
          <p:nvPr>
            <p:ph type="sldNum" sz="quarter" idx="10"/>
          </p:nvPr>
        </p:nvSpPr>
        <p:spPr/>
        <p:txBody>
          <a:bodyPr/>
          <a:lstStyle/>
          <a:p>
            <a:fld id="{44540AB3-4123-452E-9B0B-9E2B821941CE}" type="slidenum">
              <a:rPr lang="en-ZA" smtClean="0"/>
              <a:t>17</a:t>
            </a:fld>
            <a:endParaRPr lang="en-ZA" dirty="0"/>
          </a:p>
        </p:txBody>
      </p:sp>
    </p:spTree>
    <p:extLst>
      <p:ext uri="{BB962C8B-B14F-4D97-AF65-F5344CB8AC3E}">
        <p14:creationId xmlns:p14="http://schemas.microsoft.com/office/powerpoint/2010/main" val="86270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Discovery Foundation:</a:t>
            </a:r>
          </a:p>
          <a:p>
            <a:pPr marL="171450" indent="-171450">
              <a:buFont typeface="Arial" panose="020B0604020202020204" pitchFamily="34" charset="0"/>
              <a:buChar char="•"/>
            </a:pPr>
            <a:r>
              <a:rPr lang="en-ZA" dirty="0"/>
              <a:t>The recipients will have the opportunity to take on a period of full-time study and research towards Masters or Doctoral degrees.</a:t>
            </a:r>
          </a:p>
          <a:p>
            <a:pPr marL="171450" indent="-171450">
              <a:buFont typeface="Arial" panose="020B0604020202020204" pitchFamily="34" charset="0"/>
              <a:buChar char="•"/>
            </a:pPr>
            <a:r>
              <a:rPr lang="en-ZA" dirty="0"/>
              <a:t>There are two categories of academic fellowship awards available to medical specialists:  The PhD award for research towards a Doctoral degree. The Masters award for research towards a Master’s degree by thesis or dissertation. This award may also contribute towards funding a fellowship in clinical medicine.</a:t>
            </a:r>
          </a:p>
          <a:p>
            <a:pPr marL="171450" indent="-171450">
              <a:buFont typeface="Arial" panose="020B0604020202020204" pitchFamily="34" charset="0"/>
              <a:buChar char="•"/>
            </a:pPr>
            <a:r>
              <a:rPr lang="en-ZA" dirty="0"/>
              <a:t>The PhD award provides funding of R800 000 for support to clinicians (preferably specialists) starting Doctoral research.</a:t>
            </a:r>
          </a:p>
          <a:p>
            <a:pPr marL="171450" indent="-171450">
              <a:buFont typeface="Arial" panose="020B0604020202020204" pitchFamily="34" charset="0"/>
              <a:buChar char="•"/>
            </a:pPr>
            <a:r>
              <a:rPr lang="en-ZA" dirty="0"/>
              <a:t>The Masters award provides funding of R600 000 to support clinicians (preferably specialists) starting research towards a Master’s degree by thesis or dissertation (MPhil, MSc)</a:t>
            </a:r>
          </a:p>
          <a:p>
            <a:pPr marL="171450" indent="-171450">
              <a:buFont typeface="Arial" panose="020B0604020202020204" pitchFamily="34" charset="0"/>
              <a:buChar char="•"/>
            </a:pPr>
            <a:r>
              <a:rPr lang="en-ZA" dirty="0"/>
              <a:t>Applications are invited from recently qualified clinical (medical) specialists. Applicants must have South African citizenship or permanent residency.</a:t>
            </a:r>
          </a:p>
          <a:p>
            <a:pPr marL="171450" indent="-171450">
              <a:buFont typeface="Arial" panose="020B0604020202020204" pitchFamily="34" charset="0"/>
              <a:buChar char="•"/>
            </a:pPr>
            <a:r>
              <a:rPr lang="en-ZA" dirty="0"/>
              <a:t>For those engaged in full-time Master’s or Doctoral research, the funds are intended as a salary to enable recipients to focus on their research, free of clinical duties. In the case of medical specialists who wish to pursue research towards a Master’s or a Doctoral degree parttime, the funds may be used for research, research-related support such as travel, time off clinical duties, and data personnel.</a:t>
            </a:r>
          </a:p>
          <a:p>
            <a:pPr marL="171450" indent="-171450">
              <a:buFont typeface="Arial" panose="020B0604020202020204" pitchFamily="34" charset="0"/>
              <a:buChar char="•"/>
            </a:pPr>
            <a:r>
              <a:rPr lang="en-ZA" dirty="0"/>
              <a:t>All recipients are expected to work in the public sector for at least two years after completing their research or degree</a:t>
            </a:r>
          </a:p>
          <a:p>
            <a:pPr marL="171450" indent="-171450">
              <a:buFont typeface="Arial" panose="020B0604020202020204" pitchFamily="34" charset="0"/>
              <a:buChar char="•"/>
            </a:pPr>
            <a:r>
              <a:rPr lang="en-ZA" dirty="0"/>
              <a:t>https://www.discovery.co.za/assets/discoverycoza/corporate/foundation-awards-2021/foundation-awards-application-book-2021.pdf</a:t>
            </a:r>
          </a:p>
          <a:p>
            <a:endParaRPr lang="en-ZA" dirty="0"/>
          </a:p>
          <a:p>
            <a:r>
              <a:rPr lang="en-ZA" dirty="0"/>
              <a:t>Bongani </a:t>
            </a:r>
            <a:r>
              <a:rPr lang="en-ZA" dirty="0" err="1"/>
              <a:t>Mayosi</a:t>
            </a:r>
            <a:r>
              <a:rPr lang="en-ZA" dirty="0"/>
              <a:t> Netcare Clinical Scholarship</a:t>
            </a:r>
          </a:p>
          <a:p>
            <a:pPr marL="285750" indent="-285750">
              <a:buFont typeface="Arial" panose="020B0604020202020204" pitchFamily="34" charset="0"/>
              <a:buChar char="•"/>
            </a:pPr>
            <a:r>
              <a:rPr lang="en-ZA" sz="1800" dirty="0">
                <a:effectLst/>
                <a:latin typeface="Calibri" panose="020F0502020204030204" pitchFamily="34" charset="0"/>
                <a:ea typeface="Calibri" panose="020F0502020204030204" pitchFamily="34" charset="0"/>
              </a:rPr>
              <a:t>Medical specialists who wish to further pursue an academic career to apply for funding from the Professor Bongani </a:t>
            </a:r>
            <a:r>
              <a:rPr lang="en-ZA" sz="1800" dirty="0" err="1">
                <a:effectLst/>
                <a:latin typeface="Calibri" panose="020F0502020204030204" pitchFamily="34" charset="0"/>
                <a:ea typeface="Calibri" panose="020F0502020204030204" pitchFamily="34" charset="0"/>
              </a:rPr>
              <a:t>Mayosi</a:t>
            </a:r>
            <a:r>
              <a:rPr lang="en-ZA" sz="1800" dirty="0">
                <a:effectLst/>
                <a:latin typeface="Calibri" panose="020F0502020204030204" pitchFamily="34" charset="0"/>
                <a:ea typeface="Calibri" panose="020F0502020204030204" pitchFamily="34" charset="0"/>
              </a:rPr>
              <a:t> Netcare Clinical Scholarship 2021 to pursue full-time doctoral or post-doctoral studies to be conducted in South Africa</a:t>
            </a:r>
          </a:p>
          <a:p>
            <a:pPr marL="285750" indent="-285750">
              <a:buFont typeface="Arial" panose="020B0604020202020204" pitchFamily="34" charset="0"/>
              <a:buChar char="•"/>
            </a:pPr>
            <a:r>
              <a:rPr lang="en-ZA" sz="1800" dirty="0">
                <a:effectLst/>
                <a:latin typeface="Calibri" panose="020F0502020204030204" pitchFamily="34" charset="0"/>
              </a:rPr>
              <a:t>Clinical specialist or subspecialist</a:t>
            </a:r>
          </a:p>
          <a:p>
            <a:pPr marL="285750" indent="-285750">
              <a:buFont typeface="Arial" panose="020B0604020202020204" pitchFamily="34" charset="0"/>
              <a:buChar char="•"/>
            </a:pPr>
            <a:r>
              <a:rPr lang="en-ZA" sz="1800" dirty="0">
                <a:effectLst/>
                <a:latin typeface="Calibri" panose="020F0502020204030204" pitchFamily="34" charset="0"/>
              </a:rPr>
              <a:t>3 </a:t>
            </a:r>
            <a:r>
              <a:rPr lang="en-ZA" sz="1800" dirty="0" err="1">
                <a:effectLst/>
                <a:latin typeface="Calibri" panose="020F0502020204030204" pitchFamily="34" charset="0"/>
              </a:rPr>
              <a:t>yrs</a:t>
            </a:r>
            <a:r>
              <a:rPr lang="en-ZA" sz="1800" dirty="0">
                <a:effectLst/>
                <a:latin typeface="Calibri" panose="020F0502020204030204" pitchFamily="34" charset="0"/>
              </a:rPr>
              <a:t> funding for full-time award.</a:t>
            </a:r>
          </a:p>
          <a:p>
            <a:pPr marL="285750" indent="-285750">
              <a:buFont typeface="Arial" panose="020B0604020202020204" pitchFamily="34" charset="0"/>
              <a:buChar char="•"/>
            </a:pPr>
            <a:r>
              <a:rPr lang="en-ZA" sz="1800" dirty="0">
                <a:effectLst/>
                <a:latin typeface="Calibri" panose="020F0502020204030204" pitchFamily="34" charset="0"/>
              </a:rPr>
              <a:t>Must work in SA for min 3 </a:t>
            </a:r>
            <a:r>
              <a:rPr lang="en-ZA" sz="1800" dirty="0" err="1">
                <a:effectLst/>
                <a:latin typeface="Calibri" panose="020F0502020204030204" pitchFamily="34" charset="0"/>
              </a:rPr>
              <a:t>yrs</a:t>
            </a:r>
            <a:r>
              <a:rPr lang="en-ZA" sz="1800" dirty="0">
                <a:effectLst/>
                <a:latin typeface="Calibri" panose="020F0502020204030204" pitchFamily="34" charset="0"/>
              </a:rPr>
              <a:t> after</a:t>
            </a:r>
          </a:p>
          <a:p>
            <a:pPr marL="285750" indent="-285750">
              <a:buFont typeface="Arial" panose="020B0604020202020204" pitchFamily="34" charset="0"/>
              <a:buChar char="•"/>
            </a:pPr>
            <a:r>
              <a:rPr lang="en-ZA" sz="1800" dirty="0">
                <a:effectLst/>
                <a:latin typeface="Calibri" panose="020F0502020204030204" pitchFamily="34" charset="0"/>
              </a:rPr>
              <a:t>Value is informed by the needs of the awardee. The grant does not include the funding for the research project.</a:t>
            </a: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18</a:t>
            </a:fld>
            <a:endParaRPr lang="en-ZA" dirty="0"/>
          </a:p>
        </p:txBody>
      </p:sp>
    </p:spTree>
    <p:extLst>
      <p:ext uri="{BB962C8B-B14F-4D97-AF65-F5344CB8AC3E}">
        <p14:creationId xmlns:p14="http://schemas.microsoft.com/office/powerpoint/2010/main" val="292460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Harry Crossley clinical fellowships</a:t>
            </a:r>
          </a:p>
          <a:p>
            <a:pPr marL="171450" lvl="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In the last few years the Faculty has administered the awards of around 4-6 Harry Crossley clinical fellowships per year (4 in 2021).</a:t>
            </a:r>
          </a:p>
          <a:p>
            <a:pPr marL="171450" lvl="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These don’t provide full funding, but gives funds to support dedicated research time for early-career clinical, academic and research staff.</a:t>
            </a:r>
          </a:p>
          <a:p>
            <a:pPr marL="171450" lvl="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The award will provide busy clinical researchers and health professionals attached to the Faculty of Health Sciences the time required to, for example, complete a PhD or deliver on an important research project. Applicants should be under 45 years of age; in cases where fellowships are intended to support PhD completion, a more flexible age ceiling may be applied.  Applicants should have an employment contract with UCT/PGWC that exceeds the duration of the award.</a:t>
            </a:r>
          </a:p>
          <a:p>
            <a:pPr marL="171450" lvl="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Value: up to R150, 000 per award (up to one year of support). </a:t>
            </a:r>
          </a:p>
          <a:p>
            <a:pPr marL="628650" lvl="1"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19</a:t>
            </a:fld>
            <a:endParaRPr lang="en-ZA" dirty="0"/>
          </a:p>
        </p:txBody>
      </p:sp>
    </p:spTree>
    <p:extLst>
      <p:ext uri="{BB962C8B-B14F-4D97-AF65-F5344CB8AC3E}">
        <p14:creationId xmlns:p14="http://schemas.microsoft.com/office/powerpoint/2010/main" val="238268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baseline="0" dirty="0"/>
          </a:p>
        </p:txBody>
      </p:sp>
      <p:sp>
        <p:nvSpPr>
          <p:cNvPr id="4" name="Slide Number Placeholder 3"/>
          <p:cNvSpPr>
            <a:spLocks noGrp="1"/>
          </p:cNvSpPr>
          <p:nvPr>
            <p:ph type="sldNum" sz="quarter" idx="10"/>
          </p:nvPr>
        </p:nvSpPr>
        <p:spPr/>
        <p:txBody>
          <a:bodyPr/>
          <a:lstStyle/>
          <a:p>
            <a:fld id="{44540AB3-4123-452E-9B0B-9E2B821941CE}" type="slidenum">
              <a:rPr lang="en-ZA" smtClean="0"/>
              <a:t>2</a:t>
            </a:fld>
            <a:endParaRPr lang="en-ZA" dirty="0"/>
          </a:p>
        </p:txBody>
      </p:sp>
    </p:spTree>
    <p:extLst>
      <p:ext uri="{BB962C8B-B14F-4D97-AF65-F5344CB8AC3E}">
        <p14:creationId xmlns:p14="http://schemas.microsoft.com/office/powerpoint/2010/main" val="2616768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20</a:t>
            </a:fld>
            <a:endParaRPr lang="en-ZA" dirty="0"/>
          </a:p>
        </p:txBody>
      </p:sp>
    </p:spTree>
    <p:extLst>
      <p:ext uri="{BB962C8B-B14F-4D97-AF65-F5344CB8AC3E}">
        <p14:creationId xmlns:p14="http://schemas.microsoft.com/office/powerpoint/2010/main" val="181909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4000" b="0" i="0" dirty="0" err="1">
                <a:solidFill>
                  <a:srgbClr val="292929"/>
                </a:solidFill>
                <a:effectLst/>
                <a:latin typeface="Helvetica Neue"/>
              </a:rPr>
              <a:t>Wellcome</a:t>
            </a:r>
            <a:endParaRPr lang="en-ZA" sz="4000" b="0" i="0" dirty="0">
              <a:solidFill>
                <a:srgbClr val="292929"/>
              </a:solidFill>
              <a:effectLst/>
              <a:latin typeface="Helvetica Neue"/>
            </a:endParaRPr>
          </a:p>
          <a:p>
            <a:pPr marL="342900" indent="-342900">
              <a:buFont typeface="Arial" panose="020B0604020202020204" pitchFamily="34" charset="0"/>
              <a:buChar char="•"/>
            </a:pPr>
            <a:r>
              <a:rPr lang="en-ZA" sz="4000" b="0" i="0" dirty="0">
                <a:solidFill>
                  <a:srgbClr val="292929"/>
                </a:solidFill>
                <a:effectLst/>
                <a:latin typeface="Helvetica Neue"/>
              </a:rPr>
              <a:t>Discovery research: New schemes emphasis on support through the career stages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4000" dirty="0"/>
              <a:t>Career stage guidance: </a:t>
            </a:r>
            <a:r>
              <a:rPr lang="en-ZA" sz="4000" dirty="0">
                <a:hlinkClick r:id="rId3">
                  <a:extLst>
                    <a:ext uri="{A12FA001-AC4F-418D-AE19-62706E023703}">
                      <ahyp:hlinkClr xmlns:ahyp="http://schemas.microsoft.com/office/drawing/2018/hyperlinkcolor" val="tx"/>
                    </a:ext>
                  </a:extLst>
                </a:hlinkClick>
              </a:rPr>
              <a:t>https://wellcome.org/grant-funding/research-careers</a:t>
            </a:r>
            <a:r>
              <a:rPr lang="en-ZA" sz="4000" b="0" i="0" dirty="0">
                <a:solidFill>
                  <a:schemeClr val="tx1"/>
                </a:solidFill>
                <a:effectLst/>
                <a:latin typeface="+mn-lt"/>
              </a:rPr>
              <a:t> – this tells you which grant schemes are relevant for you to apply to at your career stage.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4000" b="0" i="0" dirty="0">
                <a:solidFill>
                  <a:schemeClr val="tx1"/>
                </a:solidFill>
                <a:effectLst/>
                <a:latin typeface="+mn-lt"/>
              </a:rPr>
              <a:t>Early-Career Awards</a:t>
            </a:r>
          </a:p>
          <a:p>
            <a:pPr marL="800100" lvl="1" indent="-342900">
              <a:buFont typeface="Arial" panose="020B0604020202020204" pitchFamily="34" charset="0"/>
              <a:buChar char="•"/>
            </a:pPr>
            <a:r>
              <a:rPr lang="en-ZA" sz="6600" b="0" i="0" dirty="0">
                <a:solidFill>
                  <a:srgbClr val="292929"/>
                </a:solidFill>
                <a:effectLst/>
                <a:latin typeface="Helvetica Neue"/>
              </a:rPr>
              <a:t>From any discipline</a:t>
            </a:r>
          </a:p>
          <a:p>
            <a:pPr marL="800100" lvl="1" indent="-342900">
              <a:buFont typeface="Arial" panose="020B0604020202020204" pitchFamily="34" charset="0"/>
              <a:buChar char="•"/>
            </a:pPr>
            <a:r>
              <a:rPr lang="en-ZA" sz="4000" b="0" i="0" dirty="0">
                <a:solidFill>
                  <a:srgbClr val="292929"/>
                </a:solidFill>
                <a:effectLst/>
                <a:latin typeface="Helvetica Neue"/>
              </a:rPr>
              <a:t>By the end of the award, they will be ready to lead their own independent research programme.</a:t>
            </a:r>
          </a:p>
          <a:p>
            <a:pPr marL="800100" lvl="1" indent="-342900">
              <a:buFont typeface="Arial" panose="020B0604020202020204" pitchFamily="34" charset="0"/>
              <a:buChar char="•"/>
            </a:pPr>
            <a:r>
              <a:rPr lang="en-ZA" sz="4000" b="0" i="0" dirty="0">
                <a:solidFill>
                  <a:srgbClr val="292929"/>
                </a:solidFill>
                <a:effectLst/>
                <a:latin typeface="Helvetica Neue"/>
              </a:rPr>
              <a:t>Significant benefits of being awarded a </a:t>
            </a:r>
            <a:r>
              <a:rPr lang="en-ZA" sz="4000" b="0" i="0" dirty="0" err="1">
                <a:solidFill>
                  <a:srgbClr val="292929"/>
                </a:solidFill>
                <a:effectLst/>
                <a:latin typeface="Helvetica Neue"/>
              </a:rPr>
              <a:t>Wellcome</a:t>
            </a:r>
            <a:r>
              <a:rPr lang="en-ZA" sz="4000" b="0" i="0" dirty="0">
                <a:solidFill>
                  <a:srgbClr val="292929"/>
                </a:solidFill>
                <a:effectLst/>
                <a:latin typeface="Helvetica Neue"/>
              </a:rPr>
              <a:t> fellowship</a:t>
            </a:r>
          </a:p>
          <a:p>
            <a:pPr marL="800100" lvl="1" indent="-342900">
              <a:buFont typeface="Arial" panose="020B0604020202020204" pitchFamily="34" charset="0"/>
              <a:buChar char="•"/>
            </a:pPr>
            <a:r>
              <a:rPr lang="en-ZA" sz="4000" b="0" i="0" dirty="0">
                <a:solidFill>
                  <a:srgbClr val="292929"/>
                </a:solidFill>
                <a:effectLst/>
                <a:latin typeface="Helvetica Neue"/>
              </a:rPr>
              <a:t>If you are a health professional and you want to continue with clinical activities, you must be registered with, and be licensed by, the relevant professional regulator in the country you intend to work in.</a:t>
            </a:r>
          </a:p>
          <a:p>
            <a:pPr marL="800100" lvl="1" indent="-342900">
              <a:buFont typeface="Arial" panose="020B0604020202020204" pitchFamily="34" charset="0"/>
              <a:buChar char="•"/>
            </a:pPr>
            <a:r>
              <a:rPr lang="en-ZA" sz="4000" b="0" i="0" dirty="0">
                <a:solidFill>
                  <a:srgbClr val="292929"/>
                </a:solidFill>
                <a:effectLst/>
                <a:latin typeface="Helvetica Neue"/>
              </a:rPr>
              <a:t>You should choose a research environment that provides you with the appropriate training, resources and experience to deliver your project and develop your research skills and identity. We encourage you to move away from your current research environment. This may mean moving from your group or department, but it is not essential to move organisations.</a:t>
            </a:r>
          </a:p>
          <a:p>
            <a:pPr marL="800100" lvl="1" indent="-342900">
              <a:buFont typeface="Arial" panose="020B0604020202020204" pitchFamily="34" charset="0"/>
              <a:buChar char="•"/>
            </a:pPr>
            <a:r>
              <a:rPr lang="en-ZA" sz="4000" b="0" i="0" dirty="0">
                <a:solidFill>
                  <a:srgbClr val="292929"/>
                </a:solidFill>
                <a:effectLst/>
                <a:latin typeface="Helvetica Neue"/>
              </a:rPr>
              <a:t>You can only hold one of these awards. We do not offer renewals.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4800" dirty="0"/>
              <a:t>Host organisation: UK, Republic of Ireland, LMICs (apart from India &amp; mainland China)</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4800" dirty="0"/>
              <a:t>Application process involves shortlisting and interviews (in London or remotely)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8000" dirty="0"/>
              <a:t>Note in 2021 some interviews were replaced with written responses – presumably only temporary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b="0" i="0" dirty="0">
                <a:solidFill>
                  <a:srgbClr val="292929"/>
                </a:solidFill>
                <a:effectLst/>
                <a:latin typeface="Helvetica Neue"/>
              </a:rPr>
              <a:t>An </a:t>
            </a:r>
            <a:r>
              <a:rPr lang="en-ZA" sz="6600" b="1" i="0" dirty="0">
                <a:solidFill>
                  <a:srgbClr val="292929"/>
                </a:solidFill>
                <a:effectLst/>
                <a:latin typeface="Helvetica Neue"/>
              </a:rPr>
              <a:t>early-career researcher</a:t>
            </a:r>
            <a:r>
              <a:rPr lang="en-ZA" sz="6600" b="0" i="0" dirty="0">
                <a:solidFill>
                  <a:srgbClr val="292929"/>
                </a:solidFill>
                <a:effectLst/>
                <a:latin typeface="Helvetica Neue"/>
              </a:rPr>
              <a:t> can hold one </a:t>
            </a:r>
            <a:r>
              <a:rPr lang="en-ZA" sz="6600" b="0" i="0" u="none" strike="noStrike" dirty="0">
                <a:solidFill>
                  <a:srgbClr val="292929"/>
                </a:solidFill>
                <a:effectLst/>
                <a:latin typeface="Helvetica Neue"/>
                <a:hlinkClick r:id="rId4" tooltip="Early-Career Award"/>
              </a:rPr>
              <a:t>Early-Career Award</a:t>
            </a:r>
            <a:r>
              <a:rPr lang="en-ZA" sz="6600" b="0" i="0" dirty="0">
                <a:solidFill>
                  <a:srgbClr val="292929"/>
                </a:solidFill>
                <a:effectLst/>
                <a:latin typeface="Helvetica Neue"/>
              </a:rPr>
              <a:t> and be a </a:t>
            </a:r>
            <a:r>
              <a:rPr lang="en-ZA" sz="6600" b="0" i="0" dirty="0" err="1">
                <a:solidFill>
                  <a:srgbClr val="292929"/>
                </a:solidFill>
                <a:effectLst/>
                <a:latin typeface="Helvetica Neue"/>
              </a:rPr>
              <a:t>coapplicant</a:t>
            </a:r>
            <a:r>
              <a:rPr lang="en-ZA" sz="6600" b="0" i="0" dirty="0">
                <a:solidFill>
                  <a:srgbClr val="292929"/>
                </a:solidFill>
                <a:effectLst/>
                <a:latin typeface="Helvetica Neue"/>
              </a:rPr>
              <a:t> on a Discovery Award.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b="1" dirty="0"/>
              <a:t>Funding:</a:t>
            </a:r>
            <a:r>
              <a:rPr lang="en-ZA" sz="6600" dirty="0"/>
              <a:t> Salary &amp; up to £400,000 for research expenses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6600" dirty="0"/>
              <a:t>NIH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Provide research support and protected time (three to five years) to an early career research scientist from a low- or middle-income country (LMIC) who holds a junior faculty position at an LMIC academic or research institution, as defined by the World Bank.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This intensive, mentored research career development experience is expected to lead to an independently funded research career at the LMIC institution or in another LMIC. This FOA invites applications from LMIC scientists from any health-related discipline who propose career development activities and a research project that is relevant to the health priorities of their country under the mentorship of LMIC and U.S. mentors.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 Grants are available for a minimum of 3 years and may not exceed 5 years.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NIH will contribute up to $75,000 per year toward the salary of the career award recipient.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NIH will contribute up to $30,000 per year toward the research development costs of the award recipient.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6600" dirty="0"/>
              <a:t>Candidates must hold at least a masters degree that required a research thesis. Candidates with doctoral research training are preferred.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8800" b="0" i="0" dirty="0">
                <a:solidFill>
                  <a:srgbClr val="333333"/>
                </a:solidFill>
                <a:effectLst/>
                <a:latin typeface="Helvetica" panose="020B0604020202020204" pitchFamily="34" charset="0"/>
              </a:rPr>
              <a:t>Applicants must currently hold an academic junior faculty position or research scientist appointment supported by the applicant LMIC academic or research institution and have been in this position for at least one year at the time the application is submitted.</a:t>
            </a:r>
            <a:endParaRPr lang="en-ZA" sz="6600" b="0" i="0" dirty="0">
              <a:solidFill>
                <a:srgbClr val="292929"/>
              </a:solidFill>
              <a:effectLst/>
              <a:latin typeface="Helvetica Neue"/>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4000" b="0" i="0" kern="1200" dirty="0">
              <a:solidFill>
                <a:srgbClr val="292929"/>
              </a:solidFill>
              <a:effectLst/>
              <a:latin typeface="Helvetica Neue"/>
              <a:ea typeface="+mn-ea"/>
              <a:cs typeface="+mn-cs"/>
            </a:endParaRPr>
          </a:p>
        </p:txBody>
      </p:sp>
      <p:sp>
        <p:nvSpPr>
          <p:cNvPr id="4" name="Slide Number Placeholder 3"/>
          <p:cNvSpPr>
            <a:spLocks noGrp="1"/>
          </p:cNvSpPr>
          <p:nvPr>
            <p:ph type="sldNum" sz="quarter" idx="5"/>
          </p:nvPr>
        </p:nvSpPr>
        <p:spPr/>
        <p:txBody>
          <a:bodyPr/>
          <a:lstStyle/>
          <a:p>
            <a:fld id="{44540AB3-4123-452E-9B0B-9E2B821941CE}" type="slidenum">
              <a:rPr lang="en-ZA" smtClean="0"/>
              <a:t>21</a:t>
            </a:fld>
            <a:endParaRPr lang="en-ZA" dirty="0"/>
          </a:p>
        </p:txBody>
      </p:sp>
    </p:spTree>
    <p:extLst>
      <p:ext uri="{BB962C8B-B14F-4D97-AF65-F5344CB8AC3E}">
        <p14:creationId xmlns:p14="http://schemas.microsoft.com/office/powerpoint/2010/main" val="321159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22</a:t>
            </a:fld>
            <a:endParaRPr lang="en-ZA" dirty="0"/>
          </a:p>
        </p:txBody>
      </p:sp>
    </p:spTree>
    <p:extLst>
      <p:ext uri="{BB962C8B-B14F-4D97-AF65-F5344CB8AC3E}">
        <p14:creationId xmlns:p14="http://schemas.microsoft.com/office/powerpoint/2010/main" val="8239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In the Faculty Research Office we approve around 500 grant applications or contracts a year, so our researchers are constantly applying for funding to sustain their research.</a:t>
            </a:r>
          </a:p>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24</a:t>
            </a:fld>
            <a:endParaRPr lang="en-ZA" dirty="0"/>
          </a:p>
        </p:txBody>
      </p:sp>
    </p:spTree>
    <p:extLst>
      <p:ext uri="{BB962C8B-B14F-4D97-AF65-F5344CB8AC3E}">
        <p14:creationId xmlns:p14="http://schemas.microsoft.com/office/powerpoint/2010/main" val="4071427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25</a:t>
            </a:fld>
            <a:endParaRPr lang="en-ZA" dirty="0"/>
          </a:p>
        </p:txBody>
      </p:sp>
    </p:spTree>
    <p:extLst>
      <p:ext uri="{BB962C8B-B14F-4D97-AF65-F5344CB8AC3E}">
        <p14:creationId xmlns:p14="http://schemas.microsoft.com/office/powerpoint/2010/main" val="108441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26</a:t>
            </a:fld>
            <a:endParaRPr lang="en-ZA" dirty="0"/>
          </a:p>
        </p:txBody>
      </p:sp>
    </p:spTree>
    <p:extLst>
      <p:ext uri="{BB962C8B-B14F-4D97-AF65-F5344CB8AC3E}">
        <p14:creationId xmlns:p14="http://schemas.microsoft.com/office/powerpoint/2010/main" val="5238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baseline="0" dirty="0"/>
          </a:p>
        </p:txBody>
      </p:sp>
      <p:sp>
        <p:nvSpPr>
          <p:cNvPr id="4" name="Slide Number Placeholder 3"/>
          <p:cNvSpPr>
            <a:spLocks noGrp="1"/>
          </p:cNvSpPr>
          <p:nvPr>
            <p:ph type="sldNum" sz="quarter" idx="10"/>
          </p:nvPr>
        </p:nvSpPr>
        <p:spPr/>
        <p:txBody>
          <a:bodyPr/>
          <a:lstStyle/>
          <a:p>
            <a:fld id="{44540AB3-4123-452E-9B0B-9E2B821941CE}" type="slidenum">
              <a:rPr lang="en-ZA" smtClean="0"/>
              <a:t>3</a:t>
            </a:fld>
            <a:endParaRPr lang="en-ZA" dirty="0"/>
          </a:p>
        </p:txBody>
      </p:sp>
    </p:spTree>
    <p:extLst>
      <p:ext uri="{BB962C8B-B14F-4D97-AF65-F5344CB8AC3E}">
        <p14:creationId xmlns:p14="http://schemas.microsoft.com/office/powerpoint/2010/main" val="327840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baseline="0" dirty="0"/>
          </a:p>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4</a:t>
            </a:fld>
            <a:endParaRPr lang="en-ZA" dirty="0"/>
          </a:p>
        </p:txBody>
      </p:sp>
    </p:spTree>
    <p:extLst>
      <p:ext uri="{BB962C8B-B14F-4D97-AF65-F5344CB8AC3E}">
        <p14:creationId xmlns:p14="http://schemas.microsoft.com/office/powerpoint/2010/main" val="172387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baseline="0" dirty="0"/>
          </a:p>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5</a:t>
            </a:fld>
            <a:endParaRPr lang="en-ZA" dirty="0"/>
          </a:p>
        </p:txBody>
      </p:sp>
    </p:spTree>
    <p:extLst>
      <p:ext uri="{BB962C8B-B14F-4D97-AF65-F5344CB8AC3E}">
        <p14:creationId xmlns:p14="http://schemas.microsoft.com/office/powerpoint/2010/main" val="139939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6</a:t>
            </a:fld>
            <a:endParaRPr lang="en-ZA" dirty="0"/>
          </a:p>
        </p:txBody>
      </p:sp>
    </p:spTree>
    <p:extLst>
      <p:ext uri="{BB962C8B-B14F-4D97-AF65-F5344CB8AC3E}">
        <p14:creationId xmlns:p14="http://schemas.microsoft.com/office/powerpoint/2010/main" val="296045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7</a:t>
            </a:fld>
            <a:endParaRPr lang="en-ZA" dirty="0"/>
          </a:p>
        </p:txBody>
      </p:sp>
    </p:spTree>
    <p:extLst>
      <p:ext uri="{BB962C8B-B14F-4D97-AF65-F5344CB8AC3E}">
        <p14:creationId xmlns:p14="http://schemas.microsoft.com/office/powerpoint/2010/main" val="30357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a:p>
            <a:endParaRPr lang="en-ZA" dirty="0"/>
          </a:p>
        </p:txBody>
      </p:sp>
      <p:sp>
        <p:nvSpPr>
          <p:cNvPr id="4" name="Slide Number Placeholder 3"/>
          <p:cNvSpPr>
            <a:spLocks noGrp="1"/>
          </p:cNvSpPr>
          <p:nvPr>
            <p:ph type="sldNum" sz="quarter" idx="5"/>
          </p:nvPr>
        </p:nvSpPr>
        <p:spPr/>
        <p:txBody>
          <a:bodyPr/>
          <a:lstStyle/>
          <a:p>
            <a:fld id="{44540AB3-4123-452E-9B0B-9E2B821941CE}" type="slidenum">
              <a:rPr lang="en-ZA" smtClean="0"/>
              <a:t>8</a:t>
            </a:fld>
            <a:endParaRPr lang="en-ZA" dirty="0"/>
          </a:p>
        </p:txBody>
      </p:sp>
    </p:spTree>
    <p:extLst>
      <p:ext uri="{BB962C8B-B14F-4D97-AF65-F5344CB8AC3E}">
        <p14:creationId xmlns:p14="http://schemas.microsoft.com/office/powerpoint/2010/main" val="316429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Z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44540AB3-4123-452E-9B0B-9E2B821941CE}" type="slidenum">
              <a:rPr lang="en-ZA" smtClean="0"/>
              <a:t>9</a:t>
            </a:fld>
            <a:endParaRPr lang="en-ZA" dirty="0"/>
          </a:p>
        </p:txBody>
      </p:sp>
    </p:spTree>
    <p:extLst>
      <p:ext uri="{BB962C8B-B14F-4D97-AF65-F5344CB8AC3E}">
        <p14:creationId xmlns:p14="http://schemas.microsoft.com/office/powerpoint/2010/main" val="3775737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15"/>
          <p:cNvSpPr>
            <a:spLocks noChangeArrowheads="1"/>
          </p:cNvSpPr>
          <p:nvPr userDrawn="1"/>
        </p:nvSpPr>
        <p:spPr bwMode="auto">
          <a:xfrm>
            <a:off x="0" y="0"/>
            <a:ext cx="9144000" cy="6885384"/>
          </a:xfrm>
          <a:prstGeom prst="rect">
            <a:avLst/>
          </a:prstGeom>
          <a:gradFill flip="none" rotWithShape="1">
            <a:gsLst>
              <a:gs pos="20000">
                <a:schemeClr val="bg1"/>
              </a:gs>
              <a:gs pos="100000">
                <a:schemeClr val="tx2">
                  <a:lumMod val="20000"/>
                  <a:lumOff val="80000"/>
                </a:schemeClr>
              </a:gs>
            </a:gsLst>
            <a:lin ang="81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2" name="Title 1"/>
          <p:cNvSpPr>
            <a:spLocks noGrp="1"/>
          </p:cNvSpPr>
          <p:nvPr>
            <p:ph type="ctrTitle"/>
          </p:nvPr>
        </p:nvSpPr>
        <p:spPr>
          <a:xfrm>
            <a:off x="685800" y="2130425"/>
            <a:ext cx="7772400" cy="1470025"/>
          </a:xfrm>
        </p:spPr>
        <p:txBody>
          <a:bodyPr>
            <a:normAutofit/>
          </a:bodyPr>
          <a:lstStyle>
            <a:lvl1pPr>
              <a:defRPr sz="4000" baseline="0">
                <a:latin typeface="Arial" pitchFamily="34" charset="0"/>
                <a:cs typeface="Arial" pitchFamily="34" charset="0"/>
              </a:defRPr>
            </a:lvl1pPr>
          </a:lstStyle>
          <a:p>
            <a:endParaRPr lang="en-ZA" dirty="0"/>
          </a:p>
        </p:txBody>
      </p:sp>
      <p:sp>
        <p:nvSpPr>
          <p:cNvPr id="3" name="Subtitle 2"/>
          <p:cNvSpPr>
            <a:spLocks noGrp="1"/>
          </p:cNvSpPr>
          <p:nvPr>
            <p:ph type="subTitle" idx="1"/>
          </p:nvPr>
        </p:nvSpPr>
        <p:spPr>
          <a:xfrm>
            <a:off x="1371600" y="3886200"/>
            <a:ext cx="6400800" cy="1752600"/>
          </a:xfrm>
        </p:spPr>
        <p:txBody>
          <a:bodyPr anchor="ctr" anchorCtr="0">
            <a:normAutofit/>
          </a:bodyPr>
          <a:lstStyle>
            <a:lvl1pPr marL="0" indent="0" algn="ctr">
              <a:buNone/>
              <a:defRPr sz="2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ZA" dirty="0"/>
          </a:p>
        </p:txBody>
      </p:sp>
      <p:sp>
        <p:nvSpPr>
          <p:cNvPr id="7" name="Rectangle 16"/>
          <p:cNvSpPr>
            <a:spLocks noChangeArrowheads="1"/>
          </p:cNvSpPr>
          <p:nvPr userDrawn="1"/>
        </p:nvSpPr>
        <p:spPr bwMode="auto">
          <a:xfrm>
            <a:off x="0" y="6741369"/>
            <a:ext cx="9144000" cy="144016"/>
          </a:xfrm>
          <a:prstGeom prst="rect">
            <a:avLst/>
          </a:prstGeom>
          <a:solidFill>
            <a:srgbClr val="000066"/>
          </a:solidFill>
          <a:ln w="9525">
            <a:solidFill>
              <a:schemeClr val="tx1"/>
            </a:solidFill>
            <a:miter lim="800000"/>
            <a:headEnd/>
            <a:tailEnd/>
          </a:ln>
        </p:spPr>
        <p:txBody>
          <a:bodyPr wrap="none" anchor="ctr"/>
          <a:lstStyle/>
          <a:p>
            <a:endParaRPr lang="en-GB" sz="1800" i="0" dirty="0">
              <a:latin typeface="Calibri" charset="0"/>
            </a:endParaRPr>
          </a:p>
        </p:txBody>
      </p:sp>
      <p:sp>
        <p:nvSpPr>
          <p:cNvPr id="8" name="Rectangle 15"/>
          <p:cNvSpPr>
            <a:spLocks noChangeArrowheads="1"/>
          </p:cNvSpPr>
          <p:nvPr userDrawn="1"/>
        </p:nvSpPr>
        <p:spPr bwMode="auto">
          <a:xfrm>
            <a:off x="0" y="5373216"/>
            <a:ext cx="9144000" cy="1476449"/>
          </a:xfrm>
          <a:prstGeom prst="rect">
            <a:avLst/>
          </a:prstGeom>
          <a:gradFill flip="none" rotWithShape="1">
            <a:gsLst>
              <a:gs pos="0">
                <a:srgbClr val="000066"/>
              </a:gs>
              <a:gs pos="61000">
                <a:schemeClr val="bg1">
                  <a:alpha val="0"/>
                </a:schemeClr>
              </a:gs>
            </a:gsLst>
            <a:lin ang="162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12" name="Oval 11"/>
          <p:cNvSpPr/>
          <p:nvPr userDrawn="1"/>
        </p:nvSpPr>
        <p:spPr>
          <a:xfrm>
            <a:off x="71499" y="5229200"/>
            <a:ext cx="1800200" cy="1656185"/>
          </a:xfrm>
          <a:prstGeom prst="ellipse">
            <a:avLst/>
          </a:prstGeom>
          <a:solidFill>
            <a:schemeClr val="tx2">
              <a:lumMod val="20000"/>
              <a:lumOff val="8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272" y="5347553"/>
            <a:ext cx="1226655" cy="1249799"/>
          </a:xfrm>
          <a:prstGeom prst="rect">
            <a:avLst/>
          </a:prstGeom>
        </p:spPr>
      </p:pic>
    </p:spTree>
    <p:extLst>
      <p:ext uri="{BB962C8B-B14F-4D97-AF65-F5344CB8AC3E}">
        <p14:creationId xmlns:p14="http://schemas.microsoft.com/office/powerpoint/2010/main" val="189835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15"/>
          <p:cNvSpPr>
            <a:spLocks noChangeArrowheads="1"/>
          </p:cNvSpPr>
          <p:nvPr userDrawn="1"/>
        </p:nvSpPr>
        <p:spPr bwMode="auto">
          <a:xfrm>
            <a:off x="0" y="-27384"/>
            <a:ext cx="9144000" cy="1115838"/>
          </a:xfrm>
          <a:prstGeom prst="rect">
            <a:avLst/>
          </a:prstGeom>
          <a:gradFill flip="none" rotWithShape="1">
            <a:gsLst>
              <a:gs pos="0">
                <a:schemeClr val="bg1"/>
              </a:gs>
              <a:gs pos="100000">
                <a:schemeClr val="tx2">
                  <a:lumMod val="20000"/>
                  <a:lumOff val="80000"/>
                </a:schemeClr>
              </a:gs>
            </a:gsLst>
            <a:path path="circle">
              <a:fillToRect l="50000" t="50000" r="50000" b="50000"/>
            </a:path>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3" name="Content Placeholder 2"/>
          <p:cNvSpPr>
            <a:spLocks noGrp="1"/>
          </p:cNvSpPr>
          <p:nvPr>
            <p:ph idx="1"/>
          </p:nvPr>
        </p:nvSpPr>
        <p:spPr/>
        <p:txBody>
          <a:bodyPr/>
          <a:lstStyle>
            <a:lvl1pPr>
              <a:buClr>
                <a:srgbClr val="000066"/>
              </a:buClr>
              <a:defRPr sz="2800">
                <a:latin typeface="Arial" pitchFamily="34" charset="0"/>
                <a:cs typeface="Arial" pitchFamily="34" charset="0"/>
              </a:defRPr>
            </a:lvl1pPr>
            <a:lvl2pPr marL="742950" indent="-379413">
              <a:buClr>
                <a:srgbClr val="000066"/>
              </a:buClr>
              <a:defRPr sz="2400">
                <a:latin typeface="Arial" pitchFamily="34" charset="0"/>
                <a:cs typeface="Arial" pitchFamily="34" charset="0"/>
              </a:defRPr>
            </a:lvl2pPr>
            <a:lvl3pPr marL="1076325" indent="-363538" defTabSz="981075">
              <a:buClr>
                <a:srgbClr val="000066"/>
              </a:buClr>
              <a:defRPr sz="2000">
                <a:latin typeface="Arial" pitchFamily="34" charset="0"/>
                <a:cs typeface="Arial" pitchFamily="34" charset="0"/>
              </a:defRPr>
            </a:lvl3pPr>
            <a:lvl4pPr marL="1438275" indent="-361950">
              <a:buClr>
                <a:srgbClr val="000066"/>
              </a:buClr>
              <a:defRPr sz="1800">
                <a:latin typeface="Arial" pitchFamily="34" charset="0"/>
                <a:cs typeface="Arial" pitchFamily="34" charset="0"/>
              </a:defRPr>
            </a:lvl4pPr>
            <a:lvl5pPr marL="1708150" indent="-268288">
              <a:buClr>
                <a:srgbClr val="000066"/>
              </a:buCl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ZA" dirty="0"/>
          </a:p>
        </p:txBody>
      </p:sp>
      <p:sp>
        <p:nvSpPr>
          <p:cNvPr id="7" name="Rectangle 16"/>
          <p:cNvSpPr>
            <a:spLocks noChangeArrowheads="1"/>
          </p:cNvSpPr>
          <p:nvPr userDrawn="1"/>
        </p:nvSpPr>
        <p:spPr bwMode="auto">
          <a:xfrm>
            <a:off x="0" y="1052736"/>
            <a:ext cx="9144000" cy="71437"/>
          </a:xfrm>
          <a:prstGeom prst="rect">
            <a:avLst/>
          </a:prstGeom>
          <a:solidFill>
            <a:srgbClr val="000066"/>
          </a:solidFill>
          <a:ln w="9525">
            <a:solidFill>
              <a:schemeClr val="tx1"/>
            </a:solidFill>
            <a:miter lim="800000"/>
            <a:headEnd/>
            <a:tailEnd/>
          </a:ln>
        </p:spPr>
        <p:txBody>
          <a:bodyPr wrap="none" anchor="ctr"/>
          <a:lstStyle/>
          <a:p>
            <a:endParaRPr lang="en-GB" sz="1800" i="0" dirty="0">
              <a:latin typeface="Calibri"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6376" y="5733256"/>
            <a:ext cx="1088436" cy="1022624"/>
          </a:xfrm>
          <a:prstGeom prst="rect">
            <a:avLst/>
          </a:prstGeom>
        </p:spPr>
      </p:pic>
      <p:sp>
        <p:nvSpPr>
          <p:cNvPr id="10" name="Rectangle 15"/>
          <p:cNvSpPr>
            <a:spLocks noChangeArrowheads="1"/>
          </p:cNvSpPr>
          <p:nvPr userDrawn="1"/>
        </p:nvSpPr>
        <p:spPr bwMode="auto">
          <a:xfrm>
            <a:off x="0" y="764704"/>
            <a:ext cx="9144000" cy="323750"/>
          </a:xfrm>
          <a:prstGeom prst="rect">
            <a:avLst/>
          </a:prstGeom>
          <a:gradFill flip="none" rotWithShape="1">
            <a:gsLst>
              <a:gs pos="0">
                <a:srgbClr val="000066"/>
              </a:gs>
              <a:gs pos="61000">
                <a:schemeClr val="bg1">
                  <a:alpha val="0"/>
                </a:schemeClr>
              </a:gs>
            </a:gsLst>
            <a:lin ang="162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2" name="Title 1"/>
          <p:cNvSpPr>
            <a:spLocks noGrp="1"/>
          </p:cNvSpPr>
          <p:nvPr>
            <p:ph type="title"/>
          </p:nvPr>
        </p:nvSpPr>
        <p:spPr>
          <a:xfrm>
            <a:off x="457200" y="44624"/>
            <a:ext cx="8229600" cy="881955"/>
          </a:xfrm>
        </p:spPr>
        <p:txBody>
          <a:bodyPr>
            <a:normAutofit/>
          </a:bodyPr>
          <a:lstStyle>
            <a:lvl1pPr>
              <a:defRPr sz="4000">
                <a:solidFill>
                  <a:srgbClr val="000066"/>
                </a:solidFill>
                <a:latin typeface="Arial" pitchFamily="34" charset="0"/>
                <a:cs typeface="Arial"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419892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5"/>
          <p:cNvSpPr>
            <a:spLocks noChangeArrowheads="1"/>
          </p:cNvSpPr>
          <p:nvPr userDrawn="1"/>
        </p:nvSpPr>
        <p:spPr bwMode="auto">
          <a:xfrm>
            <a:off x="0" y="-27384"/>
            <a:ext cx="9144000" cy="1115838"/>
          </a:xfrm>
          <a:prstGeom prst="rect">
            <a:avLst/>
          </a:prstGeom>
          <a:gradFill flip="none" rotWithShape="1">
            <a:gsLst>
              <a:gs pos="0">
                <a:schemeClr val="bg1"/>
              </a:gs>
              <a:gs pos="100000">
                <a:schemeClr val="tx2">
                  <a:lumMod val="20000"/>
                  <a:lumOff val="80000"/>
                </a:schemeClr>
              </a:gs>
            </a:gsLst>
            <a:path path="circle">
              <a:fillToRect l="50000" t="50000" r="50000" b="50000"/>
            </a:path>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3" name="Content Placeholder 2"/>
          <p:cNvSpPr>
            <a:spLocks noGrp="1"/>
          </p:cNvSpPr>
          <p:nvPr>
            <p:ph sz="half" idx="1"/>
          </p:nvPr>
        </p:nvSpPr>
        <p:spPr>
          <a:xfrm>
            <a:off x="457200" y="1600200"/>
            <a:ext cx="4038600" cy="4525963"/>
          </a:xfrm>
        </p:spPr>
        <p:txBody>
          <a:bodyPr/>
          <a:lstStyle>
            <a:lvl1pPr>
              <a:buClr>
                <a:srgbClr val="000066"/>
              </a:buClr>
              <a:defRPr sz="2400">
                <a:latin typeface="Arial" pitchFamily="34" charset="0"/>
                <a:cs typeface="Arial" pitchFamily="34" charset="0"/>
              </a:defRPr>
            </a:lvl1pPr>
            <a:lvl2pPr>
              <a:buClr>
                <a:srgbClr val="000066"/>
              </a:buClr>
              <a:defRPr sz="20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p:spPr>
        <p:txBody>
          <a:bodyPr/>
          <a:lstStyle>
            <a:lvl1pPr>
              <a:buClr>
                <a:srgbClr val="000066"/>
              </a:buClr>
              <a:defRPr sz="2400">
                <a:latin typeface="Arial" pitchFamily="34" charset="0"/>
                <a:cs typeface="Arial" pitchFamily="34" charset="0"/>
              </a:defRPr>
            </a:lvl1pPr>
            <a:lvl2pPr>
              <a:buClr>
                <a:srgbClr val="000066"/>
              </a:buClr>
              <a:defRPr sz="20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Z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6376" y="5733256"/>
            <a:ext cx="1088436" cy="1022624"/>
          </a:xfrm>
          <a:prstGeom prst="rect">
            <a:avLst/>
          </a:prstGeom>
        </p:spPr>
      </p:pic>
      <p:sp>
        <p:nvSpPr>
          <p:cNvPr id="14" name="Rectangle 16"/>
          <p:cNvSpPr>
            <a:spLocks noChangeArrowheads="1"/>
          </p:cNvSpPr>
          <p:nvPr userDrawn="1"/>
        </p:nvSpPr>
        <p:spPr bwMode="auto">
          <a:xfrm>
            <a:off x="0" y="1052736"/>
            <a:ext cx="9144000" cy="71437"/>
          </a:xfrm>
          <a:prstGeom prst="rect">
            <a:avLst/>
          </a:prstGeom>
          <a:solidFill>
            <a:srgbClr val="000066"/>
          </a:solidFill>
          <a:ln w="9525">
            <a:solidFill>
              <a:schemeClr val="tx1"/>
            </a:solidFill>
            <a:miter lim="800000"/>
            <a:headEnd/>
            <a:tailEnd/>
          </a:ln>
        </p:spPr>
        <p:txBody>
          <a:bodyPr wrap="none" anchor="ctr"/>
          <a:lstStyle/>
          <a:p>
            <a:endParaRPr lang="en-GB" sz="1800" i="0" dirty="0">
              <a:latin typeface="Calibri" charset="0"/>
            </a:endParaRPr>
          </a:p>
        </p:txBody>
      </p:sp>
      <p:sp>
        <p:nvSpPr>
          <p:cNvPr id="15" name="Rectangle 15"/>
          <p:cNvSpPr>
            <a:spLocks noChangeArrowheads="1"/>
          </p:cNvSpPr>
          <p:nvPr userDrawn="1"/>
        </p:nvSpPr>
        <p:spPr bwMode="auto">
          <a:xfrm>
            <a:off x="0" y="764704"/>
            <a:ext cx="9144000" cy="323750"/>
          </a:xfrm>
          <a:prstGeom prst="rect">
            <a:avLst/>
          </a:prstGeom>
          <a:gradFill flip="none" rotWithShape="1">
            <a:gsLst>
              <a:gs pos="0">
                <a:srgbClr val="000066"/>
              </a:gs>
              <a:gs pos="61000">
                <a:schemeClr val="bg1">
                  <a:alpha val="0"/>
                </a:schemeClr>
              </a:gs>
            </a:gsLst>
            <a:lin ang="162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16" name="Title 1"/>
          <p:cNvSpPr>
            <a:spLocks noGrp="1"/>
          </p:cNvSpPr>
          <p:nvPr>
            <p:ph type="title"/>
          </p:nvPr>
        </p:nvSpPr>
        <p:spPr>
          <a:xfrm>
            <a:off x="457200" y="44624"/>
            <a:ext cx="8229600" cy="881955"/>
          </a:xfrm>
        </p:spPr>
        <p:txBody>
          <a:bodyPr>
            <a:normAutofit/>
          </a:bodyPr>
          <a:lstStyle>
            <a:lvl1pPr>
              <a:defRPr sz="4000">
                <a:solidFill>
                  <a:srgbClr val="000066"/>
                </a:solidFill>
                <a:latin typeface="Arial" pitchFamily="34" charset="0"/>
                <a:cs typeface="Arial"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180012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5"/>
          <p:cNvSpPr>
            <a:spLocks noChangeArrowheads="1"/>
          </p:cNvSpPr>
          <p:nvPr userDrawn="1"/>
        </p:nvSpPr>
        <p:spPr bwMode="auto">
          <a:xfrm>
            <a:off x="0" y="-27384"/>
            <a:ext cx="9144000" cy="1115838"/>
          </a:xfrm>
          <a:prstGeom prst="rect">
            <a:avLst/>
          </a:prstGeom>
          <a:gradFill flip="none" rotWithShape="1">
            <a:gsLst>
              <a:gs pos="0">
                <a:schemeClr val="bg1"/>
              </a:gs>
              <a:gs pos="100000">
                <a:schemeClr val="tx2">
                  <a:lumMod val="20000"/>
                  <a:lumOff val="80000"/>
                </a:schemeClr>
              </a:gs>
            </a:gsLst>
            <a:path path="circle">
              <a:fillToRect l="50000" t="50000" r="50000" b="50000"/>
            </a:path>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4" name="Footer Placeholder 3"/>
          <p:cNvSpPr>
            <a:spLocks noGrp="1"/>
          </p:cNvSpPr>
          <p:nvPr>
            <p:ph type="ftr" sz="quarter" idx="11"/>
          </p:nvPr>
        </p:nvSpPr>
        <p:spPr/>
        <p:txBody>
          <a:bodyPr/>
          <a:lstStyle>
            <a:lvl1pPr>
              <a:defRPr>
                <a:latin typeface="Arial" pitchFamily="34" charset="0"/>
                <a:cs typeface="Arial" pitchFamily="34" charset="0"/>
              </a:defRPr>
            </a:lvl1pPr>
          </a:lstStyle>
          <a:p>
            <a:endParaRPr lang="en-ZA"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cs typeface="Arial" pitchFamily="34" charset="0"/>
              </a:defRPr>
            </a:lvl1pPr>
          </a:lstStyle>
          <a:p>
            <a:fld id="{5A79CA42-2CA3-4144-A859-AE08DB6EAF2B}" type="slidenum">
              <a:rPr lang="en-ZA" smtClean="0"/>
              <a:pPr/>
              <a:t>‹#›</a:t>
            </a:fld>
            <a:endParaRPr lang="en-Z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6376" y="5733256"/>
            <a:ext cx="1088436" cy="1022624"/>
          </a:xfrm>
          <a:prstGeom prst="rect">
            <a:avLst/>
          </a:prstGeom>
        </p:spPr>
      </p:pic>
      <p:sp>
        <p:nvSpPr>
          <p:cNvPr id="9" name="Rectangle 16"/>
          <p:cNvSpPr>
            <a:spLocks noChangeArrowheads="1"/>
          </p:cNvSpPr>
          <p:nvPr userDrawn="1"/>
        </p:nvSpPr>
        <p:spPr bwMode="auto">
          <a:xfrm>
            <a:off x="0" y="1052736"/>
            <a:ext cx="9144000" cy="71437"/>
          </a:xfrm>
          <a:prstGeom prst="rect">
            <a:avLst/>
          </a:prstGeom>
          <a:solidFill>
            <a:srgbClr val="000066"/>
          </a:solidFill>
          <a:ln w="9525">
            <a:solidFill>
              <a:schemeClr val="tx1"/>
            </a:solidFill>
            <a:miter lim="800000"/>
            <a:headEnd/>
            <a:tailEnd/>
          </a:ln>
        </p:spPr>
        <p:txBody>
          <a:bodyPr wrap="none" anchor="ctr"/>
          <a:lstStyle/>
          <a:p>
            <a:endParaRPr lang="en-GB" sz="1800" i="0" dirty="0">
              <a:latin typeface="Calibri" charset="0"/>
            </a:endParaRPr>
          </a:p>
        </p:txBody>
      </p:sp>
      <p:sp>
        <p:nvSpPr>
          <p:cNvPr id="10" name="Rectangle 15"/>
          <p:cNvSpPr>
            <a:spLocks noChangeArrowheads="1"/>
          </p:cNvSpPr>
          <p:nvPr userDrawn="1"/>
        </p:nvSpPr>
        <p:spPr bwMode="auto">
          <a:xfrm>
            <a:off x="0" y="764704"/>
            <a:ext cx="9144000" cy="323750"/>
          </a:xfrm>
          <a:prstGeom prst="rect">
            <a:avLst/>
          </a:prstGeom>
          <a:gradFill flip="none" rotWithShape="1">
            <a:gsLst>
              <a:gs pos="0">
                <a:srgbClr val="000066"/>
              </a:gs>
              <a:gs pos="61000">
                <a:schemeClr val="bg1">
                  <a:alpha val="0"/>
                </a:schemeClr>
              </a:gs>
            </a:gsLst>
            <a:lin ang="162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13" name="Title 1"/>
          <p:cNvSpPr>
            <a:spLocks noGrp="1"/>
          </p:cNvSpPr>
          <p:nvPr>
            <p:ph type="title"/>
          </p:nvPr>
        </p:nvSpPr>
        <p:spPr>
          <a:xfrm>
            <a:off x="457200" y="44624"/>
            <a:ext cx="8229600" cy="881955"/>
          </a:xfrm>
        </p:spPr>
        <p:txBody>
          <a:bodyPr>
            <a:normAutofit/>
          </a:bodyPr>
          <a:lstStyle>
            <a:lvl1pPr>
              <a:defRPr sz="4000">
                <a:solidFill>
                  <a:srgbClr val="000066"/>
                </a:solidFill>
                <a:latin typeface="Arial" pitchFamily="34" charset="0"/>
                <a:cs typeface="Arial"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31627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5"/>
          <p:cNvSpPr>
            <a:spLocks noChangeArrowheads="1"/>
          </p:cNvSpPr>
          <p:nvPr userDrawn="1"/>
        </p:nvSpPr>
        <p:spPr bwMode="auto">
          <a:xfrm>
            <a:off x="0" y="-27384"/>
            <a:ext cx="9144000" cy="1115838"/>
          </a:xfrm>
          <a:prstGeom prst="rect">
            <a:avLst/>
          </a:prstGeom>
          <a:gradFill flip="none" rotWithShape="1">
            <a:gsLst>
              <a:gs pos="0">
                <a:schemeClr val="bg1"/>
              </a:gs>
              <a:gs pos="100000">
                <a:schemeClr val="tx2">
                  <a:lumMod val="20000"/>
                  <a:lumOff val="80000"/>
                </a:schemeClr>
              </a:gs>
            </a:gsLst>
            <a:path path="circle">
              <a:fillToRect l="50000" t="50000" r="50000" b="50000"/>
            </a:path>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4" name="Footer Placeholder 3"/>
          <p:cNvSpPr>
            <a:spLocks noGrp="1"/>
          </p:cNvSpPr>
          <p:nvPr>
            <p:ph type="ftr" sz="quarter" idx="11"/>
          </p:nvPr>
        </p:nvSpPr>
        <p:spPr/>
        <p:txBody>
          <a:bodyPr/>
          <a:lstStyle>
            <a:lvl1pPr>
              <a:defRPr>
                <a:latin typeface="Arial" pitchFamily="34" charset="0"/>
                <a:cs typeface="Arial" pitchFamily="34" charset="0"/>
              </a:defRPr>
            </a:lvl1pPr>
          </a:lstStyle>
          <a:p>
            <a:endParaRPr lang="en-ZA"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cs typeface="Arial" pitchFamily="34" charset="0"/>
              </a:defRPr>
            </a:lvl1pPr>
          </a:lstStyle>
          <a:p>
            <a:fld id="{5A79CA42-2CA3-4144-A859-AE08DB6EAF2B}" type="slidenum">
              <a:rPr lang="en-ZA" smtClean="0"/>
              <a:pPr/>
              <a:t>‹#›</a:t>
            </a:fld>
            <a:endParaRPr lang="en-ZA" dirty="0"/>
          </a:p>
        </p:txBody>
      </p:sp>
      <p:sp>
        <p:nvSpPr>
          <p:cNvPr id="9" name="Rectangle 16"/>
          <p:cNvSpPr>
            <a:spLocks noChangeArrowheads="1"/>
          </p:cNvSpPr>
          <p:nvPr userDrawn="1"/>
        </p:nvSpPr>
        <p:spPr bwMode="auto">
          <a:xfrm>
            <a:off x="0" y="1052736"/>
            <a:ext cx="9144000" cy="71437"/>
          </a:xfrm>
          <a:prstGeom prst="rect">
            <a:avLst/>
          </a:prstGeom>
          <a:solidFill>
            <a:srgbClr val="000066"/>
          </a:solidFill>
          <a:ln w="9525">
            <a:solidFill>
              <a:schemeClr val="tx1"/>
            </a:solidFill>
            <a:miter lim="800000"/>
            <a:headEnd/>
            <a:tailEnd/>
          </a:ln>
        </p:spPr>
        <p:txBody>
          <a:bodyPr wrap="none" anchor="ctr"/>
          <a:lstStyle/>
          <a:p>
            <a:endParaRPr lang="en-GB" sz="1800" i="0" dirty="0">
              <a:latin typeface="Calibri" charset="0"/>
            </a:endParaRPr>
          </a:p>
        </p:txBody>
      </p:sp>
      <p:sp>
        <p:nvSpPr>
          <p:cNvPr id="10" name="Rectangle 15"/>
          <p:cNvSpPr>
            <a:spLocks noChangeArrowheads="1"/>
          </p:cNvSpPr>
          <p:nvPr userDrawn="1"/>
        </p:nvSpPr>
        <p:spPr bwMode="auto">
          <a:xfrm>
            <a:off x="0" y="764704"/>
            <a:ext cx="9144000" cy="323750"/>
          </a:xfrm>
          <a:prstGeom prst="rect">
            <a:avLst/>
          </a:prstGeom>
          <a:gradFill flip="none" rotWithShape="1">
            <a:gsLst>
              <a:gs pos="0">
                <a:srgbClr val="000066"/>
              </a:gs>
              <a:gs pos="61000">
                <a:schemeClr val="bg1">
                  <a:alpha val="0"/>
                </a:schemeClr>
              </a:gs>
            </a:gsLst>
            <a:lin ang="16200000" scaled="1"/>
            <a:tileRect/>
          </a:gradFill>
          <a:ln>
            <a:noFill/>
          </a:ln>
        </p:spPr>
        <p:txBody>
          <a:bodyPr anchor="ctr"/>
          <a:lstStyle/>
          <a:p>
            <a:r>
              <a:rPr lang="de-DE" sz="1600" i="0" dirty="0">
                <a:latin typeface="Calibri" charset="0"/>
              </a:rPr>
              <a:t>	</a:t>
            </a:r>
            <a:endParaRPr lang="de-DE" sz="1600" b="1" i="0" dirty="0">
              <a:latin typeface="Calibri" charset="0"/>
            </a:endParaRPr>
          </a:p>
        </p:txBody>
      </p:sp>
      <p:sp>
        <p:nvSpPr>
          <p:cNvPr id="13" name="Title 1"/>
          <p:cNvSpPr>
            <a:spLocks noGrp="1"/>
          </p:cNvSpPr>
          <p:nvPr>
            <p:ph type="title"/>
          </p:nvPr>
        </p:nvSpPr>
        <p:spPr>
          <a:xfrm>
            <a:off x="457200" y="44624"/>
            <a:ext cx="8229600" cy="881955"/>
          </a:xfrm>
        </p:spPr>
        <p:txBody>
          <a:bodyPr>
            <a:normAutofit/>
          </a:bodyPr>
          <a:lstStyle>
            <a:lvl1pPr>
              <a:defRPr sz="4000">
                <a:solidFill>
                  <a:srgbClr val="000066"/>
                </a:solidFill>
                <a:latin typeface="Arial" pitchFamily="34" charset="0"/>
                <a:cs typeface="Arial"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426396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Subhead+Text">
    <p:bg>
      <p:bgPr>
        <a:solidFill>
          <a:schemeClr val="bg1">
            <a:alpha val="0"/>
          </a:schemeClr>
        </a:solidFill>
        <a:effectLst/>
      </p:bgPr>
    </p:bg>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489260" y="426247"/>
            <a:ext cx="8165482" cy="594289"/>
          </a:xfrm>
        </p:spPr>
        <p:txBody>
          <a:bodyPr anchor="b">
            <a:normAutofit/>
          </a:bodyPr>
          <a:lstStyle>
            <a:lvl1pPr>
              <a:lnSpc>
                <a:spcPct val="80000"/>
              </a:lnSpc>
              <a:defRPr sz="4000" baseline="0">
                <a:solidFill>
                  <a:srgbClr val="003170"/>
                </a:solidFill>
              </a:defRPr>
            </a:lvl1pPr>
          </a:lstStyle>
          <a:p>
            <a:r>
              <a:rPr lang="en-GB" dirty="0"/>
              <a:t>Title here</a:t>
            </a:r>
            <a:endParaRPr lang="en-US" dirty="0"/>
          </a:p>
        </p:txBody>
      </p:sp>
      <p:sp>
        <p:nvSpPr>
          <p:cNvPr id="11" name="Content Placeholder 9"/>
          <p:cNvSpPr>
            <a:spLocks noGrp="1"/>
          </p:cNvSpPr>
          <p:nvPr>
            <p:ph sz="quarter" idx="13"/>
          </p:nvPr>
        </p:nvSpPr>
        <p:spPr>
          <a:xfrm>
            <a:off x="489258" y="1741870"/>
            <a:ext cx="8165484" cy="3810813"/>
          </a:xfrm>
        </p:spPr>
        <p:txBody>
          <a:bodyPr anchor="t" anchorCtr="0">
            <a:noAutofit/>
          </a:bodyPr>
          <a:lstStyle>
            <a:lvl1pPr marL="0" indent="0">
              <a:spcBef>
                <a:spcPts val="800"/>
              </a:spcBef>
              <a:buFont typeface="Arial"/>
              <a:buNone/>
              <a:defRPr sz="2200">
                <a:solidFill>
                  <a:schemeClr val="bg2"/>
                </a:solidFill>
              </a:defRPr>
            </a:lvl1pPr>
            <a:lvl2pPr marL="742950" indent="-285750">
              <a:spcBef>
                <a:spcPts val="800"/>
              </a:spcBef>
              <a:buFont typeface="Arial"/>
              <a:buChar char="•"/>
              <a:defRPr sz="2200">
                <a:solidFill>
                  <a:schemeClr val="bg2"/>
                </a:solidFill>
              </a:defRPr>
            </a:lvl2pPr>
            <a:lvl3pPr marL="1143000" indent="-228600">
              <a:spcBef>
                <a:spcPts val="800"/>
              </a:spcBef>
              <a:buFont typeface="Arial"/>
              <a:buChar char="•"/>
              <a:defRPr sz="2200">
                <a:solidFill>
                  <a:schemeClr val="bg2"/>
                </a:solidFill>
              </a:defRPr>
            </a:lvl3pPr>
            <a:lvl4pPr marL="1600200" indent="-228600">
              <a:spcBef>
                <a:spcPts val="800"/>
              </a:spcBef>
              <a:buFont typeface="Arial"/>
              <a:buChar char="•"/>
              <a:defRPr sz="2200">
                <a:solidFill>
                  <a:schemeClr val="bg2"/>
                </a:solidFill>
              </a:defRPr>
            </a:lvl4pPr>
            <a:lvl5pPr marL="2057400" indent="-228600">
              <a:spcBef>
                <a:spcPts val="800"/>
              </a:spcBef>
              <a:buFont typeface="Arial"/>
              <a:buChar char="•"/>
              <a:defRPr sz="220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p:cNvSpPr>
            <a:spLocks noGrp="1"/>
          </p:cNvSpPr>
          <p:nvPr>
            <p:ph type="body" sz="quarter" idx="14" hasCustomPrompt="1"/>
          </p:nvPr>
        </p:nvSpPr>
        <p:spPr>
          <a:xfrm>
            <a:off x="488639" y="1034005"/>
            <a:ext cx="8166722" cy="565802"/>
          </a:xfrm>
        </p:spPr>
        <p:txBody>
          <a:bodyPr>
            <a:normAutofit/>
          </a:bodyPr>
          <a:lstStyle>
            <a:lvl1pPr>
              <a:defRPr sz="3000" b="1">
                <a:solidFill>
                  <a:schemeClr val="bg2"/>
                </a:solidFill>
              </a:defRPr>
            </a:lvl1pPr>
          </a:lstStyle>
          <a:p>
            <a:pPr lvl="0"/>
            <a:r>
              <a:rPr lang="en-GB" dirty="0"/>
              <a:t>Subheading here</a:t>
            </a:r>
          </a:p>
        </p:txBody>
      </p:sp>
    </p:spTree>
    <p:extLst>
      <p:ext uri="{BB962C8B-B14F-4D97-AF65-F5344CB8AC3E}">
        <p14:creationId xmlns:p14="http://schemas.microsoft.com/office/powerpoint/2010/main" val="3249172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624"/>
            <a:ext cx="8229600" cy="1008112"/>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A7C5C4C3-853E-42C8-871C-9F8124AB8B42}" type="datetimeFigureOut">
              <a:rPr lang="en-ZA" smtClean="0"/>
              <a:pPr/>
              <a:t>2021/10/25</a:t>
            </a:fld>
            <a:endParaRPr lang="en-Z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ZA" dirty="0"/>
          </a:p>
        </p:txBody>
      </p:sp>
    </p:spTree>
    <p:extLst>
      <p:ext uri="{BB962C8B-B14F-4D97-AF65-F5344CB8AC3E}">
        <p14:creationId xmlns:p14="http://schemas.microsoft.com/office/powerpoint/2010/main" val="2944497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ctr" defTabSz="914400" rtl="0" eaLnBrk="1" latinLnBrk="0" hangingPunct="1">
        <a:spcBef>
          <a:spcPct val="0"/>
        </a:spcBef>
        <a:buNone/>
        <a:defRPr sz="4000" kern="1200">
          <a:solidFill>
            <a:srgbClr val="00006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000066"/>
        </a:buClr>
        <a:buFont typeface="Arial" pitchFamily="34" charset="0"/>
        <a:buChar char="•"/>
        <a:defRPr sz="2800" kern="1200">
          <a:solidFill>
            <a:schemeClr val="tx1"/>
          </a:solidFill>
          <a:latin typeface="Arial" pitchFamily="34" charset="0"/>
          <a:ea typeface="+mn-ea"/>
          <a:cs typeface="Arial" pitchFamily="34" charset="0"/>
        </a:defRPr>
      </a:lvl1pPr>
      <a:lvl2pPr marL="635000" indent="-285750" algn="l" defTabSz="914400" rtl="0" eaLnBrk="1" latinLnBrk="0" hangingPunct="1">
        <a:spcBef>
          <a:spcPct val="20000"/>
        </a:spcBef>
        <a:buClr>
          <a:srgbClr val="000066"/>
        </a:buClr>
        <a:buFont typeface="Arial" pitchFamily="34" charset="0"/>
        <a:buChar char="–"/>
        <a:defRPr sz="2400" kern="1200">
          <a:solidFill>
            <a:schemeClr val="tx1"/>
          </a:solidFill>
          <a:latin typeface="Arial" pitchFamily="34" charset="0"/>
          <a:ea typeface="+mn-ea"/>
          <a:cs typeface="Arial" pitchFamily="34" charset="0"/>
        </a:defRPr>
      </a:lvl2pPr>
      <a:lvl3pPr marL="901700" indent="-269875" algn="l" defTabSz="914400" rtl="0" eaLnBrk="1" latinLnBrk="0" hangingPunct="1">
        <a:spcBef>
          <a:spcPct val="20000"/>
        </a:spcBef>
        <a:buClr>
          <a:srgbClr val="000066"/>
        </a:buClr>
        <a:buFont typeface="Arial" pitchFamily="34" charset="0"/>
        <a:buChar char="•"/>
        <a:defRPr sz="2000" kern="1200">
          <a:solidFill>
            <a:schemeClr val="tx1"/>
          </a:solidFill>
          <a:latin typeface="Arial" pitchFamily="34" charset="0"/>
          <a:ea typeface="+mn-ea"/>
          <a:cs typeface="Arial" pitchFamily="34" charset="0"/>
        </a:defRPr>
      </a:lvl3pPr>
      <a:lvl4pPr marL="1169988" indent="-268288" algn="l" defTabSz="914400" rtl="0" eaLnBrk="1" latinLnBrk="0" hangingPunct="1">
        <a:spcBef>
          <a:spcPct val="20000"/>
        </a:spcBef>
        <a:buClr>
          <a:srgbClr val="000066"/>
        </a:buClr>
        <a:buFont typeface="Arial" pitchFamily="34" charset="0"/>
        <a:buChar char="–"/>
        <a:defRPr sz="1800" kern="1200">
          <a:solidFill>
            <a:schemeClr val="tx1"/>
          </a:solidFill>
          <a:latin typeface="Arial" pitchFamily="34" charset="0"/>
          <a:ea typeface="+mn-ea"/>
          <a:cs typeface="Arial" pitchFamily="34" charset="0"/>
        </a:defRPr>
      </a:lvl4pPr>
      <a:lvl5pPr marL="1438275" indent="-268288" algn="l" defTabSz="914400" rtl="0" eaLnBrk="1" latinLnBrk="0" hangingPunct="1">
        <a:spcBef>
          <a:spcPct val="20000"/>
        </a:spcBef>
        <a:buClr>
          <a:srgbClr val="000066"/>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hyperlink" Target="http://www.prf.ac.za/how-to-apply/grant-information/" TargetMode="External"/><Relationship Id="rId3" Type="http://schemas.openxmlformats.org/officeDocument/2006/relationships/hyperlink" Target="http://www.nrf.ac.za/funding" TargetMode="External"/><Relationship Id="rId7" Type="http://schemas.openxmlformats.org/officeDocument/2006/relationships/hyperlink" Target="http://www.cansa.org.za/category/recent-posts/cancer-research/research-funding-and-gra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mrc.ac.za/researchdevelopment/opportunity.htm" TargetMode="External"/><Relationship Id="rId5" Type="http://schemas.openxmlformats.org/officeDocument/2006/relationships/hyperlink" Target="http://www.mrc.ac.za/funding/rfa.htm" TargetMode="External"/><Relationship Id="rId4" Type="http://schemas.openxmlformats.org/officeDocument/2006/relationships/hyperlink" Target="http://www.nrf.ac.za/bursaries/calls" TargetMode="External"/><Relationship Id="rId9" Type="http://schemas.openxmlformats.org/officeDocument/2006/relationships/hyperlink" Target="http://www.tia.org.za/fundi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mrc.ac.uk/" TargetMode="External"/><Relationship Id="rId3" Type="http://schemas.openxmlformats.org/officeDocument/2006/relationships/hyperlink" Target="http://www.nih.gov/grants-funding" TargetMode="External"/><Relationship Id="rId7" Type="http://schemas.openxmlformats.org/officeDocument/2006/relationships/hyperlink" Target="http://www.newtonfund.ac.uk/funding/funding-opportunit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gcgh.grandchallenges.org/grant-opportunities" TargetMode="External"/><Relationship Id="rId11" Type="http://schemas.openxmlformats.org/officeDocument/2006/relationships/hyperlink" Target="http://www.who.int/tdr/grants/en/" TargetMode="External"/><Relationship Id="rId5" Type="http://schemas.openxmlformats.org/officeDocument/2006/relationships/hyperlink" Target="https://wellcome.ac.uk/funding" TargetMode="External"/><Relationship Id="rId10" Type="http://schemas.openxmlformats.org/officeDocument/2006/relationships/hyperlink" Target="http://www.edctp.org/funding-opportunities/calls/" TargetMode="External"/><Relationship Id="rId4" Type="http://schemas.openxmlformats.org/officeDocument/2006/relationships/hyperlink" Target="http://www.fic.nih.gov/FUNDING/pages/fogarty-funding-opps.aspx" TargetMode="External"/><Relationship Id="rId9" Type="http://schemas.openxmlformats.org/officeDocument/2006/relationships/hyperlink" Target="http://ec.europa.eu/research/participants/portal/desktop/en/hom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ultyforthefuture.net/about-progra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icgeb.org/activities/fellowshi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icts.everlytic.net/public/forms/h/1fnjNAIbYuyIuhhF/NzI0MGU1N2I3MWQ0YzkxNzM1OWFkYzgxYmI2YmJiMDk5MTA1ODMyOA==" TargetMode="External"/><Relationship Id="rId7" Type="http://schemas.openxmlformats.org/officeDocument/2006/relationships/hyperlink" Target="mailto:pgfunding@uct.ac.z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researchfunding@uct.ac.za" TargetMode="External"/><Relationship Id="rId5" Type="http://schemas.openxmlformats.org/officeDocument/2006/relationships/hyperlink" Target="mailto:internationalgrants@uct.ac.za" TargetMode="External"/><Relationship Id="rId4" Type="http://schemas.openxmlformats.org/officeDocument/2006/relationships/hyperlink" Target="mailto:research.health@uct.ac.z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4824"/>
            <a:ext cx="7772400" cy="1470025"/>
          </a:xfrm>
        </p:spPr>
        <p:txBody>
          <a:bodyPr>
            <a:noAutofit/>
          </a:bodyPr>
          <a:lstStyle/>
          <a:p>
            <a:r>
              <a:rPr lang="en-ZA" sz="3200" dirty="0"/>
              <a:t>Funding options for early-stage researchers</a:t>
            </a:r>
          </a:p>
        </p:txBody>
      </p:sp>
      <p:sp>
        <p:nvSpPr>
          <p:cNvPr id="3" name="Subtitle 4">
            <a:extLst>
              <a:ext uri="{FF2B5EF4-FFF2-40B4-BE49-F238E27FC236}">
                <a16:creationId xmlns:a16="http://schemas.microsoft.com/office/drawing/2014/main" id="{89D5A0F9-B073-48D9-80D0-F7E3703C518A}"/>
              </a:ext>
            </a:extLst>
          </p:cNvPr>
          <p:cNvSpPr>
            <a:spLocks noGrp="1"/>
          </p:cNvSpPr>
          <p:nvPr>
            <p:ph type="subTitle" idx="1"/>
          </p:nvPr>
        </p:nvSpPr>
        <p:spPr>
          <a:xfrm>
            <a:off x="1371600" y="3290441"/>
            <a:ext cx="6400800" cy="1752600"/>
          </a:xfrm>
        </p:spPr>
        <p:txBody>
          <a:bodyPr>
            <a:noAutofit/>
          </a:bodyPr>
          <a:lstStyle/>
          <a:p>
            <a:r>
              <a:rPr lang="en-ZA" sz="2000" dirty="0"/>
              <a:t>Dr Yolande Harley</a:t>
            </a:r>
            <a:br>
              <a:rPr lang="en-ZA" sz="2000" dirty="0"/>
            </a:br>
            <a:r>
              <a:rPr lang="en-ZA" sz="2000" dirty="0"/>
              <a:t>Health Sciences Director of Research</a:t>
            </a:r>
          </a:p>
          <a:p>
            <a:r>
              <a:rPr lang="en-ZA" sz="2000" i="1" dirty="0"/>
              <a:t>Fogarty HIV-associated Tuberculosis Training Programme: Health Sciences Students’ Symposium</a:t>
            </a:r>
          </a:p>
          <a:p>
            <a:pPr>
              <a:spcBef>
                <a:spcPts val="0"/>
              </a:spcBef>
            </a:pPr>
            <a:r>
              <a:rPr lang="en-ZA" sz="2000" dirty="0"/>
              <a:t>22 October 2021</a:t>
            </a:r>
          </a:p>
        </p:txBody>
      </p:sp>
    </p:spTree>
    <p:extLst>
      <p:ext uri="{BB962C8B-B14F-4D97-AF65-F5344CB8AC3E}">
        <p14:creationId xmlns:p14="http://schemas.microsoft.com/office/powerpoint/2010/main" val="1418266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685800"/>
            <a:r>
              <a:rPr lang="en-ZA" sz="2400" dirty="0"/>
              <a:t>Institutions may use internal funds or may manage funds in donor’s name</a:t>
            </a:r>
          </a:p>
          <a:p>
            <a:pPr marL="342900" indent="-342900">
              <a:buFont typeface="Arial" panose="020B0604020202020204" pitchFamily="34" charset="0"/>
              <a:buChar char="•"/>
            </a:pPr>
            <a:endParaRPr lang="en-ZA" sz="2400" dirty="0"/>
          </a:p>
          <a:p>
            <a:pPr marL="1085850" lvl="1" indent="-342900">
              <a:buFont typeface="Arial" panose="020B0604020202020204" pitchFamily="34" charset="0"/>
              <a:buChar char="•"/>
            </a:pPr>
            <a:endParaRPr lang="en-ZA" dirty="0"/>
          </a:p>
          <a:p>
            <a:pPr marL="1085850" lvl="1" indent="-342900">
              <a:buFont typeface="Arial" panose="020B0604020202020204" pitchFamily="34" charset="0"/>
              <a:buChar char="•"/>
            </a:pPr>
            <a:endParaRPr lang="en-ZA" dirty="0"/>
          </a:p>
          <a:p>
            <a:pPr marL="1085850" lvl="1" indent="-342900">
              <a:buFont typeface="Arial" panose="020B0604020202020204" pitchFamily="34" charset="0"/>
              <a:buChar char="•"/>
            </a:pPr>
            <a:endParaRPr lang="en-ZA" dirty="0"/>
          </a:p>
          <a:p>
            <a:pPr marL="342900" indent="-342900">
              <a:buFont typeface="Arial" panose="020B0604020202020204" pitchFamily="34" charset="0"/>
              <a:buChar char="•"/>
            </a:pPr>
            <a:endParaRPr lang="en-ZA" sz="2400" dirty="0"/>
          </a:p>
          <a:p>
            <a:endParaRPr lang="en-ZA" sz="2400" dirty="0"/>
          </a:p>
        </p:txBody>
      </p:sp>
      <p:sp>
        <p:nvSpPr>
          <p:cNvPr id="3" name="Title 2"/>
          <p:cNvSpPr>
            <a:spLocks noGrp="1"/>
          </p:cNvSpPr>
          <p:nvPr>
            <p:ph type="title"/>
          </p:nvPr>
        </p:nvSpPr>
        <p:spPr/>
        <p:txBody>
          <a:bodyPr>
            <a:normAutofit/>
          </a:bodyPr>
          <a:lstStyle/>
          <a:p>
            <a:r>
              <a:rPr lang="en-ZA" sz="3600" dirty="0"/>
              <a:t>Institutional</a:t>
            </a:r>
          </a:p>
        </p:txBody>
      </p:sp>
      <p:pic>
        <p:nvPicPr>
          <p:cNvPr id="5" name="Picture 4">
            <a:extLst>
              <a:ext uri="{FF2B5EF4-FFF2-40B4-BE49-F238E27FC236}">
                <a16:creationId xmlns:a16="http://schemas.microsoft.com/office/drawing/2014/main" id="{6672893B-4313-4ACC-B563-6D359F415709}"/>
              </a:ext>
            </a:extLst>
          </p:cNvPr>
          <p:cNvPicPr>
            <a:picLocks noChangeAspect="1"/>
          </p:cNvPicPr>
          <p:nvPr/>
        </p:nvPicPr>
        <p:blipFill rotWithShape="1">
          <a:blip r:embed="rId3"/>
          <a:srcRect t="14445" r="4226" b="6600"/>
          <a:stretch/>
        </p:blipFill>
        <p:spPr>
          <a:xfrm>
            <a:off x="127793" y="3068960"/>
            <a:ext cx="7241378" cy="3357932"/>
          </a:xfrm>
          <a:prstGeom prst="rect">
            <a:avLst/>
          </a:prstGeom>
        </p:spPr>
      </p:pic>
      <p:pic>
        <p:nvPicPr>
          <p:cNvPr id="7" name="Picture 6">
            <a:extLst>
              <a:ext uri="{FF2B5EF4-FFF2-40B4-BE49-F238E27FC236}">
                <a16:creationId xmlns:a16="http://schemas.microsoft.com/office/drawing/2014/main" id="{4025CBD7-1512-474C-823A-8504875E8A2D}"/>
              </a:ext>
            </a:extLst>
          </p:cNvPr>
          <p:cNvPicPr>
            <a:picLocks noChangeAspect="1"/>
          </p:cNvPicPr>
          <p:nvPr/>
        </p:nvPicPr>
        <p:blipFill rotWithShape="1">
          <a:blip r:embed="rId4"/>
          <a:srcRect l="22837" t="29762" r="22826" b="40838"/>
          <a:stretch/>
        </p:blipFill>
        <p:spPr>
          <a:xfrm>
            <a:off x="4047655" y="4309005"/>
            <a:ext cx="4968552" cy="1512168"/>
          </a:xfrm>
          <a:prstGeom prst="rect">
            <a:avLst/>
          </a:prstGeom>
        </p:spPr>
      </p:pic>
    </p:spTree>
    <p:extLst>
      <p:ext uri="{BB962C8B-B14F-4D97-AF65-F5344CB8AC3E}">
        <p14:creationId xmlns:p14="http://schemas.microsoft.com/office/powerpoint/2010/main" val="209749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74BE-5DA2-4624-A15F-711DE21612FD}"/>
              </a:ext>
            </a:extLst>
          </p:cNvPr>
          <p:cNvSpPr>
            <a:spLocks noGrp="1"/>
          </p:cNvSpPr>
          <p:nvPr>
            <p:ph type="title"/>
          </p:nvPr>
        </p:nvSpPr>
        <p:spPr/>
        <p:txBody>
          <a:bodyPr/>
          <a:lstStyle/>
          <a:p>
            <a:r>
              <a:rPr lang="en-ZA" dirty="0"/>
              <a:t>Institutional</a:t>
            </a:r>
          </a:p>
        </p:txBody>
      </p:sp>
      <p:pic>
        <p:nvPicPr>
          <p:cNvPr id="4" name="Picture 3">
            <a:extLst>
              <a:ext uri="{FF2B5EF4-FFF2-40B4-BE49-F238E27FC236}">
                <a16:creationId xmlns:a16="http://schemas.microsoft.com/office/drawing/2014/main" id="{D416C602-259A-40E1-A7E3-1ACCEC8F8BBC}"/>
              </a:ext>
            </a:extLst>
          </p:cNvPr>
          <p:cNvPicPr>
            <a:picLocks noChangeAspect="1"/>
          </p:cNvPicPr>
          <p:nvPr/>
        </p:nvPicPr>
        <p:blipFill rotWithShape="1">
          <a:blip r:embed="rId3"/>
          <a:srcRect l="16138" t="20601" r="16925" b="6600"/>
          <a:stretch/>
        </p:blipFill>
        <p:spPr>
          <a:xfrm>
            <a:off x="107504" y="1268760"/>
            <a:ext cx="6120680" cy="3744416"/>
          </a:xfrm>
          <a:prstGeom prst="rect">
            <a:avLst/>
          </a:prstGeom>
        </p:spPr>
      </p:pic>
      <p:pic>
        <p:nvPicPr>
          <p:cNvPr id="5" name="Picture 4">
            <a:extLst>
              <a:ext uri="{FF2B5EF4-FFF2-40B4-BE49-F238E27FC236}">
                <a16:creationId xmlns:a16="http://schemas.microsoft.com/office/drawing/2014/main" id="{D6B2C618-6C2E-48D8-B0B1-6F6225632B4C}"/>
              </a:ext>
            </a:extLst>
          </p:cNvPr>
          <p:cNvPicPr>
            <a:picLocks noChangeAspect="1"/>
          </p:cNvPicPr>
          <p:nvPr/>
        </p:nvPicPr>
        <p:blipFill rotWithShape="1">
          <a:blip r:embed="rId4"/>
          <a:srcRect l="20075" t="40589" r="23708" b="11938"/>
          <a:stretch/>
        </p:blipFill>
        <p:spPr>
          <a:xfrm>
            <a:off x="3203848" y="3933056"/>
            <a:ext cx="5760640" cy="2736304"/>
          </a:xfrm>
          <a:prstGeom prst="rect">
            <a:avLst/>
          </a:prstGeom>
        </p:spPr>
      </p:pic>
      <p:sp>
        <p:nvSpPr>
          <p:cNvPr id="6" name="TextBox 5">
            <a:extLst>
              <a:ext uri="{FF2B5EF4-FFF2-40B4-BE49-F238E27FC236}">
                <a16:creationId xmlns:a16="http://schemas.microsoft.com/office/drawing/2014/main" id="{049A8233-0D23-455C-8A9E-B58CC1AC9EEC}"/>
              </a:ext>
            </a:extLst>
          </p:cNvPr>
          <p:cNvSpPr txBox="1"/>
          <p:nvPr/>
        </p:nvSpPr>
        <p:spPr>
          <a:xfrm>
            <a:off x="6372200" y="1830437"/>
            <a:ext cx="2599314" cy="1200329"/>
          </a:xfrm>
          <a:prstGeom prst="rect">
            <a:avLst/>
          </a:prstGeom>
          <a:noFill/>
        </p:spPr>
        <p:txBody>
          <a:bodyPr wrap="square" rtlCol="0">
            <a:spAutoFit/>
          </a:bodyPr>
          <a:lstStyle/>
          <a:p>
            <a:r>
              <a:rPr lang="en-ZA" sz="2400" dirty="0"/>
              <a:t>Postdoctoral &amp; PhD funding available through UCT</a:t>
            </a:r>
          </a:p>
        </p:txBody>
      </p:sp>
    </p:spTree>
    <p:extLst>
      <p:ext uri="{BB962C8B-B14F-4D97-AF65-F5344CB8AC3E}">
        <p14:creationId xmlns:p14="http://schemas.microsoft.com/office/powerpoint/2010/main" val="113312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ZA" sz="3600" dirty="0"/>
              <a:t>Institutional (and beyond)</a:t>
            </a:r>
          </a:p>
        </p:txBody>
      </p:sp>
      <p:sp>
        <p:nvSpPr>
          <p:cNvPr id="9" name="TextBox 8"/>
          <p:cNvSpPr txBox="1"/>
          <p:nvPr/>
        </p:nvSpPr>
        <p:spPr>
          <a:xfrm>
            <a:off x="0" y="5733256"/>
            <a:ext cx="5953233" cy="338554"/>
          </a:xfrm>
          <a:prstGeom prst="rect">
            <a:avLst/>
          </a:prstGeom>
          <a:noFill/>
        </p:spPr>
        <p:txBody>
          <a:bodyPr wrap="none" rtlCol="0">
            <a:spAutoFit/>
          </a:bodyPr>
          <a:lstStyle/>
          <a:p>
            <a:r>
              <a:rPr lang="en-ZA" sz="1600" dirty="0">
                <a:solidFill>
                  <a:srgbClr val="000066"/>
                </a:solidFill>
              </a:rPr>
              <a:t>http://www.researchsupport.uct.ac.za/current-funding-opportunities</a:t>
            </a:r>
          </a:p>
        </p:txBody>
      </p:sp>
      <p:sp>
        <p:nvSpPr>
          <p:cNvPr id="10" name="TextBox 9"/>
          <p:cNvSpPr txBox="1"/>
          <p:nvPr/>
        </p:nvSpPr>
        <p:spPr>
          <a:xfrm>
            <a:off x="691514" y="6237312"/>
            <a:ext cx="8540176" cy="338554"/>
          </a:xfrm>
          <a:prstGeom prst="rect">
            <a:avLst/>
          </a:prstGeom>
          <a:noFill/>
        </p:spPr>
        <p:txBody>
          <a:bodyPr wrap="square" rtlCol="0">
            <a:spAutoFit/>
          </a:bodyPr>
          <a:lstStyle/>
          <a:p>
            <a:r>
              <a:rPr lang="en-ZA" sz="1600" dirty="0">
                <a:solidFill>
                  <a:srgbClr val="000066"/>
                </a:solidFill>
              </a:rPr>
              <a:t>www.sun.ac.za/english/research-innovation/Research-Development/Pages/Open-Calls.aspx</a:t>
            </a:r>
          </a:p>
        </p:txBody>
      </p:sp>
      <p:pic>
        <p:nvPicPr>
          <p:cNvPr id="5" name="Picture 4">
            <a:extLst>
              <a:ext uri="{FF2B5EF4-FFF2-40B4-BE49-F238E27FC236}">
                <a16:creationId xmlns:a16="http://schemas.microsoft.com/office/drawing/2014/main" id="{336C2C09-2BBA-46C4-9E66-14298F8EAFDE}"/>
              </a:ext>
            </a:extLst>
          </p:cNvPr>
          <p:cNvPicPr>
            <a:picLocks noChangeAspect="1"/>
          </p:cNvPicPr>
          <p:nvPr/>
        </p:nvPicPr>
        <p:blipFill rotWithShape="1">
          <a:blip r:embed="rId3"/>
          <a:srcRect l="20863" t="15001" r="39763" b="15576"/>
          <a:stretch/>
        </p:blipFill>
        <p:spPr>
          <a:xfrm>
            <a:off x="5184415" y="1556199"/>
            <a:ext cx="3852081" cy="3820433"/>
          </a:xfrm>
          <a:prstGeom prst="rect">
            <a:avLst/>
          </a:prstGeom>
        </p:spPr>
      </p:pic>
      <p:pic>
        <p:nvPicPr>
          <p:cNvPr id="7" name="Picture 6">
            <a:extLst>
              <a:ext uri="{FF2B5EF4-FFF2-40B4-BE49-F238E27FC236}">
                <a16:creationId xmlns:a16="http://schemas.microsoft.com/office/drawing/2014/main" id="{DE8FD39D-D3E2-4869-B3AB-F7AAAD341134}"/>
              </a:ext>
            </a:extLst>
          </p:cNvPr>
          <p:cNvPicPr>
            <a:picLocks noChangeAspect="1"/>
          </p:cNvPicPr>
          <p:nvPr/>
        </p:nvPicPr>
        <p:blipFill rotWithShape="1">
          <a:blip r:embed="rId4"/>
          <a:srcRect l="20110" t="15000" r="20862" b="5201"/>
          <a:stretch/>
        </p:blipFill>
        <p:spPr>
          <a:xfrm>
            <a:off x="107505" y="1556200"/>
            <a:ext cx="5023982" cy="3820432"/>
          </a:xfrm>
          <a:prstGeom prst="rect">
            <a:avLst/>
          </a:prstGeom>
        </p:spPr>
      </p:pic>
    </p:spTree>
    <p:extLst>
      <p:ext uri="{BB962C8B-B14F-4D97-AF65-F5344CB8AC3E}">
        <p14:creationId xmlns:p14="http://schemas.microsoft.com/office/powerpoint/2010/main" val="419107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000" dirty="0"/>
              <a:t>SA National Research Foundation (NRF)</a:t>
            </a:r>
          </a:p>
          <a:p>
            <a:pPr marL="1085850" lvl="1" indent="-342900">
              <a:buFont typeface="Arial" panose="020B0604020202020204" pitchFamily="34" charset="0"/>
              <a:buChar char="•"/>
            </a:pPr>
            <a:r>
              <a:rPr lang="en-ZA" sz="2000" dirty="0">
                <a:hlinkClick r:id="rId3"/>
              </a:rPr>
              <a:t>www.nrf.ac.za/funding</a:t>
            </a:r>
            <a:endParaRPr lang="en-ZA" sz="2000" dirty="0"/>
          </a:p>
          <a:p>
            <a:pPr marL="1085850" lvl="1" indent="-342900">
              <a:buFont typeface="Arial" panose="020B0604020202020204" pitchFamily="34" charset="0"/>
              <a:buChar char="•"/>
            </a:pPr>
            <a:r>
              <a:rPr lang="en-ZA" sz="2000" dirty="0">
                <a:hlinkClick r:id="rId4"/>
              </a:rPr>
              <a:t>www.nrf.ac.za/bursaries/calls</a:t>
            </a:r>
            <a:endParaRPr lang="en-ZA" sz="2000" dirty="0"/>
          </a:p>
          <a:p>
            <a:pPr marL="342900" indent="-342900">
              <a:buFont typeface="Arial" panose="020B0604020202020204" pitchFamily="34" charset="0"/>
              <a:buChar char="•"/>
            </a:pPr>
            <a:r>
              <a:rPr lang="en-ZA" sz="2000" dirty="0"/>
              <a:t>SA Medical Research Council (SAMRC)</a:t>
            </a:r>
          </a:p>
          <a:p>
            <a:pPr marL="1085850" lvl="1" indent="-342900">
              <a:buFont typeface="Arial" panose="020B0604020202020204" pitchFamily="34" charset="0"/>
              <a:buChar char="•"/>
            </a:pPr>
            <a:r>
              <a:rPr lang="en-ZA" sz="2000" dirty="0">
                <a:hlinkClick r:id="rId5"/>
              </a:rPr>
              <a:t>www.mrc.ac.za/funding/rfa.htm</a:t>
            </a:r>
            <a:endParaRPr lang="en-ZA" sz="2000" dirty="0"/>
          </a:p>
          <a:p>
            <a:pPr marL="1085850" lvl="1" indent="-342900">
              <a:buFont typeface="Arial" panose="020B0604020202020204" pitchFamily="34" charset="0"/>
              <a:buChar char="•"/>
            </a:pPr>
            <a:r>
              <a:rPr lang="en-ZA" sz="2000" dirty="0">
                <a:hlinkClick r:id="rId6"/>
              </a:rPr>
              <a:t>www.mrc.ac.za/researchdevelopment/opportunity.htm</a:t>
            </a:r>
            <a:endParaRPr lang="en-ZA" sz="2000" dirty="0"/>
          </a:p>
          <a:p>
            <a:pPr marL="342900" indent="-342900">
              <a:buFont typeface="Arial" panose="020B0604020202020204" pitchFamily="34" charset="0"/>
              <a:buChar char="•"/>
            </a:pPr>
            <a:r>
              <a:rPr lang="en-ZA" sz="2000" dirty="0"/>
              <a:t>Cancer Association of South Africa (CANSA)</a:t>
            </a:r>
          </a:p>
          <a:p>
            <a:pPr marL="1085850" lvl="1" indent="-342900">
              <a:buFont typeface="Arial" panose="020B0604020202020204" pitchFamily="34" charset="0"/>
              <a:buChar char="•"/>
            </a:pPr>
            <a:r>
              <a:rPr lang="en-ZA" sz="2000" dirty="0">
                <a:hlinkClick r:id="rId7"/>
              </a:rPr>
              <a:t>www.cansa.org.za/category/recent-posts/cancer-research/research-funding-and-grants/</a:t>
            </a:r>
            <a:endParaRPr lang="en-ZA" sz="2000" dirty="0"/>
          </a:p>
          <a:p>
            <a:pPr marL="342900" indent="-342900">
              <a:buFont typeface="Arial" panose="020B0604020202020204" pitchFamily="34" charset="0"/>
              <a:buChar char="•"/>
            </a:pPr>
            <a:r>
              <a:rPr lang="en-ZA" sz="2000" dirty="0"/>
              <a:t>Poliomyelitis Research Foundation (PRF)</a:t>
            </a:r>
          </a:p>
          <a:p>
            <a:pPr marL="1085850" lvl="1" indent="-342900">
              <a:buFont typeface="Arial" panose="020B0604020202020204" pitchFamily="34" charset="0"/>
              <a:buChar char="•"/>
            </a:pPr>
            <a:r>
              <a:rPr lang="en-ZA" sz="2000" dirty="0">
                <a:hlinkClick r:id="rId8"/>
              </a:rPr>
              <a:t>www.prf.ac.za/how-to-apply/grant-information/</a:t>
            </a:r>
            <a:endParaRPr lang="en-ZA" sz="2000" dirty="0"/>
          </a:p>
          <a:p>
            <a:pPr marL="342900" indent="-342900">
              <a:buFont typeface="Arial" panose="020B0604020202020204" pitchFamily="34" charset="0"/>
              <a:buChar char="•"/>
            </a:pPr>
            <a:r>
              <a:rPr lang="en-ZA" sz="2000" dirty="0"/>
              <a:t>Technology Innovation Agency (TIA)</a:t>
            </a:r>
          </a:p>
          <a:p>
            <a:pPr marL="1085850" lvl="1" indent="-342900">
              <a:buFont typeface="Arial" panose="020B0604020202020204" pitchFamily="34" charset="0"/>
              <a:buChar char="•"/>
            </a:pPr>
            <a:r>
              <a:rPr lang="en-ZA" sz="2000" dirty="0">
                <a:hlinkClick r:id="rId9"/>
              </a:rPr>
              <a:t>www.tia.org.za/funding</a:t>
            </a:r>
            <a:endParaRPr lang="en-ZA" sz="2000" dirty="0"/>
          </a:p>
          <a:p>
            <a:pPr marL="342900" indent="-342900">
              <a:buFont typeface="Arial" panose="020B0604020202020204" pitchFamily="34" charset="0"/>
              <a:buChar char="•"/>
            </a:pPr>
            <a:endParaRPr lang="en-ZA" sz="2000" dirty="0"/>
          </a:p>
        </p:txBody>
      </p:sp>
      <p:sp>
        <p:nvSpPr>
          <p:cNvPr id="3" name="Title 2"/>
          <p:cNvSpPr>
            <a:spLocks noGrp="1"/>
          </p:cNvSpPr>
          <p:nvPr>
            <p:ph type="title"/>
          </p:nvPr>
        </p:nvSpPr>
        <p:spPr/>
        <p:txBody>
          <a:bodyPr>
            <a:normAutofit/>
          </a:bodyPr>
          <a:lstStyle/>
          <a:p>
            <a:r>
              <a:rPr lang="en-ZA" dirty="0"/>
              <a:t>National funding</a:t>
            </a:r>
          </a:p>
        </p:txBody>
      </p:sp>
    </p:spTree>
    <p:extLst>
      <p:ext uri="{BB962C8B-B14F-4D97-AF65-F5344CB8AC3E}">
        <p14:creationId xmlns:p14="http://schemas.microsoft.com/office/powerpoint/2010/main" val="360708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39341"/>
            <a:ext cx="8229600" cy="4525963"/>
          </a:xfrm>
        </p:spPr>
        <p:txBody>
          <a:bodyPr>
            <a:noAutofit/>
          </a:bodyPr>
          <a:lstStyle/>
          <a:p>
            <a:pPr marL="342900" indent="-342900">
              <a:spcBef>
                <a:spcPts val="0"/>
              </a:spcBef>
              <a:buFont typeface="Arial" panose="020B0604020202020204" pitchFamily="34" charset="0"/>
              <a:buChar char="•"/>
            </a:pPr>
            <a:r>
              <a:rPr lang="en-ZA" sz="1800" dirty="0"/>
              <a:t>National Institutes of Health (NIH); and Fogarty</a:t>
            </a:r>
          </a:p>
          <a:p>
            <a:pPr marL="1085850" lvl="1" indent="-342900">
              <a:spcBef>
                <a:spcPts val="0"/>
              </a:spcBef>
              <a:buFont typeface="Arial" panose="020B0604020202020204" pitchFamily="34" charset="0"/>
              <a:buChar char="•"/>
            </a:pPr>
            <a:r>
              <a:rPr lang="en-ZA" sz="1800" dirty="0">
                <a:hlinkClick r:id="rId3"/>
              </a:rPr>
              <a:t>www.nih.gov/grants-funding</a:t>
            </a:r>
            <a:endParaRPr lang="en-ZA" sz="1800" dirty="0"/>
          </a:p>
          <a:p>
            <a:pPr marL="1085850" lvl="1" indent="-342900">
              <a:spcBef>
                <a:spcPts val="0"/>
              </a:spcBef>
              <a:buFont typeface="Arial" panose="020B0604020202020204" pitchFamily="34" charset="0"/>
              <a:buChar char="•"/>
            </a:pPr>
            <a:r>
              <a:rPr lang="en-ZA" sz="1800" dirty="0">
                <a:hlinkClick r:id="rId4"/>
              </a:rPr>
              <a:t>www.fic.nih.gov/FUNDING/pages/fogarty-funding-opps.aspx</a:t>
            </a:r>
            <a:endParaRPr lang="en-ZA" sz="1800" dirty="0"/>
          </a:p>
          <a:p>
            <a:pPr marL="342900" indent="-342900">
              <a:spcBef>
                <a:spcPts val="0"/>
              </a:spcBef>
              <a:buFont typeface="Arial" panose="020B0604020202020204" pitchFamily="34" charset="0"/>
              <a:buChar char="•"/>
            </a:pPr>
            <a:r>
              <a:rPr lang="en-ZA" sz="1800" dirty="0" err="1"/>
              <a:t>Wellcome</a:t>
            </a:r>
            <a:endParaRPr lang="en-ZA" sz="1800" dirty="0"/>
          </a:p>
          <a:p>
            <a:pPr marL="1085850" lvl="1" indent="-342900">
              <a:spcBef>
                <a:spcPts val="0"/>
              </a:spcBef>
              <a:buFont typeface="Arial" panose="020B0604020202020204" pitchFamily="34" charset="0"/>
              <a:buChar char="•"/>
            </a:pPr>
            <a:r>
              <a:rPr lang="en-ZA" sz="1800" dirty="0">
                <a:hlinkClick r:id="rId5"/>
              </a:rPr>
              <a:t>wellcome.ac.uk/funding</a:t>
            </a:r>
            <a:endParaRPr lang="en-ZA" sz="1800" dirty="0"/>
          </a:p>
          <a:p>
            <a:pPr marL="342900" indent="-342900">
              <a:spcBef>
                <a:spcPts val="0"/>
              </a:spcBef>
              <a:buFont typeface="Arial" panose="020B0604020202020204" pitchFamily="34" charset="0"/>
              <a:buChar char="•"/>
            </a:pPr>
            <a:r>
              <a:rPr lang="en-ZA" sz="1800" dirty="0"/>
              <a:t>Bill &amp; Melinda Gates Foundation</a:t>
            </a:r>
          </a:p>
          <a:p>
            <a:pPr marL="1085850" lvl="1" indent="-342900">
              <a:spcBef>
                <a:spcPts val="0"/>
              </a:spcBef>
              <a:buFont typeface="Arial" panose="020B0604020202020204" pitchFamily="34" charset="0"/>
              <a:buChar char="•"/>
            </a:pPr>
            <a:r>
              <a:rPr lang="en-ZA" sz="1800" dirty="0">
                <a:hlinkClick r:id="rId6"/>
              </a:rPr>
              <a:t>gcgh.grandchallenges.org/grant-opportunities</a:t>
            </a:r>
            <a:endParaRPr lang="en-ZA" sz="1800" dirty="0"/>
          </a:p>
          <a:p>
            <a:pPr marL="342900" indent="-342900">
              <a:spcBef>
                <a:spcPts val="0"/>
              </a:spcBef>
              <a:buFont typeface="Arial" panose="020B0604020202020204" pitchFamily="34" charset="0"/>
              <a:buChar char="•"/>
            </a:pPr>
            <a:r>
              <a:rPr lang="en-ZA" sz="1800" dirty="0"/>
              <a:t>Newton Fund</a:t>
            </a:r>
          </a:p>
          <a:p>
            <a:pPr marL="1085850" lvl="1" indent="-342900">
              <a:spcBef>
                <a:spcPts val="0"/>
              </a:spcBef>
              <a:buFont typeface="Arial" panose="020B0604020202020204" pitchFamily="34" charset="0"/>
              <a:buChar char="•"/>
            </a:pPr>
            <a:r>
              <a:rPr lang="en-ZA" sz="1800" dirty="0">
                <a:hlinkClick r:id="rId7"/>
              </a:rPr>
              <a:t>www.newtonfund.ac.uk/funding/funding-opportunities/</a:t>
            </a:r>
            <a:endParaRPr lang="en-ZA" sz="1800" dirty="0"/>
          </a:p>
          <a:p>
            <a:pPr marL="342900" indent="-342900">
              <a:spcBef>
                <a:spcPts val="0"/>
              </a:spcBef>
              <a:buFont typeface="Arial" panose="020B0604020202020204" pitchFamily="34" charset="0"/>
              <a:buChar char="•"/>
            </a:pPr>
            <a:r>
              <a:rPr lang="en-ZA" sz="1800" dirty="0"/>
              <a:t>UK MRC</a:t>
            </a:r>
          </a:p>
          <a:p>
            <a:pPr marL="1085850" lvl="1" indent="-342900">
              <a:spcBef>
                <a:spcPts val="0"/>
              </a:spcBef>
              <a:buFont typeface="Arial" panose="020B0604020202020204" pitchFamily="34" charset="0"/>
              <a:buChar char="•"/>
            </a:pPr>
            <a:r>
              <a:rPr lang="en-ZA" sz="1800" dirty="0">
                <a:hlinkClick r:id="rId8"/>
              </a:rPr>
              <a:t>www.mrc.ac.uk/</a:t>
            </a:r>
            <a:endParaRPr lang="en-ZA" sz="1800" dirty="0"/>
          </a:p>
          <a:p>
            <a:pPr marL="342900" indent="-342900">
              <a:spcBef>
                <a:spcPts val="0"/>
              </a:spcBef>
              <a:buFont typeface="Arial" panose="020B0604020202020204" pitchFamily="34" charset="0"/>
              <a:buChar char="•"/>
            </a:pPr>
            <a:r>
              <a:rPr lang="en-ZA" sz="1800" dirty="0"/>
              <a:t>European Commission research &amp; innovation, and European &amp; Developing Countries in Clinical Trials Partnership (EDCTP)</a:t>
            </a:r>
          </a:p>
          <a:p>
            <a:pPr marL="1085850" lvl="1" indent="-342900">
              <a:spcBef>
                <a:spcPts val="0"/>
              </a:spcBef>
              <a:buFont typeface="Arial" panose="020B0604020202020204" pitchFamily="34" charset="0"/>
              <a:buChar char="•"/>
            </a:pPr>
            <a:r>
              <a:rPr lang="en-ZA" sz="1800" dirty="0">
                <a:hlinkClick r:id="rId9"/>
              </a:rPr>
              <a:t>ec.europa.eu/research/participants/portal/desktop/</a:t>
            </a:r>
            <a:r>
              <a:rPr lang="en-ZA" sz="1800" dirty="0" err="1">
                <a:hlinkClick r:id="rId9"/>
              </a:rPr>
              <a:t>en</a:t>
            </a:r>
            <a:r>
              <a:rPr lang="en-ZA" sz="1800" dirty="0">
                <a:hlinkClick r:id="rId9"/>
              </a:rPr>
              <a:t>/home.html</a:t>
            </a:r>
            <a:endParaRPr lang="en-ZA" sz="1800" dirty="0"/>
          </a:p>
          <a:p>
            <a:pPr marL="1085850" lvl="1" indent="-342900">
              <a:spcBef>
                <a:spcPts val="0"/>
              </a:spcBef>
              <a:buFont typeface="Arial" panose="020B0604020202020204" pitchFamily="34" charset="0"/>
              <a:buChar char="•"/>
            </a:pPr>
            <a:r>
              <a:rPr lang="en-ZA" sz="1800" dirty="0">
                <a:hlinkClick r:id="rId10"/>
              </a:rPr>
              <a:t>www.edctp.org/funding-opportunities/calls/</a:t>
            </a:r>
            <a:endParaRPr lang="en-ZA" sz="1800" dirty="0"/>
          </a:p>
          <a:p>
            <a:pPr marL="342900" indent="-342900">
              <a:spcBef>
                <a:spcPts val="0"/>
              </a:spcBef>
              <a:buFont typeface="Arial" panose="020B0604020202020204" pitchFamily="34" charset="0"/>
              <a:buChar char="•"/>
            </a:pPr>
            <a:r>
              <a:rPr lang="en-ZA" sz="1800" dirty="0"/>
              <a:t>TDR</a:t>
            </a:r>
          </a:p>
          <a:p>
            <a:pPr marL="1085850" lvl="1" indent="-342900">
              <a:spcBef>
                <a:spcPts val="0"/>
              </a:spcBef>
              <a:buFont typeface="Arial" panose="020B0604020202020204" pitchFamily="34" charset="0"/>
              <a:buChar char="•"/>
            </a:pPr>
            <a:r>
              <a:rPr lang="en-ZA" sz="1800" dirty="0">
                <a:hlinkClick r:id="rId11"/>
              </a:rPr>
              <a:t>www.who.int/tdr/grants/en/</a:t>
            </a:r>
            <a:endParaRPr lang="en-ZA" sz="1800" dirty="0"/>
          </a:p>
          <a:p>
            <a:pPr marL="1085850" lvl="1" indent="-342900">
              <a:spcBef>
                <a:spcPts val="0"/>
              </a:spcBef>
              <a:buFont typeface="Arial" panose="020B0604020202020204" pitchFamily="34" charset="0"/>
              <a:buChar char="•"/>
            </a:pPr>
            <a:endParaRPr lang="en-ZA" sz="1800" dirty="0"/>
          </a:p>
          <a:p>
            <a:pPr marL="342900" indent="-342900">
              <a:spcBef>
                <a:spcPts val="0"/>
              </a:spcBef>
              <a:buFont typeface="Arial" panose="020B0604020202020204" pitchFamily="34" charset="0"/>
              <a:buChar char="•"/>
            </a:pPr>
            <a:endParaRPr lang="en-ZA" sz="1800" dirty="0"/>
          </a:p>
        </p:txBody>
      </p:sp>
      <p:sp>
        <p:nvSpPr>
          <p:cNvPr id="3" name="Title 2"/>
          <p:cNvSpPr>
            <a:spLocks noGrp="1"/>
          </p:cNvSpPr>
          <p:nvPr>
            <p:ph type="title"/>
          </p:nvPr>
        </p:nvSpPr>
        <p:spPr/>
        <p:txBody>
          <a:bodyPr>
            <a:normAutofit/>
          </a:bodyPr>
          <a:lstStyle/>
          <a:p>
            <a:r>
              <a:rPr lang="en-ZA" dirty="0"/>
              <a:t>International funding…</a:t>
            </a:r>
          </a:p>
        </p:txBody>
      </p:sp>
    </p:spTree>
    <p:extLst>
      <p:ext uri="{BB962C8B-B14F-4D97-AF65-F5344CB8AC3E}">
        <p14:creationId xmlns:p14="http://schemas.microsoft.com/office/powerpoint/2010/main" val="584630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400" dirty="0"/>
              <a:t>Broad investment areas</a:t>
            </a:r>
          </a:p>
          <a:p>
            <a:pPr marL="1085850" lvl="1" indent="-342900">
              <a:buFont typeface="Arial" panose="020B0604020202020204" pitchFamily="34" charset="0"/>
              <a:buChar char="•"/>
            </a:pPr>
            <a:r>
              <a:rPr lang="en-ZA" dirty="0"/>
              <a:t>Next generation</a:t>
            </a:r>
          </a:p>
          <a:p>
            <a:pPr marL="1085850" lvl="1" indent="-342900">
              <a:buFont typeface="Arial" panose="020B0604020202020204" pitchFamily="34" charset="0"/>
              <a:buChar char="•"/>
            </a:pPr>
            <a:r>
              <a:rPr lang="en-ZA" dirty="0"/>
              <a:t>Emerging researchers</a:t>
            </a:r>
          </a:p>
          <a:p>
            <a:pPr marL="1085850" lvl="1" indent="-342900">
              <a:buFont typeface="Arial" panose="020B0604020202020204" pitchFamily="34" charset="0"/>
              <a:buChar char="•"/>
            </a:pPr>
            <a:r>
              <a:rPr lang="en-ZA" dirty="0"/>
              <a:t>Established researchers</a:t>
            </a:r>
          </a:p>
          <a:p>
            <a:pPr marL="1085850" lvl="1" indent="-342900">
              <a:buFont typeface="Arial" panose="020B0604020202020204" pitchFamily="34" charset="0"/>
              <a:buChar char="•"/>
            </a:pPr>
            <a:r>
              <a:rPr lang="en-ZA" dirty="0"/>
              <a:t>Strategic investments</a:t>
            </a:r>
          </a:p>
        </p:txBody>
      </p:sp>
      <p:sp>
        <p:nvSpPr>
          <p:cNvPr id="3" name="Title 2"/>
          <p:cNvSpPr>
            <a:spLocks noGrp="1"/>
          </p:cNvSpPr>
          <p:nvPr>
            <p:ph type="title"/>
          </p:nvPr>
        </p:nvSpPr>
        <p:spPr/>
        <p:txBody>
          <a:bodyPr>
            <a:normAutofit/>
          </a:bodyPr>
          <a:lstStyle/>
          <a:p>
            <a:r>
              <a:rPr lang="en-ZA" dirty="0"/>
              <a:t>National Research Foundation</a:t>
            </a:r>
          </a:p>
        </p:txBody>
      </p:sp>
      <p:pic>
        <p:nvPicPr>
          <p:cNvPr id="7" name="Picture 6">
            <a:extLst>
              <a:ext uri="{FF2B5EF4-FFF2-40B4-BE49-F238E27FC236}">
                <a16:creationId xmlns:a16="http://schemas.microsoft.com/office/drawing/2014/main" id="{1369848E-1C65-4D24-B3F9-833C5F29ED48}"/>
              </a:ext>
            </a:extLst>
          </p:cNvPr>
          <p:cNvPicPr>
            <a:picLocks noChangeAspect="1"/>
          </p:cNvPicPr>
          <p:nvPr/>
        </p:nvPicPr>
        <p:blipFill rotWithShape="1">
          <a:blip r:embed="rId3"/>
          <a:srcRect l="22438" t="38800" r="46850" b="38801"/>
          <a:stretch/>
        </p:blipFill>
        <p:spPr>
          <a:xfrm>
            <a:off x="3151680" y="4221088"/>
            <a:ext cx="5967664" cy="2448272"/>
          </a:xfrm>
          <a:prstGeom prst="rect">
            <a:avLst/>
          </a:prstGeom>
        </p:spPr>
      </p:pic>
      <p:sp>
        <p:nvSpPr>
          <p:cNvPr id="8" name="TextBox 7">
            <a:extLst>
              <a:ext uri="{FF2B5EF4-FFF2-40B4-BE49-F238E27FC236}">
                <a16:creationId xmlns:a16="http://schemas.microsoft.com/office/drawing/2014/main" id="{7F9A4ED4-2F36-46EA-8307-98FBA9301087}"/>
              </a:ext>
            </a:extLst>
          </p:cNvPr>
          <p:cNvSpPr txBox="1"/>
          <p:nvPr/>
        </p:nvSpPr>
        <p:spPr>
          <a:xfrm>
            <a:off x="382350" y="6126163"/>
            <a:ext cx="2317622" cy="369332"/>
          </a:xfrm>
          <a:prstGeom prst="rect">
            <a:avLst/>
          </a:prstGeom>
          <a:noFill/>
        </p:spPr>
        <p:txBody>
          <a:bodyPr wrap="none" rtlCol="0">
            <a:spAutoFit/>
          </a:bodyPr>
          <a:lstStyle/>
          <a:p>
            <a:r>
              <a:rPr lang="en-ZA" dirty="0">
                <a:solidFill>
                  <a:srgbClr val="000066"/>
                </a:solidFill>
              </a:rPr>
              <a:t>https://www.nrf.ac.za/</a:t>
            </a:r>
          </a:p>
        </p:txBody>
      </p:sp>
      <p:pic>
        <p:nvPicPr>
          <p:cNvPr id="10" name="Picture 9">
            <a:extLst>
              <a:ext uri="{FF2B5EF4-FFF2-40B4-BE49-F238E27FC236}">
                <a16:creationId xmlns:a16="http://schemas.microsoft.com/office/drawing/2014/main" id="{9152F82A-AC4B-4A1C-8BA2-2CA9E73D7030}"/>
              </a:ext>
            </a:extLst>
          </p:cNvPr>
          <p:cNvPicPr>
            <a:picLocks noChangeAspect="1"/>
          </p:cNvPicPr>
          <p:nvPr/>
        </p:nvPicPr>
        <p:blipFill rotWithShape="1">
          <a:blip r:embed="rId4"/>
          <a:srcRect l="12200" t="24801" r="57875" b="63735"/>
          <a:stretch/>
        </p:blipFill>
        <p:spPr>
          <a:xfrm>
            <a:off x="179512" y="5363277"/>
            <a:ext cx="3168352" cy="682760"/>
          </a:xfrm>
          <a:prstGeom prst="rect">
            <a:avLst/>
          </a:prstGeom>
        </p:spPr>
      </p:pic>
    </p:spTree>
    <p:extLst>
      <p:ext uri="{BB962C8B-B14F-4D97-AF65-F5344CB8AC3E}">
        <p14:creationId xmlns:p14="http://schemas.microsoft.com/office/powerpoint/2010/main" val="315662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400" dirty="0"/>
              <a:t>Some annual calls, e.g.</a:t>
            </a:r>
          </a:p>
          <a:p>
            <a:pPr marL="1085850" lvl="1" indent="-342900">
              <a:buFont typeface="Arial" panose="020B0604020202020204" pitchFamily="34" charset="0"/>
              <a:buChar char="•"/>
            </a:pPr>
            <a:r>
              <a:rPr lang="en-ZA" dirty="0"/>
              <a:t>SAMRC Self-initiated Research Grants</a:t>
            </a:r>
          </a:p>
          <a:p>
            <a:pPr marL="1085850" lvl="1" indent="-342900">
              <a:buFont typeface="Arial" panose="020B0604020202020204" pitchFamily="34" charset="0"/>
              <a:buChar char="•"/>
            </a:pPr>
            <a:r>
              <a:rPr lang="en-ZA" dirty="0"/>
              <a:t>National and International Conferences</a:t>
            </a:r>
          </a:p>
          <a:p>
            <a:pPr marL="342900" indent="-342900">
              <a:buFont typeface="Arial" panose="020B0604020202020204" pitchFamily="34" charset="0"/>
              <a:buChar char="•"/>
            </a:pPr>
            <a:r>
              <a:rPr lang="en-ZA" sz="2400" dirty="0"/>
              <a:t>Some irregular, e.g.</a:t>
            </a:r>
          </a:p>
          <a:p>
            <a:pPr marL="1085850" lvl="1" indent="-342900">
              <a:buFont typeface="Arial" panose="020B0604020202020204" pitchFamily="34" charset="0"/>
              <a:buChar char="•"/>
            </a:pPr>
            <a:r>
              <a:rPr lang="en-ZA" dirty="0"/>
              <a:t>SAMRC Extramural Research Units</a:t>
            </a:r>
          </a:p>
          <a:p>
            <a:pPr marL="1085850" lvl="1" indent="-342900">
              <a:buFont typeface="Arial" panose="020B0604020202020204" pitchFamily="34" charset="0"/>
              <a:buChar char="•"/>
            </a:pPr>
            <a:r>
              <a:rPr lang="en-ZA" dirty="0"/>
              <a:t>Strategic Health Innovation Partnerships (SHIP)</a:t>
            </a:r>
          </a:p>
          <a:p>
            <a:pPr marL="342900" indent="-342900">
              <a:buFont typeface="Arial" panose="020B0604020202020204" pitchFamily="34" charset="0"/>
              <a:buChar char="•"/>
            </a:pPr>
            <a:r>
              <a:rPr lang="en-ZA" sz="2400" dirty="0"/>
              <a:t>Scholarships and Grants</a:t>
            </a:r>
          </a:p>
          <a:p>
            <a:pPr marL="342900" indent="-342900">
              <a:buFont typeface="Arial" panose="020B0604020202020204" pitchFamily="34" charset="0"/>
              <a:buChar char="•"/>
            </a:pPr>
            <a:endParaRPr lang="en-ZA" sz="2400" dirty="0"/>
          </a:p>
          <a:p>
            <a:pPr marL="342900" indent="-342900">
              <a:buFont typeface="Arial" panose="020B0604020202020204" pitchFamily="34" charset="0"/>
              <a:buChar char="•"/>
            </a:pPr>
            <a:endParaRPr lang="en-ZA" sz="2400" dirty="0"/>
          </a:p>
          <a:p>
            <a:pPr marL="342900" indent="-342900">
              <a:buFont typeface="Arial" panose="020B0604020202020204" pitchFamily="34" charset="0"/>
              <a:buChar char="•"/>
            </a:pPr>
            <a:endParaRPr lang="en-ZA" sz="2400" dirty="0"/>
          </a:p>
          <a:p>
            <a:pPr marL="342900" indent="-342900">
              <a:buFont typeface="Arial" panose="020B0604020202020204" pitchFamily="34" charset="0"/>
              <a:buChar char="•"/>
            </a:pPr>
            <a:endParaRPr lang="en-ZA" sz="2400" dirty="0"/>
          </a:p>
        </p:txBody>
      </p:sp>
      <p:sp>
        <p:nvSpPr>
          <p:cNvPr id="3" name="Title 2"/>
          <p:cNvSpPr>
            <a:spLocks noGrp="1"/>
          </p:cNvSpPr>
          <p:nvPr>
            <p:ph type="title"/>
          </p:nvPr>
        </p:nvSpPr>
        <p:spPr/>
        <p:txBody>
          <a:bodyPr>
            <a:normAutofit/>
          </a:bodyPr>
          <a:lstStyle/>
          <a:p>
            <a:r>
              <a:rPr lang="en-ZA" dirty="0"/>
              <a:t>SA Medical Research Council</a:t>
            </a:r>
          </a:p>
        </p:txBody>
      </p:sp>
    </p:spTree>
    <p:extLst>
      <p:ext uri="{BB962C8B-B14F-4D97-AF65-F5344CB8AC3E}">
        <p14:creationId xmlns:p14="http://schemas.microsoft.com/office/powerpoint/2010/main" val="375643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400" dirty="0"/>
              <a:t>SAMRC Clinical Researcher Programme</a:t>
            </a:r>
          </a:p>
          <a:p>
            <a:pPr marL="1085850" lvl="1" indent="-342900">
              <a:buFont typeface="Arial" panose="020B0604020202020204" pitchFamily="34" charset="0"/>
              <a:buChar char="•"/>
            </a:pPr>
            <a:r>
              <a:rPr lang="en-ZA" sz="2000" dirty="0"/>
              <a:t>For medical/dental graduates for doctoral study; 1-4 </a:t>
            </a:r>
            <a:r>
              <a:rPr lang="en-ZA" sz="2000" dirty="0" err="1"/>
              <a:t>yrs</a:t>
            </a:r>
            <a:endParaRPr lang="en-ZA" sz="2000" dirty="0"/>
          </a:p>
          <a:p>
            <a:pPr marL="342900" indent="-342900">
              <a:buFont typeface="Arial" panose="020B0604020202020204" pitchFamily="34" charset="0"/>
              <a:buChar char="•"/>
            </a:pPr>
            <a:r>
              <a:rPr lang="en-ZA" sz="2400" dirty="0"/>
              <a:t>Bongani </a:t>
            </a:r>
            <a:r>
              <a:rPr lang="en-ZA" sz="2400" dirty="0" err="1"/>
              <a:t>Mayosi</a:t>
            </a:r>
            <a:r>
              <a:rPr lang="en-ZA" sz="2400" dirty="0"/>
              <a:t> National Health Scholars Programme (SAMRC, NDOH, PHEF)</a:t>
            </a:r>
          </a:p>
          <a:p>
            <a:pPr marL="1085850" lvl="1" indent="-342900">
              <a:buFont typeface="Arial" panose="020B0604020202020204" pitchFamily="34" charset="0"/>
              <a:buChar char="•"/>
            </a:pPr>
            <a:r>
              <a:rPr lang="en-ZA" sz="2000" dirty="0"/>
              <a:t>For MBChB or master’s degree holders (limited by specific calls) for doctoral study</a:t>
            </a:r>
          </a:p>
        </p:txBody>
      </p:sp>
      <p:sp>
        <p:nvSpPr>
          <p:cNvPr id="3" name="Title 2"/>
          <p:cNvSpPr>
            <a:spLocks noGrp="1"/>
          </p:cNvSpPr>
          <p:nvPr>
            <p:ph type="title"/>
          </p:nvPr>
        </p:nvSpPr>
        <p:spPr/>
        <p:txBody>
          <a:bodyPr>
            <a:normAutofit fontScale="90000"/>
          </a:bodyPr>
          <a:lstStyle/>
          <a:p>
            <a:r>
              <a:rPr lang="en-ZA" dirty="0"/>
              <a:t>Calls targeted at health professionals</a:t>
            </a:r>
          </a:p>
        </p:txBody>
      </p:sp>
      <p:sp>
        <p:nvSpPr>
          <p:cNvPr id="4" name="TextBox 3"/>
          <p:cNvSpPr txBox="1"/>
          <p:nvPr/>
        </p:nvSpPr>
        <p:spPr>
          <a:xfrm>
            <a:off x="2948545" y="4077072"/>
            <a:ext cx="5943935" cy="400110"/>
          </a:xfrm>
          <a:prstGeom prst="rect">
            <a:avLst/>
          </a:prstGeom>
          <a:noFill/>
        </p:spPr>
        <p:txBody>
          <a:bodyPr wrap="none" rtlCol="0">
            <a:spAutoFit/>
          </a:bodyPr>
          <a:lstStyle/>
          <a:p>
            <a:r>
              <a:rPr lang="en-ZA" sz="2000" dirty="0">
                <a:solidFill>
                  <a:srgbClr val="000066"/>
                </a:solidFill>
              </a:rPr>
              <a:t>http://www.mrc.ac.za/funding/grants-and-scholarships</a:t>
            </a:r>
          </a:p>
        </p:txBody>
      </p:sp>
      <p:pic>
        <p:nvPicPr>
          <p:cNvPr id="6" name="Picture 5">
            <a:extLst>
              <a:ext uri="{FF2B5EF4-FFF2-40B4-BE49-F238E27FC236}">
                <a16:creationId xmlns:a16="http://schemas.microsoft.com/office/drawing/2014/main" id="{ECE7748C-1E5C-41C5-A676-7FA85CA389E0}"/>
              </a:ext>
            </a:extLst>
          </p:cNvPr>
          <p:cNvPicPr>
            <a:picLocks noChangeAspect="1"/>
          </p:cNvPicPr>
          <p:nvPr/>
        </p:nvPicPr>
        <p:blipFill rotWithShape="1">
          <a:blip r:embed="rId3"/>
          <a:srcRect l="7476" t="41599" r="9050" b="23401"/>
          <a:stretch/>
        </p:blipFill>
        <p:spPr>
          <a:xfrm>
            <a:off x="107504" y="4478341"/>
            <a:ext cx="7632848" cy="1800200"/>
          </a:xfrm>
          <a:prstGeom prst="rect">
            <a:avLst/>
          </a:prstGeom>
        </p:spPr>
      </p:pic>
      <p:pic>
        <p:nvPicPr>
          <p:cNvPr id="8" name="Picture 7">
            <a:extLst>
              <a:ext uri="{FF2B5EF4-FFF2-40B4-BE49-F238E27FC236}">
                <a16:creationId xmlns:a16="http://schemas.microsoft.com/office/drawing/2014/main" id="{37CAE762-177A-4B47-BCC2-B00CE2A426BB}"/>
              </a:ext>
            </a:extLst>
          </p:cNvPr>
          <p:cNvPicPr>
            <a:picLocks noChangeAspect="1"/>
          </p:cNvPicPr>
          <p:nvPr/>
        </p:nvPicPr>
        <p:blipFill rotWithShape="1">
          <a:blip r:embed="rId4"/>
          <a:srcRect l="7476" t="41600" r="9050" b="26200"/>
          <a:stretch/>
        </p:blipFill>
        <p:spPr>
          <a:xfrm>
            <a:off x="2195736" y="5166870"/>
            <a:ext cx="7632848" cy="1656184"/>
          </a:xfrm>
          <a:prstGeom prst="rect">
            <a:avLst/>
          </a:prstGeom>
        </p:spPr>
      </p:pic>
    </p:spTree>
    <p:extLst>
      <p:ext uri="{BB962C8B-B14F-4D97-AF65-F5344CB8AC3E}">
        <p14:creationId xmlns:p14="http://schemas.microsoft.com/office/powerpoint/2010/main" val="343398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400" dirty="0"/>
              <a:t>Discovery Foundation Academic Fellowships</a:t>
            </a:r>
          </a:p>
          <a:p>
            <a:pPr marL="1085850" lvl="1" indent="-342900">
              <a:buFont typeface="Arial" panose="020B0604020202020204" pitchFamily="34" charset="0"/>
              <a:buChar char="•"/>
            </a:pPr>
            <a:r>
              <a:rPr lang="en-ZA" dirty="0"/>
              <a:t>For recently qualified clinical (medical) specialists for postgraduate research (masters or doctoral)</a:t>
            </a:r>
          </a:p>
          <a:p>
            <a:pPr marL="1085850" lvl="1" indent="-342900">
              <a:buFont typeface="Arial" panose="020B0604020202020204" pitchFamily="34" charset="0"/>
              <a:buChar char="•"/>
            </a:pPr>
            <a:r>
              <a:rPr lang="en-ZA" dirty="0"/>
              <a:t>Must work in SA public sector for min 2 </a:t>
            </a:r>
            <a:r>
              <a:rPr lang="en-ZA" dirty="0" err="1"/>
              <a:t>yrs</a:t>
            </a:r>
            <a:r>
              <a:rPr lang="en-ZA" dirty="0"/>
              <a:t> after</a:t>
            </a:r>
          </a:p>
          <a:p>
            <a:pPr marL="342900" indent="-342900">
              <a:buFont typeface="Arial" panose="020B0604020202020204" pitchFamily="34" charset="0"/>
              <a:buChar char="•"/>
            </a:pPr>
            <a:r>
              <a:rPr lang="en-ZA" sz="2400" dirty="0"/>
              <a:t>Bongani </a:t>
            </a:r>
            <a:r>
              <a:rPr lang="en-ZA" sz="2400" dirty="0" err="1"/>
              <a:t>Mayosi</a:t>
            </a:r>
            <a:r>
              <a:rPr lang="en-ZA" sz="2400" dirty="0"/>
              <a:t> Netcare Clinical Scholarship</a:t>
            </a:r>
          </a:p>
          <a:p>
            <a:pPr marL="1085850" lvl="1" indent="-342900">
              <a:buFont typeface="Arial" panose="020B0604020202020204" pitchFamily="34" charset="0"/>
              <a:buChar char="•"/>
            </a:pPr>
            <a:r>
              <a:rPr lang="en-ZA" dirty="0"/>
              <a:t>For clinical specialists or subspecialists for doctoral or postdoctoral research</a:t>
            </a:r>
          </a:p>
          <a:p>
            <a:pPr marL="1085850" lvl="1" indent="-342900">
              <a:buFont typeface="Arial" panose="020B0604020202020204" pitchFamily="34" charset="0"/>
              <a:buChar char="•"/>
            </a:pPr>
            <a:r>
              <a:rPr lang="en-ZA" dirty="0"/>
              <a:t>Must work in SA for min 3 </a:t>
            </a:r>
            <a:r>
              <a:rPr lang="en-ZA" dirty="0" err="1"/>
              <a:t>yrs</a:t>
            </a:r>
            <a:r>
              <a:rPr lang="en-ZA" dirty="0"/>
              <a:t> after</a:t>
            </a:r>
          </a:p>
        </p:txBody>
      </p:sp>
      <p:sp>
        <p:nvSpPr>
          <p:cNvPr id="3" name="Title 2"/>
          <p:cNvSpPr>
            <a:spLocks noGrp="1"/>
          </p:cNvSpPr>
          <p:nvPr>
            <p:ph type="title"/>
          </p:nvPr>
        </p:nvSpPr>
        <p:spPr/>
        <p:txBody>
          <a:bodyPr>
            <a:normAutofit fontScale="90000"/>
          </a:bodyPr>
          <a:lstStyle/>
          <a:p>
            <a:r>
              <a:rPr lang="en-ZA" dirty="0"/>
              <a:t>Calls targeted at health professionals</a:t>
            </a:r>
          </a:p>
        </p:txBody>
      </p:sp>
      <p:pic>
        <p:nvPicPr>
          <p:cNvPr id="5" name="Picture 4">
            <a:extLst>
              <a:ext uri="{FF2B5EF4-FFF2-40B4-BE49-F238E27FC236}">
                <a16:creationId xmlns:a16="http://schemas.microsoft.com/office/drawing/2014/main" id="{42AE36F1-02CA-49F8-9FEE-B7A3B001B606}"/>
              </a:ext>
            </a:extLst>
          </p:cNvPr>
          <p:cNvPicPr>
            <a:picLocks noChangeAspect="1"/>
          </p:cNvPicPr>
          <p:nvPr/>
        </p:nvPicPr>
        <p:blipFill rotWithShape="1">
          <a:blip r:embed="rId3"/>
          <a:srcRect l="24013" t="27599" b="26200"/>
          <a:stretch/>
        </p:blipFill>
        <p:spPr>
          <a:xfrm>
            <a:off x="179512" y="5322206"/>
            <a:ext cx="4320480" cy="1477578"/>
          </a:xfrm>
          <a:prstGeom prst="rect">
            <a:avLst/>
          </a:prstGeom>
        </p:spPr>
      </p:pic>
      <p:pic>
        <p:nvPicPr>
          <p:cNvPr id="7" name="Picture 6">
            <a:extLst>
              <a:ext uri="{FF2B5EF4-FFF2-40B4-BE49-F238E27FC236}">
                <a16:creationId xmlns:a16="http://schemas.microsoft.com/office/drawing/2014/main" id="{AA066BA1-5D80-4489-B05B-6CC7286BD10B}"/>
              </a:ext>
            </a:extLst>
          </p:cNvPr>
          <p:cNvPicPr>
            <a:picLocks noChangeAspect="1"/>
          </p:cNvPicPr>
          <p:nvPr/>
        </p:nvPicPr>
        <p:blipFill rotWithShape="1">
          <a:blip r:embed="rId4"/>
          <a:srcRect l="45275" t="48600" r="5000" b="17801"/>
          <a:stretch/>
        </p:blipFill>
        <p:spPr>
          <a:xfrm>
            <a:off x="5242940" y="5322206"/>
            <a:ext cx="3803900" cy="1445808"/>
          </a:xfrm>
          <a:prstGeom prst="rect">
            <a:avLst/>
          </a:prstGeom>
        </p:spPr>
      </p:pic>
    </p:spTree>
    <p:extLst>
      <p:ext uri="{BB962C8B-B14F-4D97-AF65-F5344CB8AC3E}">
        <p14:creationId xmlns:p14="http://schemas.microsoft.com/office/powerpoint/2010/main" val="241987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342900" indent="-342900">
              <a:buFont typeface="Arial" panose="020B0604020202020204" pitchFamily="34" charset="0"/>
              <a:buChar char="•"/>
            </a:pPr>
            <a:r>
              <a:rPr lang="en-ZA" sz="2400" dirty="0"/>
              <a:t>Apply through UCT Faculty of Health Sciences</a:t>
            </a:r>
          </a:p>
          <a:p>
            <a:pPr marL="342900" indent="-342900">
              <a:buFont typeface="Arial" panose="020B0604020202020204" pitchFamily="34" charset="0"/>
              <a:buChar char="•"/>
            </a:pPr>
            <a:r>
              <a:rPr lang="en-ZA" sz="2400" dirty="0"/>
              <a:t>Funds for up to 1yr to support dedicated research time for early-career clinical, academic and research staff</a:t>
            </a:r>
          </a:p>
          <a:p>
            <a:pPr marL="342900" indent="-342900">
              <a:buFont typeface="Arial" panose="020B0604020202020204" pitchFamily="34" charset="0"/>
              <a:buChar char="•"/>
            </a:pPr>
            <a:r>
              <a:rPr lang="en-ZA" sz="2400" dirty="0"/>
              <a:t>E.g. to complete a PhD or deliver on a research project</a:t>
            </a:r>
          </a:p>
        </p:txBody>
      </p:sp>
      <p:sp>
        <p:nvSpPr>
          <p:cNvPr id="3" name="Title 2"/>
          <p:cNvSpPr>
            <a:spLocks noGrp="1"/>
          </p:cNvSpPr>
          <p:nvPr>
            <p:ph type="title"/>
          </p:nvPr>
        </p:nvSpPr>
        <p:spPr/>
        <p:txBody>
          <a:bodyPr>
            <a:normAutofit fontScale="90000"/>
          </a:bodyPr>
          <a:lstStyle/>
          <a:p>
            <a:r>
              <a:rPr lang="en-ZA" sz="3600" dirty="0"/>
              <a:t>Harry Crossley Clinical Research Fellowships</a:t>
            </a:r>
          </a:p>
        </p:txBody>
      </p:sp>
      <p:pic>
        <p:nvPicPr>
          <p:cNvPr id="5" name="Picture 4">
            <a:extLst>
              <a:ext uri="{FF2B5EF4-FFF2-40B4-BE49-F238E27FC236}">
                <a16:creationId xmlns:a16="http://schemas.microsoft.com/office/drawing/2014/main" id="{E6974266-74F2-4E29-8E80-633C3528CBD7}"/>
              </a:ext>
            </a:extLst>
          </p:cNvPr>
          <p:cNvPicPr>
            <a:picLocks noChangeAspect="1"/>
          </p:cNvPicPr>
          <p:nvPr/>
        </p:nvPicPr>
        <p:blipFill rotWithShape="1">
          <a:blip r:embed="rId3"/>
          <a:srcRect l="11413" t="17801" r="16138" b="39866"/>
          <a:stretch/>
        </p:blipFill>
        <p:spPr>
          <a:xfrm>
            <a:off x="80867" y="3861048"/>
            <a:ext cx="8982267" cy="2952328"/>
          </a:xfrm>
          <a:prstGeom prst="rect">
            <a:avLst/>
          </a:prstGeom>
        </p:spPr>
      </p:pic>
    </p:spTree>
    <p:extLst>
      <p:ext uri="{BB962C8B-B14F-4D97-AF65-F5344CB8AC3E}">
        <p14:creationId xmlns:p14="http://schemas.microsoft.com/office/powerpoint/2010/main" val="290223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dirty="0"/>
              <a:t>Research roles:</a:t>
            </a:r>
          </a:p>
          <a:p>
            <a:pPr marL="1085850" lvl="1" indent="-342900">
              <a:buFont typeface="Arial" panose="020B0604020202020204" pitchFamily="34" charset="0"/>
              <a:buChar char="•"/>
            </a:pPr>
            <a:r>
              <a:rPr lang="en-ZA" sz="2000" dirty="0"/>
              <a:t>Principal investigator – research lead on study</a:t>
            </a:r>
          </a:p>
          <a:p>
            <a:pPr marL="1085850" lvl="1" indent="-342900">
              <a:buFont typeface="Arial" panose="020B0604020202020204" pitchFamily="34" charset="0"/>
              <a:buChar char="•"/>
            </a:pPr>
            <a:r>
              <a:rPr lang="en-ZA" sz="2000" dirty="0"/>
              <a:t>Co-investigator – active research role in study</a:t>
            </a:r>
          </a:p>
          <a:p>
            <a:pPr marL="1085850" lvl="1" indent="-342900">
              <a:buFont typeface="Arial" panose="020B0604020202020204" pitchFamily="34" charset="0"/>
              <a:buChar char="•"/>
            </a:pPr>
            <a:r>
              <a:rPr lang="en-ZA" sz="2000" dirty="0"/>
              <a:t>Contributor/consultant – important, but less central role (e.g. provision of expert advice, facilities, access to study participants/samples)</a:t>
            </a:r>
          </a:p>
          <a:p>
            <a:pPr marL="1085850" lvl="1" indent="-342900">
              <a:buFont typeface="Arial" panose="020B0604020202020204" pitchFamily="34" charset="0"/>
              <a:buChar char="•"/>
            </a:pPr>
            <a:r>
              <a:rPr lang="en-ZA" sz="2000" dirty="0"/>
              <a:t>Study personnel – employed to work on study</a:t>
            </a:r>
          </a:p>
          <a:p>
            <a:pPr marL="1085850" lvl="1" indent="-342900">
              <a:buFont typeface="Arial" panose="020B0604020202020204" pitchFamily="34" charset="0"/>
              <a:buChar char="•"/>
            </a:pPr>
            <a:r>
              <a:rPr lang="en-ZA" sz="2000" dirty="0"/>
              <a:t>Student/trainee – learning through work on study</a:t>
            </a:r>
          </a:p>
          <a:p>
            <a:pPr marL="342900" indent="-342900">
              <a:buFont typeface="Arial" panose="020B0604020202020204" pitchFamily="34" charset="0"/>
              <a:buChar char="•"/>
            </a:pPr>
            <a:r>
              <a:rPr lang="en-ZA" dirty="0"/>
              <a:t>Played out across many types of studies:</a:t>
            </a:r>
          </a:p>
          <a:p>
            <a:pPr marL="1085850" lvl="1" indent="-342900">
              <a:buFont typeface="Arial" panose="020B0604020202020204" pitchFamily="34" charset="0"/>
              <a:buChar char="•"/>
            </a:pPr>
            <a:r>
              <a:rPr lang="en-ZA" sz="2000" dirty="0"/>
              <a:t>Small, simple studies, e.g. one site, locally-relevant question</a:t>
            </a:r>
          </a:p>
          <a:p>
            <a:pPr marL="1085850" lvl="1" indent="-342900">
              <a:buFont typeface="Arial" panose="020B0604020202020204" pitchFamily="34" charset="0"/>
              <a:buChar char="•"/>
            </a:pPr>
            <a:r>
              <a:rPr lang="en-ZA" sz="2000" dirty="0"/>
              <a:t>Large, complex studies, e.g. multi-site, </a:t>
            </a:r>
            <a:r>
              <a:rPr lang="en-ZA" sz="2000" dirty="0" err="1"/>
              <a:t>muti</a:t>
            </a:r>
            <a:r>
              <a:rPr lang="en-ZA" sz="2000" dirty="0"/>
              <a:t>-institution, international with many questions/sub-analyses</a:t>
            </a:r>
          </a:p>
          <a:p>
            <a:pPr marL="1085850" lvl="1" indent="-342900">
              <a:buFont typeface="Arial" panose="020B0604020202020204" pitchFamily="34" charset="0"/>
              <a:buChar char="•"/>
            </a:pPr>
            <a:r>
              <a:rPr lang="en-ZA" sz="2000" dirty="0"/>
              <a:t>Investigator led, industry led</a:t>
            </a:r>
          </a:p>
        </p:txBody>
      </p:sp>
      <p:sp>
        <p:nvSpPr>
          <p:cNvPr id="3" name="Title 2"/>
          <p:cNvSpPr>
            <a:spLocks noGrp="1"/>
          </p:cNvSpPr>
          <p:nvPr>
            <p:ph type="title"/>
          </p:nvPr>
        </p:nvSpPr>
        <p:spPr/>
        <p:txBody>
          <a:bodyPr>
            <a:normAutofit/>
          </a:bodyPr>
          <a:lstStyle/>
          <a:p>
            <a:r>
              <a:rPr lang="en-ZA" sz="3600" dirty="0"/>
              <a:t>What could be your role?</a:t>
            </a:r>
          </a:p>
        </p:txBody>
      </p:sp>
    </p:spTree>
    <p:extLst>
      <p:ext uri="{BB962C8B-B14F-4D97-AF65-F5344CB8AC3E}">
        <p14:creationId xmlns:p14="http://schemas.microsoft.com/office/powerpoint/2010/main" val="1941665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FCE59-0903-4338-BCC2-50706196B5FD}"/>
              </a:ext>
            </a:extLst>
          </p:cNvPr>
          <p:cNvSpPr>
            <a:spLocks noGrp="1"/>
          </p:cNvSpPr>
          <p:nvPr>
            <p:ph idx="1"/>
          </p:nvPr>
        </p:nvSpPr>
        <p:spPr/>
        <p:txBody>
          <a:bodyPr>
            <a:normAutofit/>
          </a:bodyPr>
          <a:lstStyle/>
          <a:p>
            <a:r>
              <a:rPr lang="en-ZA" sz="2400" dirty="0"/>
              <a:t>Keep a look out for intermittent calls; recent examples:</a:t>
            </a:r>
          </a:p>
          <a:p>
            <a:pPr lvl="1"/>
            <a:r>
              <a:rPr lang="en-ZA" dirty="0"/>
              <a:t>Schlumberger Foundation - Faculty for the Future Program (PhD &amp; postdoc)</a:t>
            </a:r>
          </a:p>
          <a:p>
            <a:pPr lvl="2"/>
            <a:r>
              <a:rPr lang="en-ZA" sz="2400" dirty="0">
                <a:hlinkClick r:id="rId3"/>
              </a:rPr>
              <a:t>https://www.facultyforthefuture.net/about-program</a:t>
            </a:r>
            <a:endParaRPr lang="en-ZA" sz="2400" dirty="0"/>
          </a:p>
          <a:p>
            <a:pPr lvl="1"/>
            <a:r>
              <a:rPr lang="it-IT" dirty="0"/>
              <a:t>ICGEB Arturo Falaschi Fellowship Programmes </a:t>
            </a:r>
            <a:br>
              <a:rPr lang="it-IT" dirty="0"/>
            </a:br>
            <a:r>
              <a:rPr lang="it-IT" dirty="0"/>
              <a:t>(PhD &amp; postdoc)</a:t>
            </a:r>
          </a:p>
          <a:p>
            <a:pPr lvl="2"/>
            <a:r>
              <a:rPr lang="en-ZA" sz="2400" dirty="0">
                <a:hlinkClick r:id="rId4"/>
              </a:rPr>
              <a:t>https://www.icgeb.org/activities/fellowship/</a:t>
            </a:r>
            <a:endParaRPr lang="en-ZA" sz="2400" dirty="0"/>
          </a:p>
          <a:p>
            <a:endParaRPr lang="en-ZA" sz="2400" dirty="0"/>
          </a:p>
          <a:p>
            <a:endParaRPr lang="en-ZA" sz="2400" dirty="0"/>
          </a:p>
        </p:txBody>
      </p:sp>
      <p:sp>
        <p:nvSpPr>
          <p:cNvPr id="3" name="Title 2">
            <a:extLst>
              <a:ext uri="{FF2B5EF4-FFF2-40B4-BE49-F238E27FC236}">
                <a16:creationId xmlns:a16="http://schemas.microsoft.com/office/drawing/2014/main" id="{2E868FFF-0036-4F9A-B0A1-C3288F2C730C}"/>
              </a:ext>
            </a:extLst>
          </p:cNvPr>
          <p:cNvSpPr>
            <a:spLocks noGrp="1"/>
          </p:cNvSpPr>
          <p:nvPr>
            <p:ph type="title"/>
          </p:nvPr>
        </p:nvSpPr>
        <p:spPr/>
        <p:txBody>
          <a:bodyPr/>
          <a:lstStyle/>
          <a:p>
            <a:r>
              <a:rPr lang="en-ZA" i="1" dirty="0"/>
              <a:t>Ad hoc</a:t>
            </a:r>
            <a:r>
              <a:rPr lang="en-ZA" dirty="0"/>
              <a:t> calls</a:t>
            </a:r>
          </a:p>
        </p:txBody>
      </p:sp>
    </p:spTree>
    <p:extLst>
      <p:ext uri="{BB962C8B-B14F-4D97-AF65-F5344CB8AC3E}">
        <p14:creationId xmlns:p14="http://schemas.microsoft.com/office/powerpoint/2010/main" val="304184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08A445-B762-44D8-A0FE-B4F09738CCC3}"/>
              </a:ext>
            </a:extLst>
          </p:cNvPr>
          <p:cNvSpPr>
            <a:spLocks noGrp="1"/>
          </p:cNvSpPr>
          <p:nvPr>
            <p:ph idx="1"/>
          </p:nvPr>
        </p:nvSpPr>
        <p:spPr>
          <a:xfrm>
            <a:off x="457200" y="1412776"/>
            <a:ext cx="8229600" cy="4525963"/>
          </a:xfrm>
        </p:spPr>
        <p:txBody>
          <a:bodyPr>
            <a:noAutofit/>
          </a:bodyPr>
          <a:lstStyle/>
          <a:p>
            <a:pPr marL="342900" indent="-342900">
              <a:buFont typeface="Arial" panose="020B0604020202020204" pitchFamily="34" charset="0"/>
              <a:buChar char="•"/>
              <a:tabLst>
                <a:tab pos="714375" algn="l"/>
              </a:tabLst>
            </a:pPr>
            <a:r>
              <a:rPr lang="en-ZA" sz="1800" b="1" dirty="0" err="1"/>
              <a:t>Wellcome</a:t>
            </a:r>
            <a:r>
              <a:rPr lang="en-ZA" sz="1800" b="1" dirty="0"/>
              <a:t> Early-Career Awards</a:t>
            </a:r>
            <a:br>
              <a:rPr lang="en-ZA" sz="1800" b="1" dirty="0"/>
            </a:br>
            <a:r>
              <a:rPr lang="en-ZA" sz="1800" b="1" dirty="0"/>
              <a:t>(next stage: Career Development Awards)</a:t>
            </a:r>
          </a:p>
          <a:p>
            <a:pPr lvl="1" indent="-342900">
              <a:buFont typeface="Arial" panose="020B0604020202020204" pitchFamily="34" charset="0"/>
              <a:buChar char="•"/>
              <a:tabLst>
                <a:tab pos="714375" algn="l"/>
              </a:tabLst>
            </a:pPr>
            <a:r>
              <a:rPr lang="en-ZA" sz="1800" dirty="0"/>
              <a:t>Early-career researchers in UK, Republic of Ireland, LMICs</a:t>
            </a:r>
          </a:p>
          <a:p>
            <a:pPr lvl="1" indent="-342900">
              <a:buFont typeface="Arial" panose="020B0604020202020204" pitchFamily="34" charset="0"/>
              <a:buChar char="•"/>
              <a:tabLst>
                <a:tab pos="714375" algn="l"/>
              </a:tabLst>
            </a:pPr>
            <a:r>
              <a:rPr lang="en-ZA" sz="1800" dirty="0"/>
              <a:t>Duration: Usually 5 </a:t>
            </a:r>
            <a:r>
              <a:rPr lang="en-ZA" sz="1800" dirty="0" err="1"/>
              <a:t>yrs</a:t>
            </a:r>
            <a:r>
              <a:rPr lang="en-ZA" sz="1800" dirty="0"/>
              <a:t>, but may be less for some disciplines, and longer if held part-time</a:t>
            </a:r>
          </a:p>
          <a:p>
            <a:pPr lvl="1" indent="-342900">
              <a:buFont typeface="Arial" panose="020B0604020202020204" pitchFamily="34" charset="0"/>
              <a:buChar char="•"/>
              <a:tabLst>
                <a:tab pos="714375" algn="l"/>
              </a:tabLst>
            </a:pPr>
            <a:r>
              <a:rPr lang="en-ZA" sz="1800" dirty="0"/>
              <a:t>Eligibility: must have PhD or ≥4 </a:t>
            </a:r>
            <a:r>
              <a:rPr lang="en-ZA" sz="1800" dirty="0" err="1"/>
              <a:t>yrs</a:t>
            </a:r>
            <a:r>
              <a:rPr lang="en-ZA" sz="1800" dirty="0"/>
              <a:t>' equivalent research experience &amp; generally no more than 3 </a:t>
            </a:r>
            <a:r>
              <a:rPr lang="en-ZA" sz="1800" dirty="0" err="1"/>
              <a:t>yrs</a:t>
            </a:r>
            <a:r>
              <a:rPr lang="en-ZA" sz="1800" dirty="0"/>
              <a:t> postdoc experience</a:t>
            </a:r>
          </a:p>
          <a:p>
            <a:pPr>
              <a:tabLst>
                <a:tab pos="714375" algn="l"/>
              </a:tabLst>
            </a:pPr>
            <a:endParaRPr lang="en-ZA" sz="1800" dirty="0"/>
          </a:p>
          <a:p>
            <a:pPr>
              <a:tabLst>
                <a:tab pos="714375" algn="l"/>
              </a:tabLst>
            </a:pPr>
            <a:r>
              <a:rPr lang="en-ZA" sz="1800" b="1" dirty="0"/>
              <a:t>NIH Emerging Global Leader Award (K43)</a:t>
            </a:r>
          </a:p>
          <a:p>
            <a:pPr lvl="1" indent="-342900">
              <a:buFont typeface="Arial" panose="020B0604020202020204" pitchFamily="34" charset="0"/>
              <a:buChar char="•"/>
              <a:tabLst>
                <a:tab pos="714375" algn="l"/>
              </a:tabLst>
            </a:pPr>
            <a:r>
              <a:rPr lang="en-ZA" sz="1800" dirty="0"/>
              <a:t>Early career researchers who hold a junior faculty position at an LMIC institution</a:t>
            </a:r>
          </a:p>
          <a:p>
            <a:pPr lvl="1" indent="-342900">
              <a:buFont typeface="Arial" panose="020B0604020202020204" pitchFamily="34" charset="0"/>
              <a:buChar char="•"/>
              <a:tabLst>
                <a:tab pos="714375" algn="l"/>
              </a:tabLst>
            </a:pPr>
            <a:r>
              <a:rPr lang="en-ZA" sz="1800" dirty="0"/>
              <a:t>Duration: Min 3, max 5 </a:t>
            </a:r>
            <a:r>
              <a:rPr lang="en-ZA" sz="1800" dirty="0" err="1"/>
              <a:t>yrs</a:t>
            </a:r>
            <a:endParaRPr lang="en-ZA" sz="1800" dirty="0"/>
          </a:p>
          <a:p>
            <a:pPr lvl="1" indent="-342900">
              <a:buFont typeface="Arial" panose="020B0604020202020204" pitchFamily="34" charset="0"/>
              <a:buChar char="•"/>
              <a:tabLst>
                <a:tab pos="714375" algn="l"/>
              </a:tabLst>
            </a:pPr>
            <a:r>
              <a:rPr lang="en-ZA" sz="1800" dirty="0"/>
              <a:t>Eligibility: must have Masters degree, PhD preferred, and hold an academic junior faculty/research position</a:t>
            </a:r>
          </a:p>
        </p:txBody>
      </p:sp>
      <p:sp>
        <p:nvSpPr>
          <p:cNvPr id="3" name="Title 2">
            <a:extLst>
              <a:ext uri="{FF2B5EF4-FFF2-40B4-BE49-F238E27FC236}">
                <a16:creationId xmlns:a16="http://schemas.microsoft.com/office/drawing/2014/main" id="{572DA169-0C44-4462-95C5-746CBC17477E}"/>
              </a:ext>
            </a:extLst>
          </p:cNvPr>
          <p:cNvSpPr>
            <a:spLocks noGrp="1"/>
          </p:cNvSpPr>
          <p:nvPr>
            <p:ph type="title"/>
          </p:nvPr>
        </p:nvSpPr>
        <p:spPr/>
        <p:txBody>
          <a:bodyPr>
            <a:normAutofit fontScale="90000"/>
          </a:bodyPr>
          <a:lstStyle/>
          <a:p>
            <a:r>
              <a:rPr lang="en-ZA" dirty="0"/>
              <a:t>International Early/Mid-Career Awards</a:t>
            </a:r>
          </a:p>
        </p:txBody>
      </p:sp>
      <p:sp>
        <p:nvSpPr>
          <p:cNvPr id="5" name="TextBox 4">
            <a:extLst>
              <a:ext uri="{FF2B5EF4-FFF2-40B4-BE49-F238E27FC236}">
                <a16:creationId xmlns:a16="http://schemas.microsoft.com/office/drawing/2014/main" id="{E11D2AB3-3D1D-4FDC-8C7A-D3984F802527}"/>
              </a:ext>
            </a:extLst>
          </p:cNvPr>
          <p:cNvSpPr txBox="1"/>
          <p:nvPr/>
        </p:nvSpPr>
        <p:spPr>
          <a:xfrm>
            <a:off x="1259632" y="5941497"/>
            <a:ext cx="6413872" cy="369332"/>
          </a:xfrm>
          <a:prstGeom prst="rect">
            <a:avLst/>
          </a:prstGeom>
          <a:noFill/>
        </p:spPr>
        <p:txBody>
          <a:bodyPr wrap="none" rtlCol="0">
            <a:spAutoFit/>
          </a:bodyPr>
          <a:lstStyle/>
          <a:p>
            <a:r>
              <a:rPr lang="en-ZA" dirty="0">
                <a:solidFill>
                  <a:srgbClr val="000066"/>
                </a:solidFill>
              </a:rPr>
              <a:t>https://wellcome.org/grant-funding/schemes/early-career-awards</a:t>
            </a:r>
          </a:p>
        </p:txBody>
      </p:sp>
      <p:pic>
        <p:nvPicPr>
          <p:cNvPr id="6" name="Picture 5" descr="wellcome-logo-black.png">
            <a:extLst>
              <a:ext uri="{FF2B5EF4-FFF2-40B4-BE49-F238E27FC236}">
                <a16:creationId xmlns:a16="http://schemas.microsoft.com/office/drawing/2014/main" id="{4593A0C4-026C-4890-90A3-E65E736E1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255" y="5777519"/>
            <a:ext cx="881954" cy="881954"/>
          </a:xfrm>
          <a:prstGeom prst="rect">
            <a:avLst/>
          </a:prstGeom>
        </p:spPr>
      </p:pic>
      <p:sp>
        <p:nvSpPr>
          <p:cNvPr id="7" name="TextBox 6">
            <a:extLst>
              <a:ext uri="{FF2B5EF4-FFF2-40B4-BE49-F238E27FC236}">
                <a16:creationId xmlns:a16="http://schemas.microsoft.com/office/drawing/2014/main" id="{43983693-FE71-41CB-B1CE-7922994C6142}"/>
              </a:ext>
            </a:extLst>
          </p:cNvPr>
          <p:cNvSpPr txBox="1"/>
          <p:nvPr/>
        </p:nvSpPr>
        <p:spPr>
          <a:xfrm>
            <a:off x="1259632" y="6240270"/>
            <a:ext cx="5947334" cy="369332"/>
          </a:xfrm>
          <a:prstGeom prst="rect">
            <a:avLst/>
          </a:prstGeom>
          <a:noFill/>
        </p:spPr>
        <p:txBody>
          <a:bodyPr wrap="none" rtlCol="0">
            <a:spAutoFit/>
          </a:bodyPr>
          <a:lstStyle/>
          <a:p>
            <a:r>
              <a:rPr lang="en-ZA" dirty="0">
                <a:solidFill>
                  <a:srgbClr val="000066"/>
                </a:solidFill>
              </a:rPr>
              <a:t>https://grants.nih.gov/grants/guide/pa-files/PAR-21-252.html</a:t>
            </a:r>
          </a:p>
        </p:txBody>
      </p:sp>
      <p:pic>
        <p:nvPicPr>
          <p:cNvPr id="1026" name="Picture 2" descr="History of the NIH Logo | National Institutes of Health (NIH)">
            <a:extLst>
              <a:ext uri="{FF2B5EF4-FFF2-40B4-BE49-F238E27FC236}">
                <a16:creationId xmlns:a16="http://schemas.microsoft.com/office/drawing/2014/main" id="{E8767E67-F7FD-437E-A7FF-62359C6E2E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26" b="14894"/>
          <a:stretch/>
        </p:blipFill>
        <p:spPr bwMode="auto">
          <a:xfrm>
            <a:off x="7740352" y="5729450"/>
            <a:ext cx="1369009" cy="102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941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C573-8EC1-4F7D-8C76-EBC164C3334E}"/>
              </a:ext>
            </a:extLst>
          </p:cNvPr>
          <p:cNvSpPr>
            <a:spLocks noGrp="1"/>
          </p:cNvSpPr>
          <p:nvPr>
            <p:ph type="title"/>
          </p:nvPr>
        </p:nvSpPr>
        <p:spPr/>
        <p:txBody>
          <a:bodyPr/>
          <a:lstStyle/>
          <a:p>
            <a:r>
              <a:rPr lang="en-ZA" dirty="0"/>
              <a:t>Interactive career tool (UK)</a:t>
            </a:r>
          </a:p>
        </p:txBody>
      </p:sp>
      <p:pic>
        <p:nvPicPr>
          <p:cNvPr id="4" name="Picture 3">
            <a:extLst>
              <a:ext uri="{FF2B5EF4-FFF2-40B4-BE49-F238E27FC236}">
                <a16:creationId xmlns:a16="http://schemas.microsoft.com/office/drawing/2014/main" id="{C6507E32-9C38-4036-BA10-08B5D715C96A}"/>
              </a:ext>
            </a:extLst>
          </p:cNvPr>
          <p:cNvPicPr>
            <a:picLocks noChangeAspect="1"/>
          </p:cNvPicPr>
          <p:nvPr/>
        </p:nvPicPr>
        <p:blipFill rotWithShape="1">
          <a:blip r:embed="rId3"/>
          <a:srcRect l="16926" t="23935" r="18500" b="6601"/>
          <a:stretch/>
        </p:blipFill>
        <p:spPr>
          <a:xfrm>
            <a:off x="120317" y="1281932"/>
            <a:ext cx="8903367" cy="5387428"/>
          </a:xfrm>
          <a:prstGeom prst="rect">
            <a:avLst/>
          </a:prstGeom>
        </p:spPr>
      </p:pic>
      <p:sp>
        <p:nvSpPr>
          <p:cNvPr id="6" name="TextBox 5">
            <a:extLst>
              <a:ext uri="{FF2B5EF4-FFF2-40B4-BE49-F238E27FC236}">
                <a16:creationId xmlns:a16="http://schemas.microsoft.com/office/drawing/2014/main" id="{6C7D9271-A6C5-4635-BB76-4C96D73D0A6E}"/>
              </a:ext>
            </a:extLst>
          </p:cNvPr>
          <p:cNvSpPr txBox="1"/>
          <p:nvPr/>
        </p:nvSpPr>
        <p:spPr>
          <a:xfrm>
            <a:off x="1857306" y="1403484"/>
            <a:ext cx="7017177" cy="369332"/>
          </a:xfrm>
          <a:prstGeom prst="rect">
            <a:avLst/>
          </a:prstGeom>
          <a:noFill/>
        </p:spPr>
        <p:txBody>
          <a:bodyPr wrap="none" rtlCol="0">
            <a:spAutoFit/>
          </a:bodyPr>
          <a:lstStyle/>
          <a:p>
            <a:r>
              <a:rPr lang="en-ZA" dirty="0">
                <a:solidFill>
                  <a:srgbClr val="000066"/>
                </a:solidFill>
              </a:rPr>
              <a:t>https://mrc.ukri.org/skills-careers/interactive-career-framework/#/home</a:t>
            </a:r>
          </a:p>
        </p:txBody>
      </p:sp>
    </p:spTree>
    <p:extLst>
      <p:ext uri="{BB962C8B-B14F-4D97-AF65-F5344CB8AC3E}">
        <p14:creationId xmlns:p14="http://schemas.microsoft.com/office/powerpoint/2010/main" val="418308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5C27-9F16-4822-82FC-6FB48B0CC98F}"/>
              </a:ext>
            </a:extLst>
          </p:cNvPr>
          <p:cNvSpPr>
            <a:spLocks noGrp="1"/>
          </p:cNvSpPr>
          <p:nvPr>
            <p:ph type="title"/>
          </p:nvPr>
        </p:nvSpPr>
        <p:spPr/>
        <p:txBody>
          <a:bodyPr/>
          <a:lstStyle/>
          <a:p>
            <a:r>
              <a:rPr lang="en-ZA" dirty="0"/>
              <a:t>Interactive career tool (UK)</a:t>
            </a:r>
          </a:p>
        </p:txBody>
      </p:sp>
      <p:pic>
        <p:nvPicPr>
          <p:cNvPr id="4" name="Picture 3">
            <a:extLst>
              <a:ext uri="{FF2B5EF4-FFF2-40B4-BE49-F238E27FC236}">
                <a16:creationId xmlns:a16="http://schemas.microsoft.com/office/drawing/2014/main" id="{63114FBF-A16B-4EEF-AF35-260FEB666024}"/>
              </a:ext>
            </a:extLst>
          </p:cNvPr>
          <p:cNvPicPr>
            <a:picLocks noChangeAspect="1"/>
          </p:cNvPicPr>
          <p:nvPr/>
        </p:nvPicPr>
        <p:blipFill rotWithShape="1">
          <a:blip r:embed="rId2"/>
          <a:srcRect l="16926" t="23401" r="18500" b="8000"/>
          <a:stretch/>
        </p:blipFill>
        <p:spPr>
          <a:xfrm>
            <a:off x="137631" y="1369748"/>
            <a:ext cx="8868738" cy="5299612"/>
          </a:xfrm>
          <a:prstGeom prst="rect">
            <a:avLst/>
          </a:prstGeom>
        </p:spPr>
      </p:pic>
    </p:spTree>
    <p:extLst>
      <p:ext uri="{BB962C8B-B14F-4D97-AF65-F5344CB8AC3E}">
        <p14:creationId xmlns:p14="http://schemas.microsoft.com/office/powerpoint/2010/main" val="3616452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2470B-B496-4759-AE89-0DE62CE5E446}"/>
              </a:ext>
            </a:extLst>
          </p:cNvPr>
          <p:cNvSpPr>
            <a:spLocks noGrp="1"/>
          </p:cNvSpPr>
          <p:nvPr>
            <p:ph idx="1"/>
          </p:nvPr>
        </p:nvSpPr>
        <p:spPr/>
        <p:txBody>
          <a:bodyPr>
            <a:noAutofit/>
          </a:bodyPr>
          <a:lstStyle/>
          <a:p>
            <a:pPr marL="342900" indent="-342900">
              <a:buFont typeface="Arial" panose="020B0604020202020204" pitchFamily="34" charset="0"/>
              <a:buChar char="•"/>
            </a:pPr>
            <a:r>
              <a:rPr lang="en-ZA" sz="2000" dirty="0"/>
              <a:t>UCT &amp; FHS Research Offices</a:t>
            </a:r>
          </a:p>
          <a:p>
            <a:pPr marL="1085850" lvl="1" indent="-342900">
              <a:buFont typeface="Arial" panose="020B0604020202020204" pitchFamily="34" charset="0"/>
              <a:buChar char="•"/>
            </a:pPr>
            <a:r>
              <a:rPr lang="en-ZA" sz="2000" dirty="0"/>
              <a:t>Can help with identifying funding opportunities; grant-writing advice &amp; review; assistance with internal processes</a:t>
            </a:r>
          </a:p>
          <a:p>
            <a:pPr lvl="2"/>
            <a:r>
              <a:rPr lang="en-ZA" dirty="0"/>
              <a:t>Emerging Research Programme</a:t>
            </a:r>
          </a:p>
          <a:p>
            <a:r>
              <a:rPr lang="en-ZA" sz="2000" dirty="0"/>
              <a:t>Funding opportunities are sent out via the UCT Research Announcement newsletter; you can subscribe: </a:t>
            </a:r>
            <a:r>
              <a:rPr lang="en-ZA" sz="2000" dirty="0">
                <a:hlinkClick r:id="rId3"/>
              </a:rPr>
              <a:t>https://icts.everlytic.net/public/forms/h/1fnjNAIbYuyIuhhF/NzI0MGU1N2I3MWQ0YzkxNzM1OWFkYzgxYmI2YmJiMDk5MTA1ODMyOA==</a:t>
            </a:r>
            <a:endParaRPr lang="en-ZA" sz="2000" dirty="0"/>
          </a:p>
          <a:p>
            <a:r>
              <a:rPr lang="en-ZA" sz="2000" dirty="0"/>
              <a:t>Also look out for announcements on FHS mailers</a:t>
            </a:r>
          </a:p>
          <a:p>
            <a:r>
              <a:rPr lang="en-ZA" sz="2000" dirty="0"/>
              <a:t>Contacts:</a:t>
            </a:r>
          </a:p>
          <a:p>
            <a:pPr lvl="1"/>
            <a:r>
              <a:rPr lang="en-ZA" sz="1600" dirty="0"/>
              <a:t>FHS Research Development team: </a:t>
            </a:r>
            <a:r>
              <a:rPr lang="en-ZA" sz="1600" dirty="0">
                <a:hlinkClick r:id="rId4"/>
              </a:rPr>
              <a:t>research.health@uct.ac.za</a:t>
            </a:r>
            <a:endParaRPr lang="en-ZA" sz="1600" dirty="0"/>
          </a:p>
          <a:p>
            <a:pPr lvl="1"/>
            <a:r>
              <a:rPr lang="en-ZA" sz="1600" dirty="0"/>
              <a:t>UCT International Grants Hub: </a:t>
            </a:r>
            <a:r>
              <a:rPr lang="fr-FR" sz="1600" dirty="0">
                <a:hlinkClick r:id="rId5"/>
              </a:rPr>
              <a:t>internationalgrants@uct.ac.za</a:t>
            </a:r>
            <a:endParaRPr lang="fr-FR" sz="1600" dirty="0"/>
          </a:p>
          <a:p>
            <a:pPr lvl="1"/>
            <a:r>
              <a:rPr lang="en-ZA" sz="1600" dirty="0"/>
              <a:t>UCT Research Support Services: </a:t>
            </a:r>
            <a:r>
              <a:rPr lang="en-ZA" sz="1600" dirty="0">
                <a:hlinkClick r:id="rId6"/>
              </a:rPr>
              <a:t>researchfunding@uct.ac.za</a:t>
            </a:r>
            <a:endParaRPr lang="en-ZA" sz="1600" dirty="0"/>
          </a:p>
          <a:p>
            <a:pPr lvl="1"/>
            <a:r>
              <a:rPr lang="en-ZA" sz="1600" dirty="0"/>
              <a:t>Postgraduate Funding Office: </a:t>
            </a:r>
            <a:r>
              <a:rPr lang="en-ZA" sz="1600" dirty="0">
                <a:hlinkClick r:id="rId7"/>
              </a:rPr>
              <a:t>pgfunding@uct.ac.za</a:t>
            </a:r>
            <a:endParaRPr lang="en-ZA" sz="1600" dirty="0"/>
          </a:p>
          <a:p>
            <a:endParaRPr lang="en-ZA" sz="2000" dirty="0"/>
          </a:p>
        </p:txBody>
      </p:sp>
      <p:sp>
        <p:nvSpPr>
          <p:cNvPr id="3" name="Title 2">
            <a:extLst>
              <a:ext uri="{FF2B5EF4-FFF2-40B4-BE49-F238E27FC236}">
                <a16:creationId xmlns:a16="http://schemas.microsoft.com/office/drawing/2014/main" id="{0B5A6275-A5DD-4AE4-B524-DDA6726AF48A}"/>
              </a:ext>
            </a:extLst>
          </p:cNvPr>
          <p:cNvSpPr>
            <a:spLocks noGrp="1"/>
          </p:cNvSpPr>
          <p:nvPr>
            <p:ph type="title"/>
          </p:nvPr>
        </p:nvSpPr>
        <p:spPr/>
        <p:txBody>
          <a:bodyPr/>
          <a:lstStyle/>
          <a:p>
            <a:r>
              <a:rPr lang="en-ZA" dirty="0"/>
              <a:t>Support available</a:t>
            </a:r>
          </a:p>
        </p:txBody>
      </p:sp>
    </p:spTree>
    <p:extLst>
      <p:ext uri="{BB962C8B-B14F-4D97-AF65-F5344CB8AC3E}">
        <p14:creationId xmlns:p14="http://schemas.microsoft.com/office/powerpoint/2010/main" val="210692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dirty="0"/>
              <a:t>You are not alone!</a:t>
            </a:r>
          </a:p>
        </p:txBody>
      </p:sp>
      <p:sp>
        <p:nvSpPr>
          <p:cNvPr id="3" name="Title 2"/>
          <p:cNvSpPr>
            <a:spLocks noGrp="1"/>
          </p:cNvSpPr>
          <p:nvPr>
            <p:ph type="title"/>
          </p:nvPr>
        </p:nvSpPr>
        <p:spPr/>
        <p:txBody>
          <a:bodyPr>
            <a:normAutofit/>
          </a:bodyPr>
          <a:lstStyle/>
          <a:p>
            <a:r>
              <a:rPr lang="en-ZA" dirty="0"/>
              <a:t>Support is available</a:t>
            </a:r>
          </a:p>
        </p:txBody>
      </p:sp>
      <p:sp>
        <p:nvSpPr>
          <p:cNvPr id="5" name="Content Placeholder 1"/>
          <p:cNvSpPr txBox="1">
            <a:spLocks/>
          </p:cNvSpPr>
          <p:nvPr/>
        </p:nvSpPr>
        <p:spPr>
          <a:xfrm>
            <a:off x="120770" y="2194106"/>
            <a:ext cx="8229600" cy="4331238"/>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Clr>
                <a:srgbClr val="000066"/>
              </a:buClr>
              <a:buFont typeface="Arial" pitchFamily="34" charset="0"/>
              <a:buChar char="•"/>
              <a:defRPr sz="2800" kern="1200">
                <a:solidFill>
                  <a:schemeClr val="tx1"/>
                </a:solidFill>
                <a:latin typeface="Arial" pitchFamily="34" charset="0"/>
                <a:ea typeface="+mn-ea"/>
                <a:cs typeface="Arial" pitchFamily="34" charset="0"/>
              </a:defRPr>
            </a:lvl1pPr>
            <a:lvl2pPr marL="742950" indent="-379413" algn="l" defTabSz="914400" rtl="0" eaLnBrk="1" latinLnBrk="0" hangingPunct="1">
              <a:spcBef>
                <a:spcPct val="20000"/>
              </a:spcBef>
              <a:buClr>
                <a:srgbClr val="000066"/>
              </a:buClr>
              <a:buFont typeface="Arial" pitchFamily="34" charset="0"/>
              <a:buChar char="–"/>
              <a:defRPr sz="2400" kern="1200">
                <a:solidFill>
                  <a:schemeClr val="tx1"/>
                </a:solidFill>
                <a:latin typeface="Arial" pitchFamily="34" charset="0"/>
                <a:ea typeface="+mn-ea"/>
                <a:cs typeface="Arial" pitchFamily="34" charset="0"/>
              </a:defRPr>
            </a:lvl2pPr>
            <a:lvl3pPr marL="1076325" indent="-363538" algn="l" defTabSz="981075" rtl="0" eaLnBrk="1" latinLnBrk="0" hangingPunct="1">
              <a:spcBef>
                <a:spcPct val="20000"/>
              </a:spcBef>
              <a:buClr>
                <a:srgbClr val="000066"/>
              </a:buClr>
              <a:buFont typeface="Arial" pitchFamily="34" charset="0"/>
              <a:buChar char="•"/>
              <a:defRPr sz="2000" kern="1200">
                <a:solidFill>
                  <a:schemeClr val="tx1"/>
                </a:solidFill>
                <a:latin typeface="Arial" pitchFamily="34" charset="0"/>
                <a:ea typeface="+mn-ea"/>
                <a:cs typeface="Arial" pitchFamily="34" charset="0"/>
              </a:defRPr>
            </a:lvl3pPr>
            <a:lvl4pPr marL="1438275" indent="-361950" algn="l" defTabSz="914400" rtl="0" eaLnBrk="1" latinLnBrk="0" hangingPunct="1">
              <a:spcBef>
                <a:spcPct val="20000"/>
              </a:spcBef>
              <a:buClr>
                <a:srgbClr val="000066"/>
              </a:buClr>
              <a:buFont typeface="Arial" pitchFamily="34" charset="0"/>
              <a:buChar char="–"/>
              <a:defRPr sz="1800" kern="1200">
                <a:solidFill>
                  <a:schemeClr val="tx1"/>
                </a:solidFill>
                <a:latin typeface="Arial" pitchFamily="34" charset="0"/>
                <a:ea typeface="+mn-ea"/>
                <a:cs typeface="Arial" pitchFamily="34" charset="0"/>
              </a:defRPr>
            </a:lvl4pPr>
            <a:lvl5pPr marL="1708150" indent="-268288" algn="l" defTabSz="914400" rtl="0" eaLnBrk="1" latinLnBrk="0" hangingPunct="1">
              <a:spcBef>
                <a:spcPct val="20000"/>
              </a:spcBef>
              <a:buClr>
                <a:srgbClr val="000066"/>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en-ZA" sz="2000" dirty="0">
                <a:solidFill>
                  <a:srgbClr val="000099"/>
                </a:solidFill>
              </a:rPr>
              <a:t>Colleagues/fellow students</a:t>
            </a:r>
          </a:p>
          <a:p>
            <a:pPr lvl="1" algn="just"/>
            <a:r>
              <a:rPr lang="en-ZA" sz="2000" dirty="0">
                <a:solidFill>
                  <a:srgbClr val="000099"/>
                </a:solidFill>
              </a:rPr>
              <a:t>Supervisor</a:t>
            </a:r>
          </a:p>
          <a:p>
            <a:pPr lvl="1" algn="just"/>
            <a:r>
              <a:rPr lang="en-ZA" sz="2000" dirty="0">
                <a:solidFill>
                  <a:srgbClr val="000099"/>
                </a:solidFill>
              </a:rPr>
              <a:t>Mentor</a:t>
            </a:r>
          </a:p>
          <a:p>
            <a:pPr lvl="1" algn="just"/>
            <a:r>
              <a:rPr lang="en-ZA" sz="2000" dirty="0">
                <a:solidFill>
                  <a:srgbClr val="000099"/>
                </a:solidFill>
              </a:rPr>
              <a:t>Departmental heads</a:t>
            </a:r>
          </a:p>
          <a:p>
            <a:pPr lvl="1" algn="just"/>
            <a:r>
              <a:rPr lang="en-ZA" sz="2000" dirty="0">
                <a:solidFill>
                  <a:srgbClr val="000099"/>
                </a:solidFill>
              </a:rPr>
              <a:t>Graduate/Postgraduate office</a:t>
            </a:r>
          </a:p>
          <a:p>
            <a:pPr lvl="1" algn="just"/>
            <a:r>
              <a:rPr lang="en-ZA" sz="2000" dirty="0">
                <a:solidFill>
                  <a:srgbClr val="000099"/>
                </a:solidFill>
              </a:rPr>
              <a:t>Postgrad student association</a:t>
            </a:r>
          </a:p>
          <a:p>
            <a:pPr lvl="1" algn="just"/>
            <a:r>
              <a:rPr lang="en-ZA" sz="2000" dirty="0">
                <a:solidFill>
                  <a:srgbClr val="000099"/>
                </a:solidFill>
              </a:rPr>
              <a:t>Lab technicians</a:t>
            </a:r>
          </a:p>
          <a:p>
            <a:pPr lvl="1" algn="just"/>
            <a:r>
              <a:rPr lang="en-ZA" sz="2000" dirty="0">
                <a:solidFill>
                  <a:srgbClr val="000099"/>
                </a:solidFill>
              </a:rPr>
              <a:t>Clinical site staff</a:t>
            </a:r>
          </a:p>
          <a:p>
            <a:pPr lvl="1" algn="just"/>
            <a:r>
              <a:rPr lang="en-ZA" sz="2000" dirty="0">
                <a:solidFill>
                  <a:srgbClr val="000099"/>
                </a:solidFill>
              </a:rPr>
              <a:t>Admin/operations staff</a:t>
            </a:r>
          </a:p>
          <a:p>
            <a:pPr lvl="1" algn="just"/>
            <a:r>
              <a:rPr lang="en-ZA" sz="2000" dirty="0">
                <a:solidFill>
                  <a:srgbClr val="000099"/>
                </a:solidFill>
              </a:rPr>
              <a:t>Research office</a:t>
            </a:r>
          </a:p>
          <a:p>
            <a:pPr lvl="1" algn="just"/>
            <a:r>
              <a:rPr lang="en-ZA" sz="2000" dirty="0">
                <a:solidFill>
                  <a:srgbClr val="000099"/>
                </a:solidFill>
              </a:rPr>
              <a:t>Library staff</a:t>
            </a:r>
          </a:p>
          <a:p>
            <a:pPr lvl="1" algn="just"/>
            <a:r>
              <a:rPr lang="en-ZA" sz="2000" dirty="0">
                <a:solidFill>
                  <a:srgbClr val="000099"/>
                </a:solidFill>
              </a:rPr>
              <a:t>Ethics/biosafety staff</a:t>
            </a:r>
          </a:p>
          <a:p>
            <a:pPr lvl="1" algn="just"/>
            <a:r>
              <a:rPr lang="en-ZA" sz="2000" dirty="0">
                <a:solidFill>
                  <a:srgbClr val="000099"/>
                </a:solidFill>
              </a:rPr>
              <a:t>International relations office</a:t>
            </a:r>
          </a:p>
          <a:p>
            <a:pPr lvl="1" algn="just"/>
            <a:r>
              <a:rPr lang="en-ZA" sz="2000" dirty="0">
                <a:solidFill>
                  <a:srgbClr val="000099"/>
                </a:solidFill>
              </a:rPr>
              <a:t>Contracts/IP staff</a:t>
            </a:r>
          </a:p>
          <a:p>
            <a:pPr lvl="1" algn="just"/>
            <a:r>
              <a:rPr lang="en-ZA" sz="2000" dirty="0">
                <a:solidFill>
                  <a:srgbClr val="000099"/>
                </a:solidFill>
              </a:rPr>
              <a:t>Communications staff</a:t>
            </a:r>
          </a:p>
          <a:p>
            <a:pPr lvl="1" algn="just"/>
            <a:r>
              <a:rPr lang="en-ZA" sz="2000" dirty="0">
                <a:solidFill>
                  <a:srgbClr val="000099"/>
                </a:solidFill>
              </a:rPr>
              <a:t>Funder</a:t>
            </a:r>
          </a:p>
          <a:p>
            <a:pPr lvl="1" algn="just"/>
            <a:r>
              <a:rPr lang="en-ZA" sz="2000" dirty="0">
                <a:solidFill>
                  <a:srgbClr val="000099"/>
                </a:solidFill>
              </a:rPr>
              <a:t>Careers office</a:t>
            </a:r>
          </a:p>
          <a:p>
            <a:pPr lvl="1" algn="just"/>
            <a:endParaRPr lang="en-ZA" sz="20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859903"/>
            <a:ext cx="2645094" cy="176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66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3528" y="2492897"/>
            <a:ext cx="3600400" cy="936103"/>
          </a:xfrm>
        </p:spPr>
        <p:txBody>
          <a:bodyPr>
            <a:normAutofit/>
          </a:bodyPr>
          <a:lstStyle/>
          <a:p>
            <a:r>
              <a:rPr lang="en-ZA" dirty="0"/>
              <a:t>Thank you</a:t>
            </a:r>
          </a:p>
        </p:txBody>
      </p:sp>
      <p:pic>
        <p:nvPicPr>
          <p:cNvPr id="3" name="Content Placeholder 3">
            <a:extLst>
              <a:ext uri="{FF2B5EF4-FFF2-40B4-BE49-F238E27FC236}">
                <a16:creationId xmlns:a16="http://schemas.microsoft.com/office/drawing/2014/main" id="{E5DEA0E9-29A6-4991-A529-B42DC5B2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9" y="0"/>
            <a:ext cx="4860032" cy="6872636"/>
          </a:xfrm>
          <a:prstGeom prst="rect">
            <a:avLst/>
          </a:prstGeom>
        </p:spPr>
      </p:pic>
    </p:spTree>
    <p:extLst>
      <p:ext uri="{BB962C8B-B14F-4D97-AF65-F5344CB8AC3E}">
        <p14:creationId xmlns:p14="http://schemas.microsoft.com/office/powerpoint/2010/main" val="286636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4784"/>
            <a:ext cx="8229600" cy="4525963"/>
          </a:xfrm>
        </p:spPr>
        <p:txBody>
          <a:bodyPr>
            <a:noAutofit/>
          </a:bodyPr>
          <a:lstStyle/>
          <a:p>
            <a:pPr marL="342900" indent="-342900">
              <a:buFont typeface="Arial" panose="020B0604020202020204" pitchFamily="34" charset="0"/>
              <a:buChar char="•"/>
            </a:pPr>
            <a:r>
              <a:rPr lang="en-ZA" sz="2400" dirty="0"/>
              <a:t>Career roles for clinically qualified researchers</a:t>
            </a:r>
          </a:p>
          <a:p>
            <a:pPr marL="1085850" lvl="1" indent="-342900">
              <a:buFont typeface="Arial" panose="020B0604020202020204" pitchFamily="34" charset="0"/>
              <a:buChar char="•"/>
            </a:pPr>
            <a:r>
              <a:rPr lang="en-ZA" dirty="0"/>
              <a:t>Clinical academic</a:t>
            </a:r>
          </a:p>
          <a:p>
            <a:pPr marL="1485900" lvl="2" indent="-342900">
              <a:buFont typeface="Arial" panose="020B0604020202020204" pitchFamily="34" charset="0"/>
              <a:buChar char="•"/>
            </a:pPr>
            <a:r>
              <a:rPr lang="en-ZA" dirty="0"/>
              <a:t>Variable combination of clinical service, research, teaching/training</a:t>
            </a:r>
          </a:p>
          <a:p>
            <a:pPr marL="1485900" lvl="2" indent="-342900">
              <a:buFont typeface="Arial" panose="020B0604020202020204" pitchFamily="34" charset="0"/>
              <a:buChar char="•"/>
            </a:pPr>
            <a:r>
              <a:rPr lang="en-ZA" dirty="0"/>
              <a:t>Clinical research fellow</a:t>
            </a:r>
          </a:p>
          <a:p>
            <a:pPr marL="1085850" lvl="1" indent="-342900">
              <a:buFont typeface="Arial" panose="020B0604020202020204" pitchFamily="34" charset="0"/>
              <a:buChar char="•"/>
            </a:pPr>
            <a:r>
              <a:rPr lang="en-ZA" dirty="0"/>
              <a:t>Research medical officer</a:t>
            </a:r>
          </a:p>
          <a:p>
            <a:pPr marL="1085850" lvl="1" indent="-342900">
              <a:buFont typeface="Arial" panose="020B0604020202020204" pitchFamily="34" charset="0"/>
              <a:buChar char="•"/>
            </a:pPr>
            <a:r>
              <a:rPr lang="en-ZA" dirty="0"/>
              <a:t>Industry role</a:t>
            </a:r>
          </a:p>
          <a:p>
            <a:pPr marL="1085850" lvl="1" indent="-342900">
              <a:buFont typeface="Arial" panose="020B0604020202020204" pitchFamily="34" charset="0"/>
              <a:buChar char="•"/>
            </a:pPr>
            <a:r>
              <a:rPr lang="en-ZA" dirty="0"/>
              <a:t>Other (e.g. health/science council, NGO, PDP)</a:t>
            </a:r>
          </a:p>
          <a:p>
            <a:pPr marL="1085850" lvl="1" indent="-342900">
              <a:buFont typeface="Arial" panose="020B0604020202020204" pitchFamily="34" charset="0"/>
              <a:buChar char="•"/>
            </a:pPr>
            <a:r>
              <a:rPr lang="en-ZA" dirty="0"/>
              <a:t>Full time clinician contributing to research</a:t>
            </a:r>
          </a:p>
        </p:txBody>
      </p:sp>
      <p:sp>
        <p:nvSpPr>
          <p:cNvPr id="3" name="Title 2"/>
          <p:cNvSpPr>
            <a:spLocks noGrp="1"/>
          </p:cNvSpPr>
          <p:nvPr>
            <p:ph type="title"/>
          </p:nvPr>
        </p:nvSpPr>
        <p:spPr/>
        <p:txBody>
          <a:bodyPr>
            <a:normAutofit/>
          </a:bodyPr>
          <a:lstStyle/>
          <a:p>
            <a:r>
              <a:rPr lang="en-ZA" sz="3600" dirty="0"/>
              <a:t>What could be your role?</a:t>
            </a:r>
          </a:p>
        </p:txBody>
      </p:sp>
      <p:pic>
        <p:nvPicPr>
          <p:cNvPr id="4" name="Picture 3">
            <a:extLst>
              <a:ext uri="{FF2B5EF4-FFF2-40B4-BE49-F238E27FC236}">
                <a16:creationId xmlns:a16="http://schemas.microsoft.com/office/drawing/2014/main" id="{81A4B5E1-9B09-45E9-86C2-173C58BBC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696" y="5373216"/>
            <a:ext cx="1944216" cy="1296144"/>
          </a:xfrm>
          <a:prstGeom prst="rect">
            <a:avLst/>
          </a:prstGeom>
        </p:spPr>
      </p:pic>
      <p:pic>
        <p:nvPicPr>
          <p:cNvPr id="5" name="Picture 4">
            <a:extLst>
              <a:ext uri="{FF2B5EF4-FFF2-40B4-BE49-F238E27FC236}">
                <a16:creationId xmlns:a16="http://schemas.microsoft.com/office/drawing/2014/main" id="{CF492897-8A87-449C-9149-3ACFFF470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38" y="5373105"/>
            <a:ext cx="1405215" cy="1296254"/>
          </a:xfrm>
          <a:prstGeom prst="rect">
            <a:avLst/>
          </a:prstGeom>
        </p:spPr>
      </p:pic>
      <p:pic>
        <p:nvPicPr>
          <p:cNvPr id="6" name="Picture 5">
            <a:extLst>
              <a:ext uri="{FF2B5EF4-FFF2-40B4-BE49-F238E27FC236}">
                <a16:creationId xmlns:a16="http://schemas.microsoft.com/office/drawing/2014/main" id="{0DFAE54E-2AB9-42AA-B97B-24BAC2F38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95" y="5373105"/>
            <a:ext cx="1048275" cy="1296254"/>
          </a:xfrm>
          <a:prstGeom prst="rect">
            <a:avLst/>
          </a:prstGeom>
        </p:spPr>
      </p:pic>
    </p:spTree>
    <p:extLst>
      <p:ext uri="{BB962C8B-B14F-4D97-AF65-F5344CB8AC3E}">
        <p14:creationId xmlns:p14="http://schemas.microsoft.com/office/powerpoint/2010/main" val="346051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03E29A-C717-412D-BC98-F95EB420649F}"/>
              </a:ext>
            </a:extLst>
          </p:cNvPr>
          <p:cNvSpPr>
            <a:spLocks noGrp="1"/>
          </p:cNvSpPr>
          <p:nvPr>
            <p:ph idx="1"/>
          </p:nvPr>
        </p:nvSpPr>
        <p:spPr/>
        <p:txBody>
          <a:bodyPr/>
          <a:lstStyle/>
          <a:p>
            <a:pPr marL="342900" indent="-342900">
              <a:buFont typeface="Arial" panose="020B0604020202020204" pitchFamily="34" charset="0"/>
              <a:buChar char="•"/>
            </a:pPr>
            <a:r>
              <a:rPr lang="en-ZA" sz="2400" dirty="0"/>
              <a:t>Entry points and opportunities for training:</a:t>
            </a:r>
          </a:p>
          <a:p>
            <a:pPr marL="1085850" lvl="1" indent="-342900">
              <a:buFont typeface="Arial" panose="020B0604020202020204" pitchFamily="34" charset="0"/>
              <a:buChar char="•"/>
            </a:pPr>
            <a:r>
              <a:rPr lang="en-ZA" sz="2400" dirty="0"/>
              <a:t>Electives during medical training</a:t>
            </a:r>
          </a:p>
          <a:p>
            <a:pPr marL="1085850" lvl="1" indent="-342900">
              <a:buFont typeface="Arial" panose="020B0604020202020204" pitchFamily="34" charset="0"/>
              <a:buChar char="•"/>
            </a:pPr>
            <a:r>
              <a:rPr lang="en-ZA" sz="2400" dirty="0"/>
              <a:t>Intercalated undergrad/postgrad degrees</a:t>
            </a:r>
          </a:p>
          <a:p>
            <a:pPr marL="1085850" lvl="1" indent="-342900">
              <a:buFont typeface="Arial" panose="020B0604020202020204" pitchFamily="34" charset="0"/>
              <a:buChar char="•"/>
            </a:pPr>
            <a:r>
              <a:rPr lang="en-ZA" sz="2400" dirty="0"/>
              <a:t>Specialist training – </a:t>
            </a:r>
            <a:r>
              <a:rPr lang="en-ZA" sz="2400" dirty="0" err="1"/>
              <a:t>Mmed</a:t>
            </a:r>
            <a:r>
              <a:rPr lang="en-ZA" sz="2400" dirty="0"/>
              <a:t> research project</a:t>
            </a:r>
          </a:p>
          <a:p>
            <a:pPr marL="1085850" lvl="1" indent="-342900">
              <a:buFont typeface="Arial" panose="020B0604020202020204" pitchFamily="34" charset="0"/>
              <a:buChar char="•"/>
            </a:pPr>
            <a:r>
              <a:rPr lang="en-ZA" sz="2400" dirty="0"/>
              <a:t>Masters/PhD training full-time or while working</a:t>
            </a:r>
          </a:p>
          <a:p>
            <a:pPr marL="1085850" lvl="1" indent="-342900">
              <a:buFont typeface="Arial" panose="020B0604020202020204" pitchFamily="34" charset="0"/>
              <a:buChar char="•"/>
            </a:pPr>
            <a:r>
              <a:rPr lang="en-ZA" sz="2400" dirty="0"/>
              <a:t>Learn on job, e.g. as research medical officer</a:t>
            </a:r>
          </a:p>
        </p:txBody>
      </p:sp>
      <p:sp>
        <p:nvSpPr>
          <p:cNvPr id="3" name="Title 2">
            <a:extLst>
              <a:ext uri="{FF2B5EF4-FFF2-40B4-BE49-F238E27FC236}">
                <a16:creationId xmlns:a16="http://schemas.microsoft.com/office/drawing/2014/main" id="{DF100252-0EF1-4757-BC5D-26337D83D70D}"/>
              </a:ext>
            </a:extLst>
          </p:cNvPr>
          <p:cNvSpPr>
            <a:spLocks noGrp="1"/>
          </p:cNvSpPr>
          <p:nvPr>
            <p:ph type="title"/>
          </p:nvPr>
        </p:nvSpPr>
        <p:spPr/>
        <p:txBody>
          <a:bodyPr/>
          <a:lstStyle/>
          <a:p>
            <a:r>
              <a:rPr lang="en-ZA" sz="4000" dirty="0"/>
              <a:t>Clinical research career pathways</a:t>
            </a:r>
            <a:endParaRPr lang="en-ZA" dirty="0"/>
          </a:p>
        </p:txBody>
      </p:sp>
      <p:pic>
        <p:nvPicPr>
          <p:cNvPr id="4" name="Picture 3">
            <a:extLst>
              <a:ext uri="{FF2B5EF4-FFF2-40B4-BE49-F238E27FC236}">
                <a16:creationId xmlns:a16="http://schemas.microsoft.com/office/drawing/2014/main" id="{A23DE615-ED46-4C5D-B381-56453B470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759" y="5040050"/>
            <a:ext cx="2460482" cy="1640321"/>
          </a:xfrm>
          <a:prstGeom prst="rect">
            <a:avLst/>
          </a:prstGeom>
        </p:spPr>
      </p:pic>
    </p:spTree>
    <p:extLst>
      <p:ext uri="{BB962C8B-B14F-4D97-AF65-F5344CB8AC3E}">
        <p14:creationId xmlns:p14="http://schemas.microsoft.com/office/powerpoint/2010/main" val="285645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F7E20D-EBFB-4122-9792-72BD7E703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003" y="5068828"/>
            <a:ext cx="2398485" cy="1600532"/>
          </a:xfrm>
          <a:prstGeom prst="rect">
            <a:avLst/>
          </a:prstGeom>
        </p:spPr>
      </p:pic>
      <p:sp>
        <p:nvSpPr>
          <p:cNvPr id="2" name="Content Placeholder 1">
            <a:extLst>
              <a:ext uri="{FF2B5EF4-FFF2-40B4-BE49-F238E27FC236}">
                <a16:creationId xmlns:a16="http://schemas.microsoft.com/office/drawing/2014/main" id="{E8FC0E25-DAA3-4160-8782-B7767260DB8D}"/>
              </a:ext>
            </a:extLst>
          </p:cNvPr>
          <p:cNvSpPr>
            <a:spLocks noGrp="1"/>
          </p:cNvSpPr>
          <p:nvPr>
            <p:ph idx="1"/>
          </p:nvPr>
        </p:nvSpPr>
        <p:spPr/>
        <p:txBody>
          <a:bodyPr>
            <a:normAutofit/>
          </a:bodyPr>
          <a:lstStyle/>
          <a:p>
            <a:pPr marL="342900" indent="-342900">
              <a:buFont typeface="Arial" panose="020B0604020202020204" pitchFamily="34" charset="0"/>
              <a:buChar char="•"/>
            </a:pPr>
            <a:r>
              <a:rPr lang="en-ZA" sz="2400" dirty="0"/>
              <a:t>Excellent globally, relevant locally</a:t>
            </a:r>
          </a:p>
          <a:p>
            <a:pPr marL="342900" indent="-342900">
              <a:buFont typeface="Arial" panose="020B0604020202020204" pitchFamily="34" charset="0"/>
              <a:buChar char="•"/>
            </a:pPr>
            <a:r>
              <a:rPr lang="en-ZA" sz="2400" dirty="0"/>
              <a:t>Awareness of landscape – find niche</a:t>
            </a:r>
          </a:p>
          <a:p>
            <a:pPr marL="342900" indent="-342900">
              <a:buFont typeface="Arial" panose="020B0604020202020204" pitchFamily="34" charset="0"/>
              <a:buChar char="•"/>
            </a:pPr>
            <a:r>
              <a:rPr lang="en-ZA" sz="2400" dirty="0"/>
              <a:t>Entrepreneurial approach to funding and collaboration</a:t>
            </a:r>
          </a:p>
          <a:p>
            <a:pPr marL="342900" indent="-342900">
              <a:buFont typeface="Arial" panose="020B0604020202020204" pitchFamily="34" charset="0"/>
              <a:buChar char="•"/>
            </a:pPr>
            <a:r>
              <a:rPr lang="en-ZA" sz="2400" dirty="0"/>
              <a:t>Scientific research relies heavily on ‘soft’ funding</a:t>
            </a:r>
          </a:p>
          <a:p>
            <a:pPr marL="342900" indent="-342900">
              <a:buFont typeface="Arial" panose="020B0604020202020204" pitchFamily="34" charset="0"/>
              <a:buChar char="•"/>
            </a:pPr>
            <a:r>
              <a:rPr lang="en-ZA" sz="2400" dirty="0"/>
              <a:t>There are insufficient institutionally-funded scientific posts for all who wish to be researchers (esp. research leaders)</a:t>
            </a:r>
          </a:p>
          <a:p>
            <a:pPr marL="342900" indent="-342900">
              <a:buFont typeface="Arial" panose="020B0604020202020204" pitchFamily="34" charset="0"/>
              <a:buChar char="•"/>
            </a:pPr>
            <a:r>
              <a:rPr lang="en-ZA" sz="2400" dirty="0"/>
              <a:t>Finding funding is an integral part of the role</a:t>
            </a:r>
          </a:p>
        </p:txBody>
      </p:sp>
      <p:sp>
        <p:nvSpPr>
          <p:cNvPr id="3" name="Title 2">
            <a:extLst>
              <a:ext uri="{FF2B5EF4-FFF2-40B4-BE49-F238E27FC236}">
                <a16:creationId xmlns:a16="http://schemas.microsoft.com/office/drawing/2014/main" id="{81A3EFEC-D335-40F5-A2FD-34ACF729C85F}"/>
              </a:ext>
            </a:extLst>
          </p:cNvPr>
          <p:cNvSpPr>
            <a:spLocks noGrp="1"/>
          </p:cNvSpPr>
          <p:nvPr>
            <p:ph type="title"/>
          </p:nvPr>
        </p:nvSpPr>
        <p:spPr/>
        <p:txBody>
          <a:bodyPr>
            <a:normAutofit fontScale="90000"/>
          </a:bodyPr>
          <a:lstStyle/>
          <a:p>
            <a:r>
              <a:rPr lang="en-ZA" dirty="0"/>
              <a:t>Health research: </a:t>
            </a:r>
            <a:br>
              <a:rPr lang="en-ZA" dirty="0"/>
            </a:br>
            <a:r>
              <a:rPr lang="en-ZA" dirty="0"/>
              <a:t>excellence, relevance &amp; funding</a:t>
            </a:r>
          </a:p>
        </p:txBody>
      </p:sp>
    </p:spTree>
    <p:extLst>
      <p:ext uri="{BB962C8B-B14F-4D97-AF65-F5344CB8AC3E}">
        <p14:creationId xmlns:p14="http://schemas.microsoft.com/office/powerpoint/2010/main" val="308645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342900" indent="-342900">
              <a:buFont typeface="Arial" panose="020B0604020202020204" pitchFamily="34" charset="0"/>
              <a:buChar char="•"/>
            </a:pPr>
            <a:r>
              <a:rPr lang="en-ZA" sz="2400" dirty="0"/>
              <a:t>One of the main ways to fund the science you want to do</a:t>
            </a:r>
          </a:p>
          <a:p>
            <a:pPr marL="342900" indent="-342900">
              <a:buFont typeface="Arial" panose="020B0604020202020204" pitchFamily="34" charset="0"/>
              <a:buChar char="•"/>
            </a:pPr>
            <a:r>
              <a:rPr lang="en-ZA" sz="2400" dirty="0"/>
              <a:t>To train scientists</a:t>
            </a:r>
          </a:p>
          <a:p>
            <a:pPr marL="342900" indent="-342900">
              <a:buFont typeface="Arial" panose="020B0604020202020204" pitchFamily="34" charset="0"/>
              <a:buChar char="•"/>
            </a:pPr>
            <a:r>
              <a:rPr lang="en-ZA" sz="2400" dirty="0"/>
              <a:t>To develop infrastructural capacity</a:t>
            </a:r>
          </a:p>
          <a:p>
            <a:pPr marL="342900" indent="-342900">
              <a:buFont typeface="Arial" panose="020B0604020202020204" pitchFamily="34" charset="0"/>
              <a:buChar char="•"/>
            </a:pPr>
            <a:r>
              <a:rPr lang="en-ZA" sz="2400" dirty="0"/>
              <a:t>To build collaborations</a:t>
            </a:r>
          </a:p>
          <a:p>
            <a:pPr marL="342900" indent="-342900">
              <a:buFont typeface="Arial" panose="020B0604020202020204" pitchFamily="34" charset="0"/>
              <a:buChar char="•"/>
            </a:pPr>
            <a:r>
              <a:rPr lang="en-ZA" sz="2400" dirty="0"/>
              <a:t>Successfully obtaining grants improves your scientific CV</a:t>
            </a:r>
          </a:p>
        </p:txBody>
      </p:sp>
      <p:sp>
        <p:nvSpPr>
          <p:cNvPr id="3" name="Title 2"/>
          <p:cNvSpPr>
            <a:spLocks noGrp="1"/>
          </p:cNvSpPr>
          <p:nvPr>
            <p:ph type="title"/>
          </p:nvPr>
        </p:nvSpPr>
        <p:spPr/>
        <p:txBody>
          <a:bodyPr>
            <a:normAutofit/>
          </a:bodyPr>
          <a:lstStyle/>
          <a:p>
            <a:r>
              <a:rPr lang="en-ZA" sz="3600" dirty="0"/>
              <a:t>Why apply for funding?</a:t>
            </a:r>
          </a:p>
        </p:txBody>
      </p:sp>
      <p:sp>
        <p:nvSpPr>
          <p:cNvPr id="4" name="TextBox 3"/>
          <p:cNvSpPr txBox="1"/>
          <p:nvPr/>
        </p:nvSpPr>
        <p:spPr>
          <a:xfrm>
            <a:off x="457200" y="4869160"/>
            <a:ext cx="8229600" cy="707886"/>
          </a:xfrm>
          <a:prstGeom prst="rect">
            <a:avLst/>
          </a:prstGeom>
          <a:noFill/>
        </p:spPr>
        <p:txBody>
          <a:bodyPr wrap="square" rtlCol="0">
            <a:spAutoFit/>
          </a:bodyPr>
          <a:lstStyle/>
          <a:p>
            <a:pPr algn="ctr"/>
            <a:r>
              <a:rPr lang="en-ZA" sz="2000" dirty="0">
                <a:solidFill>
                  <a:srgbClr val="000066"/>
                </a:solidFill>
              </a:rPr>
              <a:t>Ultimately, health research grants allow for important research to tackle the disease burden</a:t>
            </a:r>
          </a:p>
        </p:txBody>
      </p:sp>
    </p:spTree>
    <p:extLst>
      <p:ext uri="{BB962C8B-B14F-4D97-AF65-F5344CB8AC3E}">
        <p14:creationId xmlns:p14="http://schemas.microsoft.com/office/powerpoint/2010/main" val="329375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CCAE1A-A5C3-4C68-9B7E-71F2F1C9AC94}"/>
              </a:ext>
            </a:extLst>
          </p:cNvPr>
          <p:cNvSpPr>
            <a:spLocks noGrp="1"/>
          </p:cNvSpPr>
          <p:nvPr>
            <p:ph idx="1"/>
          </p:nvPr>
        </p:nvSpPr>
        <p:spPr/>
        <p:txBody>
          <a:bodyPr>
            <a:normAutofit/>
          </a:bodyPr>
          <a:lstStyle/>
          <a:p>
            <a:pPr marL="342900" indent="-342900">
              <a:buFont typeface="Arial" panose="020B0604020202020204" pitchFamily="34" charset="0"/>
              <a:buChar char="•"/>
            </a:pPr>
            <a:r>
              <a:rPr lang="en-ZA" sz="2400" dirty="0"/>
              <a:t>What is needed to do the research?</a:t>
            </a:r>
          </a:p>
          <a:p>
            <a:pPr marL="342900" indent="-342900">
              <a:buFont typeface="Arial" panose="020B0604020202020204" pitchFamily="34" charset="0"/>
              <a:buChar char="•"/>
            </a:pPr>
            <a:r>
              <a:rPr lang="en-ZA" sz="2400" dirty="0"/>
              <a:t>Can you conduct it on your own?</a:t>
            </a:r>
          </a:p>
          <a:p>
            <a:pPr marL="342900" indent="-342900">
              <a:buFont typeface="Arial" panose="020B0604020202020204" pitchFamily="34" charset="0"/>
              <a:buChar char="•"/>
            </a:pPr>
            <a:r>
              <a:rPr lang="en-ZA" sz="2400" dirty="0"/>
              <a:t>Who should you work with?</a:t>
            </a:r>
          </a:p>
          <a:p>
            <a:pPr marL="342900" indent="-342900">
              <a:buFont typeface="Arial" panose="020B0604020202020204" pitchFamily="34" charset="0"/>
              <a:buChar char="•"/>
            </a:pPr>
            <a:r>
              <a:rPr lang="en-ZA" sz="2400" dirty="0"/>
              <a:t>What are the relevant funding schemes?</a:t>
            </a:r>
          </a:p>
          <a:p>
            <a:pPr marL="342900" indent="-342900">
              <a:buFont typeface="Arial" panose="020B0604020202020204" pitchFamily="34" charset="0"/>
              <a:buChar char="•"/>
            </a:pPr>
            <a:r>
              <a:rPr lang="en-ZA" sz="2400" dirty="0"/>
              <a:t>What is the contemporary funding situation like?</a:t>
            </a:r>
          </a:p>
        </p:txBody>
      </p:sp>
      <p:sp>
        <p:nvSpPr>
          <p:cNvPr id="3" name="Title 2">
            <a:extLst>
              <a:ext uri="{FF2B5EF4-FFF2-40B4-BE49-F238E27FC236}">
                <a16:creationId xmlns:a16="http://schemas.microsoft.com/office/drawing/2014/main" id="{995BF999-0F63-4B75-8737-515328CCDE85}"/>
              </a:ext>
            </a:extLst>
          </p:cNvPr>
          <p:cNvSpPr>
            <a:spLocks noGrp="1"/>
          </p:cNvSpPr>
          <p:nvPr>
            <p:ph type="title"/>
          </p:nvPr>
        </p:nvSpPr>
        <p:spPr/>
        <p:txBody>
          <a:bodyPr/>
          <a:lstStyle/>
          <a:p>
            <a:r>
              <a:rPr lang="en-ZA" sz="4000" dirty="0"/>
              <a:t>Funding: ask yourself</a:t>
            </a:r>
            <a:endParaRPr lang="en-ZA" dirty="0"/>
          </a:p>
        </p:txBody>
      </p:sp>
      <p:pic>
        <p:nvPicPr>
          <p:cNvPr id="4" name="Picture 3">
            <a:extLst>
              <a:ext uri="{FF2B5EF4-FFF2-40B4-BE49-F238E27FC236}">
                <a16:creationId xmlns:a16="http://schemas.microsoft.com/office/drawing/2014/main" id="{01F830D6-22B3-4A33-A493-57DDB42C6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44722"/>
            <a:ext cx="2887969" cy="1918400"/>
          </a:xfrm>
          <a:prstGeom prst="rect">
            <a:avLst/>
          </a:prstGeom>
        </p:spPr>
      </p:pic>
      <p:pic>
        <p:nvPicPr>
          <p:cNvPr id="5" name="Picture 4">
            <a:extLst>
              <a:ext uri="{FF2B5EF4-FFF2-40B4-BE49-F238E27FC236}">
                <a16:creationId xmlns:a16="http://schemas.microsoft.com/office/drawing/2014/main" id="{8468D0AA-E20B-450F-A3C7-72B6706E2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868" y="4750960"/>
            <a:ext cx="2755620" cy="1918400"/>
          </a:xfrm>
          <a:prstGeom prst="rect">
            <a:avLst/>
          </a:prstGeom>
        </p:spPr>
      </p:pic>
    </p:spTree>
    <p:extLst>
      <p:ext uri="{BB962C8B-B14F-4D97-AF65-F5344CB8AC3E}">
        <p14:creationId xmlns:p14="http://schemas.microsoft.com/office/powerpoint/2010/main" val="268228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1EF4A-A0C2-48F0-BDDF-FE2750C99937}"/>
              </a:ext>
            </a:extLst>
          </p:cNvPr>
          <p:cNvSpPr>
            <a:spLocks noGrp="1"/>
          </p:cNvSpPr>
          <p:nvPr>
            <p:ph idx="1"/>
          </p:nvPr>
        </p:nvSpPr>
        <p:spPr>
          <a:xfrm>
            <a:off x="457200" y="1484784"/>
            <a:ext cx="8229600" cy="4525963"/>
          </a:xfrm>
        </p:spPr>
        <p:txBody>
          <a:bodyPr>
            <a:normAutofit/>
          </a:bodyPr>
          <a:lstStyle/>
          <a:p>
            <a:pPr marL="342900" indent="-342900">
              <a:buFont typeface="Arial" panose="020B0604020202020204" pitchFamily="34" charset="0"/>
              <a:buChar char="•"/>
            </a:pPr>
            <a:r>
              <a:rPr lang="en-ZA" sz="2400" dirty="0"/>
              <a:t>Fellowships / investigator grants</a:t>
            </a:r>
          </a:p>
          <a:p>
            <a:pPr marL="342900" indent="-342900">
              <a:buFont typeface="Arial" panose="020B0604020202020204" pitchFamily="34" charset="0"/>
              <a:buChar char="•"/>
            </a:pPr>
            <a:r>
              <a:rPr lang="en-ZA" sz="2400" dirty="0"/>
              <a:t>Seed grants</a:t>
            </a:r>
          </a:p>
          <a:p>
            <a:pPr marL="342900" indent="-342900">
              <a:buFont typeface="Arial" panose="020B0604020202020204" pitchFamily="34" charset="0"/>
              <a:buChar char="•"/>
            </a:pPr>
            <a:r>
              <a:rPr lang="en-ZA" sz="2400" dirty="0"/>
              <a:t>Project grants</a:t>
            </a:r>
          </a:p>
          <a:p>
            <a:pPr marL="342900" indent="-342900">
              <a:buFont typeface="Arial" panose="020B0604020202020204" pitchFamily="34" charset="0"/>
              <a:buChar char="•"/>
            </a:pPr>
            <a:r>
              <a:rPr lang="en-ZA" sz="2400" dirty="0"/>
              <a:t>Programme grants</a:t>
            </a:r>
          </a:p>
          <a:p>
            <a:pPr marL="342900" indent="-342900">
              <a:buFont typeface="Arial" panose="020B0604020202020204" pitchFamily="34" charset="0"/>
              <a:buChar char="•"/>
            </a:pPr>
            <a:r>
              <a:rPr lang="en-ZA" sz="2400" dirty="0"/>
              <a:t>Training grants</a:t>
            </a:r>
          </a:p>
          <a:p>
            <a:pPr marL="342900" indent="-342900">
              <a:buFont typeface="Arial" panose="020B0604020202020204" pitchFamily="34" charset="0"/>
              <a:buChar char="•"/>
            </a:pPr>
            <a:r>
              <a:rPr lang="en-ZA" sz="2400" dirty="0"/>
              <a:t>Travel / meeting grants</a:t>
            </a:r>
          </a:p>
          <a:p>
            <a:pPr marL="342900" indent="-342900">
              <a:buFont typeface="Arial" panose="020B0604020202020204" pitchFamily="34" charset="0"/>
              <a:buChar char="•"/>
            </a:pPr>
            <a:r>
              <a:rPr lang="en-ZA" sz="2400" dirty="0"/>
              <a:t>Public engagement grants</a:t>
            </a:r>
          </a:p>
          <a:p>
            <a:pPr marL="342900" indent="-342900">
              <a:buFont typeface="Arial" panose="020B0604020202020204" pitchFamily="34" charset="0"/>
              <a:buChar char="•"/>
            </a:pPr>
            <a:r>
              <a:rPr lang="en-ZA" sz="2400" dirty="0"/>
              <a:t>Infrastructure grants</a:t>
            </a:r>
          </a:p>
          <a:p>
            <a:pPr marL="342900" indent="-342900">
              <a:buFont typeface="Arial" panose="020B0604020202020204" pitchFamily="34" charset="0"/>
              <a:buChar char="•"/>
            </a:pPr>
            <a:r>
              <a:rPr lang="en-ZA" sz="2400" dirty="0"/>
              <a:t>Technology development grants</a:t>
            </a:r>
          </a:p>
        </p:txBody>
      </p:sp>
      <p:sp>
        <p:nvSpPr>
          <p:cNvPr id="3" name="Title 2">
            <a:extLst>
              <a:ext uri="{FF2B5EF4-FFF2-40B4-BE49-F238E27FC236}">
                <a16:creationId xmlns:a16="http://schemas.microsoft.com/office/drawing/2014/main" id="{263AF25F-A61F-473A-9C7C-0DDD489CC1B5}"/>
              </a:ext>
            </a:extLst>
          </p:cNvPr>
          <p:cNvSpPr>
            <a:spLocks noGrp="1"/>
          </p:cNvSpPr>
          <p:nvPr>
            <p:ph type="title"/>
          </p:nvPr>
        </p:nvSpPr>
        <p:spPr/>
        <p:txBody>
          <a:bodyPr/>
          <a:lstStyle/>
          <a:p>
            <a:r>
              <a:rPr lang="en-ZA" sz="4000" dirty="0"/>
              <a:t>Types of grants</a:t>
            </a:r>
            <a:endParaRPr lang="en-ZA" dirty="0"/>
          </a:p>
        </p:txBody>
      </p:sp>
      <p:pic>
        <p:nvPicPr>
          <p:cNvPr id="4" name="Picture 3">
            <a:extLst>
              <a:ext uri="{FF2B5EF4-FFF2-40B4-BE49-F238E27FC236}">
                <a16:creationId xmlns:a16="http://schemas.microsoft.com/office/drawing/2014/main" id="{B15A96EC-C8E0-428A-B637-0C1C2EEEF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4941168"/>
            <a:ext cx="2592288" cy="1728192"/>
          </a:xfrm>
          <a:prstGeom prst="rect">
            <a:avLst/>
          </a:prstGeom>
        </p:spPr>
      </p:pic>
    </p:spTree>
    <p:extLst>
      <p:ext uri="{BB962C8B-B14F-4D97-AF65-F5344CB8AC3E}">
        <p14:creationId xmlns:p14="http://schemas.microsoft.com/office/powerpoint/2010/main" val="232423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342900" indent="-342900">
              <a:buFont typeface="Arial" panose="020B0604020202020204" pitchFamily="34" charset="0"/>
              <a:buChar char="•"/>
            </a:pPr>
            <a:r>
              <a:rPr lang="en-ZA" sz="2400" dirty="0"/>
              <a:t>Institutional</a:t>
            </a:r>
          </a:p>
          <a:p>
            <a:pPr marL="342900" indent="-342900">
              <a:buFont typeface="Arial" panose="020B0604020202020204" pitchFamily="34" charset="0"/>
              <a:buChar char="•"/>
            </a:pPr>
            <a:r>
              <a:rPr lang="en-ZA" sz="2400" dirty="0"/>
              <a:t>Government, local/foreign</a:t>
            </a:r>
          </a:p>
          <a:p>
            <a:pPr marL="1085850" lvl="1" indent="-342900">
              <a:buFont typeface="Arial" panose="020B0604020202020204" pitchFamily="34" charset="0"/>
              <a:buChar char="•"/>
            </a:pPr>
            <a:r>
              <a:rPr lang="en-ZA" dirty="0"/>
              <a:t>Country specific differences</a:t>
            </a:r>
          </a:p>
          <a:p>
            <a:pPr marL="342900" indent="-342900">
              <a:buFont typeface="Arial" panose="020B0604020202020204" pitchFamily="34" charset="0"/>
              <a:buChar char="•"/>
            </a:pPr>
            <a:r>
              <a:rPr lang="en-ZA" sz="2400" dirty="0"/>
              <a:t>Charitable and NGOs (foundations, trusts)</a:t>
            </a:r>
          </a:p>
          <a:p>
            <a:pPr marL="342900" indent="-342900">
              <a:buFont typeface="Arial" panose="020B0604020202020204" pitchFamily="34" charset="0"/>
              <a:buChar char="•"/>
            </a:pPr>
            <a:r>
              <a:rPr lang="en-ZA" sz="2400" dirty="0"/>
              <a:t>Industry</a:t>
            </a:r>
          </a:p>
          <a:p>
            <a:pPr marL="342900" indent="-342900">
              <a:buFont typeface="Arial" panose="020B0604020202020204" pitchFamily="34" charset="0"/>
              <a:buChar char="•"/>
            </a:pPr>
            <a:r>
              <a:rPr lang="en-ZA" sz="2400" dirty="0"/>
              <a:t>Partnership initiatives</a:t>
            </a:r>
          </a:p>
          <a:p>
            <a:endParaRPr lang="en-ZA" sz="2400" dirty="0"/>
          </a:p>
        </p:txBody>
      </p:sp>
      <p:sp>
        <p:nvSpPr>
          <p:cNvPr id="3" name="Title 2"/>
          <p:cNvSpPr>
            <a:spLocks noGrp="1"/>
          </p:cNvSpPr>
          <p:nvPr>
            <p:ph type="title"/>
          </p:nvPr>
        </p:nvSpPr>
        <p:spPr/>
        <p:txBody>
          <a:bodyPr>
            <a:normAutofit/>
          </a:bodyPr>
          <a:lstStyle/>
          <a:p>
            <a:r>
              <a:rPr lang="en-ZA" sz="3600" dirty="0"/>
              <a:t>Funders</a:t>
            </a:r>
          </a:p>
        </p:txBody>
      </p:sp>
    </p:spTree>
    <p:extLst>
      <p:ext uri="{BB962C8B-B14F-4D97-AF65-F5344CB8AC3E}">
        <p14:creationId xmlns:p14="http://schemas.microsoft.com/office/powerpoint/2010/main" val="2434254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1975</TotalTime>
  <Words>2915</Words>
  <Application>Microsoft Office PowerPoint</Application>
  <PresentationFormat>On-screen Show (4:3)</PresentationFormat>
  <Paragraphs>287</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avenir medium</vt:lpstr>
      <vt:lpstr>Calibri</vt:lpstr>
      <vt:lpstr>Helvetica</vt:lpstr>
      <vt:lpstr>Helvetica Neue</vt:lpstr>
      <vt:lpstr>Office Theme</vt:lpstr>
      <vt:lpstr>Funding options for early-stage researchers</vt:lpstr>
      <vt:lpstr>What could be your role?</vt:lpstr>
      <vt:lpstr>What could be your role?</vt:lpstr>
      <vt:lpstr>Clinical research career pathways</vt:lpstr>
      <vt:lpstr>Health research:  excellence, relevance &amp; funding</vt:lpstr>
      <vt:lpstr>Why apply for funding?</vt:lpstr>
      <vt:lpstr>Funding: ask yourself</vt:lpstr>
      <vt:lpstr>Types of grants</vt:lpstr>
      <vt:lpstr>Funders</vt:lpstr>
      <vt:lpstr>Institutional</vt:lpstr>
      <vt:lpstr>Institutional</vt:lpstr>
      <vt:lpstr>Institutional (and beyond)</vt:lpstr>
      <vt:lpstr>National funding</vt:lpstr>
      <vt:lpstr>International funding…</vt:lpstr>
      <vt:lpstr>National Research Foundation</vt:lpstr>
      <vt:lpstr>SA Medical Research Council</vt:lpstr>
      <vt:lpstr>Calls targeted at health professionals</vt:lpstr>
      <vt:lpstr>Calls targeted at health professionals</vt:lpstr>
      <vt:lpstr>Harry Crossley Clinical Research Fellowships</vt:lpstr>
      <vt:lpstr>Ad hoc calls</vt:lpstr>
      <vt:lpstr>International Early/Mid-Career Awards</vt:lpstr>
      <vt:lpstr>Interactive career tool (UK)</vt:lpstr>
      <vt:lpstr>Interactive career tool (UK)</vt:lpstr>
      <vt:lpstr>Support available</vt:lpstr>
      <vt:lpstr>Support is available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Choveaux</dc:creator>
  <cp:lastModifiedBy>Yolande Harley</cp:lastModifiedBy>
  <cp:revision>151</cp:revision>
  <dcterms:created xsi:type="dcterms:W3CDTF">2020-09-20T13:23:03Z</dcterms:created>
  <dcterms:modified xsi:type="dcterms:W3CDTF">2021-10-25T15:30:42Z</dcterms:modified>
</cp:coreProperties>
</file>