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6" r:id="rId2"/>
    <p:sldId id="274"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8" d="100"/>
          <a:sy n="98" d="100"/>
        </p:scale>
        <p:origin x="116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A2EAE8-F6C7-4609-AF74-DFFB7E11BE5B}" type="datetimeFigureOut">
              <a:rPr lang="en-US" smtClean="0"/>
              <a:pPr/>
              <a:t>10/27/2017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17DDD2-A4DE-4EF5-80CB-55D7FA1A4189}" type="slidenum">
              <a:rPr lang="en-US" smtClean="0"/>
              <a:pPr/>
              <a:t>‹#›</a:t>
            </a:fld>
            <a:endParaRPr lang="en-US"/>
          </a:p>
        </p:txBody>
      </p:sp>
    </p:spTree>
    <p:extLst>
      <p:ext uri="{BB962C8B-B14F-4D97-AF65-F5344CB8AC3E}">
        <p14:creationId xmlns:p14="http://schemas.microsoft.com/office/powerpoint/2010/main" val="2163323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ZA" dirty="0"/>
              <a:t>Apparently, when 1</a:t>
            </a:r>
            <a:r>
              <a:rPr lang="en-ZA" baseline="30000" dirty="0"/>
              <a:t>st</a:t>
            </a:r>
            <a:r>
              <a:rPr lang="en-ZA" dirty="0"/>
              <a:t> medical students began their clinical years there were no qualified dermatologists in South Africa.</a:t>
            </a:r>
          </a:p>
          <a:p>
            <a:r>
              <a:rPr lang="en-ZA" dirty="0"/>
              <a:t>Remembered</a:t>
            </a:r>
            <a:r>
              <a:rPr lang="en-ZA" baseline="0" dirty="0"/>
              <a:t> as  highly cultured and  competent lecturer and diagnostician.</a:t>
            </a:r>
            <a:endParaRPr lang="en-US" dirty="0"/>
          </a:p>
        </p:txBody>
      </p:sp>
      <p:sp>
        <p:nvSpPr>
          <p:cNvPr id="4" name="Slide Number Placeholder 3"/>
          <p:cNvSpPr>
            <a:spLocks noGrp="1"/>
          </p:cNvSpPr>
          <p:nvPr>
            <p:ph type="sldNum" sz="quarter" idx="10"/>
          </p:nvPr>
        </p:nvSpPr>
        <p:spPr/>
        <p:txBody>
          <a:bodyPr/>
          <a:lstStyle/>
          <a:p>
            <a:fld id="{8E17DDD2-A4DE-4EF5-80CB-55D7FA1A4189}" type="slidenum">
              <a:rPr lang="en-US" smtClean="0"/>
              <a:pPr/>
              <a:t>3</a:t>
            </a:fld>
            <a:endParaRPr lang="en-US"/>
          </a:p>
        </p:txBody>
      </p:sp>
    </p:spTree>
    <p:extLst>
      <p:ext uri="{BB962C8B-B14F-4D97-AF65-F5344CB8AC3E}">
        <p14:creationId xmlns:p14="http://schemas.microsoft.com/office/powerpoint/2010/main" val="2430509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ZA" dirty="0"/>
              <a:t>Revolutionary changes in all departments at hospital. The honorary system was abolished and</a:t>
            </a:r>
            <a:r>
              <a:rPr lang="en-ZA" baseline="0" dirty="0"/>
              <a:t> a joint agreement was drawn up bet PA and </a:t>
            </a:r>
            <a:r>
              <a:rPr lang="en-ZA" baseline="0" dirty="0" err="1"/>
              <a:t>Depta</a:t>
            </a:r>
            <a:r>
              <a:rPr lang="en-ZA" baseline="0" dirty="0"/>
              <a:t> were now paid on a </a:t>
            </a:r>
            <a:r>
              <a:rPr lang="en-ZA" baseline="0" dirty="0" err="1"/>
              <a:t>sessional</a:t>
            </a:r>
            <a:r>
              <a:rPr lang="en-ZA" baseline="0" dirty="0"/>
              <a:t> basis. Controversial – while this forged a closer relationship with our parent discipline </a:t>
            </a:r>
            <a:r>
              <a:rPr lang="en-ZA" baseline="0" dirty="0" err="1"/>
              <a:t>i.e</a:t>
            </a:r>
            <a:r>
              <a:rPr lang="en-ZA" baseline="0" dirty="0"/>
              <a:t> Internal Medicine, to secure the necessary funds to advance the department academically would be very limited as part of a larger group. </a:t>
            </a:r>
          </a:p>
          <a:p>
            <a:endParaRPr lang="en-US" dirty="0"/>
          </a:p>
        </p:txBody>
      </p:sp>
      <p:sp>
        <p:nvSpPr>
          <p:cNvPr id="4" name="Slide Number Placeholder 3"/>
          <p:cNvSpPr>
            <a:spLocks noGrp="1"/>
          </p:cNvSpPr>
          <p:nvPr>
            <p:ph type="sldNum" sz="quarter" idx="10"/>
          </p:nvPr>
        </p:nvSpPr>
        <p:spPr/>
        <p:txBody>
          <a:bodyPr/>
          <a:lstStyle/>
          <a:p>
            <a:fld id="{8E17DDD2-A4DE-4EF5-80CB-55D7FA1A4189}" type="slidenum">
              <a:rPr lang="en-US" smtClean="0"/>
              <a:pPr/>
              <a:t>7</a:t>
            </a:fld>
            <a:endParaRPr lang="en-US"/>
          </a:p>
        </p:txBody>
      </p:sp>
    </p:spTree>
    <p:extLst>
      <p:ext uri="{BB962C8B-B14F-4D97-AF65-F5344CB8AC3E}">
        <p14:creationId xmlns:p14="http://schemas.microsoft.com/office/powerpoint/2010/main" val="41358928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ZA" dirty="0"/>
              <a:t>Although</a:t>
            </a:r>
            <a:r>
              <a:rPr lang="en-ZA" baseline="0" dirty="0"/>
              <a:t> these were the pioneers who paved the </a:t>
            </a:r>
            <a:r>
              <a:rPr lang="en-ZA" baseline="0" dirty="0" err="1"/>
              <a:t>way,energetic</a:t>
            </a:r>
            <a:r>
              <a:rPr lang="en-ZA" baseline="0" dirty="0"/>
              <a:t> heads of departments followed who transformed the department into an excellent clinical unit. </a:t>
            </a:r>
            <a:endParaRPr lang="en-US" dirty="0"/>
          </a:p>
        </p:txBody>
      </p:sp>
      <p:sp>
        <p:nvSpPr>
          <p:cNvPr id="4" name="Slide Number Placeholder 3"/>
          <p:cNvSpPr>
            <a:spLocks noGrp="1"/>
          </p:cNvSpPr>
          <p:nvPr>
            <p:ph type="sldNum" sz="quarter" idx="10"/>
          </p:nvPr>
        </p:nvSpPr>
        <p:spPr/>
        <p:txBody>
          <a:bodyPr/>
          <a:lstStyle/>
          <a:p>
            <a:fld id="{8E17DDD2-A4DE-4EF5-80CB-55D7FA1A4189}" type="slidenum">
              <a:rPr lang="en-US" smtClean="0"/>
              <a:pPr/>
              <a:t>9</a:t>
            </a:fld>
            <a:endParaRPr lang="en-US"/>
          </a:p>
        </p:txBody>
      </p:sp>
    </p:spTree>
    <p:extLst>
      <p:ext uri="{BB962C8B-B14F-4D97-AF65-F5344CB8AC3E}">
        <p14:creationId xmlns:p14="http://schemas.microsoft.com/office/powerpoint/2010/main" val="41111332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ZA" dirty="0"/>
              <a:t>Catch you in passage to see an interesting patient</a:t>
            </a:r>
          </a:p>
          <a:p>
            <a:r>
              <a:rPr lang="en-ZA" dirty="0"/>
              <a:t>Anecdote </a:t>
            </a:r>
            <a:endParaRPr lang="en-US" dirty="0"/>
          </a:p>
        </p:txBody>
      </p:sp>
      <p:sp>
        <p:nvSpPr>
          <p:cNvPr id="4" name="Slide Number Placeholder 3"/>
          <p:cNvSpPr>
            <a:spLocks noGrp="1"/>
          </p:cNvSpPr>
          <p:nvPr>
            <p:ph type="sldNum" sz="quarter" idx="10"/>
          </p:nvPr>
        </p:nvSpPr>
        <p:spPr/>
        <p:txBody>
          <a:bodyPr/>
          <a:lstStyle/>
          <a:p>
            <a:fld id="{8E17DDD2-A4DE-4EF5-80CB-55D7FA1A4189}" type="slidenum">
              <a:rPr lang="en-US" smtClean="0"/>
              <a:pPr/>
              <a:t>10</a:t>
            </a:fld>
            <a:endParaRPr lang="en-US"/>
          </a:p>
        </p:txBody>
      </p:sp>
    </p:spTree>
    <p:extLst>
      <p:ext uri="{BB962C8B-B14F-4D97-AF65-F5344CB8AC3E}">
        <p14:creationId xmlns:p14="http://schemas.microsoft.com/office/powerpoint/2010/main" val="18234670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ZA" dirty="0"/>
              <a:t>Slight build but enormous stature </a:t>
            </a:r>
          </a:p>
          <a:p>
            <a:r>
              <a:rPr lang="en-ZA" dirty="0"/>
              <a:t>Challenge status quo</a:t>
            </a:r>
            <a:endParaRPr lang="en-US" dirty="0"/>
          </a:p>
        </p:txBody>
      </p:sp>
      <p:sp>
        <p:nvSpPr>
          <p:cNvPr id="4" name="Slide Number Placeholder 3"/>
          <p:cNvSpPr>
            <a:spLocks noGrp="1"/>
          </p:cNvSpPr>
          <p:nvPr>
            <p:ph type="sldNum" sz="quarter" idx="10"/>
          </p:nvPr>
        </p:nvSpPr>
        <p:spPr/>
        <p:txBody>
          <a:bodyPr/>
          <a:lstStyle/>
          <a:p>
            <a:fld id="{8E17DDD2-A4DE-4EF5-80CB-55D7FA1A4189}" type="slidenum">
              <a:rPr lang="en-US" smtClean="0"/>
              <a:pPr/>
              <a:t>11</a:t>
            </a:fld>
            <a:endParaRPr lang="en-US"/>
          </a:p>
        </p:txBody>
      </p:sp>
    </p:spTree>
    <p:extLst>
      <p:ext uri="{BB962C8B-B14F-4D97-AF65-F5344CB8AC3E}">
        <p14:creationId xmlns:p14="http://schemas.microsoft.com/office/powerpoint/2010/main" val="21296067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E17DDD2-A4DE-4EF5-80CB-55D7FA1A4189}" type="slidenum">
              <a:rPr lang="en-US" smtClean="0"/>
              <a:pPr/>
              <a:t>12</a:t>
            </a:fld>
            <a:endParaRPr lang="en-US"/>
          </a:p>
        </p:txBody>
      </p:sp>
    </p:spTree>
    <p:extLst>
      <p:ext uri="{BB962C8B-B14F-4D97-AF65-F5344CB8AC3E}">
        <p14:creationId xmlns:p14="http://schemas.microsoft.com/office/powerpoint/2010/main" val="24802356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ZA" dirty="0"/>
              <a:t>3 main interests are auto-immune skin diseases, evidence based medicine and education</a:t>
            </a:r>
            <a:endParaRPr lang="en-US" dirty="0"/>
          </a:p>
        </p:txBody>
      </p:sp>
      <p:sp>
        <p:nvSpPr>
          <p:cNvPr id="4" name="Slide Number Placeholder 3"/>
          <p:cNvSpPr>
            <a:spLocks noGrp="1"/>
          </p:cNvSpPr>
          <p:nvPr>
            <p:ph type="sldNum" sz="quarter" idx="10"/>
          </p:nvPr>
        </p:nvSpPr>
        <p:spPr/>
        <p:txBody>
          <a:bodyPr/>
          <a:lstStyle/>
          <a:p>
            <a:fld id="{8E17DDD2-A4DE-4EF5-80CB-55D7FA1A4189}" type="slidenum">
              <a:rPr lang="en-US" smtClean="0"/>
              <a:pPr/>
              <a:t>13</a:t>
            </a:fld>
            <a:endParaRPr lang="en-US"/>
          </a:p>
        </p:txBody>
      </p:sp>
    </p:spTree>
    <p:extLst>
      <p:ext uri="{BB962C8B-B14F-4D97-AF65-F5344CB8AC3E}">
        <p14:creationId xmlns:p14="http://schemas.microsoft.com/office/powerpoint/2010/main" val="30308495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ZA" dirty="0"/>
              <a:t>Secured</a:t>
            </a:r>
            <a:r>
              <a:rPr lang="en-ZA" baseline="0" dirty="0"/>
              <a:t> a sizeable sum of funding to set up a world class lab.  In so doing, she has realised the vision of the pioneers of dermatology and provided the department with an opportunity to marry the science of dermatology with the clinical practice of the discipline.  The practice of medicine in the Public service is an arduous albeit gratifying experience – opportunity to salute the custodians of Dermatology at UCT  who built and continue to build this department into the excellent unit it is and congratulate </a:t>
            </a:r>
            <a:r>
              <a:rPr lang="en-ZA" baseline="0" dirty="0" err="1"/>
              <a:t>Khumalo</a:t>
            </a:r>
            <a:r>
              <a:rPr lang="en-ZA" baseline="0" dirty="0"/>
              <a:t>  on this achievement and wish the department well in this exciting endeavour. Cinderella is finally able to attend the ball in </a:t>
            </a:r>
            <a:r>
              <a:rPr lang="en-ZA" baseline="0"/>
              <a:t>full attire. </a:t>
            </a:r>
            <a:endParaRPr lang="en-ZA"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ZA" dirty="0"/>
              <a:t>Passionate educator of doctors, nurses and patients </a:t>
            </a:r>
          </a:p>
          <a:p>
            <a:endParaRPr lang="en-US" dirty="0"/>
          </a:p>
        </p:txBody>
      </p:sp>
      <p:sp>
        <p:nvSpPr>
          <p:cNvPr id="4" name="Slide Number Placeholder 3"/>
          <p:cNvSpPr>
            <a:spLocks noGrp="1"/>
          </p:cNvSpPr>
          <p:nvPr>
            <p:ph type="sldNum" sz="quarter" idx="10"/>
          </p:nvPr>
        </p:nvSpPr>
        <p:spPr/>
        <p:txBody>
          <a:bodyPr/>
          <a:lstStyle/>
          <a:p>
            <a:fld id="{8E17DDD2-A4DE-4EF5-80CB-55D7FA1A4189}" type="slidenum">
              <a:rPr lang="en-US" smtClean="0"/>
              <a:pPr/>
              <a:t>18</a:t>
            </a:fld>
            <a:endParaRPr lang="en-US"/>
          </a:p>
        </p:txBody>
      </p:sp>
    </p:spTree>
    <p:extLst>
      <p:ext uri="{BB962C8B-B14F-4D97-AF65-F5344CB8AC3E}">
        <p14:creationId xmlns:p14="http://schemas.microsoft.com/office/powerpoint/2010/main" val="36054978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6CA4835-E974-40AC-86A4-C6BA0EA1BF6A}" type="datetimeFigureOut">
              <a:rPr lang="en-US" smtClean="0"/>
              <a:pPr/>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1490DF-4199-4E7E-A095-2272DF1B13E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CA4835-E974-40AC-86A4-C6BA0EA1BF6A}" type="datetimeFigureOut">
              <a:rPr lang="en-US" smtClean="0"/>
              <a:pPr/>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1490DF-4199-4E7E-A095-2272DF1B13E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CA4835-E974-40AC-86A4-C6BA0EA1BF6A}" type="datetimeFigureOut">
              <a:rPr lang="en-US" smtClean="0"/>
              <a:pPr/>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1490DF-4199-4E7E-A095-2272DF1B13E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CA4835-E974-40AC-86A4-C6BA0EA1BF6A}" type="datetimeFigureOut">
              <a:rPr lang="en-US" smtClean="0"/>
              <a:pPr/>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1490DF-4199-4E7E-A095-2272DF1B13E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CA4835-E974-40AC-86A4-C6BA0EA1BF6A}" type="datetimeFigureOut">
              <a:rPr lang="en-US" smtClean="0"/>
              <a:pPr/>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1490DF-4199-4E7E-A095-2272DF1B13E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6CA4835-E974-40AC-86A4-C6BA0EA1BF6A}" type="datetimeFigureOut">
              <a:rPr lang="en-US" smtClean="0"/>
              <a:pPr/>
              <a:t>10/27/2017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1490DF-4199-4E7E-A095-2272DF1B13E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6CA4835-E974-40AC-86A4-C6BA0EA1BF6A}" type="datetimeFigureOut">
              <a:rPr lang="en-US" smtClean="0"/>
              <a:pPr/>
              <a:t>10/27/2017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1490DF-4199-4E7E-A095-2272DF1B13E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6CA4835-E974-40AC-86A4-C6BA0EA1BF6A}" type="datetimeFigureOut">
              <a:rPr lang="en-US" smtClean="0"/>
              <a:pPr/>
              <a:t>10/27/2017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1490DF-4199-4E7E-A095-2272DF1B13E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CA4835-E974-40AC-86A4-C6BA0EA1BF6A}" type="datetimeFigureOut">
              <a:rPr lang="en-US" smtClean="0"/>
              <a:pPr/>
              <a:t>10/27/2017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1490DF-4199-4E7E-A095-2272DF1B13E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CA4835-E974-40AC-86A4-C6BA0EA1BF6A}" type="datetimeFigureOut">
              <a:rPr lang="en-US" smtClean="0"/>
              <a:pPr/>
              <a:t>10/27/2017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1490DF-4199-4E7E-A095-2272DF1B13E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CA4835-E974-40AC-86A4-C6BA0EA1BF6A}" type="datetimeFigureOut">
              <a:rPr lang="en-US" smtClean="0"/>
              <a:pPr/>
              <a:t>10/27/2017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1490DF-4199-4E7E-A095-2272DF1B13E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CA4835-E974-40AC-86A4-C6BA0EA1BF6A}" type="datetimeFigureOut">
              <a:rPr lang="en-US" smtClean="0"/>
              <a:pPr/>
              <a:t>10/27/2017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1490DF-4199-4E7E-A095-2272DF1B13E6}"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908720"/>
            <a:ext cx="9144000" cy="1512169"/>
          </a:xfrm>
        </p:spPr>
        <p:txBody>
          <a:bodyPr>
            <a:normAutofit/>
          </a:bodyPr>
          <a:lstStyle/>
          <a:p>
            <a:r>
              <a:rPr lang="en-ZA" sz="4400" b="1" dirty="0"/>
              <a:t>HISTORY OF DERMATOLOGY AT  UCT</a:t>
            </a:r>
            <a:endParaRPr lang="en-US" sz="4400" b="1" dirty="0"/>
          </a:p>
        </p:txBody>
      </p:sp>
      <p:pic>
        <p:nvPicPr>
          <p:cNvPr id="4" name="Picture 4" descr="uctlogo"/>
          <p:cNvPicPr>
            <a:picLocks noChangeAspect="1" noChangeArrowheads="1"/>
          </p:cNvPicPr>
          <p:nvPr/>
        </p:nvPicPr>
        <p:blipFill>
          <a:blip r:embed="rId2" cstate="print"/>
          <a:srcRect/>
          <a:stretch>
            <a:fillRect/>
          </a:stretch>
        </p:blipFill>
        <p:spPr bwMode="auto">
          <a:xfrm>
            <a:off x="228600" y="5029200"/>
            <a:ext cx="1166813" cy="1524000"/>
          </a:xfrm>
          <a:prstGeom prst="rect">
            <a:avLst/>
          </a:prstGeom>
          <a:noFill/>
          <a:ln w="9525">
            <a:noFill/>
            <a:miter lim="800000"/>
            <a:headEnd/>
            <a:tailEnd/>
          </a:ln>
        </p:spPr>
      </p:pic>
      <p:sp>
        <p:nvSpPr>
          <p:cNvPr id="5" name="Rectangle 4"/>
          <p:cNvSpPr/>
          <p:nvPr/>
        </p:nvSpPr>
        <p:spPr>
          <a:xfrm>
            <a:off x="1547664" y="3429000"/>
            <a:ext cx="5760640" cy="978729"/>
          </a:xfrm>
          <a:prstGeom prst="rect">
            <a:avLst/>
          </a:prstGeom>
        </p:spPr>
        <p:txBody>
          <a:bodyPr wrap="square">
            <a:spAutoFit/>
          </a:bodyPr>
          <a:lstStyle/>
          <a:p>
            <a:pPr algn="ctr">
              <a:lnSpc>
                <a:spcPct val="90000"/>
              </a:lnSpc>
              <a:defRPr/>
            </a:pPr>
            <a:r>
              <a:rPr lang="en-US" sz="1600" dirty="0" smtClean="0"/>
              <a:t>Dr </a:t>
            </a:r>
            <a:r>
              <a:rPr lang="en-US" sz="1600" dirty="0"/>
              <a:t>Sandra Pather</a:t>
            </a:r>
          </a:p>
          <a:p>
            <a:pPr algn="ctr">
              <a:lnSpc>
                <a:spcPct val="90000"/>
              </a:lnSpc>
              <a:defRPr/>
            </a:pPr>
            <a:r>
              <a:rPr lang="en-US" sz="1600" dirty="0" err="1"/>
              <a:t>MBchB</a:t>
            </a:r>
            <a:r>
              <a:rPr lang="en-US" sz="1600" dirty="0"/>
              <a:t>(Natal) DCH(SA) MPhil(Epi) </a:t>
            </a:r>
            <a:r>
              <a:rPr lang="en-US" sz="1600" dirty="0" err="1"/>
              <a:t>FCDerm</a:t>
            </a:r>
            <a:r>
              <a:rPr lang="en-US" sz="1600" dirty="0"/>
              <a:t>(SA</a:t>
            </a:r>
            <a:r>
              <a:rPr lang="en-US" sz="1600" dirty="0" smtClean="0"/>
              <a:t>)</a:t>
            </a:r>
          </a:p>
          <a:p>
            <a:pPr algn="ctr">
              <a:lnSpc>
                <a:spcPct val="90000"/>
              </a:lnSpc>
              <a:defRPr/>
            </a:pPr>
            <a:r>
              <a:rPr lang="en-US" sz="1600" dirty="0" smtClean="0"/>
              <a:t>At the Launch of the Hair and Skin Research Lab</a:t>
            </a:r>
          </a:p>
          <a:p>
            <a:pPr algn="ctr">
              <a:lnSpc>
                <a:spcPct val="90000"/>
              </a:lnSpc>
              <a:defRPr/>
            </a:pPr>
            <a:r>
              <a:rPr lang="en-US" sz="1600" dirty="0" smtClean="0"/>
              <a:t>29 May 2015</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ZA" dirty="0"/>
              <a:t>PROF WALTER GORDON</a:t>
            </a:r>
            <a:endParaRPr lang="en-US" dirty="0"/>
          </a:p>
        </p:txBody>
      </p:sp>
      <p:sp>
        <p:nvSpPr>
          <p:cNvPr id="3" name="Content Placeholder 2"/>
          <p:cNvSpPr>
            <a:spLocks noGrp="1"/>
          </p:cNvSpPr>
          <p:nvPr>
            <p:ph idx="1"/>
          </p:nvPr>
        </p:nvSpPr>
        <p:spPr>
          <a:xfrm>
            <a:off x="539552" y="1700808"/>
            <a:ext cx="8219256" cy="4608512"/>
          </a:xfrm>
        </p:spPr>
        <p:txBody>
          <a:bodyPr>
            <a:normAutofit fontScale="92500" lnSpcReduction="10000"/>
          </a:bodyPr>
          <a:lstStyle/>
          <a:p>
            <a:r>
              <a:rPr lang="en-ZA" dirty="0"/>
              <a:t>Enthusiastic and passionate  dermatologist </a:t>
            </a:r>
          </a:p>
          <a:p>
            <a:pPr>
              <a:buNone/>
            </a:pPr>
            <a:endParaRPr lang="en-ZA" dirty="0"/>
          </a:p>
          <a:p>
            <a:r>
              <a:rPr lang="en-ZA" dirty="0"/>
              <a:t>Exemplary role model for teaching clinical dermatology </a:t>
            </a:r>
          </a:p>
          <a:p>
            <a:pPr>
              <a:buNone/>
            </a:pPr>
            <a:endParaRPr lang="en-ZA" dirty="0"/>
          </a:p>
          <a:p>
            <a:r>
              <a:rPr lang="en-ZA" dirty="0"/>
              <a:t>Started using “ pattern recognition” method of teaching dermatology</a:t>
            </a:r>
          </a:p>
          <a:p>
            <a:pPr>
              <a:buNone/>
            </a:pPr>
            <a:endParaRPr lang="en-ZA" dirty="0"/>
          </a:p>
          <a:p>
            <a:r>
              <a:rPr lang="en-ZA" dirty="0"/>
              <a:t>Developing extensive slide database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ZA" dirty="0"/>
              <a:t>PROF NORMA SAXE</a:t>
            </a:r>
            <a:endParaRPr lang="en-US" dirty="0"/>
          </a:p>
        </p:txBody>
      </p:sp>
      <p:sp>
        <p:nvSpPr>
          <p:cNvPr id="3" name="Content Placeholder 2"/>
          <p:cNvSpPr>
            <a:spLocks noGrp="1"/>
          </p:cNvSpPr>
          <p:nvPr>
            <p:ph idx="1"/>
          </p:nvPr>
        </p:nvSpPr>
        <p:spPr>
          <a:xfrm>
            <a:off x="467544" y="1772816"/>
            <a:ext cx="4906888" cy="4824536"/>
          </a:xfrm>
        </p:spPr>
        <p:txBody>
          <a:bodyPr>
            <a:normAutofit fontScale="70000" lnSpcReduction="20000"/>
          </a:bodyPr>
          <a:lstStyle/>
          <a:p>
            <a:r>
              <a:rPr lang="en-ZA" dirty="0"/>
              <a:t>Strong interest in </a:t>
            </a:r>
            <a:r>
              <a:rPr lang="en-ZA" dirty="0" err="1"/>
              <a:t>dermatopathology</a:t>
            </a:r>
            <a:endParaRPr lang="en-ZA" dirty="0"/>
          </a:p>
          <a:p>
            <a:pPr>
              <a:buNone/>
            </a:pPr>
            <a:endParaRPr lang="en-ZA" dirty="0"/>
          </a:p>
          <a:p>
            <a:r>
              <a:rPr lang="en-ZA" dirty="0"/>
              <a:t>Combined </a:t>
            </a:r>
            <a:r>
              <a:rPr lang="en-ZA" dirty="0" err="1"/>
              <a:t>Dermatopathology</a:t>
            </a:r>
            <a:r>
              <a:rPr lang="en-ZA" dirty="0"/>
              <a:t> Meeting</a:t>
            </a:r>
          </a:p>
          <a:p>
            <a:pPr>
              <a:buNone/>
            </a:pPr>
            <a:endParaRPr lang="en-ZA" dirty="0"/>
          </a:p>
          <a:p>
            <a:r>
              <a:rPr lang="en-ZA" dirty="0" err="1"/>
              <a:t>clinico</a:t>
            </a:r>
            <a:r>
              <a:rPr lang="en-ZA" dirty="0"/>
              <a:t>-pathological correlation and improved diagnostic accuracy</a:t>
            </a:r>
          </a:p>
          <a:p>
            <a:pPr>
              <a:buNone/>
            </a:pPr>
            <a:endParaRPr lang="en-ZA" dirty="0"/>
          </a:p>
          <a:p>
            <a:r>
              <a:rPr lang="en-ZA" dirty="0"/>
              <a:t>Clinical teaching and research thrived under her wise and  gentle encouragement and mentorship</a:t>
            </a:r>
          </a:p>
          <a:p>
            <a:pPr>
              <a:buNone/>
            </a:pPr>
            <a:endParaRPr lang="en-ZA" dirty="0"/>
          </a:p>
          <a:p>
            <a:r>
              <a:rPr lang="en-ZA" dirty="0"/>
              <a:t> Encourage women to train in dermatology</a:t>
            </a:r>
          </a:p>
          <a:p>
            <a:pPr>
              <a:buNone/>
            </a:pPr>
            <a:endParaRPr lang="en-ZA" dirty="0"/>
          </a:p>
          <a:p>
            <a:endParaRPr lang="en-US" dirty="0"/>
          </a:p>
        </p:txBody>
      </p:sp>
      <p:pic>
        <p:nvPicPr>
          <p:cNvPr id="4" name="Picture 3"/>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52120" y="1772816"/>
            <a:ext cx="2520280" cy="3960440"/>
          </a:xfrm>
          <a:prstGeom prst="rect">
            <a:avLst/>
          </a:prstGeom>
          <a:noFill/>
          <a:ln>
            <a:noFill/>
          </a:ln>
          <a:effectLs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92696"/>
          </a:xfrm>
        </p:spPr>
        <p:txBody>
          <a:bodyPr>
            <a:normAutofit fontScale="90000"/>
          </a:bodyPr>
          <a:lstStyle/>
          <a:p>
            <a:r>
              <a:rPr lang="en-ZA" dirty="0"/>
              <a:t>PROF GAIL TODD</a:t>
            </a:r>
            <a:endParaRPr lang="en-US" dirty="0"/>
          </a:p>
        </p:txBody>
      </p:sp>
      <p:sp>
        <p:nvSpPr>
          <p:cNvPr id="3" name="Content Placeholder 2"/>
          <p:cNvSpPr>
            <a:spLocks noGrp="1"/>
          </p:cNvSpPr>
          <p:nvPr>
            <p:ph idx="1"/>
          </p:nvPr>
        </p:nvSpPr>
        <p:spPr>
          <a:xfrm>
            <a:off x="395536" y="1052736"/>
            <a:ext cx="5194920" cy="5472608"/>
          </a:xfrm>
        </p:spPr>
        <p:txBody>
          <a:bodyPr>
            <a:normAutofit fontScale="70000" lnSpcReduction="20000"/>
          </a:bodyPr>
          <a:lstStyle/>
          <a:p>
            <a:r>
              <a:rPr lang="en-ZA" dirty="0"/>
              <a:t>dedication and courage</a:t>
            </a:r>
          </a:p>
          <a:p>
            <a:pPr>
              <a:buNone/>
            </a:pPr>
            <a:endParaRPr lang="en-ZA" dirty="0"/>
          </a:p>
          <a:p>
            <a:r>
              <a:rPr lang="en-ZA" dirty="0"/>
              <a:t>passionate adequate dermatology service in the community</a:t>
            </a:r>
          </a:p>
          <a:p>
            <a:pPr>
              <a:buNone/>
            </a:pPr>
            <a:endParaRPr lang="en-ZA" dirty="0"/>
          </a:p>
          <a:p>
            <a:r>
              <a:rPr lang="en-ZA" dirty="0"/>
              <a:t>an astute clinician – fought hard for providing  adequate training for undergraduates in new curriculum</a:t>
            </a:r>
          </a:p>
          <a:p>
            <a:pPr>
              <a:buNone/>
            </a:pPr>
            <a:r>
              <a:rPr lang="en-ZA" dirty="0"/>
              <a:t>	and undergraduate outreach field trips  </a:t>
            </a:r>
          </a:p>
          <a:p>
            <a:pPr>
              <a:buNone/>
            </a:pPr>
            <a:endParaRPr lang="en-ZA" dirty="0"/>
          </a:p>
          <a:p>
            <a:r>
              <a:rPr lang="en-ZA" dirty="0"/>
              <a:t>Community Dermatology – dermatology  nurse training and training in Africa </a:t>
            </a:r>
          </a:p>
          <a:p>
            <a:pPr>
              <a:buNone/>
            </a:pPr>
            <a:r>
              <a:rPr lang="en-ZA" dirty="0"/>
              <a:t>	</a:t>
            </a:r>
          </a:p>
          <a:p>
            <a:pPr>
              <a:buNone/>
            </a:pPr>
            <a:endParaRPr lang="en-ZA" dirty="0"/>
          </a:p>
          <a:p>
            <a:r>
              <a:rPr lang="en-ZA" dirty="0"/>
              <a:t>Contact Dermatitis expert – Occupational Skin Clinic  - relationship with </a:t>
            </a:r>
            <a:r>
              <a:rPr lang="en-ZA" dirty="0" err="1"/>
              <a:t>Dep</a:t>
            </a:r>
            <a:r>
              <a:rPr lang="en-ZA" dirty="0"/>
              <a:t> of Public Health</a:t>
            </a:r>
          </a:p>
          <a:p>
            <a:endParaRPr lang="en-ZA" dirty="0"/>
          </a:p>
          <a:p>
            <a:endParaRPr lang="en-ZA" dirty="0"/>
          </a:p>
          <a:p>
            <a:endParaRPr lang="en-ZA" dirty="0"/>
          </a:p>
          <a:p>
            <a:endParaRPr lang="en-US" dirty="0"/>
          </a:p>
        </p:txBody>
      </p:sp>
      <p:pic>
        <p:nvPicPr>
          <p:cNvPr id="5" name="Picture 4"/>
          <p:cNvPicPr>
            <a:picLocks noChangeAspect="1"/>
          </p:cNvPicPr>
          <p:nvPr/>
        </p:nvPicPr>
        <p:blipFill>
          <a:blip r:embed="rId3"/>
          <a:stretch>
            <a:fillRect/>
          </a:stretch>
        </p:blipFill>
        <p:spPr>
          <a:xfrm>
            <a:off x="5796136" y="908720"/>
            <a:ext cx="2736304" cy="4616557"/>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922114"/>
          </a:xfrm>
        </p:spPr>
        <p:txBody>
          <a:bodyPr/>
          <a:lstStyle/>
          <a:p>
            <a:r>
              <a:rPr lang="en-ZA" dirty="0"/>
              <a:t>DR SUSAN JESSOP </a:t>
            </a:r>
            <a:endParaRPr lang="en-US" dirty="0"/>
          </a:p>
        </p:txBody>
      </p:sp>
      <p:sp>
        <p:nvSpPr>
          <p:cNvPr id="3" name="Content Placeholder 2"/>
          <p:cNvSpPr>
            <a:spLocks noGrp="1"/>
          </p:cNvSpPr>
          <p:nvPr>
            <p:ph idx="1"/>
          </p:nvPr>
        </p:nvSpPr>
        <p:spPr>
          <a:xfrm>
            <a:off x="539552" y="1385392"/>
            <a:ext cx="4906888" cy="5472608"/>
          </a:xfrm>
        </p:spPr>
        <p:txBody>
          <a:bodyPr>
            <a:normAutofit fontScale="70000" lnSpcReduction="20000"/>
          </a:bodyPr>
          <a:lstStyle/>
          <a:p>
            <a:r>
              <a:rPr lang="en-ZA" dirty="0"/>
              <a:t>Current longest serving member of the department</a:t>
            </a:r>
          </a:p>
          <a:p>
            <a:endParaRPr lang="en-ZA" dirty="0"/>
          </a:p>
          <a:p>
            <a:r>
              <a:rPr lang="en-ZA" dirty="0"/>
              <a:t>Auto-immune skin diseases – co founder of the Lupus Clinic as a 5</a:t>
            </a:r>
            <a:r>
              <a:rPr lang="en-ZA" baseline="30000" dirty="0"/>
              <a:t>th</a:t>
            </a:r>
            <a:r>
              <a:rPr lang="en-ZA" dirty="0"/>
              <a:t> year medical student </a:t>
            </a:r>
          </a:p>
          <a:p>
            <a:endParaRPr lang="en-ZA" dirty="0"/>
          </a:p>
          <a:p>
            <a:r>
              <a:rPr lang="en-ZA" dirty="0"/>
              <a:t>Editor of Cochrane Skin Group</a:t>
            </a:r>
          </a:p>
          <a:p>
            <a:endParaRPr lang="en-ZA" dirty="0"/>
          </a:p>
          <a:p>
            <a:r>
              <a:rPr lang="en-ZA" dirty="0"/>
              <a:t>Education – instrumental in new undergraduate dermatology curriculum</a:t>
            </a:r>
          </a:p>
          <a:p>
            <a:pPr>
              <a:buNone/>
            </a:pPr>
            <a:endParaRPr lang="en-ZA" dirty="0"/>
          </a:p>
          <a:p>
            <a:r>
              <a:rPr lang="en-ZA" dirty="0"/>
              <a:t>Blended Course – on site and e- learning</a:t>
            </a:r>
          </a:p>
          <a:p>
            <a:pPr>
              <a:buNone/>
            </a:pPr>
            <a:endParaRPr lang="en-ZA" dirty="0"/>
          </a:p>
          <a:p>
            <a:r>
              <a:rPr lang="en-ZA" dirty="0"/>
              <a:t> Post graduate teaching </a:t>
            </a:r>
          </a:p>
          <a:p>
            <a:endParaRPr lang="en-ZA" dirty="0"/>
          </a:p>
          <a:p>
            <a:endParaRPr lang="en-US" dirty="0"/>
          </a:p>
        </p:txBody>
      </p:sp>
      <p:pic>
        <p:nvPicPr>
          <p:cNvPr id="4" name="Picture 3" descr="C:\Users\Ameer\AppData\Local\Microsoft\Windows\Temporary Internet Files\Content.IE5\6DWDRTNW\Dr Sue Jessop 1.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44208" y="1700808"/>
            <a:ext cx="2376264" cy="3384376"/>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ZA" dirty="0"/>
              <a:t>DR PAT LAWRENCE</a:t>
            </a:r>
            <a:endParaRPr lang="en-US" dirty="0"/>
          </a:p>
        </p:txBody>
      </p:sp>
      <p:sp>
        <p:nvSpPr>
          <p:cNvPr id="3" name="Content Placeholder 2"/>
          <p:cNvSpPr>
            <a:spLocks noGrp="1"/>
          </p:cNvSpPr>
          <p:nvPr>
            <p:ph idx="1"/>
          </p:nvPr>
        </p:nvSpPr>
        <p:spPr>
          <a:xfrm>
            <a:off x="467544" y="1556792"/>
            <a:ext cx="5328592" cy="4857403"/>
          </a:xfrm>
        </p:spPr>
        <p:txBody>
          <a:bodyPr>
            <a:normAutofit fontScale="77500" lnSpcReduction="20000"/>
          </a:bodyPr>
          <a:lstStyle/>
          <a:p>
            <a:r>
              <a:rPr lang="en-ZA" dirty="0"/>
              <a:t>Dermatologist at Red Cross Hospital </a:t>
            </a:r>
          </a:p>
          <a:p>
            <a:pPr>
              <a:buNone/>
            </a:pPr>
            <a:endParaRPr lang="en-ZA" dirty="0"/>
          </a:p>
          <a:p>
            <a:pPr>
              <a:buNone/>
            </a:pPr>
            <a:endParaRPr lang="en-ZA" dirty="0"/>
          </a:p>
          <a:p>
            <a:r>
              <a:rPr lang="en-ZA" dirty="0"/>
              <a:t>Set up paediatric dermatology Service</a:t>
            </a:r>
          </a:p>
          <a:p>
            <a:endParaRPr lang="en-ZA" dirty="0"/>
          </a:p>
          <a:p>
            <a:endParaRPr lang="en-ZA" dirty="0"/>
          </a:p>
          <a:p>
            <a:r>
              <a:rPr lang="en-ZA" dirty="0"/>
              <a:t>Passionate educator of doctors, nurses and patients </a:t>
            </a:r>
          </a:p>
          <a:p>
            <a:pPr>
              <a:buNone/>
            </a:pPr>
            <a:endParaRPr lang="en-ZA" dirty="0"/>
          </a:p>
          <a:p>
            <a:r>
              <a:rPr lang="en-ZA" dirty="0"/>
              <a:t>Oasis Dermatology Day Care Unit pioneered  dermatology  education and improved nursing care </a:t>
            </a:r>
            <a:endParaRPr lang="en-US" dirty="0"/>
          </a:p>
        </p:txBody>
      </p:sp>
      <p:pic>
        <p:nvPicPr>
          <p:cNvPr id="4" name="Picture 3" descr="C:\Users\Ameer\AppData\Local\Microsoft\Windows\Temporary Internet Files\Content.IE5\UTS1UIEC\Dr Pat lawerence - Senior Consultan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56176" y="1700808"/>
            <a:ext cx="2627784" cy="36004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ZA" dirty="0"/>
              <a:t>DR LADUMA NGWANYA</a:t>
            </a:r>
            <a:endParaRPr lang="en-US" dirty="0"/>
          </a:p>
        </p:txBody>
      </p:sp>
      <p:sp>
        <p:nvSpPr>
          <p:cNvPr id="3" name="Content Placeholder 2"/>
          <p:cNvSpPr>
            <a:spLocks noGrp="1"/>
          </p:cNvSpPr>
          <p:nvPr>
            <p:ph idx="1"/>
          </p:nvPr>
        </p:nvSpPr>
        <p:spPr>
          <a:xfrm>
            <a:off x="323528" y="1484784"/>
            <a:ext cx="4402832" cy="5373216"/>
          </a:xfrm>
        </p:spPr>
        <p:txBody>
          <a:bodyPr>
            <a:normAutofit fontScale="92500" lnSpcReduction="10000"/>
          </a:bodyPr>
          <a:lstStyle/>
          <a:p>
            <a:r>
              <a:rPr lang="en-ZA" dirty="0"/>
              <a:t>Hair and Nail expert</a:t>
            </a:r>
          </a:p>
          <a:p>
            <a:endParaRPr lang="en-ZA" dirty="0"/>
          </a:p>
          <a:p>
            <a:r>
              <a:rPr lang="en-ZA" dirty="0"/>
              <a:t>Hair Clinic  co-founder</a:t>
            </a:r>
          </a:p>
          <a:p>
            <a:pPr>
              <a:buNone/>
            </a:pPr>
            <a:endParaRPr lang="en-ZA" dirty="0"/>
          </a:p>
          <a:p>
            <a:r>
              <a:rPr lang="en-ZA" dirty="0" err="1"/>
              <a:t>Dermatopathology</a:t>
            </a:r>
            <a:r>
              <a:rPr lang="en-ZA" dirty="0"/>
              <a:t> training</a:t>
            </a:r>
          </a:p>
          <a:p>
            <a:pPr>
              <a:buNone/>
            </a:pPr>
            <a:endParaRPr lang="en-ZA" dirty="0"/>
          </a:p>
          <a:p>
            <a:r>
              <a:rPr lang="en-ZA" dirty="0"/>
              <a:t>Undergraduate and postgraduate training</a:t>
            </a:r>
          </a:p>
          <a:p>
            <a:pPr>
              <a:buNone/>
            </a:pPr>
            <a:endParaRPr lang="en-ZA" dirty="0"/>
          </a:p>
          <a:p>
            <a:r>
              <a:rPr lang="en-ZA" dirty="0"/>
              <a:t> “memory bank” </a:t>
            </a:r>
          </a:p>
          <a:p>
            <a:endParaRPr lang="en-US" dirty="0"/>
          </a:p>
        </p:txBody>
      </p:sp>
      <p:pic>
        <p:nvPicPr>
          <p:cNvPr id="4" name="Picture 3" descr="P8296864"/>
          <p:cNvPicPr/>
          <p:nvPr/>
        </p:nvPicPr>
        <p:blipFill rotWithShape="1">
          <a:blip r:embed="rId2" cstate="print">
            <a:extLst>
              <a:ext uri="{28A0092B-C50C-407E-A947-70E740481C1C}">
                <a14:useLocalDpi xmlns:a14="http://schemas.microsoft.com/office/drawing/2010/main" val="0"/>
              </a:ext>
            </a:extLst>
          </a:blip>
          <a:srcRect l="37809" r="13088" b="48777"/>
          <a:stretch/>
        </p:blipFill>
        <p:spPr bwMode="auto">
          <a:xfrm>
            <a:off x="5615608" y="1988840"/>
            <a:ext cx="3528392" cy="3096344"/>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ZA" dirty="0"/>
              <a:t>DR RANKS LEHLOENYA</a:t>
            </a:r>
            <a:endParaRPr lang="en-US" dirty="0"/>
          </a:p>
        </p:txBody>
      </p:sp>
      <p:sp>
        <p:nvSpPr>
          <p:cNvPr id="3" name="Content Placeholder 2"/>
          <p:cNvSpPr>
            <a:spLocks noGrp="1"/>
          </p:cNvSpPr>
          <p:nvPr>
            <p:ph idx="1"/>
          </p:nvPr>
        </p:nvSpPr>
        <p:spPr>
          <a:xfrm>
            <a:off x="539552" y="1628800"/>
            <a:ext cx="4978896" cy="4525963"/>
          </a:xfrm>
        </p:spPr>
        <p:txBody>
          <a:bodyPr>
            <a:normAutofit fontScale="92500" lnSpcReduction="20000"/>
          </a:bodyPr>
          <a:lstStyle/>
          <a:p>
            <a:r>
              <a:rPr lang="en-ZA" dirty="0"/>
              <a:t>Clinical and Teaching</a:t>
            </a:r>
          </a:p>
          <a:p>
            <a:pPr>
              <a:buNone/>
            </a:pPr>
            <a:endParaRPr lang="en-ZA" dirty="0"/>
          </a:p>
          <a:p>
            <a:r>
              <a:rPr lang="en-ZA" dirty="0"/>
              <a:t>Expert on Severe Adverse </a:t>
            </a:r>
            <a:r>
              <a:rPr lang="en-ZA" dirty="0" err="1"/>
              <a:t>Cutaneous</a:t>
            </a:r>
            <a:r>
              <a:rPr lang="en-ZA" dirty="0"/>
              <a:t> Drug </a:t>
            </a:r>
            <a:r>
              <a:rPr lang="en-ZA" dirty="0" err="1"/>
              <a:t>Ractions</a:t>
            </a:r>
            <a:r>
              <a:rPr lang="en-ZA" dirty="0"/>
              <a:t>  – PhD</a:t>
            </a:r>
          </a:p>
          <a:p>
            <a:pPr>
              <a:buNone/>
            </a:pPr>
            <a:endParaRPr lang="en-ZA" dirty="0"/>
          </a:p>
          <a:p>
            <a:r>
              <a:rPr lang="en-ZA" dirty="0"/>
              <a:t>Infectious Diseases Skin Clinic  </a:t>
            </a:r>
          </a:p>
          <a:p>
            <a:pPr>
              <a:buNone/>
            </a:pPr>
            <a:endParaRPr lang="en-ZA" dirty="0"/>
          </a:p>
          <a:p>
            <a:r>
              <a:rPr lang="en-ZA" dirty="0"/>
              <a:t>Drug Allergy Clinic </a:t>
            </a:r>
          </a:p>
          <a:p>
            <a:endParaRPr lang="en-US" dirty="0"/>
          </a:p>
        </p:txBody>
      </p:sp>
      <p:pic>
        <p:nvPicPr>
          <p:cNvPr id="4" name="Picture 3" descr="http://1.bp.blogspot.com/-JUrdQqD62vg/UGrihPfbXgI/AAAAAAAAABc/R0hxpBsbz58/s1600/Copy+of+IMG_3041.JPG"/>
          <p:cNvPicPr/>
          <p:nvPr/>
        </p:nvPicPr>
        <p:blipFill rotWithShape="1">
          <a:blip r:embed="rId2" cstate="print">
            <a:extLst>
              <a:ext uri="{28A0092B-C50C-407E-A947-70E740481C1C}">
                <a14:useLocalDpi xmlns:a14="http://schemas.microsoft.com/office/drawing/2010/main" val="0"/>
              </a:ext>
            </a:extLst>
          </a:blip>
          <a:srcRect l="23419" t="25935" r="34660" b="2743"/>
          <a:stretch/>
        </p:blipFill>
        <p:spPr bwMode="auto">
          <a:xfrm>
            <a:off x="5940152" y="1988840"/>
            <a:ext cx="3203848" cy="360040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ZA" dirty="0"/>
              <a:t>DR CAROL HLELA </a:t>
            </a:r>
            <a:endParaRPr lang="en-US" dirty="0"/>
          </a:p>
        </p:txBody>
      </p:sp>
      <p:sp>
        <p:nvSpPr>
          <p:cNvPr id="3" name="Content Placeholder 2"/>
          <p:cNvSpPr>
            <a:spLocks noGrp="1"/>
          </p:cNvSpPr>
          <p:nvPr>
            <p:ph idx="1"/>
          </p:nvPr>
        </p:nvSpPr>
        <p:spPr>
          <a:xfrm>
            <a:off x="539552" y="1844824"/>
            <a:ext cx="5050904" cy="4525963"/>
          </a:xfrm>
        </p:spPr>
        <p:txBody>
          <a:bodyPr>
            <a:normAutofit fontScale="77500" lnSpcReduction="20000"/>
          </a:bodyPr>
          <a:lstStyle/>
          <a:p>
            <a:r>
              <a:rPr lang="en-ZA" dirty="0"/>
              <a:t>Dermatologist at Red Cross Hospital</a:t>
            </a:r>
          </a:p>
          <a:p>
            <a:pPr>
              <a:buNone/>
            </a:pPr>
            <a:r>
              <a:rPr lang="en-ZA" dirty="0"/>
              <a:t> </a:t>
            </a:r>
          </a:p>
          <a:p>
            <a:r>
              <a:rPr lang="en-ZA" dirty="0"/>
              <a:t>Improving the level of care of AE – RCT on choice of </a:t>
            </a:r>
            <a:r>
              <a:rPr lang="en-ZA" dirty="0" err="1"/>
              <a:t>emmollients</a:t>
            </a:r>
            <a:r>
              <a:rPr lang="en-ZA" dirty="0"/>
              <a:t> in AE</a:t>
            </a:r>
          </a:p>
          <a:p>
            <a:pPr>
              <a:buNone/>
            </a:pPr>
            <a:endParaRPr lang="en-ZA" dirty="0"/>
          </a:p>
          <a:p>
            <a:r>
              <a:rPr lang="en-ZA" dirty="0"/>
              <a:t>Paediatric dermatology as a </a:t>
            </a:r>
            <a:r>
              <a:rPr lang="en-ZA" dirty="0" err="1"/>
              <a:t>subspeciality</a:t>
            </a:r>
            <a:endParaRPr lang="en-ZA" dirty="0"/>
          </a:p>
          <a:p>
            <a:pPr>
              <a:buNone/>
            </a:pPr>
            <a:endParaRPr lang="en-ZA" dirty="0"/>
          </a:p>
          <a:p>
            <a:r>
              <a:rPr lang="en-ZA" dirty="0"/>
              <a:t>NRF rated researcher with a PhD from Oxford on HTLV1 Skin Research </a:t>
            </a:r>
          </a:p>
          <a:p>
            <a:pPr>
              <a:buNone/>
            </a:pPr>
            <a:endParaRPr lang="en-ZA" dirty="0"/>
          </a:p>
          <a:p>
            <a:pPr>
              <a:buNone/>
            </a:pPr>
            <a:endParaRPr lang="en-ZA" dirty="0"/>
          </a:p>
          <a:p>
            <a:pPr>
              <a:buNone/>
            </a:pPr>
            <a:endParaRPr lang="en-ZA" dirty="0"/>
          </a:p>
          <a:p>
            <a:pPr>
              <a:buNone/>
            </a:pPr>
            <a:endParaRPr lang="en-US" dirty="0"/>
          </a:p>
        </p:txBody>
      </p:sp>
      <p:pic>
        <p:nvPicPr>
          <p:cNvPr id="4" name="Picture 3" descr="http://www.frontshop.co.za/files/2014/09/Dr-Carol-Hlela-Consultant-dermatologist-for-paediatrics-at-Red-Cross-Childrens-Hospital.1-300x294.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6136" y="1700808"/>
            <a:ext cx="3347864" cy="3672408"/>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ZA" dirty="0"/>
              <a:t>PROF NONHLANHLA KHUMALO</a:t>
            </a:r>
            <a:endParaRPr lang="en-US" dirty="0"/>
          </a:p>
        </p:txBody>
      </p:sp>
      <p:sp>
        <p:nvSpPr>
          <p:cNvPr id="3" name="Content Placeholder 2"/>
          <p:cNvSpPr>
            <a:spLocks noGrp="1"/>
          </p:cNvSpPr>
          <p:nvPr>
            <p:ph idx="1"/>
          </p:nvPr>
        </p:nvSpPr>
        <p:spPr>
          <a:xfrm>
            <a:off x="323528" y="1484784"/>
            <a:ext cx="5122912" cy="4929411"/>
          </a:xfrm>
        </p:spPr>
        <p:txBody>
          <a:bodyPr>
            <a:normAutofit fontScale="85000" lnSpcReduction="10000"/>
          </a:bodyPr>
          <a:lstStyle/>
          <a:p>
            <a:r>
              <a:rPr lang="en-ZA" dirty="0"/>
              <a:t>18 bed ward, many large outpatient clinics at GSH, and outlying areas</a:t>
            </a:r>
          </a:p>
          <a:p>
            <a:pPr>
              <a:buNone/>
            </a:pPr>
            <a:r>
              <a:rPr lang="en-ZA" dirty="0"/>
              <a:t> </a:t>
            </a:r>
          </a:p>
          <a:p>
            <a:r>
              <a:rPr lang="en-ZA" dirty="0"/>
              <a:t> secured  more undergraduate dermatology training time</a:t>
            </a:r>
          </a:p>
          <a:p>
            <a:endParaRPr lang="en-ZA" dirty="0"/>
          </a:p>
          <a:p>
            <a:r>
              <a:rPr lang="en-ZA" dirty="0"/>
              <a:t>Acclaimed and widely published hair expert</a:t>
            </a:r>
          </a:p>
          <a:p>
            <a:pPr>
              <a:buNone/>
            </a:pPr>
            <a:endParaRPr lang="en-ZA" dirty="0"/>
          </a:p>
          <a:p>
            <a:r>
              <a:rPr lang="en-ZA" dirty="0"/>
              <a:t>Hair and Skin Research Lab </a:t>
            </a:r>
          </a:p>
          <a:p>
            <a:endParaRPr lang="en-US" dirty="0"/>
          </a:p>
        </p:txBody>
      </p:sp>
      <p:pic>
        <p:nvPicPr>
          <p:cNvPr id="4" name="Picture 3" descr="http://www.medicine.uct.ac.za/sites/default/files/image_tool/images/55/KhumaloNP.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72200" y="1628800"/>
            <a:ext cx="2520280" cy="3528392"/>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Sandra\Documents\literature searches\history\young-people-dermatologists-ages-wrinkle-iron-dermatology-07637884_low.jpg"/>
          <p:cNvPicPr>
            <a:picLocks noGrp="1" noChangeAspect="1" noChangeArrowheads="1"/>
          </p:cNvPicPr>
          <p:nvPr>
            <p:ph idx="1"/>
          </p:nvPr>
        </p:nvPicPr>
        <p:blipFill>
          <a:blip r:embed="rId2" cstate="print"/>
          <a:srcRect/>
          <a:stretch>
            <a:fillRect/>
          </a:stretch>
        </p:blipFill>
        <p:spPr bwMode="auto">
          <a:xfrm>
            <a:off x="1403648" y="764704"/>
            <a:ext cx="6890247" cy="5736131"/>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andra\Documents\literature searches\history\medical-doctor-dermatology-dermatologists-disease-disorder-lfin200_low.jpg"/>
          <p:cNvPicPr>
            <a:picLocks noGrp="1" noChangeAspect="1" noChangeArrowheads="1"/>
          </p:cNvPicPr>
          <p:nvPr>
            <p:ph idx="1"/>
          </p:nvPr>
        </p:nvPicPr>
        <p:blipFill>
          <a:blip r:embed="rId2" cstate="print"/>
          <a:srcRect/>
          <a:stretch>
            <a:fillRect/>
          </a:stretch>
        </p:blipFill>
        <p:spPr bwMode="auto">
          <a:xfrm>
            <a:off x="1957530" y="476672"/>
            <a:ext cx="5591944" cy="6165118"/>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ZA" dirty="0"/>
              <a:t>HUGH SMITH</a:t>
            </a:r>
            <a:endParaRPr lang="en-US" dirty="0"/>
          </a:p>
        </p:txBody>
      </p:sp>
      <p:sp>
        <p:nvSpPr>
          <p:cNvPr id="3" name="Content Placeholder 2"/>
          <p:cNvSpPr>
            <a:spLocks noGrp="1"/>
          </p:cNvSpPr>
          <p:nvPr>
            <p:ph idx="1"/>
          </p:nvPr>
        </p:nvSpPr>
        <p:spPr>
          <a:xfrm>
            <a:off x="467544" y="1916832"/>
            <a:ext cx="4834880" cy="4320479"/>
          </a:xfrm>
        </p:spPr>
        <p:txBody>
          <a:bodyPr>
            <a:normAutofit fontScale="77500" lnSpcReduction="20000"/>
          </a:bodyPr>
          <a:lstStyle/>
          <a:p>
            <a:r>
              <a:rPr lang="en-ZA" dirty="0"/>
              <a:t>1922</a:t>
            </a:r>
          </a:p>
          <a:p>
            <a:pPr>
              <a:buNone/>
            </a:pPr>
            <a:endParaRPr lang="en-ZA" dirty="0"/>
          </a:p>
          <a:p>
            <a:r>
              <a:rPr lang="en-ZA" dirty="0"/>
              <a:t>Physician </a:t>
            </a:r>
          </a:p>
          <a:p>
            <a:pPr>
              <a:buNone/>
            </a:pPr>
            <a:endParaRPr lang="en-ZA" dirty="0"/>
          </a:p>
          <a:p>
            <a:r>
              <a:rPr lang="en-ZA" dirty="0"/>
              <a:t>1</a:t>
            </a:r>
            <a:r>
              <a:rPr lang="en-ZA" baseline="30000" dirty="0"/>
              <a:t>st</a:t>
            </a:r>
            <a:r>
              <a:rPr lang="en-ZA" dirty="0"/>
              <a:t> appointed lecturer in department</a:t>
            </a:r>
          </a:p>
          <a:p>
            <a:pPr>
              <a:buNone/>
            </a:pPr>
            <a:endParaRPr lang="en-ZA" dirty="0"/>
          </a:p>
          <a:p>
            <a:r>
              <a:rPr lang="en-ZA" dirty="0"/>
              <a:t>small weekly clinics &lt;20 patients</a:t>
            </a:r>
          </a:p>
          <a:p>
            <a:pPr>
              <a:buNone/>
            </a:pPr>
            <a:endParaRPr lang="en-ZA" dirty="0"/>
          </a:p>
          <a:p>
            <a:r>
              <a:rPr lang="en-ZA" dirty="0"/>
              <a:t>shared houseman </a:t>
            </a:r>
            <a:endParaRPr lang="en-US" dirty="0"/>
          </a:p>
        </p:txBody>
      </p:sp>
      <p:pic>
        <p:nvPicPr>
          <p:cNvPr id="2050" name="Picture 2" descr="C:\Users\Sandra\Documents\literature searches\history\54ba7bf2ad7a66657c78f0968852588e.jpg"/>
          <p:cNvPicPr>
            <a:picLocks noChangeAspect="1" noChangeArrowheads="1"/>
          </p:cNvPicPr>
          <p:nvPr/>
        </p:nvPicPr>
        <p:blipFill>
          <a:blip r:embed="rId3" cstate="print"/>
          <a:srcRect/>
          <a:stretch>
            <a:fillRect/>
          </a:stretch>
        </p:blipFill>
        <p:spPr bwMode="auto">
          <a:xfrm>
            <a:off x="5419725" y="1556792"/>
            <a:ext cx="3724275" cy="38100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ZA" dirty="0"/>
              <a:t>DR MOREES BOSMAN </a:t>
            </a:r>
            <a:endParaRPr lang="en-US" dirty="0"/>
          </a:p>
        </p:txBody>
      </p:sp>
      <p:sp>
        <p:nvSpPr>
          <p:cNvPr id="3" name="Content Placeholder 2"/>
          <p:cNvSpPr>
            <a:spLocks noGrp="1"/>
          </p:cNvSpPr>
          <p:nvPr>
            <p:ph idx="1"/>
          </p:nvPr>
        </p:nvSpPr>
        <p:spPr>
          <a:xfrm>
            <a:off x="467544" y="1772816"/>
            <a:ext cx="8229600" cy="4525963"/>
          </a:xfrm>
        </p:spPr>
        <p:txBody>
          <a:bodyPr>
            <a:normAutofit/>
          </a:bodyPr>
          <a:lstStyle/>
          <a:p>
            <a:r>
              <a:rPr lang="en-ZA" dirty="0"/>
              <a:t>1930 – Head </a:t>
            </a:r>
          </a:p>
          <a:p>
            <a:r>
              <a:rPr lang="en-ZA" dirty="0"/>
              <a:t>1</a:t>
            </a:r>
            <a:r>
              <a:rPr lang="en-ZA" baseline="30000" dirty="0"/>
              <a:t>st</a:t>
            </a:r>
            <a:r>
              <a:rPr lang="en-ZA" dirty="0"/>
              <a:t> dermatologist led department</a:t>
            </a:r>
          </a:p>
          <a:p>
            <a:r>
              <a:rPr lang="en-ZA" dirty="0"/>
              <a:t>Dr F </a:t>
            </a:r>
            <a:r>
              <a:rPr lang="en-ZA" dirty="0" err="1"/>
              <a:t>Krone</a:t>
            </a:r>
            <a:r>
              <a:rPr lang="en-ZA" dirty="0"/>
              <a:t> – assistant dermatologist </a:t>
            </a:r>
          </a:p>
          <a:p>
            <a:r>
              <a:rPr lang="en-ZA" dirty="0"/>
              <a:t>Clinics size and number grew including subsidiary clinics</a:t>
            </a:r>
          </a:p>
          <a:p>
            <a:r>
              <a:rPr lang="en-ZA" dirty="0"/>
              <a:t>need for dermatology training recognised</a:t>
            </a:r>
          </a:p>
          <a:p>
            <a:r>
              <a:rPr lang="en-ZA" dirty="0"/>
              <a:t> Dr R Lang – 1</a:t>
            </a:r>
            <a:r>
              <a:rPr lang="en-ZA" baseline="30000" dirty="0"/>
              <a:t>st</a:t>
            </a:r>
            <a:r>
              <a:rPr lang="en-ZA" dirty="0"/>
              <a:t> registrar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en-ZA" dirty="0"/>
              <a:t>“CINDERELLA” OF THE PROFESSION </a:t>
            </a:r>
            <a:endParaRPr lang="en-US" dirty="0"/>
          </a:p>
        </p:txBody>
      </p:sp>
      <p:sp>
        <p:nvSpPr>
          <p:cNvPr id="3" name="Content Placeholder 2"/>
          <p:cNvSpPr>
            <a:spLocks noGrp="1"/>
          </p:cNvSpPr>
          <p:nvPr>
            <p:ph idx="1"/>
          </p:nvPr>
        </p:nvSpPr>
        <p:spPr>
          <a:xfrm>
            <a:off x="467544" y="1988840"/>
            <a:ext cx="8229600" cy="3989040"/>
          </a:xfrm>
        </p:spPr>
        <p:txBody>
          <a:bodyPr>
            <a:normAutofit fontScale="85000" lnSpcReduction="10000"/>
          </a:bodyPr>
          <a:lstStyle/>
          <a:p>
            <a:r>
              <a:rPr lang="en-ZA" dirty="0"/>
              <a:t>Outpatient and clinical teaching facilities extremely limited</a:t>
            </a:r>
          </a:p>
          <a:p>
            <a:pPr>
              <a:buNone/>
            </a:pPr>
            <a:endParaRPr lang="en-ZA" dirty="0"/>
          </a:p>
          <a:p>
            <a:r>
              <a:rPr lang="en-ZA" dirty="0"/>
              <a:t>1931 – occupied a “tin shanty” on grounds of NSH</a:t>
            </a:r>
          </a:p>
          <a:p>
            <a:pPr>
              <a:buNone/>
            </a:pPr>
            <a:endParaRPr lang="en-ZA" dirty="0"/>
          </a:p>
          <a:p>
            <a:r>
              <a:rPr lang="en-ZA" dirty="0"/>
              <a:t>GSH planning – determined to create a carefully planned department that would be comparable to overseas department</a:t>
            </a:r>
          </a:p>
          <a:p>
            <a:pPr>
              <a:buNone/>
            </a:pPr>
            <a:r>
              <a:rPr lang="en-ZA" dirty="0"/>
              <a: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ZA" dirty="0"/>
              <a:t>MOVE TO GSH</a:t>
            </a:r>
            <a:endParaRPr lang="en-US" dirty="0"/>
          </a:p>
        </p:txBody>
      </p:sp>
      <p:sp>
        <p:nvSpPr>
          <p:cNvPr id="3" name="Content Placeholder 2"/>
          <p:cNvSpPr>
            <a:spLocks noGrp="1"/>
          </p:cNvSpPr>
          <p:nvPr>
            <p:ph idx="1"/>
          </p:nvPr>
        </p:nvSpPr>
        <p:spPr>
          <a:xfrm>
            <a:off x="323528" y="1340768"/>
            <a:ext cx="4906888" cy="5112568"/>
          </a:xfrm>
        </p:spPr>
        <p:txBody>
          <a:bodyPr>
            <a:normAutofit/>
          </a:bodyPr>
          <a:lstStyle/>
          <a:p>
            <a:r>
              <a:rPr lang="en-ZA" dirty="0"/>
              <a:t>1938 – vision bore fruit</a:t>
            </a:r>
          </a:p>
          <a:p>
            <a:pPr>
              <a:buNone/>
            </a:pPr>
            <a:endParaRPr lang="en-ZA" dirty="0"/>
          </a:p>
          <a:p>
            <a:r>
              <a:rPr lang="en-ZA" dirty="0"/>
              <a:t>Autonomous department</a:t>
            </a:r>
          </a:p>
          <a:p>
            <a:pPr>
              <a:buNone/>
            </a:pPr>
            <a:endParaRPr lang="en-ZA" dirty="0"/>
          </a:p>
          <a:p>
            <a:r>
              <a:rPr lang="en-ZA" dirty="0"/>
              <a:t>Well planned outpatient facilities and 30 bed ward</a:t>
            </a:r>
          </a:p>
          <a:p>
            <a:pPr>
              <a:buNone/>
            </a:pPr>
            <a:r>
              <a:rPr lang="en-ZA" dirty="0"/>
              <a:t> </a:t>
            </a:r>
          </a:p>
          <a:p>
            <a:r>
              <a:rPr lang="en-ZA" dirty="0"/>
              <a:t>Financial constraints precluded a laboratory  </a:t>
            </a:r>
            <a:endParaRPr lang="en-US" dirty="0"/>
          </a:p>
        </p:txBody>
      </p:sp>
      <p:pic>
        <p:nvPicPr>
          <p:cNvPr id="5"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1813" y="1700808"/>
            <a:ext cx="3842187" cy="381642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706090"/>
          </a:xfrm>
        </p:spPr>
        <p:txBody>
          <a:bodyPr>
            <a:normAutofit fontScale="90000"/>
          </a:bodyPr>
          <a:lstStyle/>
          <a:p>
            <a:r>
              <a:rPr lang="en-ZA" dirty="0"/>
              <a:t>DR R LANG</a:t>
            </a:r>
            <a:endParaRPr lang="en-US" dirty="0"/>
          </a:p>
        </p:txBody>
      </p:sp>
      <p:sp>
        <p:nvSpPr>
          <p:cNvPr id="3" name="Content Placeholder 2"/>
          <p:cNvSpPr>
            <a:spLocks noGrp="1"/>
          </p:cNvSpPr>
          <p:nvPr>
            <p:ph idx="1"/>
          </p:nvPr>
        </p:nvSpPr>
        <p:spPr>
          <a:xfrm>
            <a:off x="467544" y="1556792"/>
            <a:ext cx="8229600" cy="5001419"/>
          </a:xfrm>
        </p:spPr>
        <p:txBody>
          <a:bodyPr>
            <a:normAutofit fontScale="92500" lnSpcReduction="10000"/>
          </a:bodyPr>
          <a:lstStyle/>
          <a:p>
            <a:r>
              <a:rPr lang="en-ZA" dirty="0"/>
              <a:t>1945 – head of teaching department at UCT and HOD of GSH</a:t>
            </a:r>
          </a:p>
          <a:p>
            <a:r>
              <a:rPr lang="en-ZA" dirty="0"/>
              <a:t>(Lang’s Modified </a:t>
            </a:r>
            <a:r>
              <a:rPr lang="en-ZA" dirty="0" err="1"/>
              <a:t>Adamsons</a:t>
            </a:r>
            <a:r>
              <a:rPr lang="en-ZA" dirty="0"/>
              <a:t> Ointment)</a:t>
            </a:r>
          </a:p>
          <a:p>
            <a:pPr>
              <a:buNone/>
            </a:pPr>
            <a:endParaRPr lang="en-ZA" dirty="0"/>
          </a:p>
          <a:p>
            <a:r>
              <a:rPr lang="en-ZA" dirty="0"/>
              <a:t>1950 – Dermatology incorporated as a Division of Medicine </a:t>
            </a:r>
          </a:p>
          <a:p>
            <a:r>
              <a:rPr lang="en-ZA" dirty="0"/>
              <a:t>Controversial</a:t>
            </a:r>
          </a:p>
          <a:p>
            <a:pPr>
              <a:buNone/>
            </a:pPr>
            <a:endParaRPr lang="en-ZA" dirty="0"/>
          </a:p>
          <a:p>
            <a:r>
              <a:rPr lang="en-ZA" dirty="0"/>
              <a:t>Dr Jean Walker – 1</a:t>
            </a:r>
            <a:r>
              <a:rPr lang="en-ZA" baseline="30000" dirty="0"/>
              <a:t>st</a:t>
            </a:r>
            <a:r>
              <a:rPr lang="en-ZA" dirty="0"/>
              <a:t> graduate to receive an MD on “Skin and TB”</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normAutofit/>
          </a:bodyPr>
          <a:lstStyle/>
          <a:p>
            <a:r>
              <a:rPr lang="en-ZA" dirty="0"/>
              <a:t>1962 –  LABORATORY PROMISED? </a:t>
            </a:r>
            <a:endParaRPr lang="en-US" dirty="0"/>
          </a:p>
        </p:txBody>
      </p:sp>
      <p:sp>
        <p:nvSpPr>
          <p:cNvPr id="3" name="Content Placeholder 2"/>
          <p:cNvSpPr>
            <a:spLocks noGrp="1"/>
          </p:cNvSpPr>
          <p:nvPr>
            <p:ph idx="1"/>
          </p:nvPr>
        </p:nvSpPr>
        <p:spPr>
          <a:xfrm>
            <a:off x="467544" y="1988840"/>
            <a:ext cx="8229600" cy="4061048"/>
          </a:xfrm>
        </p:spPr>
        <p:txBody>
          <a:bodyPr>
            <a:normAutofit/>
          </a:bodyPr>
          <a:lstStyle/>
          <a:p>
            <a:r>
              <a:rPr lang="en-ZA" dirty="0"/>
              <a:t>1958 – Dr R </a:t>
            </a:r>
            <a:r>
              <a:rPr lang="en-ZA" dirty="0" err="1"/>
              <a:t>Kooj</a:t>
            </a:r>
            <a:r>
              <a:rPr lang="en-ZA" dirty="0"/>
              <a:t> joined department</a:t>
            </a:r>
          </a:p>
          <a:p>
            <a:r>
              <a:rPr lang="en-ZA" dirty="0"/>
              <a:t>“......a researcher of the first flight, and .......</a:t>
            </a:r>
          </a:p>
          <a:p>
            <a:pPr>
              <a:buNone/>
            </a:pPr>
            <a:r>
              <a:rPr lang="en-ZA" dirty="0"/>
              <a:t>	as soon as our laboratory which has been promised to us for so long by the University and Provincial Administration,..................... the necessary research .....................will finally bring us up to international standard”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pic>
        <p:nvPicPr>
          <p:cNvPr id="4" name="Picture 2" descr="F:\cartoons\jhan1606l.jp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95736" y="404664"/>
            <a:ext cx="5369096" cy="604968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365</TotalTime>
  <Words>796</Words>
  <Application>Microsoft Office PowerPoint</Application>
  <PresentationFormat>On-screen Show (4:3)</PresentationFormat>
  <Paragraphs>158</Paragraphs>
  <Slides>19</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HISTORY OF DERMATOLOGY AT  UCT</vt:lpstr>
      <vt:lpstr>PowerPoint Presentation</vt:lpstr>
      <vt:lpstr>HUGH SMITH</vt:lpstr>
      <vt:lpstr>DR MOREES BOSMAN </vt:lpstr>
      <vt:lpstr>“CINDERELLA” OF THE PROFESSION </vt:lpstr>
      <vt:lpstr>MOVE TO GSH</vt:lpstr>
      <vt:lpstr>DR R LANG</vt:lpstr>
      <vt:lpstr>1962 –  LABORATORY PROMISED? </vt:lpstr>
      <vt:lpstr>PowerPoint Presentation</vt:lpstr>
      <vt:lpstr>PROF WALTER GORDON</vt:lpstr>
      <vt:lpstr>PROF NORMA SAXE</vt:lpstr>
      <vt:lpstr>PROF GAIL TODD</vt:lpstr>
      <vt:lpstr>DR SUSAN JESSOP </vt:lpstr>
      <vt:lpstr>DR PAT LAWRENCE</vt:lpstr>
      <vt:lpstr>DR LADUMA NGWANYA</vt:lpstr>
      <vt:lpstr>DR RANKS LEHLOENYA</vt:lpstr>
      <vt:lpstr>DR CAROL HLELA </vt:lpstr>
      <vt:lpstr>PROF NONHLANHLA KHUMALO</vt:lpstr>
      <vt:lpstr>PowerPoint Presentation</vt:lpstr>
    </vt:vector>
  </TitlesOfParts>
  <Company>Grizli777</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OF DERMATOLOGY</dc:title>
  <dc:creator>Windows User</dc:creator>
  <cp:lastModifiedBy>Windows User</cp:lastModifiedBy>
  <cp:revision>46</cp:revision>
  <dcterms:created xsi:type="dcterms:W3CDTF">2015-05-28T08:12:23Z</dcterms:created>
  <dcterms:modified xsi:type="dcterms:W3CDTF">2017-10-27T10:02:11Z</dcterms:modified>
</cp:coreProperties>
</file>