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9"/>
  </p:notesMasterIdLst>
  <p:sldIdLst>
    <p:sldId id="256" r:id="rId3"/>
    <p:sldId id="301" r:id="rId4"/>
    <p:sldId id="279" r:id="rId5"/>
    <p:sldId id="280" r:id="rId6"/>
    <p:sldId id="281" r:id="rId7"/>
    <p:sldId id="278" r:id="rId8"/>
    <p:sldId id="303" r:id="rId9"/>
    <p:sldId id="302" r:id="rId10"/>
    <p:sldId id="257" r:id="rId11"/>
    <p:sldId id="258" r:id="rId12"/>
    <p:sldId id="259" r:id="rId13"/>
    <p:sldId id="305" r:id="rId14"/>
    <p:sldId id="311" r:id="rId15"/>
    <p:sldId id="312" r:id="rId16"/>
    <p:sldId id="313" r:id="rId17"/>
    <p:sldId id="268" r:id="rId18"/>
    <p:sldId id="269" r:id="rId19"/>
    <p:sldId id="314" r:id="rId20"/>
    <p:sldId id="267" r:id="rId21"/>
    <p:sldId id="306" r:id="rId22"/>
    <p:sldId id="307" r:id="rId23"/>
    <p:sldId id="308" r:id="rId24"/>
    <p:sldId id="309" r:id="rId25"/>
    <p:sldId id="310" r:id="rId26"/>
    <p:sldId id="260" r:id="rId27"/>
    <p:sldId id="261" r:id="rId28"/>
  </p:sldIdLst>
  <p:sldSz cx="9144000" cy="6858000" type="screen4x3"/>
  <p:notesSz cx="6797675" cy="9928225"/>
  <p:embeddedFontLst>
    <p:embeddedFont>
      <p:font typeface="Batang" panose="02030600000101010101" pitchFamily="18" charset="-127"/>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ndara" panose="020E0502030303020204" pitchFamily="34" charset="0"/>
      <p:regular r:id="rId37"/>
      <p:bold r:id="rId38"/>
      <p:italic r:id="rId39"/>
      <p:boldItalic r:id="rId40"/>
    </p:embeddedFont>
    <p:embeddedFont>
      <p:font typeface="Montserrat" pitchFamily="2" charset="77"/>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initials="J" lastIdx="9" clrIdx="0">
    <p:extLst>
      <p:ext uri="{19B8F6BF-5375-455C-9EA6-DF929625EA0E}">
        <p15:presenceInfo xmlns:p15="http://schemas.microsoft.com/office/powerpoint/2012/main" userId="J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777777"/>
    <a:srgbClr val="969696"/>
    <a:srgbClr val="FFFFCC"/>
    <a:srgbClr val="CCFFFF"/>
    <a:srgbClr val="336699"/>
    <a:srgbClr val="6699FF"/>
    <a:srgbClr val="99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7E47C9-2B61-4CD1-BD11-06387FDCCB32}">
  <a:tblStyle styleId="{077E47C9-2B61-4CD1-BD11-06387FDCCB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7" d="100"/>
          <a:sy n="117" d="100"/>
        </p:scale>
        <p:origin x="148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2FAE9-63A6-6848-BA7C-26FA1EF62F5E}" type="doc">
      <dgm:prSet loTypeId="urn:microsoft.com/office/officeart/2005/8/layout/chevron1" loCatId="" qsTypeId="urn:microsoft.com/office/officeart/2005/8/quickstyle/simple1" qsCatId="simple" csTypeId="urn:microsoft.com/office/officeart/2005/8/colors/accent6_3" csCatId="accent6" phldr="1"/>
      <dgm:spPr/>
    </dgm:pt>
    <dgm:pt modelId="{92CB51F5-A437-1A47-A9A6-BA440F87E2EA}">
      <dgm:prSet phldrT="[Text]"/>
      <dgm:spPr/>
      <dgm:t>
        <a:bodyPr/>
        <a:lstStyle/>
        <a:p>
          <a:r>
            <a:rPr lang="en-GB" dirty="0">
              <a:solidFill>
                <a:schemeClr val="tx1"/>
              </a:solidFill>
            </a:rPr>
            <a:t>Course developed collaboratively</a:t>
          </a:r>
        </a:p>
      </dgm:t>
    </dgm:pt>
    <dgm:pt modelId="{F8DF95F3-C1C3-A941-80AB-BC940CB32EA5}" type="parTrans" cxnId="{B79F48AA-53C8-4D43-AA0E-4F6E6E3706AD}">
      <dgm:prSet/>
      <dgm:spPr/>
      <dgm:t>
        <a:bodyPr/>
        <a:lstStyle/>
        <a:p>
          <a:endParaRPr lang="en-GB"/>
        </a:p>
      </dgm:t>
    </dgm:pt>
    <dgm:pt modelId="{BB4A2EFC-2211-7B40-80C4-A5FC4261EC2C}" type="sibTrans" cxnId="{B79F48AA-53C8-4D43-AA0E-4F6E6E3706AD}">
      <dgm:prSet/>
      <dgm:spPr/>
      <dgm:t>
        <a:bodyPr/>
        <a:lstStyle/>
        <a:p>
          <a:endParaRPr lang="en-GB"/>
        </a:p>
      </dgm:t>
    </dgm:pt>
    <dgm:pt modelId="{3767E32B-D446-0A4B-8082-8D90346E0C18}">
      <dgm:prSet phldrT="[Text]"/>
      <dgm:spPr/>
      <dgm:t>
        <a:bodyPr/>
        <a:lstStyle/>
        <a:p>
          <a:r>
            <a:rPr lang="en-GB" dirty="0">
              <a:solidFill>
                <a:schemeClr val="tx1"/>
              </a:solidFill>
            </a:rPr>
            <a:t>5 day short course</a:t>
          </a:r>
        </a:p>
      </dgm:t>
    </dgm:pt>
    <dgm:pt modelId="{50CE7CE2-2380-2041-BCA8-6AAC53D963FF}" type="parTrans" cxnId="{3B594048-A821-094F-A38D-C90101D5D090}">
      <dgm:prSet/>
      <dgm:spPr/>
      <dgm:t>
        <a:bodyPr/>
        <a:lstStyle/>
        <a:p>
          <a:endParaRPr lang="en-GB"/>
        </a:p>
      </dgm:t>
    </dgm:pt>
    <dgm:pt modelId="{3FC07DBD-F4C9-E743-B4C9-D4504750CF6B}" type="sibTrans" cxnId="{3B594048-A821-094F-A38D-C90101D5D090}">
      <dgm:prSet/>
      <dgm:spPr/>
      <dgm:t>
        <a:bodyPr/>
        <a:lstStyle/>
        <a:p>
          <a:endParaRPr lang="en-GB"/>
        </a:p>
      </dgm:t>
    </dgm:pt>
    <dgm:pt modelId="{EB3BB5D9-D28D-314A-8094-0C283A8B2ABB}">
      <dgm:prSet phldrT="[Text]"/>
      <dgm:spPr/>
      <dgm:t>
        <a:bodyPr/>
        <a:lstStyle/>
        <a:p>
          <a:r>
            <a:rPr lang="en-GB" dirty="0">
              <a:solidFill>
                <a:schemeClr val="tx1"/>
              </a:solidFill>
            </a:rPr>
            <a:t>MOOC</a:t>
          </a:r>
        </a:p>
      </dgm:t>
    </dgm:pt>
    <dgm:pt modelId="{1FAD6D8F-D05A-2740-8DF6-EF4142249159}" type="parTrans" cxnId="{70814A8A-F217-3C47-B0FB-C611FCB1F0F5}">
      <dgm:prSet/>
      <dgm:spPr/>
      <dgm:t>
        <a:bodyPr/>
        <a:lstStyle/>
        <a:p>
          <a:endParaRPr lang="en-GB"/>
        </a:p>
      </dgm:t>
    </dgm:pt>
    <dgm:pt modelId="{7800FC0E-6C2F-C947-8980-393A8F1C372F}" type="sibTrans" cxnId="{70814A8A-F217-3C47-B0FB-C611FCB1F0F5}">
      <dgm:prSet/>
      <dgm:spPr/>
      <dgm:t>
        <a:bodyPr/>
        <a:lstStyle/>
        <a:p>
          <a:endParaRPr lang="en-GB"/>
        </a:p>
      </dgm:t>
    </dgm:pt>
    <dgm:pt modelId="{587B54BE-3974-B142-9A92-7E9478A1A604}" type="pres">
      <dgm:prSet presAssocID="{A292FAE9-63A6-6848-BA7C-26FA1EF62F5E}" presName="Name0" presStyleCnt="0">
        <dgm:presLayoutVars>
          <dgm:dir/>
          <dgm:animLvl val="lvl"/>
          <dgm:resizeHandles val="exact"/>
        </dgm:presLayoutVars>
      </dgm:prSet>
      <dgm:spPr/>
    </dgm:pt>
    <dgm:pt modelId="{9F27379B-D0CB-954C-BD1A-FF37B1DE9474}" type="pres">
      <dgm:prSet presAssocID="{92CB51F5-A437-1A47-A9A6-BA440F87E2EA}" presName="parTxOnly" presStyleLbl="node1" presStyleIdx="0" presStyleCnt="3">
        <dgm:presLayoutVars>
          <dgm:chMax val="0"/>
          <dgm:chPref val="0"/>
          <dgm:bulletEnabled val="1"/>
        </dgm:presLayoutVars>
      </dgm:prSet>
      <dgm:spPr/>
    </dgm:pt>
    <dgm:pt modelId="{D89D5DE3-264F-DB4C-8DFF-605CFB83314A}" type="pres">
      <dgm:prSet presAssocID="{BB4A2EFC-2211-7B40-80C4-A5FC4261EC2C}" presName="parTxOnlySpace" presStyleCnt="0"/>
      <dgm:spPr/>
    </dgm:pt>
    <dgm:pt modelId="{DF5731F9-36CD-2D4C-A836-9CE456751759}" type="pres">
      <dgm:prSet presAssocID="{3767E32B-D446-0A4B-8082-8D90346E0C18}" presName="parTxOnly" presStyleLbl="node1" presStyleIdx="1" presStyleCnt="3">
        <dgm:presLayoutVars>
          <dgm:chMax val="0"/>
          <dgm:chPref val="0"/>
          <dgm:bulletEnabled val="1"/>
        </dgm:presLayoutVars>
      </dgm:prSet>
      <dgm:spPr/>
    </dgm:pt>
    <dgm:pt modelId="{70562A16-C692-604A-BAD8-98F5B766FF86}" type="pres">
      <dgm:prSet presAssocID="{3FC07DBD-F4C9-E743-B4C9-D4504750CF6B}" presName="parTxOnlySpace" presStyleCnt="0"/>
      <dgm:spPr/>
    </dgm:pt>
    <dgm:pt modelId="{B2113A80-8E3F-F84D-8B93-9C46166B6D6F}" type="pres">
      <dgm:prSet presAssocID="{EB3BB5D9-D28D-314A-8094-0C283A8B2ABB}" presName="parTxOnly" presStyleLbl="node1" presStyleIdx="2" presStyleCnt="3">
        <dgm:presLayoutVars>
          <dgm:chMax val="0"/>
          <dgm:chPref val="0"/>
          <dgm:bulletEnabled val="1"/>
        </dgm:presLayoutVars>
      </dgm:prSet>
      <dgm:spPr/>
    </dgm:pt>
  </dgm:ptLst>
  <dgm:cxnLst>
    <dgm:cxn modelId="{3B594048-A821-094F-A38D-C90101D5D090}" srcId="{A292FAE9-63A6-6848-BA7C-26FA1EF62F5E}" destId="{3767E32B-D446-0A4B-8082-8D90346E0C18}" srcOrd="1" destOrd="0" parTransId="{50CE7CE2-2380-2041-BCA8-6AAC53D963FF}" sibTransId="{3FC07DBD-F4C9-E743-B4C9-D4504750CF6B}"/>
    <dgm:cxn modelId="{64584769-2886-D94D-BA9C-D53B726DDAD1}" type="presOf" srcId="{A292FAE9-63A6-6848-BA7C-26FA1EF62F5E}" destId="{587B54BE-3974-B142-9A92-7E9478A1A604}" srcOrd="0" destOrd="0" presId="urn:microsoft.com/office/officeart/2005/8/layout/chevron1"/>
    <dgm:cxn modelId="{70814A8A-F217-3C47-B0FB-C611FCB1F0F5}" srcId="{A292FAE9-63A6-6848-BA7C-26FA1EF62F5E}" destId="{EB3BB5D9-D28D-314A-8094-0C283A8B2ABB}" srcOrd="2" destOrd="0" parTransId="{1FAD6D8F-D05A-2740-8DF6-EF4142249159}" sibTransId="{7800FC0E-6C2F-C947-8980-393A8F1C372F}"/>
    <dgm:cxn modelId="{1CBA6E8F-877B-A548-A750-D02E19E7060C}" type="presOf" srcId="{92CB51F5-A437-1A47-A9A6-BA440F87E2EA}" destId="{9F27379B-D0CB-954C-BD1A-FF37B1DE9474}" srcOrd="0" destOrd="0" presId="urn:microsoft.com/office/officeart/2005/8/layout/chevron1"/>
    <dgm:cxn modelId="{68947898-3A1D-7543-8A90-D56467354528}" type="presOf" srcId="{EB3BB5D9-D28D-314A-8094-0C283A8B2ABB}" destId="{B2113A80-8E3F-F84D-8B93-9C46166B6D6F}" srcOrd="0" destOrd="0" presId="urn:microsoft.com/office/officeart/2005/8/layout/chevron1"/>
    <dgm:cxn modelId="{B79F48AA-53C8-4D43-AA0E-4F6E6E3706AD}" srcId="{A292FAE9-63A6-6848-BA7C-26FA1EF62F5E}" destId="{92CB51F5-A437-1A47-A9A6-BA440F87E2EA}" srcOrd="0" destOrd="0" parTransId="{F8DF95F3-C1C3-A941-80AB-BC940CB32EA5}" sibTransId="{BB4A2EFC-2211-7B40-80C4-A5FC4261EC2C}"/>
    <dgm:cxn modelId="{BB5BC6C7-FBB1-0D45-852C-EB13390F2012}" type="presOf" srcId="{3767E32B-D446-0A4B-8082-8D90346E0C18}" destId="{DF5731F9-36CD-2D4C-A836-9CE456751759}" srcOrd="0" destOrd="0" presId="urn:microsoft.com/office/officeart/2005/8/layout/chevron1"/>
    <dgm:cxn modelId="{A63FCB95-19AF-D74E-9295-98672BA77135}" type="presParOf" srcId="{587B54BE-3974-B142-9A92-7E9478A1A604}" destId="{9F27379B-D0CB-954C-BD1A-FF37B1DE9474}" srcOrd="0" destOrd="0" presId="urn:microsoft.com/office/officeart/2005/8/layout/chevron1"/>
    <dgm:cxn modelId="{CF3E0FCB-14C5-1249-AD4C-4C0C4D3D41FE}" type="presParOf" srcId="{587B54BE-3974-B142-9A92-7E9478A1A604}" destId="{D89D5DE3-264F-DB4C-8DFF-605CFB83314A}" srcOrd="1" destOrd="0" presId="urn:microsoft.com/office/officeart/2005/8/layout/chevron1"/>
    <dgm:cxn modelId="{DE5802C7-73B3-6340-804C-EDCCDED68CA9}" type="presParOf" srcId="{587B54BE-3974-B142-9A92-7E9478A1A604}" destId="{DF5731F9-36CD-2D4C-A836-9CE456751759}" srcOrd="2" destOrd="0" presId="urn:microsoft.com/office/officeart/2005/8/layout/chevron1"/>
    <dgm:cxn modelId="{7C9FF5CD-A0F2-524F-9F3E-CB1EF06BF7B4}" type="presParOf" srcId="{587B54BE-3974-B142-9A92-7E9478A1A604}" destId="{70562A16-C692-604A-BAD8-98F5B766FF86}" srcOrd="3" destOrd="0" presId="urn:microsoft.com/office/officeart/2005/8/layout/chevron1"/>
    <dgm:cxn modelId="{3023F2C6-3CAF-7745-8191-B47A81B833E0}" type="presParOf" srcId="{587B54BE-3974-B142-9A92-7E9478A1A604}" destId="{B2113A80-8E3F-F84D-8B93-9C46166B6D6F}"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20D69-FE94-254F-87E8-A66BC8C2F596}" type="doc">
      <dgm:prSet loTypeId="urn:microsoft.com/office/officeart/2005/8/layout/matrix3" loCatId="" qsTypeId="urn:microsoft.com/office/officeart/2005/8/quickstyle/simple1" qsCatId="simple" csTypeId="urn:microsoft.com/office/officeart/2005/8/colors/accent1_4" csCatId="accent1" phldr="1"/>
      <dgm:spPr/>
      <dgm:t>
        <a:bodyPr/>
        <a:lstStyle/>
        <a:p>
          <a:endParaRPr lang="en-GB"/>
        </a:p>
      </dgm:t>
    </dgm:pt>
    <dgm:pt modelId="{F679B6A3-4D59-284E-A699-934E5D71BBCD}">
      <dgm:prSet phldrT="[Text]"/>
      <dgm:spPr/>
      <dgm:t>
        <a:bodyPr/>
        <a:lstStyle/>
        <a:p>
          <a:r>
            <a:rPr lang="en-GB" dirty="0">
              <a:solidFill>
                <a:schemeClr val="tx1"/>
              </a:solidFill>
            </a:rPr>
            <a:t>Basic foundation of knowledge and skills needed to teach and care for learners within a special care centre setting</a:t>
          </a:r>
        </a:p>
      </dgm:t>
    </dgm:pt>
    <dgm:pt modelId="{DA4FD5B1-F9BF-E64B-868D-02DB1226334E}" type="parTrans" cxnId="{11C62881-9E7F-1947-B799-91E985780CC4}">
      <dgm:prSet/>
      <dgm:spPr/>
      <dgm:t>
        <a:bodyPr/>
        <a:lstStyle/>
        <a:p>
          <a:endParaRPr lang="en-GB">
            <a:solidFill>
              <a:schemeClr val="tx1"/>
            </a:solidFill>
          </a:endParaRPr>
        </a:p>
      </dgm:t>
    </dgm:pt>
    <dgm:pt modelId="{D74740D3-2E11-E14B-82CF-2F1544B784DA}" type="sibTrans" cxnId="{11C62881-9E7F-1947-B799-91E985780CC4}">
      <dgm:prSet/>
      <dgm:spPr/>
      <dgm:t>
        <a:bodyPr/>
        <a:lstStyle/>
        <a:p>
          <a:endParaRPr lang="en-GB">
            <a:solidFill>
              <a:schemeClr val="tx1"/>
            </a:solidFill>
          </a:endParaRPr>
        </a:p>
      </dgm:t>
    </dgm:pt>
    <dgm:pt modelId="{7847098D-3ACE-CD44-BFA2-5978FA2C85E1}">
      <dgm:prSet phldrT="[Text]"/>
      <dgm:spPr/>
      <dgm:t>
        <a:bodyPr/>
        <a:lstStyle/>
        <a:p>
          <a:r>
            <a:rPr lang="en-GB" dirty="0">
              <a:solidFill>
                <a:schemeClr val="tx1"/>
              </a:solidFill>
            </a:rPr>
            <a:t>Teach participants the skills needed in implementing the South African Department of Basic Education’s draft learning programme </a:t>
          </a:r>
        </a:p>
      </dgm:t>
    </dgm:pt>
    <dgm:pt modelId="{305D41B5-2ABD-F648-A953-E2CDEB880E73}" type="parTrans" cxnId="{FEF8EAA1-7220-C049-9F06-AB4FF6C6490B}">
      <dgm:prSet/>
      <dgm:spPr/>
      <dgm:t>
        <a:bodyPr/>
        <a:lstStyle/>
        <a:p>
          <a:endParaRPr lang="en-GB">
            <a:solidFill>
              <a:schemeClr val="tx1"/>
            </a:solidFill>
          </a:endParaRPr>
        </a:p>
      </dgm:t>
    </dgm:pt>
    <dgm:pt modelId="{0281C66E-6F4D-2747-B07B-934DE84BE5EC}" type="sibTrans" cxnId="{FEF8EAA1-7220-C049-9F06-AB4FF6C6490B}">
      <dgm:prSet/>
      <dgm:spPr/>
      <dgm:t>
        <a:bodyPr/>
        <a:lstStyle/>
        <a:p>
          <a:endParaRPr lang="en-GB">
            <a:solidFill>
              <a:schemeClr val="tx1"/>
            </a:solidFill>
          </a:endParaRPr>
        </a:p>
      </dgm:t>
    </dgm:pt>
    <dgm:pt modelId="{BB5E90B3-14F2-F546-894C-238FA7CFD2BD}">
      <dgm:prSet phldrT="[Text]"/>
      <dgm:spPr/>
      <dgm:t>
        <a:bodyPr/>
        <a:lstStyle/>
        <a:p>
          <a:r>
            <a:rPr lang="en-GB" dirty="0">
              <a:solidFill>
                <a:schemeClr val="tx1"/>
              </a:solidFill>
            </a:rPr>
            <a:t>Provide participants with the basic knowledge for disability inclusive development on a both a theoretical and practical level.</a:t>
          </a:r>
        </a:p>
      </dgm:t>
    </dgm:pt>
    <dgm:pt modelId="{F7396A76-1529-5B4C-88C4-EA8A1B1F2C1A}" type="parTrans" cxnId="{CF19575B-3D2D-FC4E-911D-7C95A6098650}">
      <dgm:prSet/>
      <dgm:spPr/>
      <dgm:t>
        <a:bodyPr/>
        <a:lstStyle/>
        <a:p>
          <a:endParaRPr lang="en-GB">
            <a:solidFill>
              <a:schemeClr val="tx1"/>
            </a:solidFill>
          </a:endParaRPr>
        </a:p>
      </dgm:t>
    </dgm:pt>
    <dgm:pt modelId="{37B774DB-4864-5444-BA35-A4B0A8FFECF1}" type="sibTrans" cxnId="{CF19575B-3D2D-FC4E-911D-7C95A6098650}">
      <dgm:prSet/>
      <dgm:spPr/>
      <dgm:t>
        <a:bodyPr/>
        <a:lstStyle/>
        <a:p>
          <a:endParaRPr lang="en-GB">
            <a:solidFill>
              <a:schemeClr val="tx1"/>
            </a:solidFill>
          </a:endParaRPr>
        </a:p>
      </dgm:t>
    </dgm:pt>
    <dgm:pt modelId="{4146CEC4-8C45-0D44-9984-DCFF63958164}">
      <dgm:prSet phldrT="[Text]"/>
      <dgm:spPr/>
      <dgm:t>
        <a:bodyPr/>
        <a:lstStyle/>
        <a:p>
          <a:r>
            <a:rPr lang="en-GB" dirty="0">
              <a:solidFill>
                <a:schemeClr val="tx1"/>
              </a:solidFill>
            </a:rPr>
            <a:t>Portfolio of Experiential learning component</a:t>
          </a:r>
        </a:p>
      </dgm:t>
    </dgm:pt>
    <dgm:pt modelId="{604E391E-D167-A64B-8FF3-2DAD2B335D0F}" type="parTrans" cxnId="{2BA68F66-74A8-FA46-9373-FFF2263BB3D8}">
      <dgm:prSet/>
      <dgm:spPr/>
      <dgm:t>
        <a:bodyPr/>
        <a:lstStyle/>
        <a:p>
          <a:endParaRPr lang="en-GB">
            <a:solidFill>
              <a:schemeClr val="tx1"/>
            </a:solidFill>
          </a:endParaRPr>
        </a:p>
      </dgm:t>
    </dgm:pt>
    <dgm:pt modelId="{D2018F16-C5F5-044B-9F7D-E11619AD9173}" type="sibTrans" cxnId="{2BA68F66-74A8-FA46-9373-FFF2263BB3D8}">
      <dgm:prSet/>
      <dgm:spPr/>
      <dgm:t>
        <a:bodyPr/>
        <a:lstStyle/>
        <a:p>
          <a:endParaRPr lang="en-GB">
            <a:solidFill>
              <a:schemeClr val="tx1"/>
            </a:solidFill>
          </a:endParaRPr>
        </a:p>
      </dgm:t>
    </dgm:pt>
    <dgm:pt modelId="{66FC869D-6F13-4647-AF19-F468805FD8D4}" type="pres">
      <dgm:prSet presAssocID="{1E420D69-FE94-254F-87E8-A66BC8C2F596}" presName="matrix" presStyleCnt="0">
        <dgm:presLayoutVars>
          <dgm:chMax val="1"/>
          <dgm:dir/>
          <dgm:resizeHandles val="exact"/>
        </dgm:presLayoutVars>
      </dgm:prSet>
      <dgm:spPr/>
    </dgm:pt>
    <dgm:pt modelId="{08537E8E-19F1-8B40-A84D-29561EB36D4B}" type="pres">
      <dgm:prSet presAssocID="{1E420D69-FE94-254F-87E8-A66BC8C2F596}" presName="diamond" presStyleLbl="bgShp" presStyleIdx="0" presStyleCnt="1"/>
      <dgm:spPr/>
    </dgm:pt>
    <dgm:pt modelId="{AC30EE3C-11F3-4642-B150-89E5808B36AC}" type="pres">
      <dgm:prSet presAssocID="{1E420D69-FE94-254F-87E8-A66BC8C2F596}" presName="quad1" presStyleLbl="node1" presStyleIdx="0" presStyleCnt="4">
        <dgm:presLayoutVars>
          <dgm:chMax val="0"/>
          <dgm:chPref val="0"/>
          <dgm:bulletEnabled val="1"/>
        </dgm:presLayoutVars>
      </dgm:prSet>
      <dgm:spPr/>
    </dgm:pt>
    <dgm:pt modelId="{E757194A-CDD3-604F-BD49-8AC92740A9D7}" type="pres">
      <dgm:prSet presAssocID="{1E420D69-FE94-254F-87E8-A66BC8C2F596}" presName="quad2" presStyleLbl="node1" presStyleIdx="1" presStyleCnt="4">
        <dgm:presLayoutVars>
          <dgm:chMax val="0"/>
          <dgm:chPref val="0"/>
          <dgm:bulletEnabled val="1"/>
        </dgm:presLayoutVars>
      </dgm:prSet>
      <dgm:spPr/>
    </dgm:pt>
    <dgm:pt modelId="{42CB85F8-5FE5-EA41-B994-2C037E0BB55C}" type="pres">
      <dgm:prSet presAssocID="{1E420D69-FE94-254F-87E8-A66BC8C2F596}" presName="quad3" presStyleLbl="node1" presStyleIdx="2" presStyleCnt="4">
        <dgm:presLayoutVars>
          <dgm:chMax val="0"/>
          <dgm:chPref val="0"/>
          <dgm:bulletEnabled val="1"/>
        </dgm:presLayoutVars>
      </dgm:prSet>
      <dgm:spPr/>
    </dgm:pt>
    <dgm:pt modelId="{C7118FEB-7A5F-0F4C-AF06-1AD98543E5A6}" type="pres">
      <dgm:prSet presAssocID="{1E420D69-FE94-254F-87E8-A66BC8C2F596}" presName="quad4" presStyleLbl="node1" presStyleIdx="3" presStyleCnt="4">
        <dgm:presLayoutVars>
          <dgm:chMax val="0"/>
          <dgm:chPref val="0"/>
          <dgm:bulletEnabled val="1"/>
        </dgm:presLayoutVars>
      </dgm:prSet>
      <dgm:spPr/>
    </dgm:pt>
  </dgm:ptLst>
  <dgm:cxnLst>
    <dgm:cxn modelId="{6C60DE4C-9EE6-904A-9EE4-1CDD58DEEF29}" type="presOf" srcId="{BB5E90B3-14F2-F546-894C-238FA7CFD2BD}" destId="{42CB85F8-5FE5-EA41-B994-2C037E0BB55C}" srcOrd="0" destOrd="0" presId="urn:microsoft.com/office/officeart/2005/8/layout/matrix3"/>
    <dgm:cxn modelId="{33584A56-0B60-5141-A40C-66D57BF063E1}" type="presOf" srcId="{1E420D69-FE94-254F-87E8-A66BC8C2F596}" destId="{66FC869D-6F13-4647-AF19-F468805FD8D4}" srcOrd="0" destOrd="0" presId="urn:microsoft.com/office/officeart/2005/8/layout/matrix3"/>
    <dgm:cxn modelId="{CF19575B-3D2D-FC4E-911D-7C95A6098650}" srcId="{1E420D69-FE94-254F-87E8-A66BC8C2F596}" destId="{BB5E90B3-14F2-F546-894C-238FA7CFD2BD}" srcOrd="2" destOrd="0" parTransId="{F7396A76-1529-5B4C-88C4-EA8A1B1F2C1A}" sibTransId="{37B774DB-4864-5444-BA35-A4B0A8FFECF1}"/>
    <dgm:cxn modelId="{2BA68F66-74A8-FA46-9373-FFF2263BB3D8}" srcId="{1E420D69-FE94-254F-87E8-A66BC8C2F596}" destId="{4146CEC4-8C45-0D44-9984-DCFF63958164}" srcOrd="3" destOrd="0" parTransId="{604E391E-D167-A64B-8FF3-2DAD2B335D0F}" sibTransId="{D2018F16-C5F5-044B-9F7D-E11619AD9173}"/>
    <dgm:cxn modelId="{93B2A17E-8B87-A749-915A-BD4AC995D5FC}" type="presOf" srcId="{7847098D-3ACE-CD44-BFA2-5978FA2C85E1}" destId="{E757194A-CDD3-604F-BD49-8AC92740A9D7}" srcOrd="0" destOrd="0" presId="urn:microsoft.com/office/officeart/2005/8/layout/matrix3"/>
    <dgm:cxn modelId="{11C62881-9E7F-1947-B799-91E985780CC4}" srcId="{1E420D69-FE94-254F-87E8-A66BC8C2F596}" destId="{F679B6A3-4D59-284E-A699-934E5D71BBCD}" srcOrd="0" destOrd="0" parTransId="{DA4FD5B1-F9BF-E64B-868D-02DB1226334E}" sibTransId="{D74740D3-2E11-E14B-82CF-2F1544B784DA}"/>
    <dgm:cxn modelId="{FEF8EAA1-7220-C049-9F06-AB4FF6C6490B}" srcId="{1E420D69-FE94-254F-87E8-A66BC8C2F596}" destId="{7847098D-3ACE-CD44-BFA2-5978FA2C85E1}" srcOrd="1" destOrd="0" parTransId="{305D41B5-2ABD-F648-A953-E2CDEB880E73}" sibTransId="{0281C66E-6F4D-2747-B07B-934DE84BE5EC}"/>
    <dgm:cxn modelId="{11A928AF-A547-F742-AFC2-543D2B511404}" type="presOf" srcId="{F679B6A3-4D59-284E-A699-934E5D71BBCD}" destId="{AC30EE3C-11F3-4642-B150-89E5808B36AC}" srcOrd="0" destOrd="0" presId="urn:microsoft.com/office/officeart/2005/8/layout/matrix3"/>
    <dgm:cxn modelId="{7DF25FE5-A890-8747-9A1C-2D51D05A9547}" type="presOf" srcId="{4146CEC4-8C45-0D44-9984-DCFF63958164}" destId="{C7118FEB-7A5F-0F4C-AF06-1AD98543E5A6}" srcOrd="0" destOrd="0" presId="urn:microsoft.com/office/officeart/2005/8/layout/matrix3"/>
    <dgm:cxn modelId="{57889113-BCD0-F44C-8F59-6A1165FE6451}" type="presParOf" srcId="{66FC869D-6F13-4647-AF19-F468805FD8D4}" destId="{08537E8E-19F1-8B40-A84D-29561EB36D4B}" srcOrd="0" destOrd="0" presId="urn:microsoft.com/office/officeart/2005/8/layout/matrix3"/>
    <dgm:cxn modelId="{E11C23D3-D093-1E46-8D52-D013CDE4FF56}" type="presParOf" srcId="{66FC869D-6F13-4647-AF19-F468805FD8D4}" destId="{AC30EE3C-11F3-4642-B150-89E5808B36AC}" srcOrd="1" destOrd="0" presId="urn:microsoft.com/office/officeart/2005/8/layout/matrix3"/>
    <dgm:cxn modelId="{46187BC9-841A-CB4B-A3AC-0B4839DFDADE}" type="presParOf" srcId="{66FC869D-6F13-4647-AF19-F468805FD8D4}" destId="{E757194A-CDD3-604F-BD49-8AC92740A9D7}" srcOrd="2" destOrd="0" presId="urn:microsoft.com/office/officeart/2005/8/layout/matrix3"/>
    <dgm:cxn modelId="{58D2EAED-5485-DC4B-AC00-C8947AABB6FB}" type="presParOf" srcId="{66FC869D-6F13-4647-AF19-F468805FD8D4}" destId="{42CB85F8-5FE5-EA41-B994-2C037E0BB55C}" srcOrd="3" destOrd="0" presId="urn:microsoft.com/office/officeart/2005/8/layout/matrix3"/>
    <dgm:cxn modelId="{6340695C-2D91-A248-95C8-1B819E0E4351}" type="presParOf" srcId="{66FC869D-6F13-4647-AF19-F468805FD8D4}" destId="{C7118FEB-7A5F-0F4C-AF06-1AD98543E5A6}" srcOrd="4" destOrd="0" presId="urn:microsoft.com/office/officeart/2005/8/layout/matrix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647378-15A4-D846-8FCC-748E3E11B274}" type="doc">
      <dgm:prSet loTypeId="urn:microsoft.com/office/officeart/2005/8/layout/radial6" loCatId="" qsTypeId="urn:microsoft.com/office/officeart/2005/8/quickstyle/simple1" qsCatId="simple" csTypeId="urn:microsoft.com/office/officeart/2005/8/colors/accent2_5" csCatId="accent2" phldr="1"/>
      <dgm:spPr/>
      <dgm:t>
        <a:bodyPr/>
        <a:lstStyle/>
        <a:p>
          <a:endParaRPr lang="en-GB"/>
        </a:p>
      </dgm:t>
    </dgm:pt>
    <dgm:pt modelId="{F383692C-9F1A-4A45-9918-6E06775FCDF2}">
      <dgm:prSet phldrT="[Text]"/>
      <dgm:spPr/>
      <dgm:t>
        <a:bodyPr/>
        <a:lstStyle/>
        <a:p>
          <a:r>
            <a:rPr lang="en-GB" dirty="0">
              <a:solidFill>
                <a:schemeClr val="tx1"/>
              </a:solidFill>
            </a:rPr>
            <a:t>Learner &amp; Educator</a:t>
          </a:r>
        </a:p>
      </dgm:t>
    </dgm:pt>
    <dgm:pt modelId="{A14ECB1C-7984-C84B-972D-E920B887E4FB}" type="parTrans" cxnId="{49B50511-C731-084A-80F3-330F2C94E4C2}">
      <dgm:prSet/>
      <dgm:spPr/>
      <dgm:t>
        <a:bodyPr/>
        <a:lstStyle/>
        <a:p>
          <a:endParaRPr lang="en-GB">
            <a:solidFill>
              <a:schemeClr val="tx1"/>
            </a:solidFill>
          </a:endParaRPr>
        </a:p>
      </dgm:t>
    </dgm:pt>
    <dgm:pt modelId="{3F1D5474-2D87-2243-BE7D-499CE452C823}" type="sibTrans" cxnId="{49B50511-C731-084A-80F3-330F2C94E4C2}">
      <dgm:prSet/>
      <dgm:spPr/>
      <dgm:t>
        <a:bodyPr/>
        <a:lstStyle/>
        <a:p>
          <a:endParaRPr lang="en-GB">
            <a:solidFill>
              <a:schemeClr val="tx1"/>
            </a:solidFill>
          </a:endParaRPr>
        </a:p>
      </dgm:t>
    </dgm:pt>
    <dgm:pt modelId="{8D17C954-A696-DD40-AED8-38745B0F813D}">
      <dgm:prSet phldrT="[Text]"/>
      <dgm:spPr/>
      <dgm:t>
        <a:bodyPr/>
        <a:lstStyle/>
        <a:p>
          <a:r>
            <a:rPr lang="en-GB" dirty="0">
              <a:solidFill>
                <a:schemeClr val="tx1"/>
              </a:solidFill>
            </a:rPr>
            <a:t>Disability, Inclusion &amp; Advocacy</a:t>
          </a:r>
        </a:p>
      </dgm:t>
    </dgm:pt>
    <dgm:pt modelId="{224ADA90-A3C1-D045-815E-E076F0C6E198}" type="parTrans" cxnId="{BEAC25EC-6DD8-B641-BAC0-A905306BAB98}">
      <dgm:prSet/>
      <dgm:spPr/>
      <dgm:t>
        <a:bodyPr/>
        <a:lstStyle/>
        <a:p>
          <a:endParaRPr lang="en-GB">
            <a:solidFill>
              <a:schemeClr val="tx1"/>
            </a:solidFill>
          </a:endParaRPr>
        </a:p>
      </dgm:t>
    </dgm:pt>
    <dgm:pt modelId="{2C74FD41-EB0D-EA41-BA10-2E5ED52E4A3F}" type="sibTrans" cxnId="{BEAC25EC-6DD8-B641-BAC0-A905306BAB98}">
      <dgm:prSet/>
      <dgm:spPr/>
      <dgm:t>
        <a:bodyPr/>
        <a:lstStyle/>
        <a:p>
          <a:endParaRPr lang="en-GB">
            <a:solidFill>
              <a:schemeClr val="tx1"/>
            </a:solidFill>
          </a:endParaRPr>
        </a:p>
      </dgm:t>
    </dgm:pt>
    <dgm:pt modelId="{97AE1175-2B15-2B4D-BE5E-B8994F348C75}">
      <dgm:prSet phldrT="[Text]"/>
      <dgm:spPr/>
      <dgm:t>
        <a:bodyPr/>
        <a:lstStyle/>
        <a:p>
          <a:r>
            <a:rPr lang="en-GB" dirty="0">
              <a:solidFill>
                <a:schemeClr val="tx1"/>
              </a:solidFill>
            </a:rPr>
            <a:t>Legislation &amp; Policy</a:t>
          </a:r>
        </a:p>
      </dgm:t>
    </dgm:pt>
    <dgm:pt modelId="{EACFA0F5-395D-0449-BC70-8ED6B306137E}" type="parTrans" cxnId="{2EE27A54-A4BE-4344-97D2-C9986FFAC5CA}">
      <dgm:prSet/>
      <dgm:spPr/>
      <dgm:t>
        <a:bodyPr/>
        <a:lstStyle/>
        <a:p>
          <a:endParaRPr lang="en-GB">
            <a:solidFill>
              <a:schemeClr val="tx1"/>
            </a:solidFill>
          </a:endParaRPr>
        </a:p>
      </dgm:t>
    </dgm:pt>
    <dgm:pt modelId="{406CE36A-5D6A-DB49-8A6B-4E292C862AB4}" type="sibTrans" cxnId="{2EE27A54-A4BE-4344-97D2-C9986FFAC5CA}">
      <dgm:prSet/>
      <dgm:spPr/>
      <dgm:t>
        <a:bodyPr/>
        <a:lstStyle/>
        <a:p>
          <a:endParaRPr lang="en-GB">
            <a:solidFill>
              <a:schemeClr val="tx1"/>
            </a:solidFill>
          </a:endParaRPr>
        </a:p>
      </dgm:t>
    </dgm:pt>
    <dgm:pt modelId="{BCBF949D-AAC5-D342-94CE-057B303A2182}">
      <dgm:prSet phldrT="[Text]"/>
      <dgm:spPr/>
      <dgm:t>
        <a:bodyPr/>
        <a:lstStyle/>
        <a:p>
          <a:r>
            <a:rPr lang="en-GB" dirty="0">
              <a:solidFill>
                <a:schemeClr val="tx1"/>
              </a:solidFill>
            </a:rPr>
            <a:t>Practical skills</a:t>
          </a:r>
        </a:p>
      </dgm:t>
    </dgm:pt>
    <dgm:pt modelId="{BB466B90-DC52-834F-B310-C621206CCE4C}" type="parTrans" cxnId="{3E87FEE1-22E9-664B-A3A8-DEFBF7DF79A9}">
      <dgm:prSet/>
      <dgm:spPr/>
      <dgm:t>
        <a:bodyPr/>
        <a:lstStyle/>
        <a:p>
          <a:endParaRPr lang="en-GB">
            <a:solidFill>
              <a:schemeClr val="tx1"/>
            </a:solidFill>
          </a:endParaRPr>
        </a:p>
      </dgm:t>
    </dgm:pt>
    <dgm:pt modelId="{C60955F0-B45D-464D-BB46-23283FBB545B}" type="sibTrans" cxnId="{3E87FEE1-22E9-664B-A3A8-DEFBF7DF79A9}">
      <dgm:prSet/>
      <dgm:spPr/>
      <dgm:t>
        <a:bodyPr/>
        <a:lstStyle/>
        <a:p>
          <a:endParaRPr lang="en-GB">
            <a:solidFill>
              <a:schemeClr val="tx1"/>
            </a:solidFill>
          </a:endParaRPr>
        </a:p>
      </dgm:t>
    </dgm:pt>
    <dgm:pt modelId="{7782D2C8-18A9-F44C-A02F-F57231062403}">
      <dgm:prSet phldrT="[Text]"/>
      <dgm:spPr/>
      <dgm:t>
        <a:bodyPr/>
        <a:lstStyle/>
        <a:p>
          <a:r>
            <a:rPr lang="en-GB" dirty="0">
              <a:solidFill>
                <a:schemeClr val="tx1"/>
              </a:solidFill>
            </a:rPr>
            <a:t>Values</a:t>
          </a:r>
        </a:p>
      </dgm:t>
    </dgm:pt>
    <dgm:pt modelId="{7220CBBE-986B-CC4B-A7ED-CFB415E5CFFB}" type="parTrans" cxnId="{6EEC729C-13AA-0949-9555-894DB392131D}">
      <dgm:prSet/>
      <dgm:spPr/>
      <dgm:t>
        <a:bodyPr/>
        <a:lstStyle/>
        <a:p>
          <a:endParaRPr lang="en-GB">
            <a:solidFill>
              <a:schemeClr val="tx1"/>
            </a:solidFill>
          </a:endParaRPr>
        </a:p>
      </dgm:t>
    </dgm:pt>
    <dgm:pt modelId="{212DBD0E-F756-6E46-8061-F8557E325FC2}" type="sibTrans" cxnId="{6EEC729C-13AA-0949-9555-894DB392131D}">
      <dgm:prSet/>
      <dgm:spPr/>
      <dgm:t>
        <a:bodyPr/>
        <a:lstStyle/>
        <a:p>
          <a:endParaRPr lang="en-GB">
            <a:solidFill>
              <a:schemeClr val="tx1"/>
            </a:solidFill>
          </a:endParaRPr>
        </a:p>
      </dgm:t>
    </dgm:pt>
    <dgm:pt modelId="{C5956D6F-D292-F04B-B6EC-4922C94D4422}" type="pres">
      <dgm:prSet presAssocID="{EA647378-15A4-D846-8FCC-748E3E11B274}" presName="Name0" presStyleCnt="0">
        <dgm:presLayoutVars>
          <dgm:chMax val="1"/>
          <dgm:dir/>
          <dgm:animLvl val="ctr"/>
          <dgm:resizeHandles val="exact"/>
        </dgm:presLayoutVars>
      </dgm:prSet>
      <dgm:spPr/>
    </dgm:pt>
    <dgm:pt modelId="{6F296EB9-BE9C-6E4C-92F4-54096170C01F}" type="pres">
      <dgm:prSet presAssocID="{F383692C-9F1A-4A45-9918-6E06775FCDF2}" presName="centerShape" presStyleLbl="node0" presStyleIdx="0" presStyleCnt="1"/>
      <dgm:spPr/>
    </dgm:pt>
    <dgm:pt modelId="{E1501503-C3A4-0347-A888-06696D3E1FFB}" type="pres">
      <dgm:prSet presAssocID="{8D17C954-A696-DD40-AED8-38745B0F813D}" presName="node" presStyleLbl="node1" presStyleIdx="0" presStyleCnt="4">
        <dgm:presLayoutVars>
          <dgm:bulletEnabled val="1"/>
        </dgm:presLayoutVars>
      </dgm:prSet>
      <dgm:spPr/>
    </dgm:pt>
    <dgm:pt modelId="{ECCB1B23-AA92-6E4A-AE89-7903C1D88310}" type="pres">
      <dgm:prSet presAssocID="{8D17C954-A696-DD40-AED8-38745B0F813D}" presName="dummy" presStyleCnt="0"/>
      <dgm:spPr/>
    </dgm:pt>
    <dgm:pt modelId="{157FD9B4-1477-8745-A939-21084F9F4DEA}" type="pres">
      <dgm:prSet presAssocID="{2C74FD41-EB0D-EA41-BA10-2E5ED52E4A3F}" presName="sibTrans" presStyleLbl="sibTrans2D1" presStyleIdx="0" presStyleCnt="4"/>
      <dgm:spPr/>
    </dgm:pt>
    <dgm:pt modelId="{31CEC618-E826-5A4F-9ECE-37775DF3D179}" type="pres">
      <dgm:prSet presAssocID="{97AE1175-2B15-2B4D-BE5E-B8994F348C75}" presName="node" presStyleLbl="node1" presStyleIdx="1" presStyleCnt="4">
        <dgm:presLayoutVars>
          <dgm:bulletEnabled val="1"/>
        </dgm:presLayoutVars>
      </dgm:prSet>
      <dgm:spPr/>
    </dgm:pt>
    <dgm:pt modelId="{535DD6FD-F0E6-4048-81EC-E6DB73C3FED4}" type="pres">
      <dgm:prSet presAssocID="{97AE1175-2B15-2B4D-BE5E-B8994F348C75}" presName="dummy" presStyleCnt="0"/>
      <dgm:spPr/>
    </dgm:pt>
    <dgm:pt modelId="{BCA1DEA6-FE89-3741-92E2-EEE54AA5A6A8}" type="pres">
      <dgm:prSet presAssocID="{406CE36A-5D6A-DB49-8A6B-4E292C862AB4}" presName="sibTrans" presStyleLbl="sibTrans2D1" presStyleIdx="1" presStyleCnt="4"/>
      <dgm:spPr/>
    </dgm:pt>
    <dgm:pt modelId="{C79EE095-151E-9749-B8CC-D579D9218D06}" type="pres">
      <dgm:prSet presAssocID="{BCBF949D-AAC5-D342-94CE-057B303A2182}" presName="node" presStyleLbl="node1" presStyleIdx="2" presStyleCnt="4">
        <dgm:presLayoutVars>
          <dgm:bulletEnabled val="1"/>
        </dgm:presLayoutVars>
      </dgm:prSet>
      <dgm:spPr/>
    </dgm:pt>
    <dgm:pt modelId="{E1D89F87-283B-4A42-B12D-21832B39B3D3}" type="pres">
      <dgm:prSet presAssocID="{BCBF949D-AAC5-D342-94CE-057B303A2182}" presName="dummy" presStyleCnt="0"/>
      <dgm:spPr/>
    </dgm:pt>
    <dgm:pt modelId="{08D60391-407A-B94E-BBFA-9CD4FB782378}" type="pres">
      <dgm:prSet presAssocID="{C60955F0-B45D-464D-BB46-23283FBB545B}" presName="sibTrans" presStyleLbl="sibTrans2D1" presStyleIdx="2" presStyleCnt="4"/>
      <dgm:spPr/>
    </dgm:pt>
    <dgm:pt modelId="{C265385B-A7C0-174D-A715-A4A41F8B84CF}" type="pres">
      <dgm:prSet presAssocID="{7782D2C8-18A9-F44C-A02F-F57231062403}" presName="node" presStyleLbl="node1" presStyleIdx="3" presStyleCnt="4">
        <dgm:presLayoutVars>
          <dgm:bulletEnabled val="1"/>
        </dgm:presLayoutVars>
      </dgm:prSet>
      <dgm:spPr/>
    </dgm:pt>
    <dgm:pt modelId="{777CF197-C4E6-2A4E-8130-B986FE3D5CB4}" type="pres">
      <dgm:prSet presAssocID="{7782D2C8-18A9-F44C-A02F-F57231062403}" presName="dummy" presStyleCnt="0"/>
      <dgm:spPr/>
    </dgm:pt>
    <dgm:pt modelId="{D5102CA7-06DA-0449-94ED-FD5050458A93}" type="pres">
      <dgm:prSet presAssocID="{212DBD0E-F756-6E46-8061-F8557E325FC2}" presName="sibTrans" presStyleLbl="sibTrans2D1" presStyleIdx="3" presStyleCnt="4"/>
      <dgm:spPr/>
    </dgm:pt>
  </dgm:ptLst>
  <dgm:cxnLst>
    <dgm:cxn modelId="{49B50511-C731-084A-80F3-330F2C94E4C2}" srcId="{EA647378-15A4-D846-8FCC-748E3E11B274}" destId="{F383692C-9F1A-4A45-9918-6E06775FCDF2}" srcOrd="0" destOrd="0" parTransId="{A14ECB1C-7984-C84B-972D-E920B887E4FB}" sibTransId="{3F1D5474-2D87-2243-BE7D-499CE452C823}"/>
    <dgm:cxn modelId="{371D531E-AFDB-5046-8F55-23B068E55C8F}" type="presOf" srcId="{F383692C-9F1A-4A45-9918-6E06775FCDF2}" destId="{6F296EB9-BE9C-6E4C-92F4-54096170C01F}" srcOrd="0" destOrd="0" presId="urn:microsoft.com/office/officeart/2005/8/layout/radial6"/>
    <dgm:cxn modelId="{A80A133B-3AFA-C44E-A127-DA5AD4827D8A}" type="presOf" srcId="{8D17C954-A696-DD40-AED8-38745B0F813D}" destId="{E1501503-C3A4-0347-A888-06696D3E1FFB}" srcOrd="0" destOrd="0" presId="urn:microsoft.com/office/officeart/2005/8/layout/radial6"/>
    <dgm:cxn modelId="{2EE27A54-A4BE-4344-97D2-C9986FFAC5CA}" srcId="{F383692C-9F1A-4A45-9918-6E06775FCDF2}" destId="{97AE1175-2B15-2B4D-BE5E-B8994F348C75}" srcOrd="1" destOrd="0" parTransId="{EACFA0F5-395D-0449-BC70-8ED6B306137E}" sibTransId="{406CE36A-5D6A-DB49-8A6B-4E292C862AB4}"/>
    <dgm:cxn modelId="{7CBDEF61-A280-AE49-93B0-DE4CDFAE92BD}" type="presOf" srcId="{BCBF949D-AAC5-D342-94CE-057B303A2182}" destId="{C79EE095-151E-9749-B8CC-D579D9218D06}" srcOrd="0" destOrd="0" presId="urn:microsoft.com/office/officeart/2005/8/layout/radial6"/>
    <dgm:cxn modelId="{B9161965-AE4B-8C4D-A596-89153E6CCF0E}" type="presOf" srcId="{212DBD0E-F756-6E46-8061-F8557E325FC2}" destId="{D5102CA7-06DA-0449-94ED-FD5050458A93}" srcOrd="0" destOrd="0" presId="urn:microsoft.com/office/officeart/2005/8/layout/radial6"/>
    <dgm:cxn modelId="{8B9F8981-04DE-1242-A517-1E2376222B5C}" type="presOf" srcId="{2C74FD41-EB0D-EA41-BA10-2E5ED52E4A3F}" destId="{157FD9B4-1477-8745-A939-21084F9F4DEA}" srcOrd="0" destOrd="0" presId="urn:microsoft.com/office/officeart/2005/8/layout/radial6"/>
    <dgm:cxn modelId="{6EEC729C-13AA-0949-9555-894DB392131D}" srcId="{F383692C-9F1A-4A45-9918-6E06775FCDF2}" destId="{7782D2C8-18A9-F44C-A02F-F57231062403}" srcOrd="3" destOrd="0" parTransId="{7220CBBE-986B-CC4B-A7ED-CFB415E5CFFB}" sibTransId="{212DBD0E-F756-6E46-8061-F8557E325FC2}"/>
    <dgm:cxn modelId="{DE0922AC-3F99-5442-A28C-29BE49018910}" type="presOf" srcId="{C60955F0-B45D-464D-BB46-23283FBB545B}" destId="{08D60391-407A-B94E-BBFA-9CD4FB782378}" srcOrd="0" destOrd="0" presId="urn:microsoft.com/office/officeart/2005/8/layout/radial6"/>
    <dgm:cxn modelId="{6E7227B4-F4AA-354A-89D5-B45B6BAC52EC}" type="presOf" srcId="{406CE36A-5D6A-DB49-8A6B-4E292C862AB4}" destId="{BCA1DEA6-FE89-3741-92E2-EEE54AA5A6A8}" srcOrd="0" destOrd="0" presId="urn:microsoft.com/office/officeart/2005/8/layout/radial6"/>
    <dgm:cxn modelId="{EDBFC1B4-387B-054D-80C4-BB1FD71F7057}" type="presOf" srcId="{97AE1175-2B15-2B4D-BE5E-B8994F348C75}" destId="{31CEC618-E826-5A4F-9ECE-37775DF3D179}" srcOrd="0" destOrd="0" presId="urn:microsoft.com/office/officeart/2005/8/layout/radial6"/>
    <dgm:cxn modelId="{3E87FEE1-22E9-664B-A3A8-DEFBF7DF79A9}" srcId="{F383692C-9F1A-4A45-9918-6E06775FCDF2}" destId="{BCBF949D-AAC5-D342-94CE-057B303A2182}" srcOrd="2" destOrd="0" parTransId="{BB466B90-DC52-834F-B310-C621206CCE4C}" sibTransId="{C60955F0-B45D-464D-BB46-23283FBB545B}"/>
    <dgm:cxn modelId="{BEAC25EC-6DD8-B641-BAC0-A905306BAB98}" srcId="{F383692C-9F1A-4A45-9918-6E06775FCDF2}" destId="{8D17C954-A696-DD40-AED8-38745B0F813D}" srcOrd="0" destOrd="0" parTransId="{224ADA90-A3C1-D045-815E-E076F0C6E198}" sibTransId="{2C74FD41-EB0D-EA41-BA10-2E5ED52E4A3F}"/>
    <dgm:cxn modelId="{54AF30FF-F82C-0F49-9724-9F6CF829B121}" type="presOf" srcId="{7782D2C8-18A9-F44C-A02F-F57231062403}" destId="{C265385B-A7C0-174D-A715-A4A41F8B84CF}" srcOrd="0" destOrd="0" presId="urn:microsoft.com/office/officeart/2005/8/layout/radial6"/>
    <dgm:cxn modelId="{626BE0FF-7ABB-AE4E-A3AC-C43893F5E01A}" type="presOf" srcId="{EA647378-15A4-D846-8FCC-748E3E11B274}" destId="{C5956D6F-D292-F04B-B6EC-4922C94D4422}" srcOrd="0" destOrd="0" presId="urn:microsoft.com/office/officeart/2005/8/layout/radial6"/>
    <dgm:cxn modelId="{6DC56BC3-4D11-AF44-99AD-2B13A29D5700}" type="presParOf" srcId="{C5956D6F-D292-F04B-B6EC-4922C94D4422}" destId="{6F296EB9-BE9C-6E4C-92F4-54096170C01F}" srcOrd="0" destOrd="0" presId="urn:microsoft.com/office/officeart/2005/8/layout/radial6"/>
    <dgm:cxn modelId="{3B795013-8D06-2D49-9832-4F051E566208}" type="presParOf" srcId="{C5956D6F-D292-F04B-B6EC-4922C94D4422}" destId="{E1501503-C3A4-0347-A888-06696D3E1FFB}" srcOrd="1" destOrd="0" presId="urn:microsoft.com/office/officeart/2005/8/layout/radial6"/>
    <dgm:cxn modelId="{5FC15681-4C01-F249-A57E-6D944D97CBB5}" type="presParOf" srcId="{C5956D6F-D292-F04B-B6EC-4922C94D4422}" destId="{ECCB1B23-AA92-6E4A-AE89-7903C1D88310}" srcOrd="2" destOrd="0" presId="urn:microsoft.com/office/officeart/2005/8/layout/radial6"/>
    <dgm:cxn modelId="{652333D2-9F9F-BA43-A660-F68FFC115672}" type="presParOf" srcId="{C5956D6F-D292-F04B-B6EC-4922C94D4422}" destId="{157FD9B4-1477-8745-A939-21084F9F4DEA}" srcOrd="3" destOrd="0" presId="urn:microsoft.com/office/officeart/2005/8/layout/radial6"/>
    <dgm:cxn modelId="{962BCCE7-F2CA-814A-A548-CDA5243C5133}" type="presParOf" srcId="{C5956D6F-D292-F04B-B6EC-4922C94D4422}" destId="{31CEC618-E826-5A4F-9ECE-37775DF3D179}" srcOrd="4" destOrd="0" presId="urn:microsoft.com/office/officeart/2005/8/layout/radial6"/>
    <dgm:cxn modelId="{68FE3E7C-9CE0-F541-BBF2-EB7C1258482C}" type="presParOf" srcId="{C5956D6F-D292-F04B-B6EC-4922C94D4422}" destId="{535DD6FD-F0E6-4048-81EC-E6DB73C3FED4}" srcOrd="5" destOrd="0" presId="urn:microsoft.com/office/officeart/2005/8/layout/radial6"/>
    <dgm:cxn modelId="{D93ECC99-4FBE-E043-82C9-513060F44C58}" type="presParOf" srcId="{C5956D6F-D292-F04B-B6EC-4922C94D4422}" destId="{BCA1DEA6-FE89-3741-92E2-EEE54AA5A6A8}" srcOrd="6" destOrd="0" presId="urn:microsoft.com/office/officeart/2005/8/layout/radial6"/>
    <dgm:cxn modelId="{D62CA590-8468-C14B-AB1E-792DD2DE7438}" type="presParOf" srcId="{C5956D6F-D292-F04B-B6EC-4922C94D4422}" destId="{C79EE095-151E-9749-B8CC-D579D9218D06}" srcOrd="7" destOrd="0" presId="urn:microsoft.com/office/officeart/2005/8/layout/radial6"/>
    <dgm:cxn modelId="{987F3ABC-9CFD-5A43-B142-754892FD6649}" type="presParOf" srcId="{C5956D6F-D292-F04B-B6EC-4922C94D4422}" destId="{E1D89F87-283B-4A42-B12D-21832B39B3D3}" srcOrd="8" destOrd="0" presId="urn:microsoft.com/office/officeart/2005/8/layout/radial6"/>
    <dgm:cxn modelId="{4EE50C44-4E3D-104D-B442-EF0A95BF3986}" type="presParOf" srcId="{C5956D6F-D292-F04B-B6EC-4922C94D4422}" destId="{08D60391-407A-B94E-BBFA-9CD4FB782378}" srcOrd="9" destOrd="0" presId="urn:microsoft.com/office/officeart/2005/8/layout/radial6"/>
    <dgm:cxn modelId="{1947E700-A938-FE42-8C73-C3BD08C01A0A}" type="presParOf" srcId="{C5956D6F-D292-F04B-B6EC-4922C94D4422}" destId="{C265385B-A7C0-174D-A715-A4A41F8B84CF}" srcOrd="10" destOrd="0" presId="urn:microsoft.com/office/officeart/2005/8/layout/radial6"/>
    <dgm:cxn modelId="{96677251-BFAA-6942-BF69-279FCCCA1A53}" type="presParOf" srcId="{C5956D6F-D292-F04B-B6EC-4922C94D4422}" destId="{777CF197-C4E6-2A4E-8130-B986FE3D5CB4}" srcOrd="11" destOrd="0" presId="urn:microsoft.com/office/officeart/2005/8/layout/radial6"/>
    <dgm:cxn modelId="{8875FF99-B979-4C4F-9E98-3F8A1E65E32C}" type="presParOf" srcId="{C5956D6F-D292-F04B-B6EC-4922C94D4422}" destId="{D5102CA7-06DA-0449-94ED-FD5050458A93}"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7379B-D0CB-954C-BD1A-FF37B1DE9474}">
      <dsp:nvSpPr>
        <dsp:cNvPr id="0" name=""/>
        <dsp:cNvSpPr/>
      </dsp:nvSpPr>
      <dsp:spPr>
        <a:xfrm>
          <a:off x="1968" y="664061"/>
          <a:ext cx="2398804" cy="959521"/>
        </a:xfrm>
        <a:prstGeom prst="chevron">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Course developed collaboratively</a:t>
          </a:r>
        </a:p>
      </dsp:txBody>
      <dsp:txXfrm>
        <a:off x="481729" y="664061"/>
        <a:ext cx="1439283" cy="959521"/>
      </dsp:txXfrm>
    </dsp:sp>
    <dsp:sp modelId="{DF5731F9-36CD-2D4C-A836-9CE456751759}">
      <dsp:nvSpPr>
        <dsp:cNvPr id="0" name=""/>
        <dsp:cNvSpPr/>
      </dsp:nvSpPr>
      <dsp:spPr>
        <a:xfrm>
          <a:off x="2160892" y="664061"/>
          <a:ext cx="2398804" cy="959521"/>
        </a:xfrm>
        <a:prstGeom prst="chevron">
          <a:avLst/>
        </a:prstGeom>
        <a:solidFill>
          <a:schemeClr val="accent6">
            <a:shade val="80000"/>
            <a:hueOff val="-131671"/>
            <a:satOff val="5547"/>
            <a:lumOff val="109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5 day short course</a:t>
          </a:r>
        </a:p>
      </dsp:txBody>
      <dsp:txXfrm>
        <a:off x="2640653" y="664061"/>
        <a:ext cx="1439283" cy="959521"/>
      </dsp:txXfrm>
    </dsp:sp>
    <dsp:sp modelId="{B2113A80-8E3F-F84D-8B93-9C46166B6D6F}">
      <dsp:nvSpPr>
        <dsp:cNvPr id="0" name=""/>
        <dsp:cNvSpPr/>
      </dsp:nvSpPr>
      <dsp:spPr>
        <a:xfrm>
          <a:off x="4319816" y="664061"/>
          <a:ext cx="2398804" cy="959521"/>
        </a:xfrm>
        <a:prstGeom prst="chevron">
          <a:avLst/>
        </a:prstGeom>
        <a:solidFill>
          <a:schemeClr val="accent6">
            <a:shade val="80000"/>
            <a:hueOff val="-263341"/>
            <a:satOff val="11095"/>
            <a:lumOff val="218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MOOC</a:t>
          </a:r>
        </a:p>
      </dsp:txBody>
      <dsp:txXfrm>
        <a:off x="4799577" y="664061"/>
        <a:ext cx="1439283" cy="959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37E8E-19F1-8B40-A84D-29561EB36D4B}">
      <dsp:nvSpPr>
        <dsp:cNvPr id="0" name=""/>
        <dsp:cNvSpPr/>
      </dsp:nvSpPr>
      <dsp:spPr>
        <a:xfrm>
          <a:off x="1016000" y="0"/>
          <a:ext cx="4064000" cy="4064000"/>
        </a:xfrm>
        <a:prstGeom prst="diamond">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0EE3C-11F3-4642-B150-89E5808B36AC}">
      <dsp:nvSpPr>
        <dsp:cNvPr id="0" name=""/>
        <dsp:cNvSpPr/>
      </dsp:nvSpPr>
      <dsp:spPr>
        <a:xfrm>
          <a:off x="1402080" y="386080"/>
          <a:ext cx="1584960" cy="158496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Basic foundation of knowledge and skills needed to teach and care for learners within a special care centre setting</a:t>
          </a:r>
        </a:p>
      </dsp:txBody>
      <dsp:txXfrm>
        <a:off x="1479451" y="463451"/>
        <a:ext cx="1430218" cy="1430218"/>
      </dsp:txXfrm>
    </dsp:sp>
    <dsp:sp modelId="{E757194A-CDD3-604F-BD49-8AC92740A9D7}">
      <dsp:nvSpPr>
        <dsp:cNvPr id="0" name=""/>
        <dsp:cNvSpPr/>
      </dsp:nvSpPr>
      <dsp:spPr>
        <a:xfrm>
          <a:off x="3108960" y="386080"/>
          <a:ext cx="1584960" cy="1584960"/>
        </a:xfrm>
        <a:prstGeom prst="roundRect">
          <a:avLst/>
        </a:prstGeom>
        <a:solidFill>
          <a:schemeClr val="accent1">
            <a:shade val="50000"/>
            <a:hueOff val="-102839"/>
            <a:satOff val="20999"/>
            <a:lumOff val="192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Teach participants the skills needed in implementing the South African Department of Basic Education’s draft learning programme </a:t>
          </a:r>
        </a:p>
      </dsp:txBody>
      <dsp:txXfrm>
        <a:off x="3186331" y="463451"/>
        <a:ext cx="1430218" cy="1430218"/>
      </dsp:txXfrm>
    </dsp:sp>
    <dsp:sp modelId="{42CB85F8-5FE5-EA41-B994-2C037E0BB55C}">
      <dsp:nvSpPr>
        <dsp:cNvPr id="0" name=""/>
        <dsp:cNvSpPr/>
      </dsp:nvSpPr>
      <dsp:spPr>
        <a:xfrm>
          <a:off x="1402080" y="2092960"/>
          <a:ext cx="1584960" cy="1584960"/>
        </a:xfrm>
        <a:prstGeom prst="roundRect">
          <a:avLst/>
        </a:prstGeom>
        <a:solidFill>
          <a:schemeClr val="accent1">
            <a:shade val="50000"/>
            <a:hueOff val="-205678"/>
            <a:satOff val="41997"/>
            <a:lumOff val="385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Provide participants with the basic knowledge for disability inclusive development on a both a theoretical and practical level.</a:t>
          </a:r>
        </a:p>
      </dsp:txBody>
      <dsp:txXfrm>
        <a:off x="1479451" y="2170331"/>
        <a:ext cx="1430218" cy="1430218"/>
      </dsp:txXfrm>
    </dsp:sp>
    <dsp:sp modelId="{C7118FEB-7A5F-0F4C-AF06-1AD98543E5A6}">
      <dsp:nvSpPr>
        <dsp:cNvPr id="0" name=""/>
        <dsp:cNvSpPr/>
      </dsp:nvSpPr>
      <dsp:spPr>
        <a:xfrm>
          <a:off x="3108960" y="2092960"/>
          <a:ext cx="1584960" cy="1584960"/>
        </a:xfrm>
        <a:prstGeom prst="roundRect">
          <a:avLst/>
        </a:prstGeom>
        <a:solidFill>
          <a:schemeClr val="accent1">
            <a:shade val="50000"/>
            <a:hueOff val="-102839"/>
            <a:satOff val="20999"/>
            <a:lumOff val="192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Portfolio of Experiential learning component</a:t>
          </a:r>
        </a:p>
      </dsp:txBody>
      <dsp:txXfrm>
        <a:off x="3186331" y="2170331"/>
        <a:ext cx="1430218"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02CA7-06DA-0449-94ED-FD5050458A93}">
      <dsp:nvSpPr>
        <dsp:cNvPr id="0" name=""/>
        <dsp:cNvSpPr/>
      </dsp:nvSpPr>
      <dsp:spPr>
        <a:xfrm>
          <a:off x="1643878" y="570337"/>
          <a:ext cx="3802589" cy="3802589"/>
        </a:xfrm>
        <a:prstGeom prst="blockArc">
          <a:avLst>
            <a:gd name="adj1" fmla="val 10800000"/>
            <a:gd name="adj2" fmla="val 16200000"/>
            <a:gd name="adj3" fmla="val 4644"/>
          </a:avLst>
        </a:prstGeom>
        <a:solidFill>
          <a:schemeClr val="accent2">
            <a:shade val="90000"/>
            <a:hueOff val="-320523"/>
            <a:satOff val="13631"/>
            <a:lumOff val="2211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D60391-407A-B94E-BBFA-9CD4FB782378}">
      <dsp:nvSpPr>
        <dsp:cNvPr id="0" name=""/>
        <dsp:cNvSpPr/>
      </dsp:nvSpPr>
      <dsp:spPr>
        <a:xfrm>
          <a:off x="1643878" y="570337"/>
          <a:ext cx="3802589" cy="3802589"/>
        </a:xfrm>
        <a:prstGeom prst="blockArc">
          <a:avLst>
            <a:gd name="adj1" fmla="val 5400000"/>
            <a:gd name="adj2" fmla="val 10800000"/>
            <a:gd name="adj3" fmla="val 4644"/>
          </a:avLst>
        </a:prstGeom>
        <a:solidFill>
          <a:schemeClr val="accent2">
            <a:shade val="90000"/>
            <a:hueOff val="-213682"/>
            <a:satOff val="9087"/>
            <a:lumOff val="147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A1DEA6-FE89-3741-92E2-EEE54AA5A6A8}">
      <dsp:nvSpPr>
        <dsp:cNvPr id="0" name=""/>
        <dsp:cNvSpPr/>
      </dsp:nvSpPr>
      <dsp:spPr>
        <a:xfrm>
          <a:off x="1643878" y="570337"/>
          <a:ext cx="3802589" cy="3802589"/>
        </a:xfrm>
        <a:prstGeom prst="blockArc">
          <a:avLst>
            <a:gd name="adj1" fmla="val 0"/>
            <a:gd name="adj2" fmla="val 5400000"/>
            <a:gd name="adj3" fmla="val 4644"/>
          </a:avLst>
        </a:prstGeom>
        <a:solidFill>
          <a:schemeClr val="accent2">
            <a:shade val="90000"/>
            <a:hueOff val="-106841"/>
            <a:satOff val="4544"/>
            <a:lumOff val="7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FD9B4-1477-8745-A939-21084F9F4DEA}">
      <dsp:nvSpPr>
        <dsp:cNvPr id="0" name=""/>
        <dsp:cNvSpPr/>
      </dsp:nvSpPr>
      <dsp:spPr>
        <a:xfrm>
          <a:off x="1643878" y="570337"/>
          <a:ext cx="3802589" cy="3802589"/>
        </a:xfrm>
        <a:prstGeom prst="blockArc">
          <a:avLst>
            <a:gd name="adj1" fmla="val 16200000"/>
            <a:gd name="adj2" fmla="val 0"/>
            <a:gd name="adj3" fmla="val 4644"/>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296EB9-BE9C-6E4C-92F4-54096170C01F}">
      <dsp:nvSpPr>
        <dsp:cNvPr id="0" name=""/>
        <dsp:cNvSpPr/>
      </dsp:nvSpPr>
      <dsp:spPr>
        <a:xfrm>
          <a:off x="2669266" y="1595724"/>
          <a:ext cx="1751814" cy="1751814"/>
        </a:xfrm>
        <a:prstGeom prst="ellipse">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solidFill>
                <a:schemeClr val="tx1"/>
              </a:solidFill>
            </a:rPr>
            <a:t>Learner &amp; Educator</a:t>
          </a:r>
        </a:p>
      </dsp:txBody>
      <dsp:txXfrm>
        <a:off x="2925813" y="1852271"/>
        <a:ext cx="1238720" cy="1238720"/>
      </dsp:txXfrm>
    </dsp:sp>
    <dsp:sp modelId="{E1501503-C3A4-0347-A888-06696D3E1FFB}">
      <dsp:nvSpPr>
        <dsp:cNvPr id="0" name=""/>
        <dsp:cNvSpPr/>
      </dsp:nvSpPr>
      <dsp:spPr>
        <a:xfrm>
          <a:off x="2932038" y="1348"/>
          <a:ext cx="1226269" cy="1226269"/>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Disability, Inclusion &amp; Advocacy</a:t>
          </a:r>
        </a:p>
      </dsp:txBody>
      <dsp:txXfrm>
        <a:off x="3111621" y="180931"/>
        <a:ext cx="867103" cy="867103"/>
      </dsp:txXfrm>
    </dsp:sp>
    <dsp:sp modelId="{31CEC618-E826-5A4F-9ECE-37775DF3D179}">
      <dsp:nvSpPr>
        <dsp:cNvPr id="0" name=""/>
        <dsp:cNvSpPr/>
      </dsp:nvSpPr>
      <dsp:spPr>
        <a:xfrm>
          <a:off x="4789187" y="1858497"/>
          <a:ext cx="1226269" cy="1226269"/>
        </a:xfrm>
        <a:prstGeom prst="ellipse">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Legislation &amp; Policy</a:t>
          </a:r>
        </a:p>
      </dsp:txBody>
      <dsp:txXfrm>
        <a:off x="4968770" y="2038080"/>
        <a:ext cx="867103" cy="867103"/>
      </dsp:txXfrm>
    </dsp:sp>
    <dsp:sp modelId="{C79EE095-151E-9749-B8CC-D579D9218D06}">
      <dsp:nvSpPr>
        <dsp:cNvPr id="0" name=""/>
        <dsp:cNvSpPr/>
      </dsp:nvSpPr>
      <dsp:spPr>
        <a:xfrm>
          <a:off x="2932038" y="3715645"/>
          <a:ext cx="1226269" cy="1226269"/>
        </a:xfrm>
        <a:prstGeom prst="ellipse">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Practical skills</a:t>
          </a:r>
        </a:p>
      </dsp:txBody>
      <dsp:txXfrm>
        <a:off x="3111621" y="3895228"/>
        <a:ext cx="867103" cy="867103"/>
      </dsp:txXfrm>
    </dsp:sp>
    <dsp:sp modelId="{C265385B-A7C0-174D-A715-A4A41F8B84CF}">
      <dsp:nvSpPr>
        <dsp:cNvPr id="0" name=""/>
        <dsp:cNvSpPr/>
      </dsp:nvSpPr>
      <dsp:spPr>
        <a:xfrm>
          <a:off x="1074889" y="1858497"/>
          <a:ext cx="1226269" cy="1226269"/>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Values</a:t>
          </a:r>
        </a:p>
      </dsp:txBody>
      <dsp:txXfrm>
        <a:off x="1254472" y="2038080"/>
        <a:ext cx="867103" cy="867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2" y="0"/>
            <a:ext cx="2945659" cy="496411"/>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30090"/>
            <a:ext cx="2945659" cy="496411"/>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2" y="9430090"/>
            <a:ext cx="2945659" cy="4964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932850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547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866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r>
              <a:rPr lang="en-ZA" sz="1800" b="1" i="0" u="none" strike="noStrike" cap="none" dirty="0">
                <a:solidFill>
                  <a:srgbClr val="000000"/>
                </a:solidFill>
                <a:effectLst/>
                <a:latin typeface="Arial"/>
                <a:ea typeface="Arial"/>
                <a:cs typeface="Arial"/>
                <a:sym typeface="Arial"/>
              </a:rPr>
              <a:t>Slide 1:</a:t>
            </a:r>
          </a:p>
          <a:p>
            <a:r>
              <a:rPr lang="en-ZA" sz="1800" b="0" i="0" u="none" strike="noStrike" cap="none" dirty="0">
                <a:solidFill>
                  <a:srgbClr val="000000"/>
                </a:solidFill>
                <a:effectLst/>
                <a:latin typeface="Arial"/>
                <a:ea typeface="Arial"/>
                <a:cs typeface="Arial"/>
                <a:sym typeface="Arial"/>
              </a:rPr>
              <a:t>I was approached to collaborate as a course convenor on the TEDI project’s Deaf and Hard of hearing course by the project manager early in 2017. The TEDI project had already started the situational analysis of educational needs of learners with severe to profound sensory and/or intellectual impairments in South Africa. Interviews conducted with Deaf and hard of hearing learners and teachers and staff working at different schools for the DHOH across South Africa allowed some insight into the lived experiences of these learners and staff and highlighted areas of need that the DHH course would need to address.</a:t>
            </a:r>
          </a:p>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67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r>
              <a:rPr lang="en-ZA" sz="1800" b="1" i="0" u="none" strike="noStrike" cap="none" dirty="0">
                <a:solidFill>
                  <a:srgbClr val="000000"/>
                </a:solidFill>
                <a:effectLst/>
                <a:latin typeface="Arial"/>
                <a:ea typeface="Arial"/>
                <a:cs typeface="Arial"/>
                <a:sym typeface="Arial"/>
              </a:rPr>
              <a:t>Slide 2:</a:t>
            </a:r>
          </a:p>
          <a:p>
            <a:r>
              <a:rPr lang="en-ZA" sz="1800" b="0" i="0" u="none" strike="noStrike" cap="none" dirty="0">
                <a:solidFill>
                  <a:srgbClr val="000000"/>
                </a:solidFill>
                <a:effectLst/>
                <a:latin typeface="Arial"/>
                <a:ea typeface="Arial"/>
                <a:cs typeface="Arial"/>
                <a:sym typeface="Arial"/>
              </a:rPr>
              <a:t>A collaborative, consultative process was followed to develop the TEDI courses. The convener, the facilitation team and a TEDI project representative were in contact via email, phone and face-to-face meetings for about a year before piloting the courses. </a:t>
            </a:r>
          </a:p>
          <a:p>
            <a:r>
              <a:rPr lang="en-ZA" sz="1800" b="0" i="0" u="none" strike="noStrike" cap="none" dirty="0">
                <a:solidFill>
                  <a:srgbClr val="000000"/>
                </a:solidFill>
                <a:effectLst/>
                <a:latin typeface="Arial"/>
                <a:ea typeface="Arial"/>
                <a:cs typeface="Arial"/>
                <a:sym typeface="Arial"/>
              </a:rPr>
              <a:t>The first step in the course development process was to convene a brainstorming workshop. The priorities for teacher education were discussed and related to the results of the TEDI situational analysis research project. Representatives from government, universities, special schools for the Deaf and Hard of hearing, members of the Deaf Community network and nongovernmental organisations were invited to participate to ensure that the course addressed the practical needs of teachers of D/deaf and hard of hearing children. </a:t>
            </a:r>
          </a:p>
          <a:p>
            <a:r>
              <a:rPr lang="en-ZA" sz="1800" b="0" i="0" u="none" strike="noStrike" cap="none" dirty="0">
                <a:solidFill>
                  <a:srgbClr val="000000"/>
                </a:solidFill>
                <a:effectLst/>
                <a:latin typeface="Arial"/>
                <a:ea typeface="Arial"/>
                <a:cs typeface="Arial"/>
                <a:sym typeface="Arial"/>
              </a:rPr>
              <a:t>Learning outcomes were then identified and refined, and expert facilitators for specific course content areas were identified and approached. Learning outcomes were used to develop a five-day high-level plan that would address these needs, aligning the course with the appropriate National Qualifications Framework (NQF). Course convenors worked with facilitators for each lecture, ensuring that content, activities and additional resources were aligned with learning outcomes. The course outline document was then developed.</a:t>
            </a:r>
          </a:p>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69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r>
              <a:rPr lang="en-ZA" sz="1800" b="1" i="0" u="none" strike="noStrike" cap="none" dirty="0">
                <a:solidFill>
                  <a:srgbClr val="000000"/>
                </a:solidFill>
                <a:effectLst/>
                <a:latin typeface="Arial"/>
                <a:ea typeface="Arial"/>
                <a:cs typeface="Arial"/>
                <a:sym typeface="Arial"/>
              </a:rPr>
              <a:t>Slide 3</a:t>
            </a:r>
          </a:p>
          <a:p>
            <a:r>
              <a:rPr lang="en-ZA" sz="1800" b="0" i="0" u="none" strike="noStrike" cap="none" dirty="0">
                <a:solidFill>
                  <a:srgbClr val="000000"/>
                </a:solidFill>
                <a:effectLst/>
                <a:latin typeface="Arial"/>
                <a:ea typeface="Arial"/>
                <a:cs typeface="Arial"/>
                <a:sym typeface="Arial"/>
              </a:rPr>
              <a:t>Course accreditation was obtained through the Schools Development Unit at the University of Cape Town. The South African Council for Educators endorsed the course for 15 continuing professional teacher development points.</a:t>
            </a:r>
          </a:p>
          <a:p>
            <a:r>
              <a:rPr lang="en-ZA" sz="1800" b="0" i="0" u="none" strike="noStrike" cap="none" dirty="0">
                <a:solidFill>
                  <a:srgbClr val="000000"/>
                </a:solidFill>
                <a:effectLst/>
                <a:latin typeface="Arial"/>
                <a:ea typeface="Arial"/>
                <a:cs typeface="Arial"/>
                <a:sym typeface="Arial"/>
              </a:rPr>
              <a:t>Assessments were developed by the course conveners to give participants the opportunity to apply what they had learnt during the course to their work environment. A written component was marked by the course conveners and moderated by external moderators.</a:t>
            </a:r>
          </a:p>
          <a:p>
            <a:r>
              <a:rPr lang="en-ZA" sz="1800" b="0" i="0" u="none" strike="noStrike" cap="none" dirty="0">
                <a:solidFill>
                  <a:srgbClr val="000000"/>
                </a:solidFill>
                <a:effectLst/>
                <a:latin typeface="Arial"/>
                <a:ea typeface="Arial"/>
                <a:cs typeface="Arial"/>
                <a:sym typeface="Arial"/>
              </a:rPr>
              <a:t>Participant feed was collected through questionnaires and individual video interviews each day.</a:t>
            </a:r>
          </a:p>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807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ZA" sz="1800" b="0" i="0" u="none" strike="noStrike" cap="none" dirty="0">
                <a:solidFill>
                  <a:srgbClr val="000000"/>
                </a:solidFill>
                <a:effectLst/>
                <a:latin typeface="Arial"/>
                <a:ea typeface="Arial"/>
                <a:cs typeface="Arial"/>
                <a:sym typeface="Arial"/>
              </a:rPr>
              <a:t>A total of 32 applicants participated in the course on 25-29 March 2019 Some received certificates of completion and 21 received certificates of attendance. </a:t>
            </a:r>
            <a:r>
              <a:rPr lang="en-ZA" dirty="0"/>
              <a:t>All course participants received the resource guide. Well received by participants, and there have been requests for further copies. Guide contains useful contacts in the Deaf network, pictures of the structure of ear, an environmental audiogram, a place for learner audiograms, information on how to care for a hearing aid and cochlear implant, examples of incidental learning  and factors that may affect learning.</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739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r>
              <a:rPr lang="en-ZA" sz="1800" b="1" i="0" u="none" strike="noStrike" cap="none" dirty="0">
                <a:solidFill>
                  <a:srgbClr val="000000"/>
                </a:solidFill>
                <a:effectLst/>
                <a:latin typeface="Arial"/>
                <a:ea typeface="Arial"/>
                <a:cs typeface="Arial"/>
                <a:sym typeface="Arial"/>
              </a:rPr>
              <a:t>Slide 5</a:t>
            </a:r>
          </a:p>
          <a:p>
            <a:r>
              <a:rPr lang="en-ZA" sz="1800" b="0" i="0" u="none" strike="noStrike" cap="none" dirty="0">
                <a:solidFill>
                  <a:srgbClr val="000000"/>
                </a:solidFill>
                <a:effectLst/>
                <a:latin typeface="Arial"/>
                <a:ea typeface="Arial"/>
                <a:cs typeface="Arial"/>
                <a:sym typeface="Arial"/>
              </a:rPr>
              <a:t>Collaboration: TEDI and CBM, UCT, WITS Centre for Deaf Studies, DEAFSA, course convenors in different provinces. Finding shared time and thank goodness for Skype and </a:t>
            </a:r>
            <a:r>
              <a:rPr lang="en-ZA" sz="1800" b="0" i="0" u="none" strike="noStrike" cap="none" dirty="0" err="1">
                <a:solidFill>
                  <a:srgbClr val="000000"/>
                </a:solidFill>
                <a:effectLst/>
                <a:latin typeface="Arial"/>
                <a:ea typeface="Arial"/>
                <a:cs typeface="Arial"/>
                <a:sym typeface="Arial"/>
              </a:rPr>
              <a:t>Whatsapp</a:t>
            </a:r>
            <a:r>
              <a:rPr lang="en-ZA" sz="1800" b="0" i="0" u="none" strike="noStrike" cap="none" dirty="0">
                <a:solidFill>
                  <a:srgbClr val="000000"/>
                </a:solidFill>
                <a:effectLst/>
                <a:latin typeface="Arial"/>
                <a:ea typeface="Arial"/>
                <a:cs typeface="Arial"/>
                <a:sym typeface="Arial"/>
              </a:rPr>
              <a:t>.</a:t>
            </a:r>
          </a:p>
          <a:p>
            <a:r>
              <a:rPr lang="en-ZA" sz="1800" b="0" i="0" u="none" strike="noStrike" cap="none" dirty="0">
                <a:solidFill>
                  <a:srgbClr val="000000"/>
                </a:solidFill>
                <a:effectLst/>
                <a:latin typeface="Arial"/>
                <a:ea typeface="Arial"/>
                <a:cs typeface="Arial"/>
                <a:sym typeface="Arial"/>
              </a:rPr>
              <a:t>What is in a name?: D, d and hard of hearing. Navigating political correctness, staff being given lessons on the phone</a:t>
            </a:r>
          </a:p>
          <a:p>
            <a:r>
              <a:rPr lang="en-ZA" sz="1800" b="0" i="0" u="none" strike="noStrike" cap="none" dirty="0">
                <a:solidFill>
                  <a:srgbClr val="000000"/>
                </a:solidFill>
                <a:effectLst/>
                <a:latin typeface="Arial"/>
                <a:ea typeface="Arial"/>
                <a:cs typeface="Arial"/>
                <a:sym typeface="Arial"/>
              </a:rPr>
              <a:t>Inclusion of all role players in deaf community: oral and signing advocates often do not see eye to eye. Lack of response </a:t>
            </a:r>
          </a:p>
          <a:p>
            <a:r>
              <a:rPr lang="en-ZA" sz="1800" b="0" i="0" u="none" strike="noStrike" cap="none" dirty="0">
                <a:solidFill>
                  <a:srgbClr val="000000"/>
                </a:solidFill>
                <a:effectLst/>
                <a:latin typeface="Arial"/>
                <a:ea typeface="Arial"/>
                <a:cs typeface="Arial"/>
                <a:sym typeface="Arial"/>
              </a:rPr>
              <a:t> </a:t>
            </a:r>
          </a:p>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6841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ZA" dirty="0"/>
              <a:t>Slide 6:</a:t>
            </a:r>
          </a:p>
          <a:p>
            <a:pPr marL="0" lvl="0" indent="0" algn="l" rtl="0">
              <a:spcBef>
                <a:spcPts val="0"/>
              </a:spcBef>
              <a:spcAft>
                <a:spcPts val="0"/>
              </a:spcAft>
              <a:buNone/>
            </a:pPr>
            <a:r>
              <a:rPr lang="en-ZA" dirty="0"/>
              <a:t>1 participant has received an international award for innovation in teaching, he has started a trust to assist rural schools and empower teachers of special needs children. He has been in contact with both convenors and has reported that he was inspired to action by this course.</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Another participant has started encouraging hearing screening in his school community.</a:t>
            </a:r>
          </a:p>
          <a:p>
            <a:pPr marL="0" lvl="0" indent="0" algn="l" rtl="0">
              <a:spcBef>
                <a:spcPts val="0"/>
              </a:spcBef>
              <a:spcAft>
                <a:spcPts val="0"/>
              </a:spcAft>
              <a:buNone/>
            </a:pPr>
            <a:endParaRPr lang="en-ZA" dirty="0"/>
          </a:p>
          <a:p>
            <a:pPr marL="0" lvl="0" indent="0" algn="l" rtl="0">
              <a:spcBef>
                <a:spcPts val="0"/>
              </a:spcBef>
              <a:spcAft>
                <a:spcPts val="0"/>
              </a:spcAft>
              <a:buNone/>
            </a:pPr>
            <a:r>
              <a:rPr lang="en-ZA" dirty="0"/>
              <a:t>Further areas of need have been identified </a:t>
            </a:r>
          </a:p>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0040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37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33a1ba06_5_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4f33a1ba06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920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33a1ba06_5_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4f33a1ba06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977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33a1ba06_5_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4f33a1ba06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94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33a1ba06_5_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4f33a1ba06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31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f33a1ba06_5_0: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g4f33a1ba06_5_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571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10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47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74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301517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7527A31-A1DD-42DF-A301-76950AB9854D}" type="slidenum">
              <a:rPr lang="en-ZA" smtClean="0"/>
              <a:t>‹#›</a:t>
            </a:fld>
            <a:endParaRPr lang="en-Z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095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66785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3205629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372051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ZA" dirty="0"/>
          </a:p>
        </p:txBody>
      </p:sp>
      <p:sp>
        <p:nvSpPr>
          <p:cNvPr id="9" name="Slide Number Placeholder 8"/>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207816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06330A2-B516-4E8B-B059-8D3120F1CFC8}" type="datetimeFigureOut">
              <a:rPr lang="en-ZA" smtClean="0"/>
              <a:t>2020/08/17</a:t>
            </a:fld>
            <a:endParaRPr lang="en-ZA"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ZA"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527A31-A1DD-42DF-A301-76950AB9854D}" type="slidenum">
              <a:rPr lang="en-ZA" smtClean="0"/>
              <a:t>‹#›</a:t>
            </a:fld>
            <a:endParaRPr lang="en-ZA" dirty="0"/>
          </a:p>
        </p:txBody>
      </p:sp>
    </p:spTree>
    <p:extLst>
      <p:ext uri="{BB962C8B-B14F-4D97-AF65-F5344CB8AC3E}">
        <p14:creationId xmlns:p14="http://schemas.microsoft.com/office/powerpoint/2010/main" val="410632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80167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2939673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7527A31-A1DD-42DF-A301-76950AB9854D}" type="slidenum">
              <a:rPr lang="en-ZA" smtClean="0"/>
              <a:t>‹#›</a:t>
            </a:fld>
            <a:endParaRPr lang="en-ZA" dirty="0"/>
          </a:p>
        </p:txBody>
      </p:sp>
    </p:spTree>
    <p:extLst>
      <p:ext uri="{BB962C8B-B14F-4D97-AF65-F5344CB8AC3E}">
        <p14:creationId xmlns:p14="http://schemas.microsoft.com/office/powerpoint/2010/main" val="400267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6"/>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6330A2-B516-4E8B-B059-8D3120F1CFC8}" type="datetimeFigureOut">
              <a:rPr lang="en-ZA" smtClean="0"/>
              <a:t>2020/08/17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7527A31-A1DD-42DF-A301-76950AB9854D}" type="slidenum">
              <a:rPr lang="en-ZA" smtClean="0"/>
              <a:t>‹#›</a:t>
            </a:fld>
            <a:endParaRPr lang="en-ZA"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41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806330A2-B516-4E8B-B059-8D3120F1CFC8}" type="datetimeFigureOut">
              <a:rPr lang="en-ZA" smtClean="0"/>
              <a:t>2020/08/17</a:t>
            </a:fld>
            <a:endParaRPr lang="en-ZA"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ZA"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37527A31-A1DD-42DF-A301-76950AB9854D}" type="slidenum">
              <a:rPr lang="en-ZA" smtClean="0"/>
              <a:t>‹#›</a:t>
            </a:fld>
            <a:endParaRPr lang="en-ZA"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50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amazon.com/gp/product/1594746036/ref=as_li_tl?ie=UTF8&amp;tag=bustle7950-20&amp;camp=1789&amp;creative=9325&amp;linkCode=as2&amp;creativeASIN=1594746036&amp;linkId=fd01ed220ec04256f6dba420caf1c17c"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Shape 87"/>
        <p:cNvGrpSpPr/>
        <p:nvPr/>
      </p:nvGrpSpPr>
      <p:grpSpPr>
        <a:xfrm>
          <a:off x="0" y="0"/>
          <a:ext cx="0" cy="0"/>
          <a:chOff x="0" y="0"/>
          <a:chExt cx="0" cy="0"/>
        </a:xfrm>
      </p:grpSpPr>
      <p:sp>
        <p:nvSpPr>
          <p:cNvPr id="89" name="Google Shape;89;p13"/>
          <p:cNvSpPr txBox="1">
            <a:spLocks noGrp="1"/>
          </p:cNvSpPr>
          <p:nvPr>
            <p:ph type="subTitle" idx="1"/>
          </p:nvPr>
        </p:nvSpPr>
        <p:spPr>
          <a:xfrm>
            <a:off x="384962" y="566281"/>
            <a:ext cx="4763671" cy="2862282"/>
          </a:xfrm>
          <a:prstGeom prst="rect">
            <a:avLst/>
          </a:prstGeom>
          <a:noFill/>
          <a:ln>
            <a:noFill/>
          </a:ln>
          <a:effectLst>
            <a:outerShdw blurRad="50800" dist="38100" dir="8100000" algn="tr" rotWithShape="0">
              <a:schemeClr val="bg1">
                <a:alpha val="59000"/>
              </a:schemeClr>
            </a:outerShdw>
          </a:effectLst>
        </p:spPr>
        <p:txBody>
          <a:bodyPr spcFirstLastPara="1" wrap="square" lIns="91425" tIns="45700" rIns="91425" bIns="45700" anchor="t" anchorCtr="0">
            <a:spAutoFit/>
          </a:bodyPr>
          <a:lstStyle/>
          <a:p>
            <a:pPr marL="0" lvl="0" indent="0" algn="r" rtl="0">
              <a:lnSpc>
                <a:spcPct val="100000"/>
              </a:lnSpc>
              <a:spcBef>
                <a:spcPts val="0"/>
              </a:spcBef>
              <a:spcAft>
                <a:spcPts val="0"/>
              </a:spcAft>
              <a:buClr>
                <a:srgbClr val="787977"/>
              </a:buClr>
              <a:buSzPts val="2000"/>
              <a:buFont typeface="Montserrat"/>
              <a:buNone/>
            </a:pPr>
            <a:r>
              <a:rPr lang="en-US" sz="4400" b="1" dirty="0">
                <a:solidFill>
                  <a:srgbClr val="000099"/>
                </a:solidFill>
                <a:latin typeface="Candara" panose="020E0502030303020204" pitchFamily="34" charset="0"/>
                <a:ea typeface="Montserrat"/>
                <a:cs typeface="Montserrat"/>
                <a:sym typeface="Montserrat"/>
              </a:rPr>
              <a:t>Disability studies in education short course </a:t>
            </a:r>
            <a:endParaRPr lang="en-US" sz="4400" b="1" dirty="0">
              <a:solidFill>
                <a:schemeClr val="tx1"/>
              </a:solidFill>
              <a:latin typeface="Montserrat"/>
              <a:ea typeface="Montserrat"/>
              <a:cs typeface="Montserrat"/>
              <a:sym typeface="Montserrat"/>
            </a:endParaRPr>
          </a:p>
          <a:p>
            <a:pPr marL="0" lvl="0" indent="0" algn="r" rtl="0">
              <a:lnSpc>
                <a:spcPct val="100000"/>
              </a:lnSpc>
              <a:spcBef>
                <a:spcPts val="0"/>
              </a:spcBef>
              <a:spcAft>
                <a:spcPts val="0"/>
              </a:spcAft>
              <a:buClr>
                <a:srgbClr val="787977"/>
              </a:buClr>
              <a:buSzPts val="2000"/>
              <a:buFont typeface="Montserrat"/>
              <a:buNone/>
            </a:pPr>
            <a:r>
              <a:rPr lang="en-US" b="1" dirty="0">
                <a:solidFill>
                  <a:schemeClr val="tx1">
                    <a:lumMod val="75000"/>
                    <a:lumOff val="25000"/>
                  </a:schemeClr>
                </a:solidFill>
                <a:latin typeface="Candara" panose="020E0502030303020204" pitchFamily="34" charset="0"/>
                <a:ea typeface="Montserrat"/>
                <a:cs typeface="Montserrat"/>
                <a:sym typeface="Montserrat"/>
              </a:rPr>
              <a:t>Final TEDI symposium </a:t>
            </a:r>
          </a:p>
          <a:p>
            <a:pPr marL="0" lvl="0" indent="0" algn="r" rtl="0">
              <a:lnSpc>
                <a:spcPct val="100000"/>
              </a:lnSpc>
              <a:spcBef>
                <a:spcPts val="0"/>
              </a:spcBef>
              <a:spcAft>
                <a:spcPts val="0"/>
              </a:spcAft>
              <a:buClr>
                <a:srgbClr val="787977"/>
              </a:buClr>
              <a:buSzPts val="2000"/>
              <a:buFont typeface="Montserrat"/>
              <a:buNone/>
            </a:pPr>
            <a:r>
              <a:rPr lang="en-US" b="1" dirty="0">
                <a:solidFill>
                  <a:schemeClr val="tx1">
                    <a:lumMod val="75000"/>
                    <a:lumOff val="25000"/>
                  </a:schemeClr>
                </a:solidFill>
                <a:latin typeface="Candara" panose="020E0502030303020204" pitchFamily="34" charset="0"/>
                <a:sym typeface="Montserrat"/>
              </a:rPr>
              <a:t>July 15 and 16 2020</a:t>
            </a:r>
            <a:endParaRPr b="1" dirty="0">
              <a:solidFill>
                <a:schemeClr val="tx1">
                  <a:lumMod val="75000"/>
                  <a:lumOff val="25000"/>
                </a:schemeClr>
              </a:solidFill>
              <a:latin typeface="Candara" panose="020E0502030303020204" pitchFamily="34" charset="0"/>
            </a:endParaRPr>
          </a:p>
        </p:txBody>
      </p:sp>
      <p:pic>
        <p:nvPicPr>
          <p:cNvPr id="90" name="Google Shape;90;p13" descr="Tedi_PPT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78287" y="698093"/>
            <a:ext cx="2436931" cy="1592825"/>
          </a:xfrm>
          <a:prstGeom prst="rect">
            <a:avLst/>
          </a:prstGeom>
          <a:noFill/>
          <a:ln>
            <a:noFill/>
          </a:ln>
        </p:spPr>
      </p:pic>
      <p:grpSp>
        <p:nvGrpSpPr>
          <p:cNvPr id="23" name="Group 22">
            <a:extLst>
              <a:ext uri="{FF2B5EF4-FFF2-40B4-BE49-F238E27FC236}">
                <a16:creationId xmlns:a16="http://schemas.microsoft.com/office/drawing/2014/main" id="{E3C51906-BA1E-4B44-8ED0-517C245CA167}"/>
              </a:ext>
            </a:extLst>
          </p:cNvPr>
          <p:cNvGrpSpPr/>
          <p:nvPr/>
        </p:nvGrpSpPr>
        <p:grpSpPr>
          <a:xfrm>
            <a:off x="963157" y="6167512"/>
            <a:ext cx="7492591" cy="583096"/>
            <a:chOff x="855002" y="6142674"/>
            <a:chExt cx="7492591" cy="583096"/>
          </a:xfrm>
        </p:grpSpPr>
        <p:pic>
          <p:nvPicPr>
            <p:cNvPr id="14" name="Picture 13">
              <a:extLst>
                <a:ext uri="{FF2B5EF4-FFF2-40B4-BE49-F238E27FC236}">
                  <a16:creationId xmlns:a16="http://schemas.microsoft.com/office/drawing/2014/main" id="{5B8E571A-7A3C-4366-BCF1-B86FB84F0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002" y="6162606"/>
              <a:ext cx="1086465" cy="543233"/>
            </a:xfrm>
            <a:prstGeom prst="rect">
              <a:avLst/>
            </a:prstGeom>
          </p:spPr>
        </p:pic>
        <p:pic>
          <p:nvPicPr>
            <p:cNvPr id="1042" name="Picture 18" descr="Image result for European Union Logo transparent">
              <a:extLst>
                <a:ext uri="{FF2B5EF4-FFF2-40B4-BE49-F238E27FC236}">
                  <a16:creationId xmlns:a16="http://schemas.microsoft.com/office/drawing/2014/main" id="{B9E657B3-E3FB-4526-ABEC-C1BCDE77DC1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43772" y="6143007"/>
              <a:ext cx="873024" cy="5824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CT Logo transparent">
              <a:extLst>
                <a:ext uri="{FF2B5EF4-FFF2-40B4-BE49-F238E27FC236}">
                  <a16:creationId xmlns:a16="http://schemas.microsoft.com/office/drawing/2014/main" id="{C82E56C7-83BD-4BFB-8198-A0BB9AC2C53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48233" y="6155088"/>
              <a:ext cx="3529781" cy="558269"/>
            </a:xfrm>
            <a:prstGeom prst="rect">
              <a:avLst/>
            </a:prstGeom>
            <a:noFill/>
            <a:effectLst>
              <a:outerShdw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ABAF95D-21DF-4538-983B-7F392A7D5ABF}"/>
                </a:ext>
              </a:extLst>
            </p:cNvPr>
            <p:cNvCxnSpPr/>
            <p:nvPr/>
          </p:nvCxnSpPr>
          <p:spPr>
            <a:xfrm>
              <a:off x="2143434"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5670D-C8A5-4605-AD0A-CE19D77993AF}"/>
                </a:ext>
              </a:extLst>
            </p:cNvPr>
            <p:cNvCxnSpPr/>
            <p:nvPr/>
          </p:nvCxnSpPr>
          <p:spPr>
            <a:xfrm>
              <a:off x="6248402"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2307C7-3AB8-4FDE-9C3F-8CB3E4DD1E01}"/>
                </a:ext>
              </a:extLst>
            </p:cNvPr>
            <p:cNvSpPr txBox="1"/>
            <p:nvPr/>
          </p:nvSpPr>
          <p:spPr>
            <a:xfrm>
              <a:off x="7397207" y="6157223"/>
              <a:ext cx="9503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777777"/>
                  </a:solidFill>
                  <a:effectLst/>
                  <a:uLnTx/>
                  <a:uFillTx/>
                  <a:latin typeface="Arial"/>
                  <a:cs typeface="Arial"/>
                  <a:sym typeface="Arial"/>
                </a:rPr>
                <a:t>Co-funded by the European Union</a:t>
              </a:r>
            </a:p>
          </p:txBody>
        </p:sp>
      </p:grpSp>
    </p:spTree>
    <p:extLst>
      <p:ext uri="{BB962C8B-B14F-4D97-AF65-F5344CB8AC3E}">
        <p14:creationId xmlns:p14="http://schemas.microsoft.com/office/powerpoint/2010/main" val="191935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Title 5">
            <a:extLst>
              <a:ext uri="{FF2B5EF4-FFF2-40B4-BE49-F238E27FC236}">
                <a16:creationId xmlns:a16="http://schemas.microsoft.com/office/drawing/2014/main" id="{3112BB4A-8282-D640-B120-BD5AD3A5E25E}"/>
              </a:ext>
            </a:extLst>
          </p:cNvPr>
          <p:cNvSpPr>
            <a:spLocks noGrp="1"/>
          </p:cNvSpPr>
          <p:nvPr>
            <p:ph type="title"/>
          </p:nvPr>
        </p:nvSpPr>
        <p:spPr>
          <a:xfrm>
            <a:off x="685800" y="0"/>
            <a:ext cx="7772400" cy="1143000"/>
          </a:xfrm>
        </p:spPr>
        <p:txBody>
          <a:bodyPr/>
          <a:lstStyle/>
          <a:p>
            <a:r>
              <a:rPr lang="en-US" dirty="0"/>
              <a:t>Course highlights</a:t>
            </a:r>
          </a:p>
        </p:txBody>
      </p:sp>
      <p:graphicFrame>
        <p:nvGraphicFramePr>
          <p:cNvPr id="9" name="Diagram 8">
            <a:extLst>
              <a:ext uri="{FF2B5EF4-FFF2-40B4-BE49-F238E27FC236}">
                <a16:creationId xmlns:a16="http://schemas.microsoft.com/office/drawing/2014/main" id="{2AE93C10-8727-454E-B246-43F9FAB53058}"/>
              </a:ext>
            </a:extLst>
          </p:cNvPr>
          <p:cNvGraphicFramePr/>
          <p:nvPr/>
        </p:nvGraphicFramePr>
        <p:xfrm>
          <a:off x="1079291" y="1247674"/>
          <a:ext cx="7090347" cy="4943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45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itle 2">
            <a:extLst>
              <a:ext uri="{FF2B5EF4-FFF2-40B4-BE49-F238E27FC236}">
                <a16:creationId xmlns:a16="http://schemas.microsoft.com/office/drawing/2014/main" id="{C4CBA5AA-2A19-4F4A-9C27-AA51EF168BBF}"/>
              </a:ext>
            </a:extLst>
          </p:cNvPr>
          <p:cNvSpPr>
            <a:spLocks noGrp="1"/>
          </p:cNvSpPr>
          <p:nvPr>
            <p:ph type="title"/>
          </p:nvPr>
        </p:nvSpPr>
        <p:spPr/>
        <p:txBody>
          <a:bodyPr/>
          <a:lstStyle/>
          <a:p>
            <a:r>
              <a:rPr lang="en-US" dirty="0">
                <a:solidFill>
                  <a:srgbClr val="C00000"/>
                </a:solidFill>
                <a:latin typeface="Candara" panose="020E0502030303020204" pitchFamily="34" charset="0"/>
              </a:rPr>
              <a:t>Challenges &amp; Opportunities</a:t>
            </a:r>
            <a:endParaRPr lang="en-US" dirty="0"/>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6" name="Google Shape;99;p14" descr="Tedi_PPT3">
            <a:extLst>
              <a:ext uri="{FF2B5EF4-FFF2-40B4-BE49-F238E27FC236}">
                <a16:creationId xmlns:a16="http://schemas.microsoft.com/office/drawing/2014/main" id="{F9066339-379C-8E48-97C8-0E2609D4B94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pic>
        <p:nvPicPr>
          <p:cNvPr id="4" name="Picture 3">
            <a:extLst>
              <a:ext uri="{FF2B5EF4-FFF2-40B4-BE49-F238E27FC236}">
                <a16:creationId xmlns:a16="http://schemas.microsoft.com/office/drawing/2014/main" id="{AD25420C-F445-834B-9952-E77C939E3C40}"/>
              </a:ext>
            </a:extLst>
          </p:cNvPr>
          <p:cNvPicPr>
            <a:picLocks noChangeAspect="1"/>
          </p:cNvPicPr>
          <p:nvPr/>
        </p:nvPicPr>
        <p:blipFill>
          <a:blip r:embed="rId5"/>
          <a:stretch>
            <a:fillRect/>
          </a:stretch>
        </p:blipFill>
        <p:spPr>
          <a:xfrm>
            <a:off x="4838700" y="1752600"/>
            <a:ext cx="3619500" cy="2247900"/>
          </a:xfrm>
          <a:prstGeom prst="rect">
            <a:avLst/>
          </a:prstGeom>
        </p:spPr>
      </p:pic>
      <p:sp>
        <p:nvSpPr>
          <p:cNvPr id="7" name="Text Placeholder 6">
            <a:extLst>
              <a:ext uri="{FF2B5EF4-FFF2-40B4-BE49-F238E27FC236}">
                <a16:creationId xmlns:a16="http://schemas.microsoft.com/office/drawing/2014/main" id="{A2D1AE43-FDD2-9645-B665-2171B1D16028}"/>
              </a:ext>
            </a:extLst>
          </p:cNvPr>
          <p:cNvSpPr>
            <a:spLocks noGrp="1"/>
          </p:cNvSpPr>
          <p:nvPr>
            <p:ph type="body" idx="1"/>
          </p:nvPr>
        </p:nvSpPr>
        <p:spPr>
          <a:xfrm>
            <a:off x="537446" y="1700485"/>
            <a:ext cx="4871442" cy="4760276"/>
          </a:xfrm>
        </p:spPr>
        <p:txBody>
          <a:bodyPr/>
          <a:lstStyle/>
          <a:p>
            <a:r>
              <a:rPr lang="en-US" sz="2800" dirty="0"/>
              <a:t>Logistics</a:t>
            </a:r>
          </a:p>
          <a:p>
            <a:r>
              <a:rPr lang="en-US" sz="2800" dirty="0"/>
              <a:t>Time </a:t>
            </a:r>
          </a:p>
          <a:p>
            <a:r>
              <a:rPr lang="en-US" sz="2800" dirty="0"/>
              <a:t>Personal</a:t>
            </a:r>
          </a:p>
          <a:p>
            <a:r>
              <a:rPr lang="en-US" sz="2800" dirty="0"/>
              <a:t>MOOC</a:t>
            </a:r>
          </a:p>
          <a:p>
            <a:r>
              <a:rPr lang="en-US" sz="2800" dirty="0"/>
              <a:t>Sustainable Development goal 4- </a:t>
            </a:r>
            <a:r>
              <a:rPr lang="en-ZA" sz="2800" dirty="0"/>
              <a:t>“to ensure inclusive and quality education and to promote life-long learning opportunities for all” </a:t>
            </a:r>
            <a:endParaRPr lang="en-US" sz="2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771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EB1CE-4C12-A243-AA9A-BEBAAC1C6456}"/>
              </a:ext>
            </a:extLst>
          </p:cNvPr>
          <p:cNvSpPr/>
          <p:nvPr/>
        </p:nvSpPr>
        <p:spPr>
          <a:xfrm>
            <a:off x="4053016" y="4371702"/>
            <a:ext cx="4572000" cy="2246769"/>
          </a:xfrm>
          <a:prstGeom prst="rect">
            <a:avLst/>
          </a:prstGeom>
        </p:spPr>
        <p:txBody>
          <a:bodyPr>
            <a:spAutoFit/>
          </a:bodyPr>
          <a:lstStyle/>
          <a:p>
            <a:pPr algn="r">
              <a:buClr>
                <a:srgbClr val="787977"/>
              </a:buClr>
              <a:buSzPts val="2000"/>
              <a:defRPr/>
            </a:pPr>
            <a:r>
              <a:rPr lang="en-ZA" sz="2800" dirty="0">
                <a:solidFill>
                  <a:srgbClr val="000099"/>
                </a:solidFill>
              </a:rPr>
              <a:t>Navigating D/deaf and Hard of Hearing Education: Empowering Teachers</a:t>
            </a:r>
          </a:p>
          <a:p>
            <a:pPr lvl="0" algn="r">
              <a:buClr>
                <a:srgbClr val="787977"/>
              </a:buClr>
              <a:buSzPts val="2000"/>
              <a:defRPr/>
            </a:pPr>
            <a:endParaRPr lang="en-ZA" sz="2800" dirty="0">
              <a:solidFill>
                <a:srgbClr val="000099"/>
              </a:solidFill>
              <a:latin typeface="Candara" panose="020E0502030303020204" pitchFamily="34" charset="0"/>
              <a:ea typeface="Montserrat"/>
              <a:cs typeface="Montserrat"/>
              <a:sym typeface="Montserrat"/>
            </a:endParaRPr>
          </a:p>
          <a:p>
            <a:pPr lvl="0" algn="r">
              <a:buClr>
                <a:srgbClr val="787977"/>
              </a:buClr>
              <a:buSzPts val="2000"/>
              <a:defRPr/>
            </a:pPr>
            <a:r>
              <a:rPr lang="en-ZA" sz="2800" dirty="0">
                <a:solidFill>
                  <a:srgbClr val="000099"/>
                </a:solidFill>
                <a:latin typeface="Candara" panose="020E0502030303020204" pitchFamily="34" charset="0"/>
                <a:ea typeface="Montserrat"/>
                <a:cs typeface="Montserrat"/>
                <a:sym typeface="Montserrat"/>
              </a:rPr>
              <a:t>Tara Kuhn</a:t>
            </a:r>
            <a:endParaRPr lang="en-ZA" sz="1800" dirty="0">
              <a:solidFill>
                <a:srgbClr val="000000">
                  <a:lumMod val="75000"/>
                  <a:lumOff val="25000"/>
                </a:srgbClr>
              </a:solidFill>
              <a:latin typeface="Candara" panose="020E0502030303020204" pitchFamily="34" charset="0"/>
            </a:endParaRPr>
          </a:p>
        </p:txBody>
      </p:sp>
    </p:spTree>
    <p:extLst>
      <p:ext uri="{BB962C8B-B14F-4D97-AF65-F5344CB8AC3E}">
        <p14:creationId xmlns:p14="http://schemas.microsoft.com/office/powerpoint/2010/main" val="3621603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Shape 87"/>
        <p:cNvGrpSpPr/>
        <p:nvPr/>
      </p:nvGrpSpPr>
      <p:grpSpPr>
        <a:xfrm>
          <a:off x="0" y="0"/>
          <a:ext cx="0" cy="0"/>
          <a:chOff x="0" y="0"/>
          <a:chExt cx="0" cy="0"/>
        </a:xfrm>
      </p:grpSpPr>
      <p:sp>
        <p:nvSpPr>
          <p:cNvPr id="89" name="Google Shape;89;p13"/>
          <p:cNvSpPr txBox="1">
            <a:spLocks noGrp="1"/>
          </p:cNvSpPr>
          <p:nvPr>
            <p:ph type="subTitle" idx="1"/>
          </p:nvPr>
        </p:nvSpPr>
        <p:spPr>
          <a:xfrm>
            <a:off x="349451" y="495264"/>
            <a:ext cx="4763671" cy="1508065"/>
          </a:xfrm>
          <a:prstGeom prst="rect">
            <a:avLst/>
          </a:prstGeom>
          <a:noFill/>
          <a:ln>
            <a:noFill/>
          </a:ln>
          <a:effectLst>
            <a:outerShdw blurRad="50800" dist="38100" dir="8100000" algn="tr" rotWithShape="0">
              <a:schemeClr val="bg1">
                <a:alpha val="59000"/>
              </a:schemeClr>
            </a:outerShdw>
          </a:effectLst>
        </p:spPr>
        <p:txBody>
          <a:bodyPr spcFirstLastPara="1" wrap="square" lIns="91425" tIns="45700" rIns="91425" bIns="45700" anchor="t" anchorCtr="0">
            <a:spAutoFit/>
          </a:bodyPr>
          <a:lstStyle/>
          <a:p>
            <a:pPr marL="0" lvl="0" indent="0" algn="r" rtl="0">
              <a:lnSpc>
                <a:spcPct val="100000"/>
              </a:lnSpc>
              <a:spcBef>
                <a:spcPts val="0"/>
              </a:spcBef>
              <a:spcAft>
                <a:spcPts val="0"/>
              </a:spcAft>
              <a:buClr>
                <a:srgbClr val="787977"/>
              </a:buClr>
              <a:buSzPts val="2000"/>
              <a:buFont typeface="Montserrat"/>
              <a:buNone/>
            </a:pPr>
            <a:br>
              <a:rPr lang="en-US" sz="4400" b="1" dirty="0">
                <a:solidFill>
                  <a:schemeClr val="tx1"/>
                </a:solidFill>
                <a:latin typeface="Montserrat"/>
                <a:ea typeface="Montserrat"/>
                <a:cs typeface="Montserrat"/>
                <a:sym typeface="Montserrat"/>
              </a:rPr>
            </a:br>
            <a:endParaRPr sz="4800" dirty="0">
              <a:solidFill>
                <a:srgbClr val="969696"/>
              </a:solidFill>
              <a:latin typeface="Candara" panose="020E0502030303020204" pitchFamily="34" charset="0"/>
            </a:endParaRPr>
          </a:p>
        </p:txBody>
      </p:sp>
      <p:pic>
        <p:nvPicPr>
          <p:cNvPr id="90" name="Google Shape;90;p13" descr="Tedi_PPT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33897" y="698093"/>
            <a:ext cx="2436931" cy="1592825"/>
          </a:xfrm>
          <a:prstGeom prst="rect">
            <a:avLst/>
          </a:prstGeom>
          <a:noFill/>
          <a:ln>
            <a:noFill/>
          </a:ln>
        </p:spPr>
      </p:pic>
      <p:grpSp>
        <p:nvGrpSpPr>
          <p:cNvPr id="23" name="Group 22">
            <a:extLst>
              <a:ext uri="{FF2B5EF4-FFF2-40B4-BE49-F238E27FC236}">
                <a16:creationId xmlns:a16="http://schemas.microsoft.com/office/drawing/2014/main" id="{E3C51906-BA1E-4B44-8ED0-517C245CA167}"/>
              </a:ext>
            </a:extLst>
          </p:cNvPr>
          <p:cNvGrpSpPr/>
          <p:nvPr/>
        </p:nvGrpSpPr>
        <p:grpSpPr>
          <a:xfrm>
            <a:off x="963157" y="6167512"/>
            <a:ext cx="7492591" cy="583096"/>
            <a:chOff x="855002" y="6142674"/>
            <a:chExt cx="7492591" cy="583096"/>
          </a:xfrm>
        </p:grpSpPr>
        <p:pic>
          <p:nvPicPr>
            <p:cNvPr id="14" name="Picture 13">
              <a:extLst>
                <a:ext uri="{FF2B5EF4-FFF2-40B4-BE49-F238E27FC236}">
                  <a16:creationId xmlns:a16="http://schemas.microsoft.com/office/drawing/2014/main" id="{5B8E571A-7A3C-4366-BCF1-B86FB84F0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002" y="6162606"/>
              <a:ext cx="1086465" cy="543233"/>
            </a:xfrm>
            <a:prstGeom prst="rect">
              <a:avLst/>
            </a:prstGeom>
          </p:spPr>
        </p:pic>
        <p:pic>
          <p:nvPicPr>
            <p:cNvPr id="1042" name="Picture 18" descr="Image result for European Union Logo transparent">
              <a:extLst>
                <a:ext uri="{FF2B5EF4-FFF2-40B4-BE49-F238E27FC236}">
                  <a16:creationId xmlns:a16="http://schemas.microsoft.com/office/drawing/2014/main" id="{B9E657B3-E3FB-4526-ABEC-C1BCDE77DC1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43772" y="6143007"/>
              <a:ext cx="873024" cy="5824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CT Logo transparent">
              <a:extLst>
                <a:ext uri="{FF2B5EF4-FFF2-40B4-BE49-F238E27FC236}">
                  <a16:creationId xmlns:a16="http://schemas.microsoft.com/office/drawing/2014/main" id="{C82E56C7-83BD-4BFB-8198-A0BB9AC2C53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48233" y="6155088"/>
              <a:ext cx="3529781" cy="558269"/>
            </a:xfrm>
            <a:prstGeom prst="rect">
              <a:avLst/>
            </a:prstGeom>
            <a:noFill/>
            <a:effectLst>
              <a:outerShdw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ABAF95D-21DF-4538-983B-7F392A7D5ABF}"/>
                </a:ext>
              </a:extLst>
            </p:cNvPr>
            <p:cNvCxnSpPr/>
            <p:nvPr/>
          </p:nvCxnSpPr>
          <p:spPr>
            <a:xfrm>
              <a:off x="2143434"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5670D-C8A5-4605-AD0A-CE19D77993AF}"/>
                </a:ext>
              </a:extLst>
            </p:cNvPr>
            <p:cNvCxnSpPr/>
            <p:nvPr/>
          </p:nvCxnSpPr>
          <p:spPr>
            <a:xfrm>
              <a:off x="6248402"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2307C7-3AB8-4FDE-9C3F-8CB3E4DD1E01}"/>
                </a:ext>
              </a:extLst>
            </p:cNvPr>
            <p:cNvSpPr txBox="1"/>
            <p:nvPr/>
          </p:nvSpPr>
          <p:spPr>
            <a:xfrm>
              <a:off x="7397207" y="6157223"/>
              <a:ext cx="9503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777777"/>
                  </a:solidFill>
                  <a:effectLst/>
                  <a:uLnTx/>
                  <a:uFillTx/>
                  <a:latin typeface="Arial"/>
                  <a:cs typeface="Arial"/>
                  <a:sym typeface="Arial"/>
                </a:rPr>
                <a:t>Co-funded by the European Union</a:t>
              </a:r>
            </a:p>
          </p:txBody>
        </p:sp>
      </p:grpSp>
      <p:sp>
        <p:nvSpPr>
          <p:cNvPr id="16" name="Google Shape;89;p13">
            <a:extLst>
              <a:ext uri="{FF2B5EF4-FFF2-40B4-BE49-F238E27FC236}">
                <a16:creationId xmlns:a16="http://schemas.microsoft.com/office/drawing/2014/main" id="{D95297EB-771B-4EB4-9B2F-598E9EB1C843}"/>
              </a:ext>
            </a:extLst>
          </p:cNvPr>
          <p:cNvSpPr txBox="1">
            <a:spLocks/>
          </p:cNvSpPr>
          <p:nvPr/>
        </p:nvSpPr>
        <p:spPr>
          <a:xfrm>
            <a:off x="349451" y="401958"/>
            <a:ext cx="4763671" cy="3046948"/>
          </a:xfrm>
          <a:prstGeom prst="rect">
            <a:avLst/>
          </a:prstGeom>
          <a:noFill/>
          <a:ln>
            <a:noFill/>
          </a:ln>
          <a:effectLst>
            <a:outerShdw blurRad="50800" dist="38100" dir="8100000" algn="tr" rotWithShape="0">
              <a:schemeClr val="bg1">
                <a:alpha val="59000"/>
              </a:schemeClr>
            </a:outerShdw>
          </a:effectLst>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3180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810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787977"/>
              </a:buClr>
              <a:buSzPts val="2000"/>
              <a:buFont typeface="Arial"/>
              <a:buNone/>
              <a:tabLst/>
              <a:defRPr/>
            </a:pPr>
            <a:r>
              <a:rPr kumimoji="0" lang="en-ZA" sz="3600" b="0" i="0" u="none" strike="noStrike" kern="0" cap="none" spc="0" normalizeH="0" baseline="0" noProof="0" dirty="0">
                <a:ln>
                  <a:noFill/>
                </a:ln>
                <a:solidFill>
                  <a:srgbClr val="000099"/>
                </a:solidFill>
                <a:effectLst/>
                <a:uLnTx/>
                <a:uFillTx/>
                <a:latin typeface="Arial"/>
                <a:cs typeface="Arial"/>
                <a:sym typeface="Arial"/>
              </a:rPr>
              <a:t>Navigating D/deaf and Hard of Hearing Education: Empowering Teachers</a:t>
            </a:r>
          </a:p>
          <a:p>
            <a:pPr marL="0" marR="0" lvl="0" indent="0" algn="r" defTabSz="914400" rtl="0" eaLnBrk="1" fontAlgn="auto" latinLnBrk="0" hangingPunct="1">
              <a:lnSpc>
                <a:spcPct val="100000"/>
              </a:lnSpc>
              <a:spcBef>
                <a:spcPts val="0"/>
              </a:spcBef>
              <a:spcAft>
                <a:spcPts val="0"/>
              </a:spcAft>
              <a:buClr>
                <a:srgbClr val="787977"/>
              </a:buClr>
              <a:buSzPts val="2000"/>
              <a:buFont typeface="Arial"/>
              <a:buNone/>
              <a:tabLst/>
              <a:defRPr/>
            </a:pPr>
            <a:r>
              <a:rPr kumimoji="0" lang="en-ZA" sz="2400" b="1" i="0" u="none" strike="noStrike" kern="0" cap="none" spc="0" normalizeH="0" baseline="0" noProof="0" dirty="0">
                <a:ln>
                  <a:noFill/>
                </a:ln>
                <a:solidFill>
                  <a:srgbClr val="000099"/>
                </a:solidFill>
                <a:effectLst/>
                <a:uLnTx/>
                <a:uFillTx/>
                <a:latin typeface="Candara" panose="020E0502030303020204" pitchFamily="34" charset="0"/>
                <a:ea typeface="Montserrat"/>
                <a:cs typeface="Montserrat"/>
                <a:sym typeface="Montserrat"/>
              </a:rPr>
              <a:t>15 July 2020</a:t>
            </a:r>
          </a:p>
          <a:p>
            <a:pPr marL="0" marR="0" lvl="0" indent="0" algn="r" defTabSz="914400" rtl="0" eaLnBrk="1" fontAlgn="auto" latinLnBrk="0" hangingPunct="1">
              <a:lnSpc>
                <a:spcPct val="100000"/>
              </a:lnSpc>
              <a:spcBef>
                <a:spcPts val="0"/>
              </a:spcBef>
              <a:spcAft>
                <a:spcPts val="0"/>
              </a:spcAft>
              <a:buClr>
                <a:srgbClr val="787977"/>
              </a:buClr>
              <a:buSzPts val="2000"/>
              <a:buFont typeface="Montserrat"/>
              <a:buNone/>
              <a:tabLst/>
              <a:defRPr/>
            </a:pPr>
            <a:r>
              <a:rPr kumimoji="0" lang="en-ZA" sz="2400" b="1" i="0" u="none" strike="noStrike" kern="0" cap="none" spc="0" normalizeH="0" baseline="0" noProof="0" dirty="0">
                <a:ln>
                  <a:noFill/>
                </a:ln>
                <a:solidFill>
                  <a:srgbClr val="000099"/>
                </a:solidFill>
                <a:effectLst/>
                <a:uLnTx/>
                <a:uFillTx/>
                <a:latin typeface="Candara" panose="020E0502030303020204" pitchFamily="34" charset="0"/>
                <a:cs typeface="Arial"/>
                <a:sym typeface="Montserrat"/>
              </a:rPr>
              <a:t>Tara Kuhn</a:t>
            </a:r>
            <a:endParaRPr kumimoji="0" lang="en-ZA" sz="2400" b="1" i="0" u="none" strike="noStrike" kern="0" cap="none" spc="0" normalizeH="0" baseline="0" noProof="0" dirty="0">
              <a:ln>
                <a:noFill/>
              </a:ln>
              <a:solidFill>
                <a:srgbClr val="000099"/>
              </a:solidFill>
              <a:effectLst/>
              <a:uLnTx/>
              <a:uFillTx/>
              <a:latin typeface="Candara" panose="020E0502030303020204" pitchFamily="34" charset="0"/>
              <a:cs typeface="Arial"/>
              <a:sym typeface="Arial"/>
            </a:endParaRPr>
          </a:p>
        </p:txBody>
      </p:sp>
      <p:sp>
        <p:nvSpPr>
          <p:cNvPr id="17" name="Rectangle 16">
            <a:extLst>
              <a:ext uri="{FF2B5EF4-FFF2-40B4-BE49-F238E27FC236}">
                <a16:creationId xmlns:a16="http://schemas.microsoft.com/office/drawing/2014/main" id="{F3ED110C-6491-439B-A1B3-575CE75946D1}"/>
              </a:ext>
            </a:extLst>
          </p:cNvPr>
          <p:cNvSpPr/>
          <p:nvPr/>
        </p:nvSpPr>
        <p:spPr>
          <a:xfrm>
            <a:off x="1306288" y="4305473"/>
            <a:ext cx="646453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1400" b="1" i="0" u="none" strike="noStrike" kern="0" cap="none" spc="0" normalizeH="0" baseline="0" noProof="0" dirty="0">
                <a:ln>
                  <a:noFill/>
                </a:ln>
                <a:solidFill>
                  <a:srgbClr val="000000"/>
                </a:solidFill>
                <a:effectLst/>
                <a:uLnTx/>
                <a:uFillTx/>
                <a:latin typeface="Arial"/>
                <a:cs typeface="Arial"/>
                <a:sym typeface="Arial"/>
              </a:rPr>
              <a:t>"I had just come to </a:t>
            </a:r>
            <a:r>
              <a:rPr kumimoji="0" lang="en-ZA" sz="1400" b="1" i="0" u="none" strike="noStrike" kern="0" cap="none" spc="0" normalizeH="0" baseline="0" noProof="0" dirty="0">
                <a:ln>
                  <a:noFill/>
                </a:ln>
                <a:solidFill>
                  <a:srgbClr val="000000"/>
                </a:solidFill>
                <a:effectLst/>
                <a:uLnTx/>
                <a:uFillTx/>
                <a:latin typeface="Arial"/>
                <a:cs typeface="Tunga" panose="020B0502040204020203" pitchFamily="34" charset="0"/>
                <a:sym typeface="Arial"/>
              </a:rPr>
              <a:t>accept</a:t>
            </a:r>
            <a:r>
              <a:rPr kumimoji="0" lang="en-ZA" sz="1400" b="1" i="0" u="none" strike="noStrike" kern="0" cap="none" spc="0" normalizeH="0" baseline="0" noProof="0" dirty="0">
                <a:ln>
                  <a:noFill/>
                </a:ln>
                <a:solidFill>
                  <a:srgbClr val="000000"/>
                </a:solidFill>
                <a:effectLst/>
                <a:uLnTx/>
                <a:uFillTx/>
                <a:latin typeface="Arial"/>
                <a:cs typeface="Arial"/>
                <a:sym typeface="Arial"/>
              </a:rPr>
              <a:t> that my life would be ordinary when extraordinary things began to happen."</a:t>
            </a:r>
          </a:p>
        </p:txBody>
      </p:sp>
    </p:spTree>
    <p:extLst>
      <p:ext uri="{BB962C8B-B14F-4D97-AF65-F5344CB8AC3E}">
        <p14:creationId xmlns:p14="http://schemas.microsoft.com/office/powerpoint/2010/main" val="305605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6" name="Google Shape;96;p14"/>
          <p:cNvSpPr txBox="1">
            <a:spLocks noGrp="1"/>
          </p:cNvSpPr>
          <p:nvPr>
            <p:ph type="ctrTitle"/>
          </p:nvPr>
        </p:nvSpPr>
        <p:spPr>
          <a:xfrm>
            <a:off x="310586" y="232800"/>
            <a:ext cx="7772400" cy="659786"/>
          </a:xfrm>
          <a:prstGeom prst="rect">
            <a:avLst/>
          </a:prstGeom>
          <a:noFill/>
          <a:ln>
            <a:noFill/>
          </a:ln>
        </p:spPr>
        <p:txBody>
          <a:bodyPr spcFirstLastPara="1" wrap="square" lIns="91425" tIns="45700" rIns="91425" bIns="45700" anchor="ctr" anchorCtr="0">
            <a:noAutofit/>
          </a:bodyPr>
          <a:lstStyle/>
          <a:p>
            <a:pPr lvl="0" algn="l">
              <a:buClr>
                <a:srgbClr val="ED1A3B"/>
              </a:buClr>
              <a:buSzPts val="4400"/>
            </a:pPr>
            <a:r>
              <a:rPr lang="en-ZA" sz="3200" dirty="0">
                <a:solidFill>
                  <a:srgbClr val="000099"/>
                </a:solidFill>
                <a:latin typeface="+mj-lt"/>
              </a:rPr>
              <a:t>Course Development </a:t>
            </a:r>
            <a:r>
              <a:rPr lang="en-ZA" sz="3200" dirty="0">
                <a:solidFill>
                  <a:srgbClr val="000099"/>
                </a:solidFill>
                <a:latin typeface="+mj-lt"/>
                <a:ea typeface="Calibri" panose="020F0502020204030204" pitchFamily="34" charset="0"/>
                <a:cs typeface="Times New Roman" panose="02020603050405020304" pitchFamily="18" charset="0"/>
              </a:rPr>
              <a:t>a collaborative, consultative process </a:t>
            </a:r>
            <a:endParaRPr sz="3200" dirty="0">
              <a:solidFill>
                <a:srgbClr val="000099"/>
              </a:solidFill>
              <a:latin typeface="+mj-lt"/>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E8F13986-C3DA-4924-9877-2E047BCD3E48}"/>
              </a:ext>
            </a:extLst>
          </p:cNvPr>
          <p:cNvSpPr/>
          <p:nvPr/>
        </p:nvSpPr>
        <p:spPr>
          <a:xfrm>
            <a:off x="310586" y="2274838"/>
            <a:ext cx="8124287" cy="3416320"/>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Brainstorming workshop: </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Identification and refined specific learning outcomes for course </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Development of a five-day high-level plan to address these outcomes.</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Identification of expert facilitators for specific course content areas</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Development of course outline</a:t>
            </a:r>
          </a:p>
          <a:p>
            <a:pPr marL="342900" marR="0" lvl="0" indent="-342900" algn="just"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ZA" sz="2400" b="0" i="0" u="none" strike="noStrike" kern="0" cap="none" spc="0" normalizeH="0" baseline="0" noProof="0" dirty="0">
              <a:ln>
                <a:noFill/>
              </a:ln>
              <a:solidFill>
                <a:srgbClr val="000099"/>
              </a:solidFill>
              <a:effectLst/>
              <a:uLnTx/>
              <a:uFillTx/>
              <a:latin typeface="Arial"/>
              <a:cs typeface="Arial"/>
              <a:sym typeface="Arial"/>
            </a:endParaRPr>
          </a:p>
        </p:txBody>
      </p:sp>
    </p:spTree>
    <p:extLst>
      <p:ext uri="{BB962C8B-B14F-4D97-AF65-F5344CB8AC3E}">
        <p14:creationId xmlns:p14="http://schemas.microsoft.com/office/powerpoint/2010/main" val="1138263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Content Placeholder 2">
            <a:extLst>
              <a:ext uri="{FF2B5EF4-FFF2-40B4-BE49-F238E27FC236}">
                <a16:creationId xmlns:a16="http://schemas.microsoft.com/office/drawing/2014/main" id="{BC496AF4-FBC0-4EF4-B28E-84ED56AE2CA2}"/>
              </a:ext>
            </a:extLst>
          </p:cNvPr>
          <p:cNvSpPr txBox="1">
            <a:spLocks/>
          </p:cNvSpPr>
          <p:nvPr/>
        </p:nvSpPr>
        <p:spPr>
          <a:xfrm>
            <a:off x="512392" y="1792266"/>
            <a:ext cx="7066512" cy="3954678"/>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810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482600" marR="0" lvl="0" indent="-457200" algn="l" defTabSz="914400" rtl="0" eaLnBrk="1" fontAlgn="auto" latinLnBrk="0" hangingPunct="1">
              <a:lnSpc>
                <a:spcPct val="100000"/>
              </a:lnSpc>
              <a:spcBef>
                <a:spcPts val="480"/>
              </a:spcBef>
              <a:spcAft>
                <a:spcPts val="0"/>
              </a:spcAft>
              <a:buClr>
                <a:srgbClr val="000000"/>
              </a:buClr>
              <a:buSzPts val="2400"/>
              <a:buFont typeface="+mj-lt"/>
              <a:buAutoNum type="arabicPeriod" startAt="6"/>
              <a:tabLst/>
              <a:defRPr/>
            </a:pPr>
            <a:r>
              <a:rPr kumimoji="0" lang="en-ZA" sz="2200" b="0" i="0" u="none" strike="noStrike" kern="0" cap="none" spc="0" normalizeH="0" baseline="0" noProof="0" dirty="0">
                <a:ln>
                  <a:noFill/>
                </a:ln>
                <a:solidFill>
                  <a:srgbClr val="000099"/>
                </a:solidFill>
                <a:effectLst/>
                <a:uLnTx/>
                <a:uFillTx/>
                <a:latin typeface="Arial"/>
                <a:cs typeface="Arial"/>
                <a:sym typeface="Arial"/>
              </a:rPr>
              <a:t>Accreditation of the Navigating D/deaf and Hard of Hearing Education: Empowering Teachers short course through the Schools Development Unit at the University of Cape Town. </a:t>
            </a:r>
          </a:p>
          <a:p>
            <a:pPr marL="482600" marR="0" lvl="0" indent="-457200" algn="l" defTabSz="914400" rtl="0" eaLnBrk="1" fontAlgn="auto" latinLnBrk="0" hangingPunct="1">
              <a:lnSpc>
                <a:spcPct val="100000"/>
              </a:lnSpc>
              <a:spcBef>
                <a:spcPts val="480"/>
              </a:spcBef>
              <a:spcAft>
                <a:spcPts val="0"/>
              </a:spcAft>
              <a:buClr>
                <a:srgbClr val="000000"/>
              </a:buClr>
              <a:buSzPts val="2400"/>
              <a:buFont typeface="+mj-lt"/>
              <a:buAutoNum type="arabicPeriod" startAt="6"/>
              <a:tabLst/>
              <a:defRPr/>
            </a:pPr>
            <a:r>
              <a:rPr kumimoji="0" lang="en-ZA" sz="2200" b="0" i="0" u="none" strike="noStrike" kern="0" cap="none" spc="0" normalizeH="0" baseline="0" noProof="0" dirty="0">
                <a:ln>
                  <a:noFill/>
                </a:ln>
                <a:solidFill>
                  <a:srgbClr val="000099"/>
                </a:solidFill>
                <a:effectLst/>
                <a:uLnTx/>
                <a:uFillTx/>
                <a:latin typeface="Arial"/>
                <a:cs typeface="Arial"/>
                <a:sym typeface="Arial"/>
              </a:rPr>
              <a:t>The South African Council for Educators endorsed the course for 15 continuing professional teacher development points.</a:t>
            </a:r>
          </a:p>
          <a:p>
            <a:pPr marL="482600" marR="0" lvl="0" indent="-457200" algn="l" defTabSz="914400" rtl="0" eaLnBrk="1" fontAlgn="auto" latinLnBrk="0" hangingPunct="1">
              <a:lnSpc>
                <a:spcPct val="100000"/>
              </a:lnSpc>
              <a:spcBef>
                <a:spcPts val="480"/>
              </a:spcBef>
              <a:spcAft>
                <a:spcPts val="0"/>
              </a:spcAft>
              <a:buClr>
                <a:srgbClr val="000000"/>
              </a:buClr>
              <a:buSzPts val="2400"/>
              <a:buFont typeface="+mj-lt"/>
              <a:buAutoNum type="arabicPeriod" startAt="6"/>
              <a:tabLst/>
              <a:defRPr/>
            </a:pPr>
            <a:r>
              <a:rPr kumimoji="0" lang="en-ZA" sz="2200" b="0" i="0" u="none" strike="noStrike" kern="0" cap="none" spc="0" normalizeH="0" baseline="0" noProof="0" dirty="0">
                <a:ln>
                  <a:noFill/>
                </a:ln>
                <a:solidFill>
                  <a:srgbClr val="000099"/>
                </a:solidFill>
                <a:effectLst/>
                <a:uLnTx/>
                <a:uFillTx/>
                <a:latin typeface="Arial"/>
                <a:cs typeface="Arial"/>
                <a:sym typeface="Arial"/>
              </a:rPr>
              <a:t>Development of assessments </a:t>
            </a:r>
          </a:p>
          <a:p>
            <a:pPr marL="482600" marR="0" lvl="0" indent="-457200" algn="l" defTabSz="914400" rtl="0" eaLnBrk="1" fontAlgn="auto" latinLnBrk="0" hangingPunct="1">
              <a:lnSpc>
                <a:spcPct val="100000"/>
              </a:lnSpc>
              <a:spcBef>
                <a:spcPts val="480"/>
              </a:spcBef>
              <a:spcAft>
                <a:spcPts val="0"/>
              </a:spcAft>
              <a:buClr>
                <a:srgbClr val="000000"/>
              </a:buClr>
              <a:buSzPts val="2400"/>
              <a:buFont typeface="+mj-lt"/>
              <a:buAutoNum type="arabicPeriod" startAt="6"/>
              <a:tabLst/>
              <a:defRPr/>
            </a:pPr>
            <a:r>
              <a:rPr kumimoji="0" lang="en-ZA" sz="2200" b="0" i="0" u="none" strike="noStrike" kern="0" cap="none" spc="0" normalizeH="0" baseline="0" noProof="0" dirty="0">
                <a:ln>
                  <a:noFill/>
                </a:ln>
                <a:solidFill>
                  <a:srgbClr val="000099"/>
                </a:solidFill>
                <a:effectLst/>
                <a:uLnTx/>
                <a:uFillTx/>
                <a:latin typeface="Arial"/>
                <a:cs typeface="Arial"/>
                <a:sym typeface="Arial"/>
              </a:rPr>
              <a:t>Development of resource guide</a:t>
            </a:r>
          </a:p>
          <a:p>
            <a:pPr marL="482600" marR="0" lvl="0" indent="-457200" algn="l" defTabSz="914400" rtl="0" eaLnBrk="1" fontAlgn="auto" latinLnBrk="0" hangingPunct="1">
              <a:lnSpc>
                <a:spcPct val="100000"/>
              </a:lnSpc>
              <a:spcBef>
                <a:spcPts val="480"/>
              </a:spcBef>
              <a:spcAft>
                <a:spcPts val="0"/>
              </a:spcAft>
              <a:buClr>
                <a:srgbClr val="000000"/>
              </a:buClr>
              <a:buSzPts val="2400"/>
              <a:buFont typeface="+mj-lt"/>
              <a:buAutoNum type="arabicPeriod" startAt="6"/>
              <a:tabLst/>
              <a:defRPr/>
            </a:pPr>
            <a:r>
              <a:rPr kumimoji="0" lang="en-ZA" sz="2200" b="0" i="0" u="none" strike="noStrike" kern="0" cap="none" spc="0" normalizeH="0" baseline="0" noProof="0" dirty="0">
                <a:ln>
                  <a:noFill/>
                </a:ln>
                <a:solidFill>
                  <a:srgbClr val="000099"/>
                </a:solidFill>
                <a:effectLst/>
                <a:uLnTx/>
                <a:uFillTx/>
                <a:latin typeface="Arial"/>
                <a:cs typeface="Arial"/>
                <a:sym typeface="Arial"/>
              </a:rPr>
              <a:t>Course feedback</a:t>
            </a:r>
          </a:p>
        </p:txBody>
      </p:sp>
      <p:sp>
        <p:nvSpPr>
          <p:cNvPr id="9" name="Google Shape;96;p14">
            <a:extLst>
              <a:ext uri="{FF2B5EF4-FFF2-40B4-BE49-F238E27FC236}">
                <a16:creationId xmlns:a16="http://schemas.microsoft.com/office/drawing/2014/main" id="{ADE3F64C-9AF5-4B1C-932D-A692FC245E67}"/>
              </a:ext>
            </a:extLst>
          </p:cNvPr>
          <p:cNvSpPr txBox="1">
            <a:spLocks noGrp="1"/>
          </p:cNvSpPr>
          <p:nvPr>
            <p:ph type="ctrTitle"/>
          </p:nvPr>
        </p:nvSpPr>
        <p:spPr>
          <a:xfrm>
            <a:off x="244475" y="153988"/>
            <a:ext cx="7227888" cy="1500187"/>
          </a:xfrm>
          <a:prstGeom prst="rect">
            <a:avLst/>
          </a:prstGeom>
          <a:noFill/>
          <a:ln>
            <a:noFill/>
          </a:ln>
        </p:spPr>
        <p:txBody>
          <a:bodyPr spcFirstLastPara="1" wrap="square" lIns="91425" tIns="45700" rIns="91425" bIns="45700" anchor="ctr" anchorCtr="0">
            <a:noAutofit/>
          </a:bodyPr>
          <a:lstStyle/>
          <a:p>
            <a:pPr lvl="0" algn="l">
              <a:buClr>
                <a:srgbClr val="ED1A3B"/>
              </a:buClr>
              <a:buSzPts val="4400"/>
            </a:pPr>
            <a:r>
              <a:rPr lang="en-ZA" sz="3200" dirty="0">
                <a:solidFill>
                  <a:srgbClr val="000099"/>
                </a:solidFill>
                <a:latin typeface="+mj-lt"/>
              </a:rPr>
              <a:t>Course Development </a:t>
            </a:r>
            <a:r>
              <a:rPr lang="en-ZA" sz="3200" dirty="0">
                <a:solidFill>
                  <a:srgbClr val="000099"/>
                </a:solidFill>
                <a:latin typeface="+mj-lt"/>
                <a:ea typeface="Calibri" panose="020F0502020204030204" pitchFamily="34" charset="0"/>
                <a:cs typeface="Times New Roman" panose="02020603050405020304" pitchFamily="18" charset="0"/>
              </a:rPr>
              <a:t>a collaborative, consultative process </a:t>
            </a:r>
            <a:endParaRPr sz="3200" dirty="0">
              <a:solidFill>
                <a:srgbClr val="000099"/>
              </a:solidFill>
              <a:latin typeface="+mj-lt"/>
            </a:endParaRPr>
          </a:p>
        </p:txBody>
      </p:sp>
    </p:spTree>
    <p:extLst>
      <p:ext uri="{BB962C8B-B14F-4D97-AF65-F5344CB8AC3E}">
        <p14:creationId xmlns:p14="http://schemas.microsoft.com/office/powerpoint/2010/main" val="171228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BC28F6-BF87-4522-B682-57F2F6B929AF}"/>
              </a:ext>
            </a:extLst>
          </p:cNvPr>
          <p:cNvPicPr>
            <a:picLocks noChangeAspect="1"/>
          </p:cNvPicPr>
          <p:nvPr/>
        </p:nvPicPr>
        <p:blipFill>
          <a:blip r:embed="rId3"/>
          <a:stretch>
            <a:fillRect/>
          </a:stretch>
        </p:blipFill>
        <p:spPr>
          <a:xfrm>
            <a:off x="0" y="685800"/>
            <a:ext cx="9144000" cy="5486400"/>
          </a:xfrm>
          <a:prstGeom prst="rect">
            <a:avLst/>
          </a:prstGeom>
        </p:spPr>
      </p:pic>
    </p:spTree>
    <p:extLst>
      <p:ext uri="{BB962C8B-B14F-4D97-AF65-F5344CB8AC3E}">
        <p14:creationId xmlns:p14="http://schemas.microsoft.com/office/powerpoint/2010/main" val="167448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6" name="Google Shape;96;p14"/>
          <p:cNvSpPr txBox="1">
            <a:spLocks noGrp="1"/>
          </p:cNvSpPr>
          <p:nvPr>
            <p:ph type="ctrTitle"/>
          </p:nvPr>
        </p:nvSpPr>
        <p:spPr>
          <a:xfrm>
            <a:off x="310586" y="232800"/>
            <a:ext cx="7772400" cy="659786"/>
          </a:xfrm>
          <a:prstGeom prst="rect">
            <a:avLst/>
          </a:prstGeom>
          <a:noFill/>
          <a:ln>
            <a:noFill/>
          </a:ln>
        </p:spPr>
        <p:txBody>
          <a:bodyPr spcFirstLastPara="1" wrap="square" lIns="91425" tIns="45700" rIns="91425" bIns="45700" anchor="ctr" anchorCtr="0">
            <a:noAutofit/>
          </a:bodyPr>
          <a:lstStyle/>
          <a:p>
            <a:pPr lvl="0" algn="l">
              <a:buClr>
                <a:srgbClr val="ED1A3B"/>
              </a:buClr>
              <a:buSzPts val="4400"/>
            </a:pPr>
            <a:r>
              <a:rPr lang="en-ZA" sz="3200" dirty="0">
                <a:solidFill>
                  <a:srgbClr val="000099"/>
                </a:solidFill>
                <a:latin typeface="+mj-lt"/>
              </a:rPr>
              <a:t>Some challenges </a:t>
            </a:r>
            <a:endParaRPr sz="3200" dirty="0">
              <a:solidFill>
                <a:srgbClr val="000099"/>
              </a:solidFill>
              <a:latin typeface="+mj-lt"/>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E8F13986-C3DA-4924-9877-2E047BCD3E48}"/>
              </a:ext>
            </a:extLst>
          </p:cNvPr>
          <p:cNvSpPr/>
          <p:nvPr/>
        </p:nvSpPr>
        <p:spPr>
          <a:xfrm>
            <a:off x="310586" y="2274838"/>
            <a:ext cx="8124287" cy="2308324"/>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Collaboration </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Terminology</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Concerns about inclusion of all role players in deaf community</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Practicalities around using live sign language interpreters for a 5 day course</a:t>
            </a:r>
          </a:p>
        </p:txBody>
      </p:sp>
    </p:spTree>
    <p:extLst>
      <p:ext uri="{BB962C8B-B14F-4D97-AF65-F5344CB8AC3E}">
        <p14:creationId xmlns:p14="http://schemas.microsoft.com/office/powerpoint/2010/main" val="16324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6" name="Google Shape;96;p14"/>
          <p:cNvSpPr txBox="1">
            <a:spLocks noGrp="1"/>
          </p:cNvSpPr>
          <p:nvPr>
            <p:ph type="ctrTitle"/>
          </p:nvPr>
        </p:nvSpPr>
        <p:spPr>
          <a:xfrm>
            <a:off x="310586" y="232800"/>
            <a:ext cx="7772400" cy="533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ED1A3B"/>
              </a:buClr>
              <a:buSzPts val="4400"/>
              <a:buFont typeface="Arial"/>
              <a:buNone/>
            </a:pPr>
            <a:r>
              <a:rPr lang="en-ZA" sz="4400" dirty="0">
                <a:solidFill>
                  <a:srgbClr val="000099"/>
                </a:solidFill>
                <a:latin typeface="Candara" panose="020E0502030303020204" pitchFamily="34" charset="0"/>
              </a:rPr>
              <a:t>Highlights </a:t>
            </a:r>
            <a:endParaRPr sz="4400" dirty="0">
              <a:solidFill>
                <a:srgbClr val="000099"/>
              </a:solidFill>
              <a:latin typeface="Candara" panose="020E0502030303020204" pitchFamily="34" charset="0"/>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Rectangle 7">
            <a:extLst>
              <a:ext uri="{FF2B5EF4-FFF2-40B4-BE49-F238E27FC236}">
                <a16:creationId xmlns:a16="http://schemas.microsoft.com/office/drawing/2014/main" id="{F63BE32D-7DF6-4713-AE93-3779A8A408BE}"/>
              </a:ext>
            </a:extLst>
          </p:cNvPr>
          <p:cNvSpPr/>
          <p:nvPr/>
        </p:nvSpPr>
        <p:spPr>
          <a:xfrm>
            <a:off x="310586" y="2274838"/>
            <a:ext cx="8124287" cy="3046988"/>
          </a:xfrm>
          <a:prstGeom prst="rect">
            <a:avLst/>
          </a:prstGeom>
        </p:spPr>
        <p:txBody>
          <a:bodyPr wrap="square">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Participant engagement</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Different role players in Deaf education in same space</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Developing a Community of practice</a:t>
            </a:r>
          </a:p>
          <a:p>
            <a:pPr marL="342900" marR="0" lvl="6"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2400" b="0" i="0" u="none" strike="noStrike" kern="0" cap="none" spc="0" normalizeH="0" baseline="0" noProof="0" dirty="0">
                <a:ln>
                  <a:noFill/>
                </a:ln>
                <a:solidFill>
                  <a:srgbClr val="000099"/>
                </a:solidFill>
                <a:effectLst/>
                <a:uLnTx/>
                <a:uFillTx/>
                <a:latin typeface="Arial"/>
                <a:cs typeface="Arial"/>
                <a:sym typeface="Arial"/>
              </a:rPr>
              <a:t>Specific lectures around the Deaf child and safety, language deprivation and factors influencing the psycho -social development of the Deaf child were well received and allowed participants space to raise concerns and further areas where training may be provided.</a:t>
            </a:r>
          </a:p>
        </p:txBody>
      </p:sp>
    </p:spTree>
    <p:extLst>
      <p:ext uri="{BB962C8B-B14F-4D97-AF65-F5344CB8AC3E}">
        <p14:creationId xmlns:p14="http://schemas.microsoft.com/office/powerpoint/2010/main" val="1023127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6" name="Google Shape;96;p14"/>
          <p:cNvSpPr txBox="1">
            <a:spLocks noGrp="1"/>
          </p:cNvSpPr>
          <p:nvPr>
            <p:ph type="ctrTitle"/>
          </p:nvPr>
        </p:nvSpPr>
        <p:spPr>
          <a:xfrm>
            <a:off x="111631" y="610509"/>
            <a:ext cx="7772400" cy="857076"/>
          </a:xfrm>
          <a:prstGeom prst="rect">
            <a:avLst/>
          </a:prstGeom>
          <a:noFill/>
          <a:ln>
            <a:noFill/>
          </a:ln>
        </p:spPr>
        <p:txBody>
          <a:bodyPr spcFirstLastPara="1" wrap="square" lIns="91425" tIns="45700" rIns="91425" bIns="45700" anchor="ctr" anchorCtr="0">
            <a:noAutofit/>
          </a:bodyPr>
          <a:lstStyle/>
          <a:p>
            <a:pPr lvl="0" algn="l">
              <a:buClr>
                <a:srgbClr val="ED1A3B"/>
              </a:buClr>
              <a:buSzPts val="4400"/>
            </a:pPr>
            <a:r>
              <a:rPr lang="en-ZA" sz="4000" dirty="0">
                <a:solidFill>
                  <a:srgbClr val="000099"/>
                </a:solidFill>
              </a:rPr>
              <a:t>A personal note</a:t>
            </a:r>
            <a:endParaRPr sz="4000" dirty="0">
              <a:solidFill>
                <a:srgbClr val="000099"/>
              </a:solidFill>
              <a:latin typeface="Candara" panose="020E0502030303020204" pitchFamily="34" charset="0"/>
            </a:endParaRP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C5EDFE43-F525-4395-8821-68E744E5A510}"/>
              </a:ext>
            </a:extLst>
          </p:cNvPr>
          <p:cNvSpPr/>
          <p:nvPr/>
        </p:nvSpPr>
        <p:spPr>
          <a:xfrm>
            <a:off x="1063690" y="2951947"/>
            <a:ext cx="6762786"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800" b="1" i="0"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rPr>
              <a:t>"I had just come to accept that my life would be ordinary when extraordinary things began to happen."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ZA" sz="2400" b="0" i="1"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rPr>
              <a:t>—</a:t>
            </a:r>
            <a:r>
              <a:rPr kumimoji="0" lang="en-ZA" sz="2000" b="0" i="1"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hlinkClick r:id="rId5">
                  <a:extLst>
                    <a:ext uri="{A12FA001-AC4F-418D-AE19-62706E023703}">
                      <ahyp:hlinkClr xmlns:ahyp="http://schemas.microsoft.com/office/drawing/2018/hyperlinkcolor" val="tx"/>
                    </a:ext>
                  </a:extLst>
                </a:hlinkClick>
              </a:rPr>
              <a:t>Miss Peregrine's Home for Peculiar Children</a:t>
            </a:r>
            <a:r>
              <a:rPr kumimoji="0" lang="en-ZA" sz="2000" b="0" i="1"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rPr>
              <a:t> </a:t>
            </a:r>
            <a:r>
              <a:rPr kumimoji="0" lang="en-ZA" sz="2000" b="0" i="0"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rPr>
              <a:t>by Ransom Riggs</a:t>
            </a:r>
            <a:endParaRPr kumimoji="0" lang="en-ZA" sz="2400" b="0" i="0" u="none" strike="noStrike" kern="0" cap="none" spc="0" normalizeH="0" baseline="0" noProof="0" dirty="0">
              <a:ln>
                <a:noFill/>
              </a:ln>
              <a:solidFill>
                <a:srgbClr val="000099"/>
              </a:solidFill>
              <a:effectLst/>
              <a:uLnTx/>
              <a:uFillTx/>
              <a:latin typeface="Batang" panose="02030600000101010101" pitchFamily="18" charset="-127"/>
              <a:ea typeface="Batang" panose="02030600000101010101" pitchFamily="18" charset="-127"/>
              <a:cs typeface="Arial" panose="020B0604020202020204" pitchFamily="34" charset="0"/>
              <a:sym typeface="Arial"/>
            </a:endParaRPr>
          </a:p>
        </p:txBody>
      </p:sp>
    </p:spTree>
    <p:extLst>
      <p:ext uri="{BB962C8B-B14F-4D97-AF65-F5344CB8AC3E}">
        <p14:creationId xmlns:p14="http://schemas.microsoft.com/office/powerpoint/2010/main" val="1941284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2" name="Rectangle 11">
            <a:extLst>
              <a:ext uri="{FF2B5EF4-FFF2-40B4-BE49-F238E27FC236}">
                <a16:creationId xmlns:a16="http://schemas.microsoft.com/office/drawing/2014/main" id="{B7C648C5-4AD9-4ACB-9B30-DC9D709D23EC}"/>
              </a:ext>
            </a:extLst>
          </p:cNvPr>
          <p:cNvSpPr/>
          <p:nvPr/>
        </p:nvSpPr>
        <p:spPr>
          <a:xfrm>
            <a:off x="0" y="0"/>
            <a:ext cx="9144000" cy="1101213"/>
          </a:xfrm>
          <a:prstGeom prst="rect">
            <a:avLst/>
          </a:prstGeom>
          <a:gradFill>
            <a:gsLst>
              <a:gs pos="41000">
                <a:srgbClr val="CCECFF"/>
              </a:gs>
              <a:gs pos="100000">
                <a:srgbClr val="CCE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7" name="Google Shape;107;p15" descr="Tedi_PPT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1200" y="6248400"/>
            <a:ext cx="3048000" cy="374650"/>
          </a:xfrm>
          <a:prstGeom prst="rect">
            <a:avLst/>
          </a:prstGeom>
          <a:noFill/>
          <a:ln>
            <a:noFill/>
          </a:ln>
        </p:spPr>
      </p:pic>
      <p:sp>
        <p:nvSpPr>
          <p:cNvPr id="8" name="Google Shape;96;p14">
            <a:extLst>
              <a:ext uri="{FF2B5EF4-FFF2-40B4-BE49-F238E27FC236}">
                <a16:creationId xmlns:a16="http://schemas.microsoft.com/office/drawing/2014/main" id="{C8F9D2E3-EF00-452E-BEEE-F21619550F3E}"/>
              </a:ext>
            </a:extLst>
          </p:cNvPr>
          <p:cNvSpPr txBox="1">
            <a:spLocks/>
          </p:cNvSpPr>
          <p:nvPr/>
        </p:nvSpPr>
        <p:spPr>
          <a:xfrm>
            <a:off x="310586" y="232800"/>
            <a:ext cx="7772400" cy="53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6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1A3B"/>
              </a:buClr>
              <a:buSzPts val="4400"/>
              <a:buFont typeface="Arial"/>
              <a:buNone/>
              <a:tabLst/>
              <a:defRPr/>
            </a:pPr>
            <a:r>
              <a:rPr kumimoji="0" lang="en-US" sz="36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rPr>
              <a:t>Background and rationale</a:t>
            </a:r>
            <a:endParaRPr kumimoji="0" lang="en-US" sz="4800" b="0" i="0" u="none" strike="noStrike" kern="0" cap="none" spc="0" normalizeH="0" baseline="0" noProof="0" dirty="0">
              <a:ln>
                <a:noFill/>
              </a:ln>
              <a:solidFill>
                <a:srgbClr val="000000"/>
              </a:solidFill>
              <a:effectLst/>
              <a:uLnTx/>
              <a:uFillTx/>
              <a:latin typeface="Candara" panose="020E0502030303020204" pitchFamily="34" charset="0"/>
              <a:cs typeface="Arial"/>
              <a:sym typeface="Arial"/>
            </a:endParaRPr>
          </a:p>
        </p:txBody>
      </p:sp>
      <p:pic>
        <p:nvPicPr>
          <p:cNvPr id="9" name="Google Shape;98;p14" descr="Tedi_PPT2">
            <a:extLst>
              <a:ext uri="{FF2B5EF4-FFF2-40B4-BE49-F238E27FC236}">
                <a16:creationId xmlns:a16="http://schemas.microsoft.com/office/drawing/2014/main" id="{AE44A1BB-4D17-4F14-92A7-DF715CF9EF0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2" name="Rectangle 1">
            <a:extLst>
              <a:ext uri="{FF2B5EF4-FFF2-40B4-BE49-F238E27FC236}">
                <a16:creationId xmlns:a16="http://schemas.microsoft.com/office/drawing/2014/main" id="{DA138CE4-869B-4EF0-872E-29D1BD77160E}"/>
              </a:ext>
            </a:extLst>
          </p:cNvPr>
          <p:cNvSpPr/>
          <p:nvPr/>
        </p:nvSpPr>
        <p:spPr>
          <a:xfrm>
            <a:off x="514905" y="1101213"/>
            <a:ext cx="8324295"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Rectangle 2">
            <a:extLst>
              <a:ext uri="{FF2B5EF4-FFF2-40B4-BE49-F238E27FC236}">
                <a16:creationId xmlns:a16="http://schemas.microsoft.com/office/drawing/2014/main" id="{0AAB09B4-C423-4A85-AA2A-54A91A7371EC}"/>
              </a:ext>
            </a:extLst>
          </p:cNvPr>
          <p:cNvSpPr/>
          <p:nvPr/>
        </p:nvSpPr>
        <p:spPr>
          <a:xfrm>
            <a:off x="626075" y="1309840"/>
            <a:ext cx="7554097" cy="40934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Understanding disability as an issue of social justice;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Recognising</a:t>
            </a:r>
            <a:r>
              <a:rPr kumimoji="0" lang="en-US" sz="2000" b="0" i="0" u="none" strike="noStrike" kern="0" cap="none" spc="0" normalizeH="0" baseline="0" noProof="0" dirty="0">
                <a:ln>
                  <a:noFill/>
                </a:ln>
                <a:solidFill>
                  <a:srgbClr val="000000"/>
                </a:solidFill>
                <a:effectLst/>
                <a:uLnTx/>
                <a:uFillTx/>
                <a:latin typeface="Arial"/>
                <a:cs typeface="Arial"/>
                <a:sym typeface="Arial"/>
              </a:rPr>
              <a:t> the importance of the different media of communication (SASL, Braille and AAC) and how these operate with assistive technologies;</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Understanding the nature of specific impairments and the associated pedagogy; and</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Recognising</a:t>
            </a:r>
            <a:r>
              <a:rPr kumimoji="0" lang="en-US" sz="2000" b="0" i="0" u="none" strike="noStrike" kern="0" cap="none" spc="0" normalizeH="0" baseline="0" noProof="0" dirty="0">
                <a:ln>
                  <a:noFill/>
                </a:ln>
                <a:solidFill>
                  <a:srgbClr val="000000"/>
                </a:solidFill>
                <a:effectLst/>
                <a:uLnTx/>
                <a:uFillTx/>
                <a:latin typeface="Arial"/>
                <a:cs typeface="Arial"/>
                <a:sym typeface="Arial"/>
              </a:rPr>
              <a:t> the importance of building relationships and listening to learners in order to understand the difficulties they face in daily life.</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Collaborative process of development </a:t>
            </a:r>
            <a:endParaRPr kumimoji="0" lang="en-ZA" sz="2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90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EB1CE-4C12-A243-AA9A-BEBAAC1C6456}"/>
              </a:ext>
            </a:extLst>
          </p:cNvPr>
          <p:cNvSpPr/>
          <p:nvPr/>
        </p:nvSpPr>
        <p:spPr>
          <a:xfrm>
            <a:off x="4053016" y="4371702"/>
            <a:ext cx="4572000" cy="1569660"/>
          </a:xfrm>
          <a:prstGeom prst="rect">
            <a:avLst/>
          </a:prstGeom>
        </p:spPr>
        <p:txBody>
          <a:bodyPr>
            <a:spAutoFit/>
          </a:bodyPr>
          <a:lstStyle/>
          <a:p>
            <a:pPr lvl="0" algn="r">
              <a:buClr>
                <a:srgbClr val="787977"/>
              </a:buClr>
              <a:buSzPts val="2000"/>
              <a:defRPr/>
            </a:pPr>
            <a:r>
              <a:rPr lang="en-ZA" sz="2800" dirty="0">
                <a:solidFill>
                  <a:srgbClr val="000099"/>
                </a:solidFill>
                <a:latin typeface="Candara" panose="020E0502030303020204" pitchFamily="34" charset="0"/>
                <a:ea typeface="Montserrat"/>
                <a:cs typeface="Montserrat"/>
                <a:sym typeface="Montserrat"/>
              </a:rPr>
              <a:t>Teaching Learners with Visual Impairment</a:t>
            </a:r>
          </a:p>
          <a:p>
            <a:pPr lvl="0" algn="r">
              <a:buClr>
                <a:srgbClr val="787977"/>
              </a:buClr>
              <a:buSzPts val="2000"/>
              <a:defRPr/>
            </a:pPr>
            <a:r>
              <a:rPr lang="en-ZA" sz="2000" dirty="0">
                <a:solidFill>
                  <a:srgbClr val="000000">
                    <a:lumMod val="75000"/>
                    <a:lumOff val="25000"/>
                  </a:srgbClr>
                </a:solidFill>
                <a:latin typeface="Candara" panose="020E0502030303020204" pitchFamily="34" charset="0"/>
                <a:sym typeface="Montserrat"/>
              </a:rPr>
              <a:t>Dr Brian </a:t>
            </a:r>
            <a:r>
              <a:rPr lang="en-ZA" sz="2000" dirty="0" err="1">
                <a:solidFill>
                  <a:srgbClr val="000000">
                    <a:lumMod val="75000"/>
                    <a:lumOff val="25000"/>
                  </a:srgbClr>
                </a:solidFill>
                <a:latin typeface="Candara" panose="020E0502030303020204" pitchFamily="34" charset="0"/>
                <a:sym typeface="Montserrat"/>
              </a:rPr>
              <a:t>Watermeyer</a:t>
            </a:r>
            <a:r>
              <a:rPr lang="en-ZA" sz="2000" dirty="0">
                <a:solidFill>
                  <a:srgbClr val="000000">
                    <a:lumMod val="75000"/>
                    <a:lumOff val="25000"/>
                  </a:srgbClr>
                </a:solidFill>
                <a:latin typeface="Candara" panose="020E0502030303020204" pitchFamily="34" charset="0"/>
                <a:sym typeface="Montserrat"/>
              </a:rPr>
              <a:t>, Senior Research Officer, UCT</a:t>
            </a:r>
            <a:endParaRPr lang="en-ZA" sz="2000" dirty="0">
              <a:solidFill>
                <a:srgbClr val="000000">
                  <a:lumMod val="75000"/>
                  <a:lumOff val="25000"/>
                </a:srgbClr>
              </a:solidFill>
              <a:latin typeface="Candara" panose="020E0502030303020204" pitchFamily="34" charset="0"/>
            </a:endParaRPr>
          </a:p>
        </p:txBody>
      </p:sp>
    </p:spTree>
    <p:extLst>
      <p:ext uri="{BB962C8B-B14F-4D97-AF65-F5344CB8AC3E}">
        <p14:creationId xmlns:p14="http://schemas.microsoft.com/office/powerpoint/2010/main" val="3077955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5785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1148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9F6E38-C76D-4CE6-83E5-6F7B5DDF6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1" cy="4750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9BBCEAAD-18B7-490C-A7A7-88850FE0B05F}"/>
              </a:ext>
            </a:extLst>
          </p:cNvPr>
          <p:cNvSpPr>
            <a:spLocks noGrp="1"/>
          </p:cNvSpPr>
          <p:nvPr>
            <p:ph type="ctrTitle" idx="4294967295"/>
          </p:nvPr>
        </p:nvSpPr>
        <p:spPr>
          <a:xfrm>
            <a:off x="5340923" y="1336573"/>
            <a:ext cx="3434368" cy="2764511"/>
          </a:xfrm>
        </p:spPr>
        <p:txBody>
          <a:bodyPr vert="horz" lIns="68580" tIns="34290" rIns="68580" bIns="34290" rtlCol="0" anchor="b">
            <a:normAutofit fontScale="90000"/>
          </a:bodyPr>
          <a:lstStyle/>
          <a:p>
            <a:r>
              <a:rPr lang="en-ZA" sz="5400" dirty="0"/>
              <a:t>Teaching Learners with Visual Impairment</a:t>
            </a:r>
            <a:endParaRPr lang="en-US" sz="5025" dirty="0">
              <a:solidFill>
                <a:schemeClr val="tx1">
                  <a:lumMod val="85000"/>
                  <a:lumOff val="15000"/>
                </a:schemeClr>
              </a:solidFill>
            </a:endParaRPr>
          </a:p>
        </p:txBody>
      </p:sp>
      <p:sp>
        <p:nvSpPr>
          <p:cNvPr id="3" name="Subtitle 2">
            <a:extLst>
              <a:ext uri="{FF2B5EF4-FFF2-40B4-BE49-F238E27FC236}">
                <a16:creationId xmlns:a16="http://schemas.microsoft.com/office/drawing/2014/main" id="{C5A341A8-477B-448F-9FE8-EDF2A8F0E2CB}"/>
              </a:ext>
            </a:extLst>
          </p:cNvPr>
          <p:cNvSpPr>
            <a:spLocks noGrp="1"/>
          </p:cNvSpPr>
          <p:nvPr>
            <p:ph type="subTitle" idx="4294967295"/>
          </p:nvPr>
        </p:nvSpPr>
        <p:spPr>
          <a:xfrm>
            <a:off x="5340922" y="4198966"/>
            <a:ext cx="3328403" cy="928962"/>
          </a:xfrm>
        </p:spPr>
        <p:txBody>
          <a:bodyPr vert="horz" lIns="68580" tIns="34290" rIns="68580" bIns="34290" rtlCol="0">
            <a:normAutofit/>
          </a:bodyPr>
          <a:lstStyle/>
          <a:p>
            <a:pPr marL="0" indent="0">
              <a:buNone/>
            </a:pPr>
            <a:r>
              <a:rPr lang="en-US" sz="1800" cap="all" spc="150" dirty="0">
                <a:solidFill>
                  <a:schemeClr val="tx1">
                    <a:lumMod val="85000"/>
                    <a:lumOff val="15000"/>
                  </a:schemeClr>
                </a:solidFill>
                <a:latin typeface="+mj-lt"/>
              </a:rPr>
              <a:t>July 2020</a:t>
            </a:r>
          </a:p>
        </p:txBody>
      </p:sp>
      <p:sp>
        <p:nvSpPr>
          <p:cNvPr id="18" name="Rectangle 17">
            <a:extLst>
              <a:ext uri="{FF2B5EF4-FFF2-40B4-BE49-F238E27FC236}">
                <a16:creationId xmlns:a16="http://schemas.microsoft.com/office/drawing/2014/main" id="{3E3EF1E0-3F0C-476E-8366-6FDC6F414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859594" cy="4750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F17B5613-D9CE-4810-9201-A123DE903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300" y="1098550"/>
            <a:ext cx="2293430" cy="2556178"/>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pic>
        <p:nvPicPr>
          <p:cNvPr id="5" name="Picture 4">
            <a:extLst>
              <a:ext uri="{FF2B5EF4-FFF2-40B4-BE49-F238E27FC236}">
                <a16:creationId xmlns:a16="http://schemas.microsoft.com/office/drawing/2014/main" id="{6FAF106A-9222-45F4-A342-3AABBEFEBAB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3752" y="1891427"/>
            <a:ext cx="2088525" cy="970425"/>
          </a:xfrm>
          <a:prstGeom prst="rect">
            <a:avLst/>
          </a:prstGeom>
        </p:spPr>
      </p:pic>
      <p:sp>
        <p:nvSpPr>
          <p:cNvPr id="22" name="Rectangle 21">
            <a:extLst>
              <a:ext uri="{FF2B5EF4-FFF2-40B4-BE49-F238E27FC236}">
                <a16:creationId xmlns:a16="http://schemas.microsoft.com/office/drawing/2014/main" id="{DE5EC5CE-C2C3-4ABC-8672-A86010657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046" y="1098550"/>
            <a:ext cx="1937954" cy="1466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241DA037-ADF2-4A57-B4F3-68A3DC91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300" y="3766625"/>
            <a:ext cx="2293430" cy="16016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913DD70C-A9D7-4E64-9001-DE337AFE3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6442" y="2695511"/>
            <a:ext cx="1925558" cy="2649574"/>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58FFBC30-0EFB-4F97-B01C-30ABF016DE9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48564" y="3146307"/>
            <a:ext cx="1721312" cy="1747981"/>
          </a:xfrm>
          <a:prstGeom prst="rect">
            <a:avLst/>
          </a:prstGeom>
        </p:spPr>
      </p:pic>
      <p:cxnSp>
        <p:nvCxnSpPr>
          <p:cNvPr id="28" name="Straight Connector 27">
            <a:extLst>
              <a:ext uri="{FF2B5EF4-FFF2-40B4-BE49-F238E27FC236}">
                <a16:creationId xmlns:a16="http://schemas.microsoft.com/office/drawing/2014/main" id="{F3A65A51-8114-4437-8E04-A4FD05BD89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79" y="4114800"/>
            <a:ext cx="29489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1FA22CF-116B-4645-966C-12602996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560798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1404B88B-611D-49A6-A6CE-50699B730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3047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1097280"/>
            <a:ext cx="8661654" cy="466344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03083FED-AEE3-4889-A792-453DAD383220}"/>
              </a:ext>
            </a:extLst>
          </p:cNvPr>
          <p:cNvSpPr>
            <a:spLocks noGrp="1"/>
          </p:cNvSpPr>
          <p:nvPr>
            <p:ph type="title"/>
          </p:nvPr>
        </p:nvSpPr>
        <p:spPr>
          <a:xfrm>
            <a:off x="723773" y="1580248"/>
            <a:ext cx="2441018" cy="3703771"/>
          </a:xfrm>
        </p:spPr>
        <p:txBody>
          <a:bodyPr anchor="ctr">
            <a:normAutofit/>
          </a:bodyPr>
          <a:lstStyle/>
          <a:p>
            <a:pPr algn="r"/>
            <a:r>
              <a:rPr lang="en-ZA" dirty="0"/>
              <a:t>Teaching Learners with Visual Impairment </a:t>
            </a:r>
            <a:br>
              <a:rPr lang="en-ZA" dirty="0"/>
            </a:br>
            <a:br>
              <a:rPr lang="en-ZA" sz="3300" dirty="0"/>
            </a:br>
            <a:endParaRPr lang="en-ZA" sz="33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7688" y="2400299"/>
            <a:ext cx="0" cy="20574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1807CE-4BD2-448C-9212-F585EE861E84}"/>
              </a:ext>
            </a:extLst>
          </p:cNvPr>
          <p:cNvSpPr>
            <a:spLocks noGrp="1"/>
          </p:cNvSpPr>
          <p:nvPr>
            <p:ph idx="1"/>
          </p:nvPr>
        </p:nvSpPr>
        <p:spPr>
          <a:xfrm>
            <a:off x="3851162" y="1579881"/>
            <a:ext cx="4601323" cy="3704138"/>
          </a:xfrm>
        </p:spPr>
        <p:txBody>
          <a:bodyPr anchor="ctr">
            <a:normAutofit/>
          </a:bodyPr>
          <a:lstStyle/>
          <a:p>
            <a:pPr>
              <a:buFont typeface="Arial" panose="020B0604020202020204" pitchFamily="34" charset="0"/>
              <a:buChar char="•"/>
            </a:pPr>
            <a:r>
              <a:rPr lang="en-ZA" dirty="0"/>
              <a:t>Provide skills for teachers of learners with VI</a:t>
            </a:r>
          </a:p>
          <a:p>
            <a:pPr>
              <a:buFont typeface="Arial" panose="020B0604020202020204" pitchFamily="34" charset="0"/>
              <a:buChar char="•"/>
            </a:pPr>
            <a:r>
              <a:rPr lang="en-ZA" dirty="0"/>
              <a:t>A range of settings: special, full service and ordinary schools </a:t>
            </a:r>
          </a:p>
          <a:p>
            <a:pPr>
              <a:buFont typeface="Arial" panose="020B0604020202020204" pitchFamily="34" charset="0"/>
              <a:buChar char="•"/>
            </a:pPr>
            <a:r>
              <a:rPr lang="en-ZA" dirty="0"/>
              <a:t>Emphasis on low resourced settings </a:t>
            </a:r>
          </a:p>
          <a:p>
            <a:pPr marL="0" indent="0">
              <a:buNone/>
            </a:pPr>
            <a:endParaRPr lang="en-ZA" sz="1350" dirty="0"/>
          </a:p>
        </p:txBody>
      </p:sp>
    </p:spTree>
    <p:extLst>
      <p:ext uri="{BB962C8B-B14F-4D97-AF65-F5344CB8AC3E}">
        <p14:creationId xmlns:p14="http://schemas.microsoft.com/office/powerpoint/2010/main" val="329082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6AD7-F46A-47A6-A3AD-70AE6EF88099}"/>
              </a:ext>
            </a:extLst>
          </p:cNvPr>
          <p:cNvSpPr>
            <a:spLocks noGrp="1"/>
          </p:cNvSpPr>
          <p:nvPr>
            <p:ph type="title"/>
          </p:nvPr>
        </p:nvSpPr>
        <p:spPr>
          <a:xfrm>
            <a:off x="777240" y="1598930"/>
            <a:ext cx="7543800" cy="1088068"/>
          </a:xfrm>
        </p:spPr>
        <p:txBody>
          <a:bodyPr>
            <a:normAutofit fontScale="90000"/>
          </a:bodyPr>
          <a:lstStyle/>
          <a:p>
            <a:r>
              <a:rPr lang="en-ZA" dirty="0"/>
              <a:t>Key focus areas </a:t>
            </a:r>
            <a:br>
              <a:rPr lang="en-ZA" dirty="0"/>
            </a:br>
            <a:br>
              <a:rPr lang="en-ZA" dirty="0"/>
            </a:br>
            <a:endParaRPr lang="en-ZA" dirty="0"/>
          </a:p>
        </p:txBody>
      </p:sp>
      <p:sp>
        <p:nvSpPr>
          <p:cNvPr id="3" name="Content Placeholder 2">
            <a:extLst>
              <a:ext uri="{FF2B5EF4-FFF2-40B4-BE49-F238E27FC236}">
                <a16:creationId xmlns:a16="http://schemas.microsoft.com/office/drawing/2014/main" id="{70007BB0-43D9-4BB3-B9EC-7CFCC49D25E6}"/>
              </a:ext>
            </a:extLst>
          </p:cNvPr>
          <p:cNvSpPr>
            <a:spLocks noGrp="1"/>
          </p:cNvSpPr>
          <p:nvPr>
            <p:ph idx="1"/>
          </p:nvPr>
        </p:nvSpPr>
        <p:spPr/>
        <p:txBody>
          <a:bodyPr/>
          <a:lstStyle/>
          <a:p>
            <a:pPr lvl="0">
              <a:buFont typeface="Arial" panose="020B0604020202020204" pitchFamily="34" charset="0"/>
              <a:buChar char="•"/>
            </a:pPr>
            <a:r>
              <a:rPr lang="en-ZA" dirty="0"/>
              <a:t>Classroom accommodations </a:t>
            </a:r>
          </a:p>
          <a:p>
            <a:pPr lvl="0">
              <a:buFont typeface="Arial" panose="020B0604020202020204" pitchFamily="34" charset="0"/>
              <a:buChar char="•"/>
            </a:pPr>
            <a:r>
              <a:rPr lang="en-ZA" dirty="0"/>
              <a:t>Accessible learning and teaching support materials </a:t>
            </a:r>
          </a:p>
          <a:p>
            <a:pPr lvl="0">
              <a:buFont typeface="Arial" panose="020B0604020202020204" pitchFamily="34" charset="0"/>
              <a:buChar char="•"/>
            </a:pPr>
            <a:r>
              <a:rPr lang="en-ZA" dirty="0"/>
              <a:t>The expanded core curriculum for learners with VI </a:t>
            </a:r>
          </a:p>
          <a:p>
            <a:pPr lvl="0">
              <a:buFont typeface="Arial" panose="020B0604020202020204" pitchFamily="34" charset="0"/>
              <a:buChar char="•"/>
            </a:pPr>
            <a:r>
              <a:rPr lang="en-ZA" dirty="0"/>
              <a:t>Psychosocial issues in the  lives of learners with VI</a:t>
            </a:r>
          </a:p>
          <a:p>
            <a:pPr lvl="0">
              <a:buFont typeface="Arial" panose="020B0604020202020204" pitchFamily="34" charset="0"/>
              <a:buChar char="•"/>
            </a:pPr>
            <a:r>
              <a:rPr lang="en-ZA" dirty="0"/>
              <a:t>Disability as a human rights and social justice issue </a:t>
            </a:r>
          </a:p>
          <a:p>
            <a:pPr lvl="0">
              <a:buFont typeface="Arial" panose="020B0604020202020204" pitchFamily="34" charset="0"/>
              <a:buChar char="•"/>
            </a:pPr>
            <a:r>
              <a:rPr lang="en-ZA" dirty="0"/>
              <a:t>Using assistive technology to access the curriculum </a:t>
            </a:r>
          </a:p>
          <a:p>
            <a:endParaRPr lang="en-ZA" dirty="0"/>
          </a:p>
        </p:txBody>
      </p:sp>
    </p:spTree>
    <p:extLst>
      <p:ext uri="{BB962C8B-B14F-4D97-AF65-F5344CB8AC3E}">
        <p14:creationId xmlns:p14="http://schemas.microsoft.com/office/powerpoint/2010/main" val="109647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9D1CA-940E-47CA-8E56-C17443BD4D6D}"/>
              </a:ext>
            </a:extLst>
          </p:cNvPr>
          <p:cNvSpPr>
            <a:spLocks noGrp="1"/>
          </p:cNvSpPr>
          <p:nvPr>
            <p:ph type="title"/>
          </p:nvPr>
        </p:nvSpPr>
        <p:spPr>
          <a:xfrm>
            <a:off x="822722" y="1293659"/>
            <a:ext cx="7543800" cy="1088068"/>
          </a:xfrm>
        </p:spPr>
        <p:txBody>
          <a:bodyPr>
            <a:normAutofit fontScale="90000"/>
          </a:bodyPr>
          <a:lstStyle/>
          <a:p>
            <a:br>
              <a:rPr lang="en-ZA" dirty="0"/>
            </a:br>
            <a:br>
              <a:rPr lang="en-ZA" dirty="0"/>
            </a:br>
            <a:r>
              <a:rPr lang="en-ZA" dirty="0"/>
              <a:t>Developing the course</a:t>
            </a:r>
            <a:br>
              <a:rPr lang="en-ZA" dirty="0"/>
            </a:br>
            <a:endParaRPr lang="en-ZA" dirty="0"/>
          </a:p>
        </p:txBody>
      </p:sp>
      <p:sp>
        <p:nvSpPr>
          <p:cNvPr id="4" name="Content Placeholder 3">
            <a:extLst>
              <a:ext uri="{FF2B5EF4-FFF2-40B4-BE49-F238E27FC236}">
                <a16:creationId xmlns:a16="http://schemas.microsoft.com/office/drawing/2014/main" id="{EF09ED2E-066F-4AD1-AE98-BF2FCEDC5250}"/>
              </a:ext>
            </a:extLst>
          </p:cNvPr>
          <p:cNvSpPr>
            <a:spLocks noGrp="1"/>
          </p:cNvSpPr>
          <p:nvPr>
            <p:ph idx="1"/>
          </p:nvPr>
        </p:nvSpPr>
        <p:spPr/>
        <p:txBody>
          <a:bodyPr/>
          <a:lstStyle/>
          <a:p>
            <a:pPr lvl="0">
              <a:buFont typeface="Arial" panose="020B0604020202020204" pitchFamily="34" charset="0"/>
              <a:buChar char="•"/>
            </a:pPr>
            <a:r>
              <a:rPr lang="en-ZA" dirty="0"/>
              <a:t>Team of experts, including teachers, principals, disability activists and disability studies academics consulted over 1 year period </a:t>
            </a:r>
          </a:p>
          <a:p>
            <a:pPr lvl="0">
              <a:buFont typeface="Arial" panose="020B0604020202020204" pitchFamily="34" charset="0"/>
              <a:buChar char="•"/>
            </a:pPr>
            <a:r>
              <a:rPr lang="en-ZA" dirty="0"/>
              <a:t>Piloted to 30 teachers, principals and education officials in October 2018 </a:t>
            </a:r>
          </a:p>
          <a:p>
            <a:pPr lvl="0">
              <a:buFont typeface="Arial" panose="020B0604020202020204" pitchFamily="34" charset="0"/>
              <a:buChar char="•"/>
            </a:pPr>
            <a:r>
              <a:rPr lang="en-ZA" dirty="0"/>
              <a:t>Voluntary course for in-service teachers, thus time constraints relating to leave </a:t>
            </a:r>
          </a:p>
          <a:p>
            <a:pPr lvl="0">
              <a:buFont typeface="Arial" panose="020B0604020202020204" pitchFamily="34" charset="0"/>
              <a:buChar char="•"/>
            </a:pPr>
            <a:r>
              <a:rPr lang="en-ZA" dirty="0"/>
              <a:t>Challenge of adequately covering a range of topics </a:t>
            </a:r>
          </a:p>
          <a:p>
            <a:pPr lvl="0"/>
            <a:endParaRPr lang="en-ZA" dirty="0"/>
          </a:p>
          <a:p>
            <a:endParaRPr lang="en-ZA" dirty="0"/>
          </a:p>
        </p:txBody>
      </p:sp>
    </p:spTree>
    <p:extLst>
      <p:ext uri="{BB962C8B-B14F-4D97-AF65-F5344CB8AC3E}">
        <p14:creationId xmlns:p14="http://schemas.microsoft.com/office/powerpoint/2010/main" val="133580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39736" cy="51435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85725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07364E-F67B-4241-99AF-FD5A749E83AB}"/>
              </a:ext>
            </a:extLst>
          </p:cNvPr>
          <p:cNvSpPr>
            <a:spLocks noGrp="1"/>
          </p:cNvSpPr>
          <p:nvPr>
            <p:ph type="title"/>
          </p:nvPr>
        </p:nvSpPr>
        <p:spPr>
          <a:xfrm>
            <a:off x="369278" y="1311672"/>
            <a:ext cx="2313633" cy="4234656"/>
          </a:xfrm>
        </p:spPr>
        <p:txBody>
          <a:bodyPr anchor="ctr">
            <a:normAutofit fontScale="90000"/>
          </a:bodyPr>
          <a:lstStyle/>
          <a:p>
            <a:r>
              <a:rPr lang="en-ZA" dirty="0"/>
              <a:t>Two key elements to teacher training for teaching learners with disabilities –</a:t>
            </a:r>
            <a:br>
              <a:rPr lang="en-ZA" dirty="0"/>
            </a:br>
            <a:br>
              <a:rPr lang="en-ZA" sz="2700" dirty="0">
                <a:solidFill>
                  <a:srgbClr val="FFFFFF"/>
                </a:solidFill>
              </a:rPr>
            </a:br>
            <a:br>
              <a:rPr lang="en-ZA" sz="2700" dirty="0">
                <a:solidFill>
                  <a:srgbClr val="FFFFFF"/>
                </a:solidFill>
              </a:rPr>
            </a:br>
            <a:endParaRPr lang="en-ZA" sz="2700" dirty="0">
              <a:solidFill>
                <a:srgbClr val="FFFFFF"/>
              </a:solidFill>
            </a:endParaRPr>
          </a:p>
        </p:txBody>
      </p:sp>
      <p:sp>
        <p:nvSpPr>
          <p:cNvPr id="25" name="Rectangle 2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85725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63F46F5-4D3B-4D84-A459-C707B5C3D962}"/>
              </a:ext>
            </a:extLst>
          </p:cNvPr>
          <p:cNvSpPr>
            <a:spLocks noGrp="1"/>
          </p:cNvSpPr>
          <p:nvPr>
            <p:ph idx="1"/>
          </p:nvPr>
        </p:nvSpPr>
        <p:spPr>
          <a:xfrm>
            <a:off x="3556513" y="1311672"/>
            <a:ext cx="4810247" cy="4234656"/>
          </a:xfrm>
        </p:spPr>
        <p:txBody>
          <a:bodyPr anchor="ctr">
            <a:normAutofit/>
          </a:bodyPr>
          <a:lstStyle/>
          <a:p>
            <a:pPr lvl="0"/>
            <a:r>
              <a:rPr lang="en-ZA" dirty="0"/>
              <a:t>i) Technical and instrumental aspects, focusing on skills and knowledge </a:t>
            </a:r>
          </a:p>
          <a:p>
            <a:pPr lvl="0"/>
            <a:r>
              <a:rPr lang="en-ZA" dirty="0"/>
              <a:t>Ii) Relational and emotional aspects relating to teachers’ personal feelings about both disability and inclusion </a:t>
            </a:r>
          </a:p>
          <a:p>
            <a:r>
              <a:rPr lang="en-ZA" i="1" dirty="0"/>
              <a:t>Both are essential, but we believe the second to be pivotal, especially in low resource environments </a:t>
            </a:r>
          </a:p>
          <a:p>
            <a:endParaRPr lang="en-ZA" i="1" dirty="0"/>
          </a:p>
          <a:p>
            <a:pPr>
              <a:buFont typeface="Arial" panose="020B0604020202020204" pitchFamily="34" charset="0"/>
              <a:buChar char="•"/>
            </a:pPr>
            <a:r>
              <a:rPr lang="en-ZA" dirty="0"/>
              <a:t>The use of daily standpoint ‘panel chats’</a:t>
            </a:r>
          </a:p>
          <a:p>
            <a:pPr lvl="0">
              <a:buFont typeface="Arial" panose="020B0604020202020204" pitchFamily="34" charset="0"/>
              <a:buChar char="•"/>
            </a:pPr>
            <a:r>
              <a:rPr lang="en-ZA" dirty="0"/>
              <a:t>4 highly educated, academically successful persons with VI </a:t>
            </a:r>
          </a:p>
          <a:p>
            <a:pPr lvl="0">
              <a:buFont typeface="Arial" panose="020B0604020202020204" pitchFamily="34" charset="0"/>
              <a:buChar char="•"/>
            </a:pPr>
            <a:r>
              <a:rPr lang="en-ZA" dirty="0"/>
              <a:t>Shift relationships which teachers have with VI</a:t>
            </a:r>
          </a:p>
          <a:p>
            <a:pPr lvl="0">
              <a:buFont typeface="Arial" panose="020B0604020202020204" pitchFamily="34" charset="0"/>
              <a:buChar char="•"/>
            </a:pPr>
            <a:r>
              <a:rPr lang="en-ZA" dirty="0"/>
              <a:t>Enliven and deepen personal engagement </a:t>
            </a:r>
          </a:p>
          <a:p>
            <a:pPr marL="0" indent="0">
              <a:buNone/>
            </a:pPr>
            <a:endParaRPr lang="en-ZA" dirty="0"/>
          </a:p>
          <a:p>
            <a:endParaRPr lang="en-ZA" dirty="0"/>
          </a:p>
        </p:txBody>
      </p:sp>
    </p:spTree>
    <p:extLst>
      <p:ext uri="{BB962C8B-B14F-4D97-AF65-F5344CB8AC3E}">
        <p14:creationId xmlns:p14="http://schemas.microsoft.com/office/powerpoint/2010/main" val="4117366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F42EF521-DFF5-4A50-BDA3-AB67AF20B4C2}"/>
              </a:ext>
            </a:extLst>
          </p:cNvPr>
          <p:cNvSpPr>
            <a:spLocks noGrp="1"/>
          </p:cNvSpPr>
          <p:nvPr>
            <p:ph type="title"/>
          </p:nvPr>
        </p:nvSpPr>
        <p:spPr>
          <a:xfrm>
            <a:off x="711786" y="1339850"/>
            <a:ext cx="2078455" cy="3919220"/>
          </a:xfrm>
        </p:spPr>
        <p:txBody>
          <a:bodyPr anchor="ctr">
            <a:normAutofit/>
          </a:bodyPr>
          <a:lstStyle/>
          <a:p>
            <a:r>
              <a:rPr lang="en-ZA" dirty="0"/>
              <a:t>5 Specific aims </a:t>
            </a:r>
            <a:br>
              <a:rPr lang="en-ZA" dirty="0"/>
            </a:br>
            <a:br>
              <a:rPr lang="en-ZA" sz="2700" dirty="0"/>
            </a:br>
            <a:br>
              <a:rPr lang="en-ZA" sz="2700" dirty="0"/>
            </a:br>
            <a:endParaRPr lang="en-ZA" sz="2700" dirty="0"/>
          </a:p>
        </p:txBody>
      </p:sp>
      <p:cxnSp>
        <p:nvCxnSpPr>
          <p:cNvPr id="25" name="Straight Connector 24">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31540" y="2034953"/>
            <a:ext cx="0" cy="24003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BFCE7A-C334-4D80-953F-265CC67E16E9}"/>
              </a:ext>
            </a:extLst>
          </p:cNvPr>
          <p:cNvSpPr>
            <a:spLocks noGrp="1"/>
          </p:cNvSpPr>
          <p:nvPr>
            <p:ph idx="1"/>
          </p:nvPr>
        </p:nvSpPr>
        <p:spPr>
          <a:xfrm>
            <a:off x="3263265" y="1339850"/>
            <a:ext cx="5171980" cy="3919221"/>
          </a:xfrm>
        </p:spPr>
        <p:txBody>
          <a:bodyPr anchor="ctr">
            <a:normAutofit/>
          </a:bodyPr>
          <a:lstStyle/>
          <a:p>
            <a:pPr lvl="0"/>
            <a:r>
              <a:rPr lang="en-ZA" dirty="0"/>
              <a:t>i) Showcase high achieving persons with VI</a:t>
            </a:r>
          </a:p>
          <a:p>
            <a:pPr lvl="0"/>
            <a:r>
              <a:rPr lang="en-ZA" dirty="0"/>
              <a:t>Ii) Humanising the experience of VI</a:t>
            </a:r>
          </a:p>
          <a:p>
            <a:pPr lvl="0"/>
            <a:r>
              <a:rPr lang="en-ZA" dirty="0"/>
              <a:t>Iii) Digesting difficult emotions to do with teaching learners with VI</a:t>
            </a:r>
          </a:p>
          <a:p>
            <a:pPr lvl="0"/>
            <a:r>
              <a:rPr lang="en-ZA" dirty="0"/>
              <a:t>Iv) Modelling mutual acceptance </a:t>
            </a:r>
          </a:p>
          <a:p>
            <a:pPr lvl="0"/>
            <a:r>
              <a:rPr lang="en-ZA" dirty="0"/>
              <a:t>V) Adding humour and lightness </a:t>
            </a:r>
          </a:p>
          <a:p>
            <a:pPr lvl="0">
              <a:buFont typeface="Arial" panose="020B0604020202020204" pitchFamily="34" charset="0"/>
              <a:buChar char="•"/>
            </a:pPr>
            <a:r>
              <a:rPr lang="en-ZA" dirty="0"/>
              <a:t>Excellent feedback from teachers </a:t>
            </a:r>
          </a:p>
          <a:p>
            <a:pPr lvl="0">
              <a:buFont typeface="Arial" panose="020B0604020202020204" pitchFamily="34" charset="0"/>
              <a:buChar char="•"/>
            </a:pPr>
            <a:r>
              <a:rPr lang="en-ZA" dirty="0"/>
              <a:t>Described personal shifts in their work </a:t>
            </a:r>
          </a:p>
          <a:p>
            <a:pPr lvl="0">
              <a:buFont typeface="Arial" panose="020B0604020202020204" pitchFamily="34" charset="0"/>
              <a:buChar char="•"/>
            </a:pPr>
            <a:r>
              <a:rPr lang="en-ZA" dirty="0"/>
              <a:t>Reduced anxiety, increased creativity </a:t>
            </a:r>
          </a:p>
          <a:p>
            <a:pPr lvl="0">
              <a:buFont typeface="Arial" panose="020B0604020202020204" pitchFamily="34" charset="0"/>
              <a:buChar char="•"/>
            </a:pPr>
            <a:r>
              <a:rPr lang="en-ZA" dirty="0"/>
              <a:t>Published shortly in Int. J. of Disability, Development and Education </a:t>
            </a:r>
          </a:p>
          <a:p>
            <a:endParaRPr lang="en-ZA" dirty="0"/>
          </a:p>
        </p:txBody>
      </p:sp>
      <p:sp>
        <p:nvSpPr>
          <p:cNvPr id="27" name="Rectangle 26">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5609844"/>
            <a:ext cx="9141619" cy="390906"/>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47623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2" name="Rectangle 11">
            <a:extLst>
              <a:ext uri="{FF2B5EF4-FFF2-40B4-BE49-F238E27FC236}">
                <a16:creationId xmlns:a16="http://schemas.microsoft.com/office/drawing/2014/main" id="{B7C648C5-4AD9-4ACB-9B30-DC9D709D23EC}"/>
              </a:ext>
            </a:extLst>
          </p:cNvPr>
          <p:cNvSpPr/>
          <p:nvPr/>
        </p:nvSpPr>
        <p:spPr>
          <a:xfrm>
            <a:off x="0" y="0"/>
            <a:ext cx="9144000" cy="1101213"/>
          </a:xfrm>
          <a:prstGeom prst="rect">
            <a:avLst/>
          </a:prstGeom>
          <a:gradFill>
            <a:gsLst>
              <a:gs pos="41000">
                <a:srgbClr val="CCECFF"/>
              </a:gs>
              <a:gs pos="100000">
                <a:srgbClr val="CCE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7" name="Google Shape;107;p15" descr="Tedi_PPT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1200" y="6248400"/>
            <a:ext cx="3048000" cy="374650"/>
          </a:xfrm>
          <a:prstGeom prst="rect">
            <a:avLst/>
          </a:prstGeom>
          <a:noFill/>
          <a:ln>
            <a:noFill/>
          </a:ln>
        </p:spPr>
      </p:pic>
      <p:sp>
        <p:nvSpPr>
          <p:cNvPr id="8" name="Google Shape;96;p14">
            <a:extLst>
              <a:ext uri="{FF2B5EF4-FFF2-40B4-BE49-F238E27FC236}">
                <a16:creationId xmlns:a16="http://schemas.microsoft.com/office/drawing/2014/main" id="{C8F9D2E3-EF00-452E-BEEE-F21619550F3E}"/>
              </a:ext>
            </a:extLst>
          </p:cNvPr>
          <p:cNvSpPr txBox="1">
            <a:spLocks/>
          </p:cNvSpPr>
          <p:nvPr/>
        </p:nvSpPr>
        <p:spPr>
          <a:xfrm>
            <a:off x="310586" y="330458"/>
            <a:ext cx="7772400" cy="53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6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1A3B"/>
              </a:buClr>
              <a:buSzPts val="4400"/>
              <a:buFont typeface="Arial"/>
              <a:buNone/>
              <a:tabLst/>
              <a:defRPr/>
            </a:pPr>
            <a:r>
              <a:rPr kumimoji="0" lang="en-US" sz="36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rPr>
              <a:t>Course purpose and target  </a:t>
            </a:r>
            <a:endParaRPr kumimoji="0" lang="en-US" sz="48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endParaRPr>
          </a:p>
        </p:txBody>
      </p:sp>
      <p:pic>
        <p:nvPicPr>
          <p:cNvPr id="9" name="Google Shape;98;p14" descr="Tedi_PPT2">
            <a:extLst>
              <a:ext uri="{FF2B5EF4-FFF2-40B4-BE49-F238E27FC236}">
                <a16:creationId xmlns:a16="http://schemas.microsoft.com/office/drawing/2014/main" id="{AE44A1BB-4D17-4F14-92A7-DF715CF9EF0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7" name="Rectangle 6">
            <a:extLst>
              <a:ext uri="{FF2B5EF4-FFF2-40B4-BE49-F238E27FC236}">
                <a16:creationId xmlns:a16="http://schemas.microsoft.com/office/drawing/2014/main" id="{4FEBE401-75B8-4B0B-A52A-0CB739498100}"/>
              </a:ext>
            </a:extLst>
          </p:cNvPr>
          <p:cNvSpPr/>
          <p:nvPr/>
        </p:nvSpPr>
        <p:spPr>
          <a:xfrm>
            <a:off x="420130" y="1205288"/>
            <a:ext cx="8186424" cy="5062924"/>
          </a:xfrm>
          <a:prstGeom prst="rect">
            <a:avLst/>
          </a:prstGeom>
        </p:spPr>
        <p:txBody>
          <a:bodyPr wrap="square">
            <a:spAutoFit/>
          </a:bodyPr>
          <a:lstStyle/>
          <a:p>
            <a:pPr marL="88900" marR="0" lvl="0" indent="0" algn="l" defTabSz="914400" rtl="0" eaLnBrk="1" fontAlgn="auto" latinLnBrk="0" hangingPunct="1">
              <a:lnSpc>
                <a:spcPct val="100000"/>
              </a:lnSpc>
              <a:spcBef>
                <a:spcPts val="0"/>
              </a:spcBef>
              <a:spcAft>
                <a:spcPts val="600"/>
              </a:spcAft>
              <a:buClr>
                <a:srgbClr val="000000"/>
              </a:buClr>
              <a:buSzPts val="18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Empower educators to reflect critically on how they might support disability-inclusive practices;</a:t>
            </a:r>
          </a:p>
          <a:p>
            <a:pPr marL="431800" marR="0" lvl="0" indent="-342900" algn="l" defTabSz="914400" rtl="0" eaLnBrk="1" fontAlgn="auto" latinLnBrk="0" hangingPunct="1">
              <a:lnSpc>
                <a:spcPct val="100000"/>
              </a:lnSpc>
              <a:spcBef>
                <a:spcPts val="0"/>
              </a:spcBef>
              <a:spcAft>
                <a:spcPts val="600"/>
              </a:spcAft>
              <a:buClr>
                <a:srgbClr val="000000"/>
              </a:buClr>
              <a:buSzPts val="1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Promote dialogue within a community of inquiry; and</a:t>
            </a:r>
          </a:p>
          <a:p>
            <a:pPr marL="431800" marR="0" lvl="0" indent="-342900" algn="l" defTabSz="914400" rtl="0" eaLnBrk="1" fontAlgn="auto" latinLnBrk="0" hangingPunct="1">
              <a:lnSpc>
                <a:spcPct val="100000"/>
              </a:lnSpc>
              <a:spcBef>
                <a:spcPts val="0"/>
              </a:spcBef>
              <a:spcAft>
                <a:spcPts val="600"/>
              </a:spcAft>
              <a:buClr>
                <a:srgbClr val="000000"/>
              </a:buClr>
              <a:buSzPts val="18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Explore support systems for educators that promote equity, equal access, and dignity for learners</a:t>
            </a:r>
          </a:p>
          <a:p>
            <a:pPr marL="88900" marR="0" lvl="0" indent="0" algn="l" defTabSz="914400" rtl="0" eaLnBrk="1" fontAlgn="auto" latinLnBrk="0" hangingPunct="1">
              <a:lnSpc>
                <a:spcPct val="100000"/>
              </a:lnSpc>
              <a:spcBef>
                <a:spcPts val="0"/>
              </a:spcBef>
              <a:spcAft>
                <a:spcPts val="600"/>
              </a:spcAft>
              <a:buClr>
                <a:srgbClr val="000000"/>
              </a:buClr>
              <a:buSzPts val="18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with SPSII.</a:t>
            </a:r>
          </a:p>
          <a:p>
            <a:pPr marL="88900" marR="0" lvl="0" indent="0" algn="l" defTabSz="914400" rtl="0" eaLnBrk="1" fontAlgn="auto" latinLnBrk="0" hangingPunct="1">
              <a:lnSpc>
                <a:spcPct val="100000"/>
              </a:lnSpc>
              <a:spcBef>
                <a:spcPts val="0"/>
              </a:spcBef>
              <a:spcAft>
                <a:spcPts val="600"/>
              </a:spcAft>
              <a:buClr>
                <a:srgbClr val="000000"/>
              </a:buClr>
              <a:buSzPts val="18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Target group: </a:t>
            </a:r>
          </a:p>
          <a:p>
            <a:pPr marL="88900" marR="0" lvl="0" indent="0" algn="l" defTabSz="914400" rtl="0" eaLnBrk="1" fontAlgn="auto" latinLnBrk="0" hangingPunct="1">
              <a:lnSpc>
                <a:spcPct val="100000"/>
              </a:lnSpc>
              <a:spcBef>
                <a:spcPts val="0"/>
              </a:spcBef>
              <a:spcAft>
                <a:spcPts val="600"/>
              </a:spcAft>
              <a:buClr>
                <a:srgbClr val="000000"/>
              </a:buClr>
              <a:buSzPts val="1800"/>
              <a:buFont typeface="Arial"/>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Educators at a school, district and provincial levels involved in supporting </a:t>
            </a:r>
            <a:r>
              <a:rPr kumimoji="0" lang="en-US" sz="2400" b="0" i="0" u="none" strike="noStrike" kern="0" cap="none" spc="0" normalizeH="0" baseline="0" noProof="0" dirty="0" err="1">
                <a:ln>
                  <a:noFill/>
                </a:ln>
                <a:solidFill>
                  <a:srgbClr val="000000"/>
                </a:solidFill>
                <a:effectLst/>
                <a:uLnTx/>
                <a:uFillTx/>
                <a:latin typeface="Arial"/>
                <a:cs typeface="Arial"/>
                <a:sym typeface="Arial"/>
              </a:rPr>
              <a:t>theeducation</a:t>
            </a:r>
            <a:r>
              <a:rPr kumimoji="0" lang="en-US" sz="2400" b="0" i="0" u="none" strike="noStrike" kern="0" cap="none" spc="0" normalizeH="0" baseline="0" noProof="0" dirty="0">
                <a:ln>
                  <a:noFill/>
                </a:ln>
                <a:solidFill>
                  <a:srgbClr val="000000"/>
                </a:solidFill>
                <a:effectLst/>
                <a:uLnTx/>
                <a:uFillTx/>
                <a:latin typeface="Arial"/>
                <a:cs typeface="Arial"/>
                <a:sym typeface="Arial"/>
              </a:rPr>
              <a:t> of learners with  severe to profound disabilities including, for example, school principals, learning support advisors, and district officials.</a:t>
            </a:r>
          </a:p>
        </p:txBody>
      </p:sp>
    </p:spTree>
    <p:extLst>
      <p:ext uri="{BB962C8B-B14F-4D97-AF65-F5344CB8AC3E}">
        <p14:creationId xmlns:p14="http://schemas.microsoft.com/office/powerpoint/2010/main" val="3353124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2" name="Rectangle 11">
            <a:extLst>
              <a:ext uri="{FF2B5EF4-FFF2-40B4-BE49-F238E27FC236}">
                <a16:creationId xmlns:a16="http://schemas.microsoft.com/office/drawing/2014/main" id="{B7C648C5-4AD9-4ACB-9B30-DC9D709D23EC}"/>
              </a:ext>
            </a:extLst>
          </p:cNvPr>
          <p:cNvSpPr/>
          <p:nvPr/>
        </p:nvSpPr>
        <p:spPr>
          <a:xfrm>
            <a:off x="0" y="0"/>
            <a:ext cx="9144000" cy="1101213"/>
          </a:xfrm>
          <a:prstGeom prst="rect">
            <a:avLst/>
          </a:prstGeom>
          <a:gradFill>
            <a:gsLst>
              <a:gs pos="41000">
                <a:srgbClr val="CCECFF"/>
              </a:gs>
              <a:gs pos="100000">
                <a:srgbClr val="CCE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7" name="Google Shape;107;p15" descr="Tedi_PPT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1200" y="6248400"/>
            <a:ext cx="3048000" cy="374650"/>
          </a:xfrm>
          <a:prstGeom prst="rect">
            <a:avLst/>
          </a:prstGeom>
          <a:noFill/>
          <a:ln>
            <a:noFill/>
          </a:ln>
        </p:spPr>
      </p:pic>
      <p:sp>
        <p:nvSpPr>
          <p:cNvPr id="8" name="Google Shape;96;p14">
            <a:extLst>
              <a:ext uri="{FF2B5EF4-FFF2-40B4-BE49-F238E27FC236}">
                <a16:creationId xmlns:a16="http://schemas.microsoft.com/office/drawing/2014/main" id="{C8F9D2E3-EF00-452E-BEEE-F21619550F3E}"/>
              </a:ext>
            </a:extLst>
          </p:cNvPr>
          <p:cNvSpPr txBox="1">
            <a:spLocks/>
          </p:cNvSpPr>
          <p:nvPr/>
        </p:nvSpPr>
        <p:spPr>
          <a:xfrm>
            <a:off x="310586" y="312702"/>
            <a:ext cx="7772400" cy="53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6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1A3B"/>
              </a:buClr>
              <a:buSzPts val="4400"/>
              <a:buFont typeface="Arial"/>
              <a:buNone/>
              <a:tabLst/>
              <a:defRPr/>
            </a:pPr>
            <a:r>
              <a:rPr kumimoji="0" lang="en-US" sz="36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rPr>
              <a:t>Course outcomes </a:t>
            </a:r>
            <a:endParaRPr kumimoji="0" lang="en-US" sz="48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endParaRPr>
          </a:p>
        </p:txBody>
      </p:sp>
      <p:pic>
        <p:nvPicPr>
          <p:cNvPr id="9" name="Google Shape;98;p14" descr="Tedi_PPT2">
            <a:extLst>
              <a:ext uri="{FF2B5EF4-FFF2-40B4-BE49-F238E27FC236}">
                <a16:creationId xmlns:a16="http://schemas.microsoft.com/office/drawing/2014/main" id="{AE44A1BB-4D17-4F14-92A7-DF715CF9EF0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7" name="Rectangle 6">
            <a:extLst>
              <a:ext uri="{FF2B5EF4-FFF2-40B4-BE49-F238E27FC236}">
                <a16:creationId xmlns:a16="http://schemas.microsoft.com/office/drawing/2014/main" id="{098EB3CC-2BBA-425A-A6E5-C8BB54771F42}"/>
              </a:ext>
            </a:extLst>
          </p:cNvPr>
          <p:cNvSpPr/>
          <p:nvPr/>
        </p:nvSpPr>
        <p:spPr>
          <a:xfrm>
            <a:off x="2741612" y="1205288"/>
            <a:ext cx="5864942" cy="830997"/>
          </a:xfrm>
          <a:prstGeom prst="rect">
            <a:avLst/>
          </a:prstGeom>
        </p:spPr>
        <p:txBody>
          <a:bodyPr wrap="square">
            <a:spAutoFit/>
          </a:bodyPr>
          <a:lstStyle/>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br>
              <a:rPr kumimoji="0" lang="en-US" sz="2400" b="0" i="0" u="none" strike="noStrike" kern="0" cap="none" spc="0" normalizeH="0" baseline="0" noProof="0" dirty="0">
                <a:ln>
                  <a:noFill/>
                </a:ln>
                <a:solidFill>
                  <a:srgbClr val="000000"/>
                </a:solidFill>
                <a:effectLst/>
                <a:uLnTx/>
                <a:uFillTx/>
                <a:latin typeface="Arial"/>
                <a:cs typeface="Arial"/>
                <a:sym typeface="Arial"/>
              </a:rPr>
            </a:b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BAAB771A-25DF-4729-A5EA-38D15930E6F3}"/>
              </a:ext>
            </a:extLst>
          </p:cNvPr>
          <p:cNvSpPr/>
          <p:nvPr/>
        </p:nvSpPr>
        <p:spPr>
          <a:xfrm>
            <a:off x="609599" y="1413915"/>
            <a:ext cx="7142205"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Examine how the education system may exclude or include learners with severe to profound disability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Examine barriers to education for learners with severe to profound disability  that arise from the social context in which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education occurs.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Explore changes to educational provision, including curriculum development, which addresses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these barriers.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Identify teaching, learning and curriculum strategies that promote disability inclusion.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Develop educational strategies that are relevant to their own educational context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Develop strategies to support teacher in inclusive education  </a:t>
            </a:r>
          </a:p>
        </p:txBody>
      </p:sp>
    </p:spTree>
    <p:extLst>
      <p:ext uri="{BB962C8B-B14F-4D97-AF65-F5344CB8AC3E}">
        <p14:creationId xmlns:p14="http://schemas.microsoft.com/office/powerpoint/2010/main" val="328264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2" name="Rectangle 11">
            <a:extLst>
              <a:ext uri="{FF2B5EF4-FFF2-40B4-BE49-F238E27FC236}">
                <a16:creationId xmlns:a16="http://schemas.microsoft.com/office/drawing/2014/main" id="{B7C648C5-4AD9-4ACB-9B30-DC9D709D23EC}"/>
              </a:ext>
            </a:extLst>
          </p:cNvPr>
          <p:cNvSpPr/>
          <p:nvPr/>
        </p:nvSpPr>
        <p:spPr>
          <a:xfrm>
            <a:off x="0" y="0"/>
            <a:ext cx="9144000" cy="1101213"/>
          </a:xfrm>
          <a:prstGeom prst="rect">
            <a:avLst/>
          </a:prstGeom>
          <a:gradFill>
            <a:gsLst>
              <a:gs pos="41000">
                <a:srgbClr val="CCECFF"/>
              </a:gs>
              <a:gs pos="100000">
                <a:srgbClr val="CCE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7" name="Google Shape;107;p15" descr="Tedi_PPT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1200" y="6248400"/>
            <a:ext cx="3048000" cy="374650"/>
          </a:xfrm>
          <a:prstGeom prst="rect">
            <a:avLst/>
          </a:prstGeom>
          <a:noFill/>
          <a:ln>
            <a:noFill/>
          </a:ln>
        </p:spPr>
      </p:pic>
      <p:sp>
        <p:nvSpPr>
          <p:cNvPr id="8" name="Google Shape;96;p14">
            <a:extLst>
              <a:ext uri="{FF2B5EF4-FFF2-40B4-BE49-F238E27FC236}">
                <a16:creationId xmlns:a16="http://schemas.microsoft.com/office/drawing/2014/main" id="{C8F9D2E3-EF00-452E-BEEE-F21619550F3E}"/>
              </a:ext>
            </a:extLst>
          </p:cNvPr>
          <p:cNvSpPr txBox="1">
            <a:spLocks/>
          </p:cNvSpPr>
          <p:nvPr/>
        </p:nvSpPr>
        <p:spPr>
          <a:xfrm>
            <a:off x="275075" y="330458"/>
            <a:ext cx="7772400" cy="53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6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1A3B"/>
              </a:buClr>
              <a:buSzPts val="4400"/>
              <a:buFont typeface="Arial"/>
              <a:buNone/>
              <a:tabLst/>
              <a:defRPr/>
            </a:pPr>
            <a:r>
              <a:rPr kumimoji="0" lang="en-US" sz="36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rPr>
              <a:t>Course assessment </a:t>
            </a:r>
            <a:endParaRPr kumimoji="0" lang="en-US" sz="48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endParaRPr>
          </a:p>
        </p:txBody>
      </p:sp>
      <p:pic>
        <p:nvPicPr>
          <p:cNvPr id="9" name="Google Shape;98;p14" descr="Tedi_PPT2">
            <a:extLst>
              <a:ext uri="{FF2B5EF4-FFF2-40B4-BE49-F238E27FC236}">
                <a16:creationId xmlns:a16="http://schemas.microsoft.com/office/drawing/2014/main" id="{AE44A1BB-4D17-4F14-92A7-DF715CF9EF0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72400" y="433745"/>
            <a:ext cx="1066800" cy="746125"/>
          </a:xfrm>
          <a:prstGeom prst="rect">
            <a:avLst/>
          </a:prstGeom>
          <a:noFill/>
          <a:ln>
            <a:noFill/>
          </a:ln>
        </p:spPr>
      </p:pic>
      <p:sp>
        <p:nvSpPr>
          <p:cNvPr id="2" name="Rectangle 1">
            <a:extLst>
              <a:ext uri="{FF2B5EF4-FFF2-40B4-BE49-F238E27FC236}">
                <a16:creationId xmlns:a16="http://schemas.microsoft.com/office/drawing/2014/main" id="{1CB96AE2-9201-4253-8A5B-F80B4651D026}"/>
              </a:ext>
            </a:extLst>
          </p:cNvPr>
          <p:cNvSpPr/>
          <p:nvPr/>
        </p:nvSpPr>
        <p:spPr>
          <a:xfrm>
            <a:off x="716691" y="1326292"/>
            <a:ext cx="7330783"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For the assessment component of the course, participants were asked to:</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Identify and describe a barrier that has resulted in the exclusion of learners with severe to</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profound disabilities in their work context;</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Analyse</a:t>
            </a:r>
            <a:r>
              <a:rPr kumimoji="0" lang="en-US" sz="2000" b="0" i="0" u="none" strike="noStrike" kern="0" cap="none" spc="0" normalizeH="0" baseline="0" noProof="0" dirty="0">
                <a:ln>
                  <a:noFill/>
                </a:ln>
                <a:solidFill>
                  <a:srgbClr val="000000"/>
                </a:solidFill>
                <a:effectLst/>
                <a:uLnTx/>
                <a:uFillTx/>
                <a:latin typeface="Arial"/>
                <a:cs typeface="Arial"/>
                <a:sym typeface="Arial"/>
              </a:rPr>
              <a:t> why that barrier is maintained;</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Identify and describe one change they could make in supporting teachers to address this barrier;</a:t>
            </a:r>
          </a:p>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Implement this change and evaluate its effect.</a:t>
            </a:r>
          </a:p>
        </p:txBody>
      </p:sp>
    </p:spTree>
    <p:extLst>
      <p:ext uri="{BB962C8B-B14F-4D97-AF65-F5344CB8AC3E}">
        <p14:creationId xmlns:p14="http://schemas.microsoft.com/office/powerpoint/2010/main" val="291564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2" name="Rectangle 11">
            <a:extLst>
              <a:ext uri="{FF2B5EF4-FFF2-40B4-BE49-F238E27FC236}">
                <a16:creationId xmlns:a16="http://schemas.microsoft.com/office/drawing/2014/main" id="{B7C648C5-4AD9-4ACB-9B30-DC9D709D23EC}"/>
              </a:ext>
            </a:extLst>
          </p:cNvPr>
          <p:cNvSpPr/>
          <p:nvPr/>
        </p:nvSpPr>
        <p:spPr>
          <a:xfrm>
            <a:off x="0" y="0"/>
            <a:ext cx="9144000" cy="1101213"/>
          </a:xfrm>
          <a:prstGeom prst="rect">
            <a:avLst/>
          </a:prstGeom>
          <a:gradFill>
            <a:gsLst>
              <a:gs pos="41000">
                <a:srgbClr val="CCECFF"/>
              </a:gs>
              <a:gs pos="100000">
                <a:srgbClr val="CCE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7" name="Google Shape;107;p15" descr="Tedi_PPT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91200" y="6248400"/>
            <a:ext cx="3048000" cy="374650"/>
          </a:xfrm>
          <a:prstGeom prst="rect">
            <a:avLst/>
          </a:prstGeom>
          <a:noFill/>
          <a:ln>
            <a:noFill/>
          </a:ln>
        </p:spPr>
      </p:pic>
      <p:sp>
        <p:nvSpPr>
          <p:cNvPr id="8" name="Google Shape;96;p14">
            <a:extLst>
              <a:ext uri="{FF2B5EF4-FFF2-40B4-BE49-F238E27FC236}">
                <a16:creationId xmlns:a16="http://schemas.microsoft.com/office/drawing/2014/main" id="{C8F9D2E3-EF00-452E-BEEE-F21619550F3E}"/>
              </a:ext>
            </a:extLst>
          </p:cNvPr>
          <p:cNvSpPr txBox="1">
            <a:spLocks/>
          </p:cNvSpPr>
          <p:nvPr/>
        </p:nvSpPr>
        <p:spPr>
          <a:xfrm>
            <a:off x="310586" y="232800"/>
            <a:ext cx="7772400" cy="533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60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ED1A3B"/>
              </a:buClr>
              <a:buSzPts val="4400"/>
              <a:buFont typeface="Arial"/>
              <a:buNone/>
              <a:tabLst/>
              <a:defRPr/>
            </a:pPr>
            <a:r>
              <a:rPr kumimoji="0" lang="en-US" sz="36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rPr>
              <a:t>Disability studies in education</a:t>
            </a:r>
            <a:endParaRPr kumimoji="0" lang="en-US" sz="4800" b="0" i="0" u="none" strike="noStrike" kern="0" cap="none" spc="0" normalizeH="0" baseline="0" noProof="0" dirty="0">
              <a:ln>
                <a:noFill/>
              </a:ln>
              <a:solidFill>
                <a:srgbClr val="C00000"/>
              </a:solidFill>
              <a:effectLst/>
              <a:uLnTx/>
              <a:uFillTx/>
              <a:latin typeface="Candara" panose="020E0502030303020204" pitchFamily="34" charset="0"/>
              <a:cs typeface="Arial"/>
              <a:sym typeface="Arial"/>
            </a:endParaRPr>
          </a:p>
        </p:txBody>
      </p:sp>
      <p:pic>
        <p:nvPicPr>
          <p:cNvPr id="9" name="Google Shape;98;p14" descr="Tedi_PPT2">
            <a:extLst>
              <a:ext uri="{FF2B5EF4-FFF2-40B4-BE49-F238E27FC236}">
                <a16:creationId xmlns:a16="http://schemas.microsoft.com/office/drawing/2014/main" id="{AE44A1BB-4D17-4F14-92A7-DF715CF9EF0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sp>
        <p:nvSpPr>
          <p:cNvPr id="2" name="Rectangle 1">
            <a:extLst>
              <a:ext uri="{FF2B5EF4-FFF2-40B4-BE49-F238E27FC236}">
                <a16:creationId xmlns:a16="http://schemas.microsoft.com/office/drawing/2014/main" id="{F779EE57-9AFE-4950-BF58-A808D077D8DC}"/>
              </a:ext>
            </a:extLst>
          </p:cNvPr>
          <p:cNvSpPr/>
          <p:nvPr/>
        </p:nvSpPr>
        <p:spPr>
          <a:xfrm>
            <a:off x="461319" y="1125386"/>
            <a:ext cx="8145235" cy="4462760"/>
          </a:xfrm>
          <a:prstGeom prst="rect">
            <a:avLst/>
          </a:prstGeom>
        </p:spPr>
        <p:txBody>
          <a:bodyPr wrap="square">
            <a:spAutoFit/>
          </a:bodyPr>
          <a:lstStyle/>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Course has been incorporated into the postgraduate diploma in Disability Studies – accredited 30 credit NQF level 7 </a:t>
            </a:r>
          </a:p>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Accredited as a short course with SACE</a:t>
            </a:r>
          </a:p>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Moving from face to face to online only in 2020</a:t>
            </a:r>
          </a:p>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Has had an impact in understanding a “twin track” approach – universal design for learning (UDL) for curriculum differentiation as well as reasonable accommodation for children with disabilities </a:t>
            </a:r>
            <a:endParaRPr kumimoji="0" lang="en-US" sz="2400" b="0" i="0" u="none" strike="noStrike" kern="0" cap="none" spc="0" normalizeH="0" baseline="0" noProof="0" dirty="0">
              <a:ln>
                <a:noFill/>
              </a:ln>
              <a:solidFill>
                <a:srgbClr val="006699"/>
              </a:solidFill>
              <a:effectLst/>
              <a:uLnTx/>
              <a:uFillTx/>
              <a:latin typeface="Arial"/>
              <a:cs typeface="Arial"/>
              <a:sym typeface="Arial"/>
            </a:endParaRPr>
          </a:p>
          <a:p>
            <a:pPr marL="285750" marR="0" lvl="0" indent="-196850" algn="l" defTabSz="914400" rtl="0" eaLnBrk="1" fontAlgn="auto" latinLnBrk="0" hangingPunct="1">
              <a:lnSpc>
                <a:spcPct val="100000"/>
              </a:lnSpc>
              <a:spcBef>
                <a:spcPts val="0"/>
              </a:spcBef>
              <a:spcAft>
                <a:spcPts val="600"/>
              </a:spcAft>
              <a:buClr>
                <a:srgbClr val="000000"/>
              </a:buClr>
              <a:buSzPts val="1800"/>
              <a:buFont typeface="Arial"/>
              <a:buChar char="•"/>
              <a:tabLst/>
              <a:defRPr/>
            </a:pPr>
            <a:br>
              <a:rPr kumimoji="0" lang="en-US" sz="2400" b="0" i="0" u="none" strike="noStrike" kern="0" cap="none" spc="0" normalizeH="0" baseline="0" noProof="0" dirty="0">
                <a:ln>
                  <a:noFill/>
                </a:ln>
                <a:solidFill>
                  <a:srgbClr val="000000"/>
                </a:solidFill>
                <a:effectLst/>
                <a:uLnTx/>
                <a:uFillTx/>
                <a:latin typeface="Arial"/>
                <a:cs typeface="Arial"/>
                <a:sym typeface="Arial"/>
              </a:rPr>
            </a:b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886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1EB1CE-4C12-A243-AA9A-BEBAAC1C6456}"/>
              </a:ext>
            </a:extLst>
          </p:cNvPr>
          <p:cNvSpPr/>
          <p:nvPr/>
        </p:nvSpPr>
        <p:spPr>
          <a:xfrm>
            <a:off x="4053016" y="4371702"/>
            <a:ext cx="4572000" cy="2092881"/>
          </a:xfrm>
          <a:prstGeom prst="rect">
            <a:avLst/>
          </a:prstGeom>
        </p:spPr>
        <p:txBody>
          <a:bodyPr>
            <a:spAutoFit/>
          </a:bodyPr>
          <a:lstStyle/>
          <a:p>
            <a:pPr lvl="0" algn="r">
              <a:buClr>
                <a:srgbClr val="787977"/>
              </a:buClr>
              <a:buSzPts val="2000"/>
              <a:defRPr/>
            </a:pPr>
            <a:r>
              <a:rPr lang="en-ZA" sz="2800" dirty="0">
                <a:solidFill>
                  <a:srgbClr val="000099"/>
                </a:solidFill>
                <a:latin typeface="Candara" panose="020E0502030303020204" pitchFamily="34" charset="0"/>
                <a:ea typeface="Montserrat"/>
                <a:cs typeface="Montserrat"/>
                <a:sym typeface="Montserrat"/>
              </a:rPr>
              <a:t>Education and Care for learners with severe to profound intellectual disability </a:t>
            </a:r>
            <a:endParaRPr lang="en-ZA" sz="1800" dirty="0">
              <a:solidFill>
                <a:srgbClr val="000000">
                  <a:lumMod val="75000"/>
                  <a:lumOff val="25000"/>
                </a:srgbClr>
              </a:solidFill>
              <a:latin typeface="Candara" panose="020E0502030303020204" pitchFamily="34" charset="0"/>
              <a:ea typeface="Montserrat"/>
              <a:cs typeface="Montserrat"/>
              <a:sym typeface="Montserrat"/>
            </a:endParaRPr>
          </a:p>
          <a:p>
            <a:pPr lvl="0" algn="r">
              <a:buClr>
                <a:srgbClr val="787977"/>
              </a:buClr>
              <a:buSzPts val="2000"/>
              <a:defRPr/>
            </a:pPr>
            <a:r>
              <a:rPr lang="en-ZA" sz="1800" dirty="0">
                <a:solidFill>
                  <a:srgbClr val="000000">
                    <a:lumMod val="75000"/>
                    <a:lumOff val="25000"/>
                  </a:srgbClr>
                </a:solidFill>
                <a:latin typeface="Candara" panose="020E0502030303020204" pitchFamily="34" charset="0"/>
                <a:sym typeface="Montserrat"/>
              </a:rPr>
              <a:t>Anthea Hansen (Lecturer, UCT) </a:t>
            </a:r>
            <a:endParaRPr lang="en-ZA" sz="1800" dirty="0">
              <a:solidFill>
                <a:srgbClr val="000000">
                  <a:lumMod val="75000"/>
                  <a:lumOff val="25000"/>
                </a:srgbClr>
              </a:solidFill>
              <a:latin typeface="Candara" panose="020E0502030303020204" pitchFamily="34" charset="0"/>
            </a:endParaRPr>
          </a:p>
        </p:txBody>
      </p:sp>
    </p:spTree>
    <p:extLst>
      <p:ext uri="{BB962C8B-B14F-4D97-AF65-F5344CB8AC3E}">
        <p14:creationId xmlns:p14="http://schemas.microsoft.com/office/powerpoint/2010/main" val="3658415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Shape 87"/>
        <p:cNvGrpSpPr/>
        <p:nvPr/>
      </p:nvGrpSpPr>
      <p:grpSpPr>
        <a:xfrm>
          <a:off x="0" y="0"/>
          <a:ext cx="0" cy="0"/>
          <a:chOff x="0" y="0"/>
          <a:chExt cx="0" cy="0"/>
        </a:xfrm>
      </p:grpSpPr>
      <p:sp>
        <p:nvSpPr>
          <p:cNvPr id="89" name="Google Shape;89;p13"/>
          <p:cNvSpPr txBox="1">
            <a:spLocks noGrp="1"/>
          </p:cNvSpPr>
          <p:nvPr>
            <p:ph type="subTitle" idx="1"/>
          </p:nvPr>
        </p:nvSpPr>
        <p:spPr>
          <a:xfrm>
            <a:off x="349451" y="495264"/>
            <a:ext cx="4763671" cy="1508065"/>
          </a:xfrm>
          <a:prstGeom prst="rect">
            <a:avLst/>
          </a:prstGeom>
          <a:noFill/>
          <a:ln>
            <a:noFill/>
          </a:ln>
          <a:effectLst>
            <a:outerShdw blurRad="50800" dist="38100" dir="8100000" algn="tr" rotWithShape="0">
              <a:schemeClr val="bg1">
                <a:alpha val="59000"/>
              </a:schemeClr>
            </a:outerShdw>
          </a:effectLst>
        </p:spPr>
        <p:txBody>
          <a:bodyPr spcFirstLastPara="1" wrap="square" lIns="91425" tIns="45700" rIns="91425" bIns="45700" anchor="t" anchorCtr="0">
            <a:spAutoFit/>
          </a:bodyPr>
          <a:lstStyle/>
          <a:p>
            <a:pPr marL="0" lvl="0" indent="0" algn="r" rtl="0">
              <a:lnSpc>
                <a:spcPct val="100000"/>
              </a:lnSpc>
              <a:spcBef>
                <a:spcPts val="0"/>
              </a:spcBef>
              <a:spcAft>
                <a:spcPts val="0"/>
              </a:spcAft>
              <a:buClr>
                <a:srgbClr val="787977"/>
              </a:buClr>
              <a:buSzPts val="2000"/>
              <a:buFont typeface="Montserrat"/>
              <a:buNone/>
            </a:pPr>
            <a:br>
              <a:rPr lang="en-US" sz="4400" b="1" dirty="0">
                <a:solidFill>
                  <a:schemeClr val="tx1"/>
                </a:solidFill>
                <a:latin typeface="Montserrat"/>
                <a:ea typeface="Montserrat"/>
                <a:cs typeface="Montserrat"/>
                <a:sym typeface="Montserrat"/>
              </a:rPr>
            </a:br>
            <a:endParaRPr sz="4800" dirty="0">
              <a:solidFill>
                <a:srgbClr val="969696"/>
              </a:solidFill>
              <a:latin typeface="Candara" panose="020E0502030303020204" pitchFamily="34" charset="0"/>
            </a:endParaRPr>
          </a:p>
        </p:txBody>
      </p:sp>
      <p:pic>
        <p:nvPicPr>
          <p:cNvPr id="90" name="Google Shape;90;p13" descr="Tedi_PPT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33897" y="698093"/>
            <a:ext cx="2436931" cy="1592825"/>
          </a:xfrm>
          <a:prstGeom prst="rect">
            <a:avLst/>
          </a:prstGeom>
          <a:noFill/>
          <a:ln>
            <a:noFill/>
          </a:ln>
        </p:spPr>
      </p:pic>
      <p:grpSp>
        <p:nvGrpSpPr>
          <p:cNvPr id="23" name="Group 22">
            <a:extLst>
              <a:ext uri="{FF2B5EF4-FFF2-40B4-BE49-F238E27FC236}">
                <a16:creationId xmlns:a16="http://schemas.microsoft.com/office/drawing/2014/main" id="{E3C51906-BA1E-4B44-8ED0-517C245CA167}"/>
              </a:ext>
            </a:extLst>
          </p:cNvPr>
          <p:cNvGrpSpPr/>
          <p:nvPr/>
        </p:nvGrpSpPr>
        <p:grpSpPr>
          <a:xfrm>
            <a:off x="963157" y="6167512"/>
            <a:ext cx="7492591" cy="583096"/>
            <a:chOff x="855002" y="6142674"/>
            <a:chExt cx="7492591" cy="583096"/>
          </a:xfrm>
        </p:grpSpPr>
        <p:pic>
          <p:nvPicPr>
            <p:cNvPr id="14" name="Picture 13">
              <a:extLst>
                <a:ext uri="{FF2B5EF4-FFF2-40B4-BE49-F238E27FC236}">
                  <a16:creationId xmlns:a16="http://schemas.microsoft.com/office/drawing/2014/main" id="{5B8E571A-7A3C-4366-BCF1-B86FB84F0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002" y="6162606"/>
              <a:ext cx="1086465" cy="543233"/>
            </a:xfrm>
            <a:prstGeom prst="rect">
              <a:avLst/>
            </a:prstGeom>
          </p:spPr>
        </p:pic>
        <p:pic>
          <p:nvPicPr>
            <p:cNvPr id="1042" name="Picture 18" descr="Image result for European Union Logo transparent">
              <a:extLst>
                <a:ext uri="{FF2B5EF4-FFF2-40B4-BE49-F238E27FC236}">
                  <a16:creationId xmlns:a16="http://schemas.microsoft.com/office/drawing/2014/main" id="{B9E657B3-E3FB-4526-ABEC-C1BCDE77DC1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43772" y="6143007"/>
              <a:ext cx="873024" cy="58243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UCT Logo transparent">
              <a:extLst>
                <a:ext uri="{FF2B5EF4-FFF2-40B4-BE49-F238E27FC236}">
                  <a16:creationId xmlns:a16="http://schemas.microsoft.com/office/drawing/2014/main" id="{C82E56C7-83BD-4BFB-8198-A0BB9AC2C53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48233" y="6155088"/>
              <a:ext cx="3529781" cy="558269"/>
            </a:xfrm>
            <a:prstGeom prst="rect">
              <a:avLst/>
            </a:prstGeom>
            <a:noFill/>
            <a:effectLst>
              <a:outerShdw dist="25400" dir="5400000" algn="ctr" rotWithShape="0">
                <a:schemeClr val="bg1"/>
              </a:outerShdw>
            </a:effectLst>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ABAF95D-21DF-4538-983B-7F392A7D5ABF}"/>
                </a:ext>
              </a:extLst>
            </p:cNvPr>
            <p:cNvCxnSpPr/>
            <p:nvPr/>
          </p:nvCxnSpPr>
          <p:spPr>
            <a:xfrm>
              <a:off x="2143434"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5670D-C8A5-4605-AD0A-CE19D77993AF}"/>
                </a:ext>
              </a:extLst>
            </p:cNvPr>
            <p:cNvCxnSpPr/>
            <p:nvPr/>
          </p:nvCxnSpPr>
          <p:spPr>
            <a:xfrm>
              <a:off x="6248402" y="6142674"/>
              <a:ext cx="0" cy="583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22307C7-3AB8-4FDE-9C3F-8CB3E4DD1E01}"/>
                </a:ext>
              </a:extLst>
            </p:cNvPr>
            <p:cNvSpPr txBox="1"/>
            <p:nvPr/>
          </p:nvSpPr>
          <p:spPr>
            <a:xfrm>
              <a:off x="7397207" y="6157223"/>
              <a:ext cx="9503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777777"/>
                  </a:solidFill>
                  <a:effectLst/>
                  <a:uLnTx/>
                  <a:uFillTx/>
                  <a:latin typeface="Arial"/>
                  <a:cs typeface="Arial"/>
                  <a:sym typeface="Arial"/>
                </a:rPr>
                <a:t>Co-funded by the European Union</a:t>
              </a:r>
            </a:p>
          </p:txBody>
        </p:sp>
      </p:grpSp>
      <p:sp>
        <p:nvSpPr>
          <p:cNvPr id="12" name="Google Shape;89;p13">
            <a:extLst>
              <a:ext uri="{FF2B5EF4-FFF2-40B4-BE49-F238E27FC236}">
                <a16:creationId xmlns:a16="http://schemas.microsoft.com/office/drawing/2014/main" id="{7C32521A-29E8-4D94-82CA-3642204EFFB7}"/>
              </a:ext>
            </a:extLst>
          </p:cNvPr>
          <p:cNvSpPr txBox="1">
            <a:spLocks/>
          </p:cNvSpPr>
          <p:nvPr/>
        </p:nvSpPr>
        <p:spPr>
          <a:xfrm>
            <a:off x="349451" y="495264"/>
            <a:ext cx="4763671" cy="2677616"/>
          </a:xfrm>
          <a:prstGeom prst="rect">
            <a:avLst/>
          </a:prstGeom>
          <a:noFill/>
          <a:ln>
            <a:noFill/>
          </a:ln>
          <a:effectLst>
            <a:outerShdw blurRad="50800" dist="38100" dir="8100000" algn="tr" rotWithShape="0">
              <a:schemeClr val="bg1">
                <a:alpha val="59000"/>
              </a:schemeClr>
            </a:outerShdw>
          </a:effectLst>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3180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81000" algn="ctr"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55600" algn="ctr"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787977"/>
              </a:buClr>
              <a:buSzPts val="2000"/>
              <a:buFont typeface="Montserrat"/>
              <a:buNone/>
              <a:tabLst/>
              <a:defRPr/>
            </a:pPr>
            <a:r>
              <a:rPr kumimoji="0" lang="en-ZA" sz="3600" b="1" i="0" u="none" strike="noStrike" kern="0" cap="none" spc="0" normalizeH="0" baseline="0" noProof="0" dirty="0">
                <a:ln>
                  <a:noFill/>
                </a:ln>
                <a:solidFill>
                  <a:srgbClr val="000099"/>
                </a:solidFill>
                <a:effectLst/>
                <a:uLnTx/>
                <a:uFillTx/>
                <a:latin typeface="Candara" panose="020E0502030303020204" pitchFamily="34" charset="0"/>
                <a:ea typeface="Montserrat"/>
                <a:cs typeface="Montserrat"/>
                <a:sym typeface="Montserrat"/>
              </a:rPr>
              <a:t>Education and Care for learners with severe to profound intellectual disability </a:t>
            </a:r>
            <a:endParaRPr kumimoji="0" lang="en-ZA" sz="2400" b="1" i="0" u="none" strike="noStrike" kern="0" cap="none" spc="0" normalizeH="0" baseline="0" noProof="0" dirty="0">
              <a:ln>
                <a:noFill/>
              </a:ln>
              <a:solidFill>
                <a:srgbClr val="000000">
                  <a:lumMod val="75000"/>
                  <a:lumOff val="25000"/>
                </a:srgbClr>
              </a:solidFill>
              <a:effectLst/>
              <a:uLnTx/>
              <a:uFillTx/>
              <a:latin typeface="Candara" panose="020E0502030303020204" pitchFamily="34" charset="0"/>
              <a:ea typeface="Montserrat"/>
              <a:cs typeface="Montserrat"/>
              <a:sym typeface="Montserrat"/>
            </a:endParaRPr>
          </a:p>
          <a:p>
            <a:pPr marL="0" marR="0" lvl="0" indent="0" algn="r" defTabSz="914400" rtl="0" eaLnBrk="1" fontAlgn="auto" latinLnBrk="0" hangingPunct="1">
              <a:lnSpc>
                <a:spcPct val="100000"/>
              </a:lnSpc>
              <a:spcBef>
                <a:spcPts val="0"/>
              </a:spcBef>
              <a:spcAft>
                <a:spcPts val="0"/>
              </a:spcAft>
              <a:buClr>
                <a:srgbClr val="787977"/>
              </a:buClr>
              <a:buSzPts val="2000"/>
              <a:buFont typeface="Montserrat"/>
              <a:buNone/>
              <a:tabLst/>
              <a:defRPr/>
            </a:pPr>
            <a:r>
              <a:rPr kumimoji="0" lang="en-ZA" sz="2400" b="1" i="0" u="none" strike="noStrike" kern="0" cap="none" spc="0" normalizeH="0" baseline="0" noProof="0" dirty="0">
                <a:ln>
                  <a:noFill/>
                </a:ln>
                <a:solidFill>
                  <a:srgbClr val="000000">
                    <a:lumMod val="75000"/>
                    <a:lumOff val="25000"/>
                  </a:srgbClr>
                </a:solidFill>
                <a:effectLst/>
                <a:uLnTx/>
                <a:uFillTx/>
                <a:latin typeface="Candara" panose="020E0502030303020204" pitchFamily="34" charset="0"/>
                <a:cs typeface="Arial"/>
                <a:sym typeface="Montserrat"/>
              </a:rPr>
              <a:t>Anthea Hansen (Lecturer, UCT) </a:t>
            </a:r>
            <a:endParaRPr kumimoji="0" lang="en-ZA" sz="2400" b="1" i="0" u="none" strike="noStrike" kern="0" cap="none" spc="0" normalizeH="0" baseline="0" noProof="0" dirty="0">
              <a:ln>
                <a:noFill/>
              </a:ln>
              <a:solidFill>
                <a:srgbClr val="000000">
                  <a:lumMod val="75000"/>
                  <a:lumOff val="25000"/>
                </a:srgbClr>
              </a:solidFill>
              <a:effectLst/>
              <a:uLnTx/>
              <a:uFillTx/>
              <a:latin typeface="Candara" panose="020E0502030303020204" pitchFamily="34" charset="0"/>
              <a:cs typeface="Arial"/>
              <a:sym typeface="Arial"/>
            </a:endParaRPr>
          </a:p>
        </p:txBody>
      </p:sp>
    </p:spTree>
    <p:extLst>
      <p:ext uri="{BB962C8B-B14F-4D97-AF65-F5344CB8AC3E}">
        <p14:creationId xmlns:p14="http://schemas.microsoft.com/office/powerpoint/2010/main" val="161336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a:extLst>
              <a:ext uri="{FF2B5EF4-FFF2-40B4-BE49-F238E27FC236}">
                <a16:creationId xmlns:a16="http://schemas.microsoft.com/office/drawing/2014/main" id="{A2886CC5-085D-4212-A996-C8A554CA786A}"/>
              </a:ext>
            </a:extLst>
          </p:cNvPr>
          <p:cNvSpPr/>
          <p:nvPr/>
        </p:nvSpPr>
        <p:spPr>
          <a:xfrm>
            <a:off x="0" y="0"/>
            <a:ext cx="9144000" cy="1101213"/>
          </a:xfrm>
          <a:prstGeom prst="rect">
            <a:avLst/>
          </a:prstGeom>
          <a:gradFill>
            <a:gsLst>
              <a:gs pos="41000">
                <a:srgbClr val="CCECFF"/>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6" name="Google Shape;96;p14"/>
          <p:cNvSpPr txBox="1">
            <a:spLocks noGrp="1"/>
          </p:cNvSpPr>
          <p:nvPr>
            <p:ph type="ctrTitle"/>
          </p:nvPr>
        </p:nvSpPr>
        <p:spPr>
          <a:xfrm>
            <a:off x="310586" y="232799"/>
            <a:ext cx="7229168" cy="86841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ED1A3B"/>
              </a:buClr>
              <a:buSzPts val="4400"/>
              <a:buFont typeface="Arial"/>
              <a:buNone/>
            </a:pPr>
            <a:r>
              <a:rPr lang="en-US" sz="2400" dirty="0">
                <a:solidFill>
                  <a:srgbClr val="C00000"/>
                </a:solidFill>
                <a:latin typeface="Candara" panose="020E0502030303020204" pitchFamily="34" charset="0"/>
              </a:rPr>
              <a:t>Overview of Education and Care for learners with severe to profound intellectual disabilities</a:t>
            </a:r>
          </a:p>
        </p:txBody>
      </p:sp>
      <p:pic>
        <p:nvPicPr>
          <p:cNvPr id="98" name="Google Shape;98;p14" descr="Tedi_PPT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39754" y="146461"/>
            <a:ext cx="1066800" cy="746125"/>
          </a:xfrm>
          <a:prstGeom prst="rect">
            <a:avLst/>
          </a:prstGeom>
          <a:noFill/>
          <a:ln>
            <a:noFill/>
          </a:ln>
        </p:spPr>
      </p:pic>
      <p:pic>
        <p:nvPicPr>
          <p:cNvPr id="99" name="Google Shape;99;p14" descr="Tedi_PPT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789888" y="6248401"/>
            <a:ext cx="3048000" cy="374650"/>
          </a:xfrm>
          <a:prstGeom prst="rect">
            <a:avLst/>
          </a:prstGeom>
          <a:noFill/>
          <a:ln>
            <a:noFill/>
          </a:ln>
        </p:spPr>
      </p:pic>
      <p:sp>
        <p:nvSpPr>
          <p:cNvPr id="17" name="Rectangle 16">
            <a:extLst>
              <a:ext uri="{FF2B5EF4-FFF2-40B4-BE49-F238E27FC236}">
                <a16:creationId xmlns:a16="http://schemas.microsoft.com/office/drawing/2014/main" id="{AE6A143F-78B5-4E10-BDD0-910633789A4F}"/>
              </a:ext>
            </a:extLst>
          </p:cNvPr>
          <p:cNvSpPr/>
          <p:nvPr/>
        </p:nvSpPr>
        <p:spPr>
          <a:xfrm>
            <a:off x="514905" y="1065703"/>
            <a:ext cx="832429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ZA" sz="2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Diagram 4">
            <a:extLst>
              <a:ext uri="{FF2B5EF4-FFF2-40B4-BE49-F238E27FC236}">
                <a16:creationId xmlns:a16="http://schemas.microsoft.com/office/drawing/2014/main" id="{6C47D2BB-9673-0148-80E2-3E37333C085E}"/>
              </a:ext>
            </a:extLst>
          </p:cNvPr>
          <p:cNvGraphicFramePr/>
          <p:nvPr/>
        </p:nvGraphicFramePr>
        <p:xfrm>
          <a:off x="971564" y="667005"/>
          <a:ext cx="6720590" cy="22876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 5">
            <a:extLst>
              <a:ext uri="{FF2B5EF4-FFF2-40B4-BE49-F238E27FC236}">
                <a16:creationId xmlns:a16="http://schemas.microsoft.com/office/drawing/2014/main" id="{94B1C23A-C4E9-7B4C-B9C3-1B0AB11DA969}"/>
              </a:ext>
            </a:extLst>
          </p:cNvPr>
          <p:cNvGraphicFramePr/>
          <p:nvPr/>
        </p:nvGraphicFramePr>
        <p:xfrm>
          <a:off x="1217888" y="2371726"/>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411436038"/>
      </p:ext>
    </p:extLst>
  </p:cSld>
  <p:clrMapOvr>
    <a:masterClrMapping/>
  </p:clrMapOvr>
</p:sld>
</file>

<file path=ppt/theme/theme1.xml><?xml version="1.0" encoding="utf-8"?>
<a:theme xmlns:a="http://schemas.openxmlformats.org/drawingml/2006/main" name="Blank Presentation">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6738</TotalTime>
  <Words>1835</Words>
  <Application>Microsoft Macintosh PowerPoint</Application>
  <PresentationFormat>On-screen Show (4:3)</PresentationFormat>
  <Paragraphs>168</Paragraphs>
  <Slides>26</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Batang</vt:lpstr>
      <vt:lpstr>Calibri Light</vt:lpstr>
      <vt:lpstr>Candara</vt:lpstr>
      <vt:lpstr>Calibri</vt:lpstr>
      <vt:lpstr>Montserrat</vt:lpstr>
      <vt:lpstr>Arial</vt:lpstr>
      <vt:lpstr>Blank Presentation</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Education and Care for learners with severe to profound intellectual disabilities</vt:lpstr>
      <vt:lpstr>Course highlights</vt:lpstr>
      <vt:lpstr>Challenges &amp; Opportunities</vt:lpstr>
      <vt:lpstr>PowerPoint Presentation</vt:lpstr>
      <vt:lpstr>PowerPoint Presentation</vt:lpstr>
      <vt:lpstr>Course Development a collaborative, consultative process </vt:lpstr>
      <vt:lpstr>Course Development a collaborative, consultative process </vt:lpstr>
      <vt:lpstr>PowerPoint Presentation</vt:lpstr>
      <vt:lpstr>Some challenges </vt:lpstr>
      <vt:lpstr>Highlights </vt:lpstr>
      <vt:lpstr>A personal note</vt:lpstr>
      <vt:lpstr>PowerPoint Presentation</vt:lpstr>
      <vt:lpstr>Teaching Learners with Visual Impairment</vt:lpstr>
      <vt:lpstr>Teaching Learners with Visual Impairment   </vt:lpstr>
      <vt:lpstr>Key focus areas   </vt:lpstr>
      <vt:lpstr>  Developing the course </vt:lpstr>
      <vt:lpstr>Two key elements to teacher training for teaching learners with disabilities –   </vt:lpstr>
      <vt:lpstr>5 Specific aims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TEDI project</dc:title>
  <dc:creator>T0055360</dc:creator>
  <cp:lastModifiedBy>Kirsten Amsterdam</cp:lastModifiedBy>
  <cp:revision>156</cp:revision>
  <cp:lastPrinted>2019-02-06T10:42:06Z</cp:lastPrinted>
  <dcterms:modified xsi:type="dcterms:W3CDTF">2020-08-17T10:58:53Z</dcterms:modified>
</cp:coreProperties>
</file>