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6">
          <p15:clr>
            <a:srgbClr val="A4A3A4"/>
          </p15:clr>
        </p15:guide>
        <p15:guide id="2" pos="30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B28"/>
    <a:srgbClr val="808080"/>
    <a:srgbClr val="B3B3B3"/>
    <a:srgbClr val="7FA030"/>
    <a:srgbClr val="41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20"/>
      </p:cViewPr>
      <p:guideLst>
        <p:guide orient="horz" pos="1756"/>
        <p:guide pos="30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A46B6-448E-1C4B-A562-6903E72D4F7F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8DFD-6736-F849-85F3-5CDB633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-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/>
          <a:stretch/>
        </p:blipFill>
        <p:spPr>
          <a:xfrm>
            <a:off x="0" y="0"/>
            <a:ext cx="9228676" cy="68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-2-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5" b="21015"/>
          <a:stretch/>
        </p:blipFill>
        <p:spPr>
          <a:xfrm>
            <a:off x="3" y="-13005"/>
            <a:ext cx="9143997" cy="6871006"/>
          </a:xfrm>
          <a:prstGeom prst="rect">
            <a:avLst/>
          </a:prstGeom>
        </p:spPr>
      </p:pic>
      <p:pic>
        <p:nvPicPr>
          <p:cNvPr id="5" name="Picture 4" descr="Slide-2-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82"/>
          <a:stretch/>
        </p:blipFill>
        <p:spPr>
          <a:xfrm>
            <a:off x="0" y="308718"/>
            <a:ext cx="9296401" cy="65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7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-3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491"/>
            <a:ext cx="9262533" cy="6548199"/>
          </a:xfrm>
          <a:prstGeom prst="rect">
            <a:avLst/>
          </a:prstGeom>
        </p:spPr>
      </p:pic>
      <p:pic>
        <p:nvPicPr>
          <p:cNvPr id="2" name="Picture 1" descr="Slide-3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6831"/>
            <a:ext cx="9262533" cy="65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95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cky.Kramer@uct.ac.z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098" y="108789"/>
            <a:ext cx="8458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8080"/>
                </a:solidFill>
                <a:latin typeface="Trebuchet MS"/>
                <a:cs typeface="Trebuchet MS"/>
              </a:rPr>
              <a:t>CRC Project Management/Clinical Operations Manager FORUM – </a:t>
            </a:r>
            <a:r>
              <a:rPr lang="en-US" sz="3200" b="1" dirty="0" smtClean="0">
                <a:solidFill>
                  <a:srgbClr val="808080"/>
                </a:solidFill>
                <a:latin typeface="Trebuchet MS"/>
                <a:cs typeface="Trebuchet MS"/>
              </a:rPr>
              <a:t>8 Sep</a:t>
            </a:r>
            <a:r>
              <a:rPr lang="en-US" sz="3200" b="1" dirty="0" smtClean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smtClean="0">
                <a:solidFill>
                  <a:srgbClr val="808080"/>
                </a:solidFill>
                <a:latin typeface="Trebuchet MS"/>
                <a:cs typeface="Trebuchet MS"/>
              </a:rPr>
              <a:t>2015</a:t>
            </a:r>
            <a:endParaRPr lang="en-US" sz="3200" b="1" dirty="0">
              <a:solidFill>
                <a:srgbClr val="808080"/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96998"/>
            <a:ext cx="8991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Dear Colleagues</a:t>
            </a:r>
          </a:p>
          <a:p>
            <a:endParaRPr lang="en-US" sz="1500" dirty="0">
              <a:solidFill>
                <a:srgbClr val="7FA030"/>
              </a:solidFill>
              <a:latin typeface="Trebuchet MS"/>
              <a:cs typeface="Trebuchet MS"/>
            </a:endParaRPr>
          </a:p>
          <a:p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Please join us for our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1st Project Management/Clinical Operations Manager 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Forum, hosted by the Clinical Research Centre (CRC). </a:t>
            </a:r>
          </a:p>
          <a:p>
            <a:endParaRPr lang="en-US" sz="1500" dirty="0"/>
          </a:p>
          <a:p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The aims of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this 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Forum are to bring those working in Clinical Research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as Project Managers/Clinical Operations Managers 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together to discuss, share and collaborate on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current/new practices 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and requirements, and to form a group of experienced research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Project Managers 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to support and mentor those starting up/new to the position. </a:t>
            </a:r>
          </a:p>
          <a:p>
            <a:endParaRPr lang="en-US" sz="1500" dirty="0" smtClean="0">
              <a:solidFill>
                <a:srgbClr val="7FA030"/>
              </a:solidFill>
              <a:latin typeface="Trebuchet MS"/>
              <a:cs typeface="Trebuchet MS"/>
            </a:endParaRPr>
          </a:p>
          <a:p>
            <a:r>
              <a:rPr lang="en-ZA" sz="1500" dirty="0">
                <a:solidFill>
                  <a:srgbClr val="7FA030"/>
                </a:solidFill>
                <a:latin typeface="Trebuchet MS"/>
                <a:cs typeface="Trebuchet MS"/>
              </a:rPr>
              <a:t>This forum will focus on </a:t>
            </a:r>
            <a:r>
              <a:rPr lang="en-ZA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roles and responsibilities of Project Managers/Clinical Operations Managers. </a:t>
            </a:r>
            <a:endParaRPr lang="en-ZA" sz="1500" dirty="0">
              <a:solidFill>
                <a:srgbClr val="7FA030"/>
              </a:solidFill>
              <a:latin typeface="Trebuchet MS"/>
              <a:cs typeface="Trebuchet MS"/>
            </a:endParaRPr>
          </a:p>
          <a:p>
            <a:endParaRPr lang="en-US" sz="1500" dirty="0">
              <a:solidFill>
                <a:srgbClr val="7FA030"/>
              </a:solidFill>
              <a:latin typeface="Trebuchet MS"/>
              <a:cs typeface="Trebuchet MS"/>
            </a:endParaRPr>
          </a:p>
          <a:p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Date: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Tuesday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8</a:t>
            </a:r>
            <a:r>
              <a:rPr lang="en-US" sz="1500" baseline="30000" dirty="0" smtClean="0">
                <a:solidFill>
                  <a:srgbClr val="7FA030"/>
                </a:solidFill>
                <a:latin typeface="Trebuchet MS"/>
                <a:cs typeface="Trebuchet MS"/>
              </a:rPr>
              <a:t>th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 Sep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 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2015</a:t>
            </a:r>
          </a:p>
          <a:p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Time: 12h00 to 13h30</a:t>
            </a:r>
            <a:endParaRPr lang="en-US" sz="1500" dirty="0">
              <a:solidFill>
                <a:srgbClr val="7FA030"/>
              </a:solidFill>
              <a:latin typeface="Trebuchet MS"/>
              <a:cs typeface="Trebuchet MS"/>
            </a:endParaRPr>
          </a:p>
          <a:p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Venue: Clinical Research Centre (CRC), L Floor (L51), Groote </a:t>
            </a:r>
            <a:r>
              <a:rPr lang="en-US" sz="1500" dirty="0" err="1">
                <a:solidFill>
                  <a:srgbClr val="7FA030"/>
                </a:solidFill>
                <a:latin typeface="Trebuchet MS"/>
                <a:cs typeface="Trebuchet MS"/>
              </a:rPr>
              <a:t>Schuur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 Hospital (Old Main Building</a:t>
            </a:r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)</a:t>
            </a:r>
            <a:endParaRPr lang="en-US" sz="1500" dirty="0">
              <a:solidFill>
                <a:srgbClr val="7FA030"/>
              </a:solidFill>
              <a:latin typeface="Trebuchet MS"/>
              <a:cs typeface="Trebuchet MS"/>
            </a:endParaRPr>
          </a:p>
          <a:p>
            <a:endParaRPr lang="en-US" sz="1500" b="1" baseline="30000" dirty="0">
              <a:solidFill>
                <a:srgbClr val="7FA030"/>
              </a:solidFill>
              <a:latin typeface="Trebuchet MS"/>
              <a:cs typeface="Trebuchet MS"/>
            </a:endParaRPr>
          </a:p>
          <a:p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										</a:t>
            </a:r>
          </a:p>
          <a:p>
            <a:endParaRPr lang="en-US" sz="1500" dirty="0" smtClean="0">
              <a:solidFill>
                <a:srgbClr val="7FA030"/>
              </a:solidFill>
              <a:latin typeface="Trebuchet MS"/>
              <a:cs typeface="Trebuchet MS"/>
            </a:endParaRPr>
          </a:p>
          <a:p>
            <a:r>
              <a:rPr lang="en-US" sz="1500" dirty="0" smtClean="0">
                <a:solidFill>
                  <a:srgbClr val="7FA030"/>
                </a:solidFill>
                <a:latin typeface="Trebuchet MS"/>
                <a:cs typeface="Trebuchet MS"/>
              </a:rPr>
              <a:t>									`RSVP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: </a:t>
            </a:r>
            <a:r>
              <a:rPr lang="en-US" sz="1500" u="sng" dirty="0" smtClean="0">
                <a:solidFill>
                  <a:srgbClr val="0070C0"/>
                </a:solidFill>
                <a:latin typeface="Trebuchet MS"/>
                <a:cs typeface="Trebuchet MS"/>
              </a:rPr>
              <a:t>brenda.wright</a:t>
            </a:r>
            <a:r>
              <a:rPr lang="en-US" sz="1500" u="sng" dirty="0" smtClean="0">
                <a:solidFill>
                  <a:srgbClr val="0070C0"/>
                </a:solidFill>
                <a:latin typeface="Trebuchet MS"/>
                <a:cs typeface="Trebuchet MS"/>
                <a:hlinkClick r:id="rId2"/>
              </a:rPr>
              <a:t>@uct.ac.za</a:t>
            </a:r>
            <a:r>
              <a:rPr lang="en-US" sz="1500" dirty="0">
                <a:solidFill>
                  <a:srgbClr val="7FA030"/>
                </a:solidFill>
                <a:latin typeface="Trebuchet MS"/>
                <a:cs typeface="Trebuchet MS"/>
              </a:rPr>
              <a:t>, or </a:t>
            </a:r>
            <a:r>
              <a:rPr lang="en-US" sz="1500" u="sng" dirty="0" smtClean="0">
                <a:solidFill>
                  <a:srgbClr val="0070C0"/>
                </a:solidFill>
                <a:latin typeface="Trebuchet MS"/>
                <a:cs typeface="Trebuchet MS"/>
              </a:rPr>
              <a:t>021 650 1447 </a:t>
            </a:r>
            <a:endParaRPr lang="en-US" sz="1500" u="sng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56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40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McCreadie</dc:creator>
  <cp:lastModifiedBy>Brenda</cp:lastModifiedBy>
  <cp:revision>58</cp:revision>
  <dcterms:created xsi:type="dcterms:W3CDTF">2014-01-30T12:17:45Z</dcterms:created>
  <dcterms:modified xsi:type="dcterms:W3CDTF">2015-08-13T14:36:09Z</dcterms:modified>
</cp:coreProperties>
</file>