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13" r:id="rId2"/>
    <p:sldId id="311" r:id="rId3"/>
    <p:sldId id="319" r:id="rId4"/>
    <p:sldId id="320" r:id="rId5"/>
    <p:sldId id="314" r:id="rId6"/>
    <p:sldId id="449" r:id="rId7"/>
    <p:sldId id="450" r:id="rId8"/>
    <p:sldId id="318" r:id="rId9"/>
    <p:sldId id="451" r:id="rId10"/>
    <p:sldId id="323" r:id="rId11"/>
    <p:sldId id="446" r:id="rId12"/>
    <p:sldId id="445" r:id="rId13"/>
    <p:sldId id="332" r:id="rId14"/>
    <p:sldId id="317" r:id="rId15"/>
    <p:sldId id="333" r:id="rId16"/>
    <p:sldId id="447" r:id="rId17"/>
    <p:sldId id="316" r:id="rId18"/>
    <p:sldId id="448" r:id="rId19"/>
    <p:sldId id="330" r:id="rId20"/>
    <p:sldId id="331" r:id="rId21"/>
    <p:sldId id="315" r:id="rId22"/>
    <p:sldId id="452" r:id="rId23"/>
    <p:sldId id="326"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Andrews" initials="BA" lastIdx="3" clrIdx="0">
    <p:extLst>
      <p:ext uri="{19B8F6BF-5375-455C-9EA6-DF929625EA0E}">
        <p15:presenceInfo xmlns:p15="http://schemas.microsoft.com/office/powerpoint/2012/main" userId="S::Ben.Andrews@telethonkids.org.au::548c13b6-3820-45d0-99c4-6d68477eda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64407" autoAdjust="0"/>
  </p:normalViewPr>
  <p:slideViewPr>
    <p:cSldViewPr snapToGrid="0">
      <p:cViewPr varScale="1">
        <p:scale>
          <a:sx n="55" d="100"/>
          <a:sy n="55" d="100"/>
        </p:scale>
        <p:origin x="151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6T16:49:19.833" idx="1">
    <p:pos x="10" y="10"/>
    <p:text/>
    <p:extLst>
      <p:ext uri="{C676402C-5697-4E1C-873F-D02D1690AC5C}">
        <p15:threadingInfo xmlns:p15="http://schemas.microsoft.com/office/powerpoint/2012/main" timeZoneBias="-480"/>
      </p:ext>
    </p:extLst>
  </p:cm>
  <p:cm authorId="1" dt="2020-04-06T16:49:34.135" idx="2">
    <p:pos x="106" y="106"/>
    <p:text/>
    <p:extLst>
      <p:ext uri="{C676402C-5697-4E1C-873F-D02D1690AC5C}">
        <p15:threadingInfo xmlns:p15="http://schemas.microsoft.com/office/powerpoint/2012/main" timeZoneBias="-480"/>
      </p:ext>
    </p:extLst>
  </p:cm>
  <p:cm authorId="1" dt="2020-04-06T16:49:38.303" idx="3">
    <p:pos x="202" y="202"/>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060CC-0C63-45B3-B18D-1DFFFEB28F9F}" type="doc">
      <dgm:prSet loTypeId="urn:microsoft.com/office/officeart/2005/8/layout/cycle6" loCatId="relationship" qsTypeId="urn:microsoft.com/office/officeart/2005/8/quickstyle/simple5" qsCatId="simple" csTypeId="urn:microsoft.com/office/officeart/2005/8/colors/colorful2" csCatId="colorful" phldr="1"/>
      <dgm:spPr/>
      <dgm:t>
        <a:bodyPr/>
        <a:lstStyle/>
        <a:p>
          <a:endParaRPr lang="en-US"/>
        </a:p>
      </dgm:t>
    </dgm:pt>
    <dgm:pt modelId="{DB1D42E6-BB1F-423E-86FD-E1329476235F}">
      <dgm:prSet phldrT="[Text]" custT="1"/>
      <dgm:spPr/>
      <dgm:t>
        <a:bodyPr/>
        <a:lstStyle/>
        <a:p>
          <a:r>
            <a:rPr lang="en-US" sz="2400" b="1" dirty="0"/>
            <a:t>High Impact</a:t>
          </a:r>
        </a:p>
      </dgm:t>
    </dgm:pt>
    <dgm:pt modelId="{7E77035D-CE93-4A91-817B-A4D95FA44F96}" type="parTrans" cxnId="{22889807-27F3-4DB9-8628-C13C4E6FAB6B}">
      <dgm:prSet/>
      <dgm:spPr/>
      <dgm:t>
        <a:bodyPr/>
        <a:lstStyle/>
        <a:p>
          <a:endParaRPr lang="en-US"/>
        </a:p>
      </dgm:t>
    </dgm:pt>
    <dgm:pt modelId="{A04AAECF-3577-420F-96D3-22A646C2EAB1}" type="sibTrans" cxnId="{22889807-27F3-4DB9-8628-C13C4E6FAB6B}">
      <dgm:prSet/>
      <dgm:spPr/>
      <dgm:t>
        <a:bodyPr/>
        <a:lstStyle/>
        <a:p>
          <a:endParaRPr lang="en-US"/>
        </a:p>
      </dgm:t>
    </dgm:pt>
    <dgm:pt modelId="{57BD33EE-D7D5-4D4C-8D2F-28A42E1116B5}">
      <dgm:prSet phldrT="[Text]" custT="1"/>
      <dgm:spPr/>
      <dgm:t>
        <a:bodyPr/>
        <a:lstStyle/>
        <a:p>
          <a:r>
            <a:rPr lang="en-US" sz="2400" b="1" dirty="0"/>
            <a:t>Social</a:t>
          </a:r>
        </a:p>
      </dgm:t>
    </dgm:pt>
    <dgm:pt modelId="{043B0E82-2E23-4A37-8D98-3CCDD9E010E1}" type="parTrans" cxnId="{B59DE6A7-028F-4B3B-B72E-EEFC4FA0A5F5}">
      <dgm:prSet/>
      <dgm:spPr/>
      <dgm:t>
        <a:bodyPr/>
        <a:lstStyle/>
        <a:p>
          <a:endParaRPr lang="en-US"/>
        </a:p>
      </dgm:t>
    </dgm:pt>
    <dgm:pt modelId="{CD4C3E7C-28D5-41B8-8EB4-0BBF837AAB7E}" type="sibTrans" cxnId="{B59DE6A7-028F-4B3B-B72E-EEFC4FA0A5F5}">
      <dgm:prSet/>
      <dgm:spPr/>
      <dgm:t>
        <a:bodyPr/>
        <a:lstStyle/>
        <a:p>
          <a:endParaRPr lang="en-US"/>
        </a:p>
      </dgm:t>
    </dgm:pt>
    <dgm:pt modelId="{FE639D4E-FD86-4074-BFC2-823D4382F8FF}">
      <dgm:prSet phldrT="[Text]" custT="1"/>
      <dgm:spPr/>
      <dgm:t>
        <a:bodyPr/>
        <a:lstStyle/>
        <a:p>
          <a:r>
            <a:rPr lang="en-US" sz="2400" b="1" dirty="0"/>
            <a:t>Creative</a:t>
          </a:r>
        </a:p>
      </dgm:t>
    </dgm:pt>
    <dgm:pt modelId="{7201B74F-F1EF-4AD0-8A7D-2D88EC4B5AD3}" type="parTrans" cxnId="{E2F9BB33-8F89-4625-82AF-E59D4CDC025B}">
      <dgm:prSet/>
      <dgm:spPr/>
      <dgm:t>
        <a:bodyPr/>
        <a:lstStyle/>
        <a:p>
          <a:endParaRPr lang="en-US"/>
        </a:p>
      </dgm:t>
    </dgm:pt>
    <dgm:pt modelId="{4F90A20B-138D-42F6-A0FF-FD215B3DB880}" type="sibTrans" cxnId="{E2F9BB33-8F89-4625-82AF-E59D4CDC025B}">
      <dgm:prSet/>
      <dgm:spPr/>
      <dgm:t>
        <a:bodyPr/>
        <a:lstStyle/>
        <a:p>
          <a:endParaRPr lang="en-US"/>
        </a:p>
      </dgm:t>
    </dgm:pt>
    <dgm:pt modelId="{50367260-0857-4ACB-8927-00E98899A4EC}">
      <dgm:prSet phldrT="[Text]" custT="1"/>
      <dgm:spPr/>
      <dgm:t>
        <a:bodyPr/>
        <a:lstStyle/>
        <a:p>
          <a:r>
            <a:rPr lang="en-US" sz="1800" b="1" dirty="0"/>
            <a:t>Accomplish Driven</a:t>
          </a:r>
        </a:p>
      </dgm:t>
    </dgm:pt>
    <dgm:pt modelId="{BC013354-47B6-4A07-8BED-2A6467E60AED}" type="parTrans" cxnId="{7053FC7A-38CA-45F6-B1F1-3F03AA8FB83B}">
      <dgm:prSet/>
      <dgm:spPr/>
      <dgm:t>
        <a:bodyPr/>
        <a:lstStyle/>
        <a:p>
          <a:endParaRPr lang="en-US"/>
        </a:p>
      </dgm:t>
    </dgm:pt>
    <dgm:pt modelId="{B4508BFB-2D52-43D6-8FD6-C28B500E055B}" type="sibTrans" cxnId="{7053FC7A-38CA-45F6-B1F1-3F03AA8FB83B}">
      <dgm:prSet/>
      <dgm:spPr/>
      <dgm:t>
        <a:bodyPr/>
        <a:lstStyle/>
        <a:p>
          <a:endParaRPr lang="en-US"/>
        </a:p>
      </dgm:t>
    </dgm:pt>
    <dgm:pt modelId="{8F27315D-7658-4569-9275-87A6B8048DC3}">
      <dgm:prSet phldrT="[Text]" custT="1"/>
      <dgm:spPr/>
      <dgm:t>
        <a:bodyPr/>
        <a:lstStyle/>
        <a:p>
          <a:r>
            <a:rPr lang="en-US" sz="2400" b="1" dirty="0"/>
            <a:t>Low Impact</a:t>
          </a:r>
        </a:p>
      </dgm:t>
    </dgm:pt>
    <dgm:pt modelId="{020DD408-B7D4-4527-8D91-7941CCA41F73}" type="parTrans" cxnId="{A6898FC1-DFBB-4585-9738-DEC4FD747580}">
      <dgm:prSet/>
      <dgm:spPr/>
      <dgm:t>
        <a:bodyPr/>
        <a:lstStyle/>
        <a:p>
          <a:endParaRPr lang="en-US"/>
        </a:p>
      </dgm:t>
    </dgm:pt>
    <dgm:pt modelId="{1C520DA0-D56D-4C1A-BBE9-B724F80C8F28}" type="sibTrans" cxnId="{A6898FC1-DFBB-4585-9738-DEC4FD747580}">
      <dgm:prSet/>
      <dgm:spPr/>
      <dgm:t>
        <a:bodyPr/>
        <a:lstStyle/>
        <a:p>
          <a:endParaRPr lang="en-US"/>
        </a:p>
      </dgm:t>
    </dgm:pt>
    <dgm:pt modelId="{E2F644C4-F6F9-4E36-B27D-2619A3C945E8}" type="pres">
      <dgm:prSet presAssocID="{27F060CC-0C63-45B3-B18D-1DFFFEB28F9F}" presName="cycle" presStyleCnt="0">
        <dgm:presLayoutVars>
          <dgm:dir/>
          <dgm:resizeHandles val="exact"/>
        </dgm:presLayoutVars>
      </dgm:prSet>
      <dgm:spPr/>
    </dgm:pt>
    <dgm:pt modelId="{130164F0-A241-40DD-B390-74EC8D130453}" type="pres">
      <dgm:prSet presAssocID="{DB1D42E6-BB1F-423E-86FD-E1329476235F}" presName="node" presStyleLbl="node1" presStyleIdx="0" presStyleCnt="5">
        <dgm:presLayoutVars>
          <dgm:bulletEnabled val="1"/>
        </dgm:presLayoutVars>
      </dgm:prSet>
      <dgm:spPr/>
    </dgm:pt>
    <dgm:pt modelId="{8EFBFCA1-5A89-4EAE-A4B2-C5661CCA891C}" type="pres">
      <dgm:prSet presAssocID="{DB1D42E6-BB1F-423E-86FD-E1329476235F}" presName="spNode" presStyleCnt="0"/>
      <dgm:spPr/>
    </dgm:pt>
    <dgm:pt modelId="{50A99708-24C2-4DE7-8A30-CE68BD94E491}" type="pres">
      <dgm:prSet presAssocID="{A04AAECF-3577-420F-96D3-22A646C2EAB1}" presName="sibTrans" presStyleLbl="sibTrans1D1" presStyleIdx="0" presStyleCnt="5"/>
      <dgm:spPr/>
    </dgm:pt>
    <dgm:pt modelId="{016790AC-068D-48A3-B2A0-2BA3B61A042A}" type="pres">
      <dgm:prSet presAssocID="{8F27315D-7658-4569-9275-87A6B8048DC3}" presName="node" presStyleLbl="node1" presStyleIdx="1" presStyleCnt="5">
        <dgm:presLayoutVars>
          <dgm:bulletEnabled val="1"/>
        </dgm:presLayoutVars>
      </dgm:prSet>
      <dgm:spPr/>
    </dgm:pt>
    <dgm:pt modelId="{0898B2C1-EACE-46AC-85FA-89E5F5C195ED}" type="pres">
      <dgm:prSet presAssocID="{8F27315D-7658-4569-9275-87A6B8048DC3}" presName="spNode" presStyleCnt="0"/>
      <dgm:spPr/>
    </dgm:pt>
    <dgm:pt modelId="{AED2A262-600A-4368-8275-F8865A12FD63}" type="pres">
      <dgm:prSet presAssocID="{1C520DA0-D56D-4C1A-BBE9-B724F80C8F28}" presName="sibTrans" presStyleLbl="sibTrans1D1" presStyleIdx="1" presStyleCnt="5"/>
      <dgm:spPr/>
    </dgm:pt>
    <dgm:pt modelId="{8672E8B8-B5E8-4574-BEB4-4D8ADBBF3B96}" type="pres">
      <dgm:prSet presAssocID="{57BD33EE-D7D5-4D4C-8D2F-28A42E1116B5}" presName="node" presStyleLbl="node1" presStyleIdx="2" presStyleCnt="5">
        <dgm:presLayoutVars>
          <dgm:bulletEnabled val="1"/>
        </dgm:presLayoutVars>
      </dgm:prSet>
      <dgm:spPr/>
    </dgm:pt>
    <dgm:pt modelId="{87485965-64DA-49CF-99E6-AD066752595F}" type="pres">
      <dgm:prSet presAssocID="{57BD33EE-D7D5-4D4C-8D2F-28A42E1116B5}" presName="spNode" presStyleCnt="0"/>
      <dgm:spPr/>
    </dgm:pt>
    <dgm:pt modelId="{75B019EA-9EA2-4A46-8F54-3D1F2F87853E}" type="pres">
      <dgm:prSet presAssocID="{CD4C3E7C-28D5-41B8-8EB4-0BBF837AAB7E}" presName="sibTrans" presStyleLbl="sibTrans1D1" presStyleIdx="2" presStyleCnt="5"/>
      <dgm:spPr/>
    </dgm:pt>
    <dgm:pt modelId="{81B15CDE-3169-4190-9FC3-32C6A1036F45}" type="pres">
      <dgm:prSet presAssocID="{FE639D4E-FD86-4074-BFC2-823D4382F8FF}" presName="node" presStyleLbl="node1" presStyleIdx="3" presStyleCnt="5">
        <dgm:presLayoutVars>
          <dgm:bulletEnabled val="1"/>
        </dgm:presLayoutVars>
      </dgm:prSet>
      <dgm:spPr/>
    </dgm:pt>
    <dgm:pt modelId="{BE45FBFA-852B-4DC5-9713-DAD6EEF6704D}" type="pres">
      <dgm:prSet presAssocID="{FE639D4E-FD86-4074-BFC2-823D4382F8FF}" presName="spNode" presStyleCnt="0"/>
      <dgm:spPr/>
    </dgm:pt>
    <dgm:pt modelId="{58BEEA24-3597-461B-B382-CF5C35372105}" type="pres">
      <dgm:prSet presAssocID="{4F90A20B-138D-42F6-A0FF-FD215B3DB880}" presName="sibTrans" presStyleLbl="sibTrans1D1" presStyleIdx="3" presStyleCnt="5"/>
      <dgm:spPr/>
    </dgm:pt>
    <dgm:pt modelId="{EFD8EFAF-74CB-4C61-B70B-4EC060E4DD10}" type="pres">
      <dgm:prSet presAssocID="{50367260-0857-4ACB-8927-00E98899A4EC}" presName="node" presStyleLbl="node1" presStyleIdx="4" presStyleCnt="5">
        <dgm:presLayoutVars>
          <dgm:bulletEnabled val="1"/>
        </dgm:presLayoutVars>
      </dgm:prSet>
      <dgm:spPr/>
    </dgm:pt>
    <dgm:pt modelId="{24CA6A39-D790-40AB-9606-117309AF7BAD}" type="pres">
      <dgm:prSet presAssocID="{50367260-0857-4ACB-8927-00E98899A4EC}" presName="spNode" presStyleCnt="0"/>
      <dgm:spPr/>
    </dgm:pt>
    <dgm:pt modelId="{D65CE9C4-DBF2-4D13-B328-57A5DF35DBF1}" type="pres">
      <dgm:prSet presAssocID="{B4508BFB-2D52-43D6-8FD6-C28B500E055B}" presName="sibTrans" presStyleLbl="sibTrans1D1" presStyleIdx="4" presStyleCnt="5"/>
      <dgm:spPr/>
    </dgm:pt>
  </dgm:ptLst>
  <dgm:cxnLst>
    <dgm:cxn modelId="{22889807-27F3-4DB9-8628-C13C4E6FAB6B}" srcId="{27F060CC-0C63-45B3-B18D-1DFFFEB28F9F}" destId="{DB1D42E6-BB1F-423E-86FD-E1329476235F}" srcOrd="0" destOrd="0" parTransId="{7E77035D-CE93-4A91-817B-A4D95FA44F96}" sibTransId="{A04AAECF-3577-420F-96D3-22A646C2EAB1}"/>
    <dgm:cxn modelId="{D8A6A120-D708-4D5C-AF8F-8808B0CDC55E}" type="presOf" srcId="{B4508BFB-2D52-43D6-8FD6-C28B500E055B}" destId="{D65CE9C4-DBF2-4D13-B328-57A5DF35DBF1}" srcOrd="0" destOrd="0" presId="urn:microsoft.com/office/officeart/2005/8/layout/cycle6"/>
    <dgm:cxn modelId="{0656092D-BAA1-4224-A105-3957E7B10E8F}" type="presOf" srcId="{A04AAECF-3577-420F-96D3-22A646C2EAB1}" destId="{50A99708-24C2-4DE7-8A30-CE68BD94E491}" srcOrd="0" destOrd="0" presId="urn:microsoft.com/office/officeart/2005/8/layout/cycle6"/>
    <dgm:cxn modelId="{BEC4D32D-097A-4967-A920-9D4E08342600}" type="presOf" srcId="{4F90A20B-138D-42F6-A0FF-FD215B3DB880}" destId="{58BEEA24-3597-461B-B382-CF5C35372105}" srcOrd="0" destOrd="0" presId="urn:microsoft.com/office/officeart/2005/8/layout/cycle6"/>
    <dgm:cxn modelId="{E2F9BB33-8F89-4625-82AF-E59D4CDC025B}" srcId="{27F060CC-0C63-45B3-B18D-1DFFFEB28F9F}" destId="{FE639D4E-FD86-4074-BFC2-823D4382F8FF}" srcOrd="3" destOrd="0" parTransId="{7201B74F-F1EF-4AD0-8A7D-2D88EC4B5AD3}" sibTransId="{4F90A20B-138D-42F6-A0FF-FD215B3DB880}"/>
    <dgm:cxn modelId="{5A128455-637E-4F3A-9FE9-E34560ACB873}" type="presOf" srcId="{57BD33EE-D7D5-4D4C-8D2F-28A42E1116B5}" destId="{8672E8B8-B5E8-4574-BEB4-4D8ADBBF3B96}" srcOrd="0" destOrd="0" presId="urn:microsoft.com/office/officeart/2005/8/layout/cycle6"/>
    <dgm:cxn modelId="{C646BF78-064B-4E50-8D2B-8DFE7607BB2D}" type="presOf" srcId="{FE639D4E-FD86-4074-BFC2-823D4382F8FF}" destId="{81B15CDE-3169-4190-9FC3-32C6A1036F45}" srcOrd="0" destOrd="0" presId="urn:microsoft.com/office/officeart/2005/8/layout/cycle6"/>
    <dgm:cxn modelId="{0A201379-7C13-4E9B-9C46-DD9DDBA2FBBA}" type="presOf" srcId="{27F060CC-0C63-45B3-B18D-1DFFFEB28F9F}" destId="{E2F644C4-F6F9-4E36-B27D-2619A3C945E8}" srcOrd="0" destOrd="0" presId="urn:microsoft.com/office/officeart/2005/8/layout/cycle6"/>
    <dgm:cxn modelId="{7053FC7A-38CA-45F6-B1F1-3F03AA8FB83B}" srcId="{27F060CC-0C63-45B3-B18D-1DFFFEB28F9F}" destId="{50367260-0857-4ACB-8927-00E98899A4EC}" srcOrd="4" destOrd="0" parTransId="{BC013354-47B6-4A07-8BED-2A6467E60AED}" sibTransId="{B4508BFB-2D52-43D6-8FD6-C28B500E055B}"/>
    <dgm:cxn modelId="{070D877B-44D5-48D0-AAB0-494A22D0EBD2}" type="presOf" srcId="{50367260-0857-4ACB-8927-00E98899A4EC}" destId="{EFD8EFAF-74CB-4C61-B70B-4EC060E4DD10}" srcOrd="0" destOrd="0" presId="urn:microsoft.com/office/officeart/2005/8/layout/cycle6"/>
    <dgm:cxn modelId="{C330ACA0-6728-4E92-B24A-714FF1903C3E}" type="presOf" srcId="{CD4C3E7C-28D5-41B8-8EB4-0BBF837AAB7E}" destId="{75B019EA-9EA2-4A46-8F54-3D1F2F87853E}" srcOrd="0" destOrd="0" presId="urn:microsoft.com/office/officeart/2005/8/layout/cycle6"/>
    <dgm:cxn modelId="{B59DE6A7-028F-4B3B-B72E-EEFC4FA0A5F5}" srcId="{27F060CC-0C63-45B3-B18D-1DFFFEB28F9F}" destId="{57BD33EE-D7D5-4D4C-8D2F-28A42E1116B5}" srcOrd="2" destOrd="0" parTransId="{043B0E82-2E23-4A37-8D98-3CCDD9E010E1}" sibTransId="{CD4C3E7C-28D5-41B8-8EB4-0BBF837AAB7E}"/>
    <dgm:cxn modelId="{A6898FC1-DFBB-4585-9738-DEC4FD747580}" srcId="{27F060CC-0C63-45B3-B18D-1DFFFEB28F9F}" destId="{8F27315D-7658-4569-9275-87A6B8048DC3}" srcOrd="1" destOrd="0" parTransId="{020DD408-B7D4-4527-8D91-7941CCA41F73}" sibTransId="{1C520DA0-D56D-4C1A-BBE9-B724F80C8F28}"/>
    <dgm:cxn modelId="{8FBDAED3-A7B3-401A-AB62-10E77605FCCF}" type="presOf" srcId="{DB1D42E6-BB1F-423E-86FD-E1329476235F}" destId="{130164F0-A241-40DD-B390-74EC8D130453}" srcOrd="0" destOrd="0" presId="urn:microsoft.com/office/officeart/2005/8/layout/cycle6"/>
    <dgm:cxn modelId="{FEF7F6EE-F866-4FBB-B041-2DE1F1C38CD6}" type="presOf" srcId="{1C520DA0-D56D-4C1A-BBE9-B724F80C8F28}" destId="{AED2A262-600A-4368-8275-F8865A12FD63}" srcOrd="0" destOrd="0" presId="urn:microsoft.com/office/officeart/2005/8/layout/cycle6"/>
    <dgm:cxn modelId="{00AB84EF-F20F-4124-A46D-73E11BEC0D6D}" type="presOf" srcId="{8F27315D-7658-4569-9275-87A6B8048DC3}" destId="{016790AC-068D-48A3-B2A0-2BA3B61A042A}" srcOrd="0" destOrd="0" presId="urn:microsoft.com/office/officeart/2005/8/layout/cycle6"/>
    <dgm:cxn modelId="{B5F0DF8B-B011-44D9-827A-E87E55543B1C}" type="presParOf" srcId="{E2F644C4-F6F9-4E36-B27D-2619A3C945E8}" destId="{130164F0-A241-40DD-B390-74EC8D130453}" srcOrd="0" destOrd="0" presId="urn:microsoft.com/office/officeart/2005/8/layout/cycle6"/>
    <dgm:cxn modelId="{66B355C4-A49F-4F81-BE40-B1B367604971}" type="presParOf" srcId="{E2F644C4-F6F9-4E36-B27D-2619A3C945E8}" destId="{8EFBFCA1-5A89-4EAE-A4B2-C5661CCA891C}" srcOrd="1" destOrd="0" presId="urn:microsoft.com/office/officeart/2005/8/layout/cycle6"/>
    <dgm:cxn modelId="{B32E08A3-2A43-44AC-8870-41C387585760}" type="presParOf" srcId="{E2F644C4-F6F9-4E36-B27D-2619A3C945E8}" destId="{50A99708-24C2-4DE7-8A30-CE68BD94E491}" srcOrd="2" destOrd="0" presId="urn:microsoft.com/office/officeart/2005/8/layout/cycle6"/>
    <dgm:cxn modelId="{30A152D3-2827-443D-B92E-C921801D8CD4}" type="presParOf" srcId="{E2F644C4-F6F9-4E36-B27D-2619A3C945E8}" destId="{016790AC-068D-48A3-B2A0-2BA3B61A042A}" srcOrd="3" destOrd="0" presId="urn:microsoft.com/office/officeart/2005/8/layout/cycle6"/>
    <dgm:cxn modelId="{C5E7B12A-9CC3-4C85-9021-DEC9189928B9}" type="presParOf" srcId="{E2F644C4-F6F9-4E36-B27D-2619A3C945E8}" destId="{0898B2C1-EACE-46AC-85FA-89E5F5C195ED}" srcOrd="4" destOrd="0" presId="urn:microsoft.com/office/officeart/2005/8/layout/cycle6"/>
    <dgm:cxn modelId="{D10AFA90-C3BB-4164-A30B-4B4DB0D03B60}" type="presParOf" srcId="{E2F644C4-F6F9-4E36-B27D-2619A3C945E8}" destId="{AED2A262-600A-4368-8275-F8865A12FD63}" srcOrd="5" destOrd="0" presId="urn:microsoft.com/office/officeart/2005/8/layout/cycle6"/>
    <dgm:cxn modelId="{5754BD23-2E61-49ED-98F0-56F738F238C5}" type="presParOf" srcId="{E2F644C4-F6F9-4E36-B27D-2619A3C945E8}" destId="{8672E8B8-B5E8-4574-BEB4-4D8ADBBF3B96}" srcOrd="6" destOrd="0" presId="urn:microsoft.com/office/officeart/2005/8/layout/cycle6"/>
    <dgm:cxn modelId="{F3302CD9-9662-455F-8E32-4722650EB42D}" type="presParOf" srcId="{E2F644C4-F6F9-4E36-B27D-2619A3C945E8}" destId="{87485965-64DA-49CF-99E6-AD066752595F}" srcOrd="7" destOrd="0" presId="urn:microsoft.com/office/officeart/2005/8/layout/cycle6"/>
    <dgm:cxn modelId="{0DC7F1D3-BCF7-4948-A349-31CFEBAFC2EC}" type="presParOf" srcId="{E2F644C4-F6F9-4E36-B27D-2619A3C945E8}" destId="{75B019EA-9EA2-4A46-8F54-3D1F2F87853E}" srcOrd="8" destOrd="0" presId="urn:microsoft.com/office/officeart/2005/8/layout/cycle6"/>
    <dgm:cxn modelId="{B0A9EA08-9FC2-4E66-90A6-EBBFB7A89692}" type="presParOf" srcId="{E2F644C4-F6F9-4E36-B27D-2619A3C945E8}" destId="{81B15CDE-3169-4190-9FC3-32C6A1036F45}" srcOrd="9" destOrd="0" presId="urn:microsoft.com/office/officeart/2005/8/layout/cycle6"/>
    <dgm:cxn modelId="{3256C6AF-B24C-4CDB-B2F7-22108546E36D}" type="presParOf" srcId="{E2F644C4-F6F9-4E36-B27D-2619A3C945E8}" destId="{BE45FBFA-852B-4DC5-9713-DAD6EEF6704D}" srcOrd="10" destOrd="0" presId="urn:microsoft.com/office/officeart/2005/8/layout/cycle6"/>
    <dgm:cxn modelId="{CD294D29-D7B6-499D-9039-C02694F254AF}" type="presParOf" srcId="{E2F644C4-F6F9-4E36-B27D-2619A3C945E8}" destId="{58BEEA24-3597-461B-B382-CF5C35372105}" srcOrd="11" destOrd="0" presId="urn:microsoft.com/office/officeart/2005/8/layout/cycle6"/>
    <dgm:cxn modelId="{1BD021C5-B81E-450B-B61A-7227D2ACAF3D}" type="presParOf" srcId="{E2F644C4-F6F9-4E36-B27D-2619A3C945E8}" destId="{EFD8EFAF-74CB-4C61-B70B-4EC060E4DD10}" srcOrd="12" destOrd="0" presId="urn:microsoft.com/office/officeart/2005/8/layout/cycle6"/>
    <dgm:cxn modelId="{21C0A50C-21B4-47B5-8F09-2600D87FB9B7}" type="presParOf" srcId="{E2F644C4-F6F9-4E36-B27D-2619A3C945E8}" destId="{24CA6A39-D790-40AB-9606-117309AF7BAD}" srcOrd="13" destOrd="0" presId="urn:microsoft.com/office/officeart/2005/8/layout/cycle6"/>
    <dgm:cxn modelId="{ACA901D0-3975-4BAB-BCE8-21A239119E55}" type="presParOf" srcId="{E2F644C4-F6F9-4E36-B27D-2619A3C945E8}" destId="{D65CE9C4-DBF2-4D13-B328-57A5DF35DBF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164F0-A241-40DD-B390-74EC8D130453}">
      <dsp:nvSpPr>
        <dsp:cNvPr id="0" name=""/>
        <dsp:cNvSpPr/>
      </dsp:nvSpPr>
      <dsp:spPr>
        <a:xfrm>
          <a:off x="2380505" y="2370"/>
          <a:ext cx="1334988" cy="8677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High Impact</a:t>
          </a:r>
        </a:p>
      </dsp:txBody>
      <dsp:txXfrm>
        <a:off x="2422865" y="44730"/>
        <a:ext cx="1250268" cy="783022"/>
      </dsp:txXfrm>
    </dsp:sp>
    <dsp:sp modelId="{50A99708-24C2-4DE7-8A30-CE68BD94E491}">
      <dsp:nvSpPr>
        <dsp:cNvPr id="0" name=""/>
        <dsp:cNvSpPr/>
      </dsp:nvSpPr>
      <dsp:spPr>
        <a:xfrm>
          <a:off x="1315405" y="436241"/>
          <a:ext cx="3465188" cy="3465188"/>
        </a:xfrm>
        <a:custGeom>
          <a:avLst/>
          <a:gdLst/>
          <a:ahLst/>
          <a:cxnLst/>
          <a:rect l="0" t="0" r="0" b="0"/>
          <a:pathLst>
            <a:path>
              <a:moveTo>
                <a:pt x="2409246" y="137594"/>
              </a:moveTo>
              <a:arcTo wR="1732594" hR="1732594" stAng="17579295" swAng="19599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6790AC-068D-48A3-B2A0-2BA3B61A042A}">
      <dsp:nvSpPr>
        <dsp:cNvPr id="0" name=""/>
        <dsp:cNvSpPr/>
      </dsp:nvSpPr>
      <dsp:spPr>
        <a:xfrm>
          <a:off x="4028301" y="1199563"/>
          <a:ext cx="1334988" cy="867742"/>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Low Impact</a:t>
          </a:r>
        </a:p>
      </dsp:txBody>
      <dsp:txXfrm>
        <a:off x="4070661" y="1241923"/>
        <a:ext cx="1250268" cy="783022"/>
      </dsp:txXfrm>
    </dsp:sp>
    <dsp:sp modelId="{AED2A262-600A-4368-8275-F8865A12FD63}">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6350" cap="flat" cmpd="sng" algn="ctr">
          <a:solidFill>
            <a:schemeClr val="accent2">
              <a:hueOff val="-363841"/>
              <a:satOff val="-20982"/>
              <a:lumOff val="2157"/>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72E8B8-B5E8-4574-BEB4-4D8ADBBF3B96}">
      <dsp:nvSpPr>
        <dsp:cNvPr id="0" name=""/>
        <dsp:cNvSpPr/>
      </dsp:nvSpPr>
      <dsp:spPr>
        <a:xfrm>
          <a:off x="3398899" y="3136663"/>
          <a:ext cx="1334988" cy="867742"/>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Social</a:t>
          </a:r>
        </a:p>
      </dsp:txBody>
      <dsp:txXfrm>
        <a:off x="3441259" y="3179023"/>
        <a:ext cx="1250268" cy="783022"/>
      </dsp:txXfrm>
    </dsp:sp>
    <dsp:sp modelId="{75B019EA-9EA2-4A46-8F54-3D1F2F87853E}">
      <dsp:nvSpPr>
        <dsp:cNvPr id="0" name=""/>
        <dsp:cNvSpPr/>
      </dsp:nvSpPr>
      <dsp:spPr>
        <a:xfrm>
          <a:off x="1315405" y="436241"/>
          <a:ext cx="3465188" cy="3465188"/>
        </a:xfrm>
        <a:custGeom>
          <a:avLst/>
          <a:gdLst/>
          <a:ahLst/>
          <a:cxnLst/>
          <a:rect l="0" t="0" r="0" b="0"/>
          <a:pathLst>
            <a:path>
              <a:moveTo>
                <a:pt x="2076618" y="3430690"/>
              </a:moveTo>
              <a:arcTo wR="1732594" hR="1732594" stAng="4712834" swAng="1374332"/>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B15CDE-3169-4190-9FC3-32C6A1036F45}">
      <dsp:nvSpPr>
        <dsp:cNvPr id="0" name=""/>
        <dsp:cNvSpPr/>
      </dsp:nvSpPr>
      <dsp:spPr>
        <a:xfrm>
          <a:off x="1362112" y="3136663"/>
          <a:ext cx="1334988" cy="867742"/>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Creative</a:t>
          </a:r>
        </a:p>
      </dsp:txBody>
      <dsp:txXfrm>
        <a:off x="1404472" y="3179023"/>
        <a:ext cx="1250268" cy="783022"/>
      </dsp:txXfrm>
    </dsp:sp>
    <dsp:sp modelId="{58BEEA24-3597-461B-B382-CF5C35372105}">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6350" cap="flat" cmpd="sng" algn="ctr">
          <a:solidFill>
            <a:schemeClr val="accent2">
              <a:hueOff val="-1091522"/>
              <a:satOff val="-62946"/>
              <a:lumOff val="6471"/>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D8EFAF-74CB-4C61-B70B-4EC060E4DD10}">
      <dsp:nvSpPr>
        <dsp:cNvPr id="0" name=""/>
        <dsp:cNvSpPr/>
      </dsp:nvSpPr>
      <dsp:spPr>
        <a:xfrm>
          <a:off x="732710" y="1199563"/>
          <a:ext cx="1334988" cy="86774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Accomplish Driven</a:t>
          </a:r>
        </a:p>
      </dsp:txBody>
      <dsp:txXfrm>
        <a:off x="775070" y="1241923"/>
        <a:ext cx="1250268" cy="783022"/>
      </dsp:txXfrm>
    </dsp:sp>
    <dsp:sp modelId="{D65CE9C4-DBF2-4D13-B328-57A5DF35DBF1}">
      <dsp:nvSpPr>
        <dsp:cNvPr id="0" name=""/>
        <dsp:cNvSpPr/>
      </dsp:nvSpPr>
      <dsp:spPr>
        <a:xfrm>
          <a:off x="1315405" y="436241"/>
          <a:ext cx="3465188" cy="3465188"/>
        </a:xfrm>
        <a:custGeom>
          <a:avLst/>
          <a:gdLst/>
          <a:ahLst/>
          <a:cxnLst/>
          <a:rect l="0" t="0" r="0" b="0"/>
          <a:pathLst>
            <a:path>
              <a:moveTo>
                <a:pt x="302072" y="755102"/>
              </a:moveTo>
              <a:arcTo wR="1732594" hR="1732594" stAng="12860714" swAng="195999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5F57-DE2F-4896-AD06-7FFD757813B8}" type="datetimeFigureOut">
              <a:rPr lang="en-AU" smtClean="0"/>
              <a:t>17/04/2020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7CC3-A3C6-4811-A48B-6400A6CDB4BC}" type="slidenum">
              <a:rPr lang="en-AU" smtClean="0"/>
              <a:t>‹#›</a:t>
            </a:fld>
            <a:endParaRPr lang="en-AU"/>
          </a:p>
        </p:txBody>
      </p:sp>
    </p:spTree>
    <p:extLst>
      <p:ext uri="{BB962C8B-B14F-4D97-AF65-F5344CB8AC3E}">
        <p14:creationId xmlns:p14="http://schemas.microsoft.com/office/powerpoint/2010/main" val="7373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psychology.com/learned-optimis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positivepsychology.com/emotional-intelligence-eq/" TargetMode="External"/><Relationship Id="rId4" Type="http://schemas.openxmlformats.org/officeDocument/2006/relationships/hyperlink" Target="https://positivepsychology.com/mihaly-csikszentmihalyi-father-of-flo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B833F-1AEE-4C26-81C1-29FE571FE7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1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three main types of stress: good stress, too much stress, and too little stress</a:t>
            </a:r>
          </a:p>
          <a:p>
            <a:endParaRPr lang="en-AU" dirty="0"/>
          </a:p>
          <a:p>
            <a:r>
              <a:rPr lang="en-AU" dirty="0"/>
              <a:t>The curve shows the relationship between behavioural efficiency and the level of stimulation/motivation an individual experiences.</a:t>
            </a:r>
          </a:p>
          <a:p>
            <a:r>
              <a:rPr lang="en-AU" dirty="0"/>
              <a:t>As shown, </a:t>
            </a:r>
            <a:r>
              <a:rPr lang="en-AU" b="1" dirty="0"/>
              <a:t>both too much and too little stimulation are a bad thing</a:t>
            </a:r>
            <a:r>
              <a:rPr lang="en-AU" b="0" dirty="0"/>
              <a:t>.</a:t>
            </a:r>
          </a:p>
          <a:p>
            <a:endParaRPr lang="en-AU" b="0" dirty="0"/>
          </a:p>
          <a:p>
            <a:r>
              <a:rPr lang="en-AU" b="0" dirty="0"/>
              <a:t>We all know the causes</a:t>
            </a:r>
            <a:r>
              <a:rPr lang="en-AU" b="0" baseline="0" dirty="0"/>
              <a:t> of stress:</a:t>
            </a:r>
          </a:p>
          <a:p>
            <a:endParaRPr lang="en-AU" b="0" baseline="0" dirty="0"/>
          </a:p>
          <a:p>
            <a:pPr marL="171450" indent="-171450">
              <a:buFont typeface="Arial" panose="020B0604020202020204" pitchFamily="34" charset="0"/>
              <a:buChar char="•"/>
            </a:pPr>
            <a:r>
              <a:rPr lang="en-AU" b="0" baseline="0" dirty="0"/>
              <a:t>Work</a:t>
            </a:r>
          </a:p>
          <a:p>
            <a:pPr marL="628650" lvl="1" indent="-171450">
              <a:buFont typeface="Arial" panose="020B0604020202020204" pitchFamily="34" charset="0"/>
              <a:buChar char="•"/>
            </a:pPr>
            <a:r>
              <a:rPr lang="en-AU" b="0" baseline="0" dirty="0"/>
              <a:t>Deadlines</a:t>
            </a:r>
          </a:p>
          <a:p>
            <a:pPr marL="628650" lvl="1" indent="-171450">
              <a:buFont typeface="Arial" panose="020B0604020202020204" pitchFamily="34" charset="0"/>
              <a:buChar char="•"/>
            </a:pPr>
            <a:r>
              <a:rPr lang="en-AU" b="0" baseline="0" dirty="0"/>
              <a:t>Co-workers</a:t>
            </a:r>
          </a:p>
          <a:p>
            <a:pPr marL="628650" lvl="1" indent="-171450">
              <a:buFont typeface="Arial" panose="020B0604020202020204" pitchFamily="34" charset="0"/>
              <a:buChar char="•"/>
            </a:pPr>
            <a:r>
              <a:rPr lang="en-AU" b="0" baseline="0" dirty="0"/>
              <a:t>Volume of work </a:t>
            </a:r>
          </a:p>
          <a:p>
            <a:pPr marL="628650" lvl="1" indent="-171450">
              <a:buFont typeface="Arial" panose="020B0604020202020204" pitchFamily="34" charset="0"/>
              <a:buChar char="•"/>
            </a:pPr>
            <a:r>
              <a:rPr lang="en-AU" b="0" baseline="0" dirty="0"/>
              <a:t>Funding</a:t>
            </a:r>
          </a:p>
          <a:p>
            <a:pPr marL="628650" lvl="1" indent="-171450">
              <a:buFont typeface="Arial" panose="020B0604020202020204" pitchFamily="34" charset="0"/>
              <a:buChar char="•"/>
            </a:pPr>
            <a:r>
              <a:rPr lang="en-AU" b="0" baseline="0" dirty="0"/>
              <a:t>Job security</a:t>
            </a:r>
          </a:p>
          <a:p>
            <a:pPr marL="628650" lvl="1" indent="-171450">
              <a:buFont typeface="Arial" panose="020B0604020202020204" pitchFamily="34" charset="0"/>
              <a:buChar char="•"/>
            </a:pPr>
            <a:r>
              <a:rPr lang="en-AU" b="0" baseline="0" dirty="0"/>
              <a:t>Relationships</a:t>
            </a:r>
          </a:p>
          <a:p>
            <a:pPr marL="457200" lvl="1"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Personal</a:t>
            </a:r>
          </a:p>
          <a:p>
            <a:pPr marL="628650" lvl="1" indent="-171450">
              <a:buFont typeface="Arial" panose="020B0604020202020204" pitchFamily="34" charset="0"/>
              <a:buChar char="•"/>
            </a:pPr>
            <a:r>
              <a:rPr lang="en-AU" b="0" baseline="0" dirty="0"/>
              <a:t>Partner</a:t>
            </a:r>
          </a:p>
          <a:p>
            <a:pPr marL="628650" lvl="1" indent="-171450">
              <a:buFont typeface="Arial" panose="020B0604020202020204" pitchFamily="34" charset="0"/>
              <a:buChar char="•"/>
            </a:pPr>
            <a:r>
              <a:rPr lang="en-AU" b="0" baseline="0" dirty="0"/>
              <a:t>Children </a:t>
            </a:r>
          </a:p>
          <a:p>
            <a:pPr marL="628650" lvl="1" indent="-171450">
              <a:buFont typeface="Arial" panose="020B0604020202020204" pitchFamily="34" charset="0"/>
              <a:buChar char="•"/>
            </a:pPr>
            <a:r>
              <a:rPr lang="en-AU" b="0" baseline="0" dirty="0"/>
              <a:t>Money </a:t>
            </a:r>
          </a:p>
          <a:p>
            <a:pPr marL="628650" lvl="1" indent="-171450">
              <a:buFont typeface="Arial" panose="020B0604020202020204" pitchFamily="34" charset="0"/>
              <a:buChar char="•"/>
            </a:pPr>
            <a:r>
              <a:rPr lang="en-AU" b="0" baseline="0" dirty="0"/>
              <a:t>Family </a:t>
            </a:r>
          </a:p>
          <a:p>
            <a:pPr marL="628650" lvl="1" indent="-171450">
              <a:buFont typeface="Arial" panose="020B0604020202020204" pitchFamily="34" charset="0"/>
              <a:buChar char="•"/>
            </a:pPr>
            <a:r>
              <a:rPr lang="en-AU" b="0" baseline="0" dirty="0"/>
              <a:t>Health </a:t>
            </a:r>
          </a:p>
          <a:p>
            <a:pPr marL="457200" lvl="1" indent="0">
              <a:buFont typeface="Arial" panose="020B0604020202020204" pitchFamily="34" charset="0"/>
              <a:buNone/>
            </a:pPr>
            <a:endParaRPr lang="en-AU" b="0" baseline="0" dirty="0"/>
          </a:p>
          <a:p>
            <a:pPr marL="457200" lvl="1" indent="0">
              <a:buFont typeface="Arial" panose="020B0604020202020204" pitchFamily="34" charset="0"/>
              <a:buNone/>
            </a:pPr>
            <a:r>
              <a:rPr lang="en-AU" b="0" baseline="0" dirty="0"/>
              <a:t>If you focus to much on the past, you are likely to be sad, if you focus too much on the future, you are likely to be anxious. What are you doing here and now?</a:t>
            </a:r>
          </a:p>
          <a:p>
            <a:pPr marL="457200" lvl="1" indent="0">
              <a:buFont typeface="Arial" panose="020B0604020202020204" pitchFamily="34" charset="0"/>
              <a:buNone/>
            </a:pPr>
            <a:endParaRPr lang="en-AU" b="0" baseline="0" dirty="0"/>
          </a:p>
          <a:p>
            <a:pPr marL="457200" lvl="1" indent="0">
              <a:buFont typeface="Arial" panose="020B0604020202020204" pitchFamily="34" charset="0"/>
              <a:buNone/>
            </a:pPr>
            <a:r>
              <a:rPr lang="en-AU" b="0" baseline="0" dirty="0"/>
              <a:t>Self-care and stress management needs to be done often and regularly. Think of it like brushing your teeth, if you don’t do a little bit a least once a day, the bad stuff starts to build up!</a:t>
            </a:r>
            <a:endParaRPr lang="en-AU" b="0" dirty="0"/>
          </a:p>
          <a:p>
            <a:endParaRPr lang="en-AU" b="0" dirty="0"/>
          </a:p>
          <a:p>
            <a:r>
              <a:rPr lang="en-AU" dirty="0"/>
              <a:t>Good stress:</a:t>
            </a:r>
            <a:r>
              <a:rPr lang="en-AU" b="1" dirty="0"/>
              <a:t> Eustress </a:t>
            </a:r>
            <a:r>
              <a:rPr lang="en-AU" b="0" dirty="0"/>
              <a:t>(middle section)</a:t>
            </a:r>
            <a:endParaRPr lang="en-AU" dirty="0"/>
          </a:p>
          <a:p>
            <a:pPr marL="171450" indent="-171450">
              <a:buFont typeface="Arial" panose="020B0604020202020204" pitchFamily="34" charset="0"/>
              <a:buChar char="•"/>
            </a:pPr>
            <a:r>
              <a:rPr lang="en-AU" sz="1100" dirty="0"/>
              <a:t>A good amount of challenge and resources</a:t>
            </a:r>
          </a:p>
          <a:p>
            <a:pPr marL="171450" indent="-171450">
              <a:buFont typeface="Arial" panose="020B0604020202020204" pitchFamily="34" charset="0"/>
              <a:buChar char="•"/>
            </a:pPr>
            <a:r>
              <a:rPr lang="en-AU" sz="1100" dirty="0"/>
              <a:t>Feeling energised, focused</a:t>
            </a:r>
          </a:p>
          <a:p>
            <a:pPr marL="171450" indent="-171450">
              <a:buFont typeface="Arial" panose="020B0604020202020204" pitchFamily="34" charset="0"/>
              <a:buChar char="•"/>
            </a:pPr>
            <a:r>
              <a:rPr lang="en-AU" sz="1100" dirty="0"/>
              <a:t>Improved creativity, learning,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In other words, productive levels of stress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Too much stress: </a:t>
            </a:r>
            <a:r>
              <a:rPr lang="en-AU" b="1" dirty="0"/>
              <a:t>Burnout </a:t>
            </a:r>
            <a:r>
              <a:rPr lang="en-AU" b="0" dirty="0"/>
              <a:t>(right section)</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Too much challenge, not enough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Too much stimulation (over long periods of time,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Can lead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Exhaustion</a:t>
            </a:r>
          </a:p>
          <a:p>
            <a:pPr marL="628650" lvl="1" indent="-171450">
              <a:buFont typeface="Arial" panose="020B0604020202020204" pitchFamily="34" charset="0"/>
              <a:buChar char="•"/>
            </a:pPr>
            <a:r>
              <a:rPr lang="en-AU" sz="1100" dirty="0"/>
              <a:t>Mental or physical health problems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Too little stress (or no stress): </a:t>
            </a:r>
            <a:r>
              <a:rPr lang="en-AU" b="1" dirty="0"/>
              <a:t>Rust-Out </a:t>
            </a:r>
            <a:r>
              <a:rPr lang="en-AU" b="0" dirty="0"/>
              <a:t>(left section)</a:t>
            </a:r>
            <a:endParaRPr lang="en-AU" dirty="0"/>
          </a:p>
          <a:p>
            <a:pPr marL="171450" indent="-171450">
              <a:buFont typeface="Arial" panose="020B0604020202020204" pitchFamily="34" charset="0"/>
              <a:buChar char="•"/>
            </a:pPr>
            <a:r>
              <a:rPr lang="en-AU" dirty="0"/>
              <a:t>Too many resources, not enough challenge</a:t>
            </a:r>
          </a:p>
          <a:p>
            <a:pPr marL="171450" indent="-171450">
              <a:buFont typeface="Arial" panose="020B0604020202020204" pitchFamily="34" charset="0"/>
              <a:buChar char="•"/>
            </a:pPr>
            <a:r>
              <a:rPr lang="en-AU" dirty="0"/>
              <a:t>Boredom, lack of engagement</a:t>
            </a:r>
          </a:p>
          <a:p>
            <a:pPr marL="171450" indent="-171450">
              <a:buFont typeface="Arial" panose="020B0604020202020204" pitchFamily="34" charset="0"/>
              <a:buChar char="•"/>
            </a:pPr>
            <a:r>
              <a:rPr lang="en-AU" dirty="0"/>
              <a:t>Lack of meaningful work</a:t>
            </a:r>
          </a:p>
          <a:p>
            <a:pPr marL="171450" indent="-171450">
              <a:buFont typeface="Arial" panose="020B0604020202020204" pitchFamily="34" charset="0"/>
              <a:buChar char="•"/>
            </a:pPr>
            <a:r>
              <a:rPr lang="en-AU" dirty="0"/>
              <a:t>‘Waste away, unchallenged and uninspired’</a:t>
            </a:r>
          </a:p>
          <a:p>
            <a:pPr marL="171450" indent="-171450">
              <a:buFont typeface="Arial" panose="020B0604020202020204" pitchFamily="34" charset="0"/>
              <a:buChar char="•"/>
            </a:pPr>
            <a:r>
              <a:rPr lang="en-AU" i="1" dirty="0"/>
              <a:t>Important to note: people experiencing rust-out can also feel quite stressed (by the lack of challenge or opportunities)</a:t>
            </a:r>
          </a:p>
          <a:p>
            <a:pPr marL="0" indent="0">
              <a:buFont typeface="Arial" panose="020B0604020202020204" pitchFamily="34" charset="0"/>
              <a:buNone/>
            </a:pPr>
            <a:endParaRPr lang="en-AU" dirty="0"/>
          </a:p>
          <a:p>
            <a:pPr marL="0" indent="0">
              <a:buFont typeface="Arial" panose="020B0604020202020204" pitchFamily="34" charset="0"/>
              <a:buNone/>
            </a:pPr>
            <a:r>
              <a:rPr lang="en-AU" i="1" dirty="0"/>
              <a:t>Where do you think you currently sit?</a:t>
            </a:r>
          </a:p>
          <a:p>
            <a:pPr marL="628650" lvl="1" indent="-171450">
              <a:buFont typeface="Arial" panose="020B0604020202020204" pitchFamily="34" charset="0"/>
              <a:buChar char="•"/>
            </a:pPr>
            <a:r>
              <a:rPr lang="en-AU" i="1" dirty="0"/>
              <a:t>In your work life?</a:t>
            </a:r>
          </a:p>
          <a:p>
            <a:pPr marL="628650" lvl="1" indent="-171450">
              <a:buFont typeface="Arial" panose="020B0604020202020204" pitchFamily="34" charset="0"/>
              <a:buChar char="•"/>
            </a:pPr>
            <a:r>
              <a:rPr lang="en-AU" i="1" dirty="0"/>
              <a:t>In your personal life?</a:t>
            </a:r>
          </a:p>
          <a:p>
            <a:endParaRPr lang="en-AU" dirty="0"/>
          </a:p>
        </p:txBody>
      </p:sp>
      <p:sp>
        <p:nvSpPr>
          <p:cNvPr id="4" name="Slide Number Placeholder 3"/>
          <p:cNvSpPr>
            <a:spLocks noGrp="1"/>
          </p:cNvSpPr>
          <p:nvPr>
            <p:ph type="sldNum" sz="quarter" idx="5"/>
          </p:nvPr>
        </p:nvSpPr>
        <p:spPr/>
        <p:txBody>
          <a:bodyPr/>
          <a:lstStyle/>
          <a:p>
            <a:fld id="{8AE57CC3-A3C6-4811-A48B-6400A6CDB4BC}" type="slidenum">
              <a:rPr lang="en-AU" smtClean="0"/>
              <a:t>5</a:t>
            </a:fld>
            <a:endParaRPr lang="en-AU"/>
          </a:p>
        </p:txBody>
      </p:sp>
    </p:spTree>
    <p:extLst>
      <p:ext uri="{BB962C8B-B14F-4D97-AF65-F5344CB8AC3E}">
        <p14:creationId xmlns:p14="http://schemas.microsoft.com/office/powerpoint/2010/main" val="31774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Perspective</a:t>
            </a:r>
            <a:r>
              <a:rPr lang="en-US" sz="1200" b="0" i="0" kern="1200" dirty="0">
                <a:solidFill>
                  <a:schemeClr val="tx1"/>
                </a:solidFill>
                <a:effectLst/>
                <a:latin typeface="+mn-lt"/>
                <a:ea typeface="+mn-ea"/>
                <a:cs typeface="+mn-cs"/>
              </a:rPr>
              <a:t> – try to see this time as unique and different, not necessarily bad, even if it something you didn’t necessarily choose</a:t>
            </a:r>
          </a:p>
          <a:p>
            <a:r>
              <a:rPr lang="en-US" sz="1200" b="1" i="0" kern="1200" dirty="0">
                <a:solidFill>
                  <a:schemeClr val="tx1"/>
                </a:solidFill>
                <a:effectLst/>
                <a:latin typeface="+mn-lt"/>
                <a:ea typeface="+mn-ea"/>
                <a:cs typeface="+mn-cs"/>
              </a:rPr>
              <a:t>Connection</a:t>
            </a:r>
            <a:r>
              <a:rPr lang="en-US" sz="1200" b="0" i="0" kern="1200" dirty="0">
                <a:solidFill>
                  <a:schemeClr val="tx1"/>
                </a:solidFill>
                <a:effectLst/>
                <a:latin typeface="+mn-lt"/>
                <a:ea typeface="+mn-ea"/>
                <a:cs typeface="+mn-cs"/>
              </a:rPr>
              <a:t> – think of creative ways to stay connected with others, including social media, email and phone</a:t>
            </a:r>
          </a:p>
          <a:p>
            <a:r>
              <a:rPr lang="en-US" sz="1200" b="0" i="0" kern="1200" dirty="0">
                <a:solidFill>
                  <a:schemeClr val="tx1"/>
                </a:solidFill>
                <a:effectLst/>
                <a:latin typeface="+mn-lt"/>
                <a:ea typeface="+mn-ea"/>
                <a:cs typeface="+mn-cs"/>
              </a:rPr>
              <a:t>Be generous to others – giving to others in times of need not only helps the recipient, it enhances your wellbeing too. Is there a way to help others around you?</a:t>
            </a:r>
          </a:p>
          <a:p>
            <a:r>
              <a:rPr lang="en-US" sz="1200" b="0" i="0" kern="1200" dirty="0">
                <a:solidFill>
                  <a:schemeClr val="tx1"/>
                </a:solidFill>
                <a:effectLst/>
                <a:latin typeface="+mn-lt"/>
                <a:ea typeface="+mn-ea"/>
                <a:cs typeface="+mn-cs"/>
              </a:rPr>
              <a:t>Stay connected with your values. Don’t let fear or anxiety drive your interactions with others. We are all in this together!</a:t>
            </a:r>
          </a:p>
          <a:p>
            <a:r>
              <a:rPr lang="en-US" sz="1200" b="1" i="0" kern="1200" dirty="0">
                <a:solidFill>
                  <a:schemeClr val="tx1"/>
                </a:solidFill>
                <a:effectLst/>
                <a:latin typeface="+mn-lt"/>
                <a:ea typeface="+mn-ea"/>
                <a:cs typeface="+mn-cs"/>
              </a:rPr>
              <a:t>Daily routine </a:t>
            </a:r>
            <a:r>
              <a:rPr lang="en-US" sz="1200" b="0" i="0" kern="1200" dirty="0">
                <a:solidFill>
                  <a:schemeClr val="tx1"/>
                </a:solidFill>
                <a:effectLst/>
                <a:latin typeface="+mn-lt"/>
                <a:ea typeface="+mn-ea"/>
                <a:cs typeface="+mn-cs"/>
              </a:rPr>
              <a:t>– create a routine that </a:t>
            </a:r>
            <a:r>
              <a:rPr lang="en-US" sz="1200" b="0" i="0" kern="1200" dirty="0" err="1">
                <a:solidFill>
                  <a:schemeClr val="tx1"/>
                </a:solidFill>
                <a:effectLst/>
                <a:latin typeface="+mn-lt"/>
                <a:ea typeface="+mn-ea"/>
                <a:cs typeface="+mn-cs"/>
              </a:rPr>
              <a:t>prioritises</a:t>
            </a:r>
            <a:r>
              <a:rPr lang="en-US" sz="1200" b="0" i="0" kern="1200" dirty="0">
                <a:solidFill>
                  <a:schemeClr val="tx1"/>
                </a:solidFill>
                <a:effectLst/>
                <a:latin typeface="+mn-lt"/>
                <a:ea typeface="+mn-ea"/>
                <a:cs typeface="+mn-cs"/>
              </a:rPr>
              <a:t> things you enjoy and even things you have been meaning to do but haven’t had enough time. Read that book, watch that show, take up that new hobby.</a:t>
            </a:r>
          </a:p>
          <a:p>
            <a:r>
              <a:rPr lang="en-US" sz="1200" b="0" i="0" kern="1200" dirty="0">
                <a:solidFill>
                  <a:schemeClr val="tx1"/>
                </a:solidFill>
                <a:effectLst/>
                <a:latin typeface="+mn-lt"/>
                <a:ea typeface="+mn-ea"/>
                <a:cs typeface="+mn-cs"/>
              </a:rPr>
              <a:t>Try to see this as a new and unusual period that might even have some benefits.</a:t>
            </a:r>
          </a:p>
          <a:p>
            <a:r>
              <a:rPr lang="en-US" sz="1200" b="0" i="0" kern="1200" dirty="0">
                <a:solidFill>
                  <a:schemeClr val="tx1"/>
                </a:solidFill>
                <a:effectLst/>
                <a:latin typeface="+mn-lt"/>
                <a:ea typeface="+mn-ea"/>
                <a:cs typeface="+mn-cs"/>
              </a:rPr>
              <a:t>Limit your exposure to news and media. Perhaps choose specific times of day when you will get updates, and ensure they are from reputable and reliable sources.</a:t>
            </a:r>
          </a:p>
          <a:p>
            <a:endParaRPr lang="en-AU" dirty="0"/>
          </a:p>
        </p:txBody>
      </p:sp>
      <p:sp>
        <p:nvSpPr>
          <p:cNvPr id="4" name="Slide Number Placeholder 3"/>
          <p:cNvSpPr>
            <a:spLocks noGrp="1"/>
          </p:cNvSpPr>
          <p:nvPr>
            <p:ph type="sldNum" sz="quarter" idx="5"/>
          </p:nvPr>
        </p:nvSpPr>
        <p:spPr/>
        <p:txBody>
          <a:bodyPr/>
          <a:lstStyle/>
          <a:p>
            <a:fld id="{8AE57CC3-A3C6-4811-A48B-6400A6CDB4BC}" type="slidenum">
              <a:rPr lang="en-AU" smtClean="0"/>
              <a:t>10</a:t>
            </a:fld>
            <a:endParaRPr lang="en-AU"/>
          </a:p>
        </p:txBody>
      </p:sp>
    </p:spTree>
    <p:extLst>
      <p:ext uri="{BB962C8B-B14F-4D97-AF65-F5344CB8AC3E}">
        <p14:creationId xmlns:p14="http://schemas.microsoft.com/office/powerpoint/2010/main" val="281516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(108)</a:t>
            </a:r>
          </a:p>
          <a:p>
            <a:endParaRPr lang="en-AU" dirty="0"/>
          </a:p>
          <a:p>
            <a:r>
              <a:rPr lang="en-AU" dirty="0"/>
              <a:t>VIDEO - Locus of Control </a:t>
            </a:r>
          </a:p>
          <a:p>
            <a:endParaRPr lang="en-AU" dirty="0"/>
          </a:p>
          <a:p>
            <a:r>
              <a:rPr lang="en-AU" dirty="0"/>
              <a:t>Internal Locus = Empowered</a:t>
            </a:r>
          </a:p>
          <a:p>
            <a:r>
              <a:rPr lang="en-AU" dirty="0"/>
              <a:t>External Locus = Disempowered</a:t>
            </a:r>
          </a:p>
          <a:p>
            <a:endParaRPr lang="en-AU" dirty="0"/>
          </a:p>
          <a:p>
            <a:endParaRPr lang="en-AU" dirty="0"/>
          </a:p>
          <a:p>
            <a:r>
              <a:rPr lang="en-AU" dirty="0"/>
              <a:t>Does Locus of Control looks similar to something else we’ve discussed?</a:t>
            </a:r>
          </a:p>
          <a:p>
            <a:r>
              <a:rPr lang="en-AU" dirty="0"/>
              <a:t>Perhaps the Choice Map?</a:t>
            </a:r>
          </a:p>
          <a:p>
            <a:endParaRPr lang="en-AU" dirty="0"/>
          </a:p>
        </p:txBody>
      </p:sp>
      <p:sp>
        <p:nvSpPr>
          <p:cNvPr id="4" name="Slide Number Placeholder 3"/>
          <p:cNvSpPr>
            <a:spLocks noGrp="1"/>
          </p:cNvSpPr>
          <p:nvPr>
            <p:ph type="sldNum" sz="quarter" idx="10"/>
          </p:nvPr>
        </p:nvSpPr>
        <p:spPr/>
        <p:txBody>
          <a:bodyPr/>
          <a:lstStyle/>
          <a:p>
            <a:fld id="{5913C9FC-778A-42C1-B582-DBA4B12FAE40}" type="slidenum">
              <a:rPr lang="en-AU" smtClean="0"/>
              <a:t>12</a:t>
            </a:fld>
            <a:endParaRPr lang="en-AU"/>
          </a:p>
        </p:txBody>
      </p:sp>
    </p:spTree>
    <p:extLst>
      <p:ext uri="{BB962C8B-B14F-4D97-AF65-F5344CB8AC3E}">
        <p14:creationId xmlns:p14="http://schemas.microsoft.com/office/powerpoint/2010/main" val="6900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Positive Emotion: </a:t>
            </a:r>
            <a:r>
              <a:rPr lang="en-US" sz="1200" b="0" i="0" kern="1200" dirty="0">
                <a:solidFill>
                  <a:schemeClr val="tx1"/>
                </a:solidFill>
                <a:effectLst/>
                <a:latin typeface="+mn-lt"/>
                <a:ea typeface="+mn-ea"/>
                <a:cs typeface="+mn-cs"/>
              </a:rPr>
              <a:t>This element is, perhaps, the most obvious connection to happiness. Focusing on positive emotions is more than smiling: it is the ability to remain </a:t>
            </a:r>
            <a:r>
              <a:rPr lang="en-US" sz="1200" b="1" i="0" u="none" strike="noStrike" kern="1200" dirty="0">
                <a:solidFill>
                  <a:schemeClr val="tx1"/>
                </a:solidFill>
                <a:effectLst/>
                <a:latin typeface="+mn-lt"/>
                <a:ea typeface="+mn-ea"/>
                <a:cs typeface="+mn-cs"/>
                <a:hlinkClick r:id="rId3"/>
              </a:rPr>
              <a:t>optimistic</a:t>
            </a:r>
            <a:r>
              <a:rPr lang="en-US" sz="1200" b="0" i="0" kern="1200" dirty="0">
                <a:solidFill>
                  <a:schemeClr val="tx1"/>
                </a:solidFill>
                <a:effectLst/>
                <a:latin typeface="+mn-lt"/>
                <a:ea typeface="+mn-ea"/>
                <a:cs typeface="+mn-cs"/>
              </a:rPr>
              <a:t> and view one’s past, present, and future from a constructive perspective.</a:t>
            </a:r>
          </a:p>
          <a:p>
            <a:r>
              <a:rPr lang="en-US" sz="1200" b="0" i="0" kern="1200" dirty="0">
                <a:solidFill>
                  <a:schemeClr val="tx1"/>
                </a:solidFill>
                <a:effectLst/>
                <a:latin typeface="+mn-lt"/>
                <a:ea typeface="+mn-ea"/>
                <a:cs typeface="+mn-cs"/>
              </a:rPr>
              <a:t>A positive view can help in relationships and work, and inspire others to be more creative and take more chances. In everyone’s life, there are highs and lows; focusing on “the lows” does increase your chances of developing depression, although the equation for depression is very complicated.</a:t>
            </a:r>
          </a:p>
          <a:p>
            <a:endParaRPr lang="en-AU" dirty="0"/>
          </a:p>
          <a:p>
            <a:r>
              <a:rPr lang="en-AU" b="1" dirty="0"/>
              <a:t>Engagement: </a:t>
            </a:r>
            <a:r>
              <a:rPr lang="en-US" sz="1200" b="0" i="0" kern="1200" dirty="0">
                <a:solidFill>
                  <a:schemeClr val="tx1"/>
                </a:solidFill>
                <a:effectLst/>
                <a:latin typeface="+mn-lt"/>
                <a:ea typeface="+mn-ea"/>
                <a:cs typeface="+mn-cs"/>
              </a:rPr>
              <a:t>Activities that meet our need for engagement flood the body with positive neurotransmitters and hormones that elevate one’s sense of well-being. This engagement helps us remain present, as well as synthesize the activities where we find calm, focus, and joy.</a:t>
            </a:r>
          </a:p>
          <a:p>
            <a:r>
              <a:rPr lang="en-US" sz="1200" b="0" i="0" kern="1200" dirty="0">
                <a:solidFill>
                  <a:schemeClr val="tx1"/>
                </a:solidFill>
                <a:effectLst/>
                <a:latin typeface="+mn-lt"/>
                <a:ea typeface="+mn-ea"/>
                <a:cs typeface="+mn-cs"/>
              </a:rPr>
              <a:t>People find enjoyment in different things, whether it’s playing an instrument, playing a sport, dancing, working on an interesting project at work or even just a hobby.</a:t>
            </a:r>
          </a:p>
          <a:p>
            <a:r>
              <a:rPr lang="en-US" sz="1200" b="0" i="0" kern="1200" dirty="0">
                <a:solidFill>
                  <a:schemeClr val="tx1"/>
                </a:solidFill>
                <a:effectLst/>
                <a:latin typeface="+mn-lt"/>
                <a:ea typeface="+mn-ea"/>
                <a:cs typeface="+mn-cs"/>
              </a:rPr>
              <a:t>When time truly “flies by” during an activity, it is likely because the people involved were experiencing this sense of engagement.</a:t>
            </a:r>
          </a:p>
          <a:p>
            <a:r>
              <a:rPr lang="en-US" sz="1200" b="0" i="0" kern="1200" dirty="0">
                <a:solidFill>
                  <a:schemeClr val="tx1"/>
                </a:solidFill>
                <a:effectLst/>
                <a:latin typeface="+mn-lt"/>
                <a:ea typeface="+mn-ea"/>
                <a:cs typeface="+mn-cs"/>
              </a:rPr>
              <a:t>We all need something in our lives that absorbs us into the current moment, creating a ‘</a:t>
            </a:r>
            <a:r>
              <a:rPr lang="en-US" sz="1200" b="1" i="0" u="none" strike="noStrike" kern="1200" dirty="0">
                <a:solidFill>
                  <a:schemeClr val="tx1"/>
                </a:solidFill>
                <a:effectLst/>
                <a:latin typeface="+mn-lt"/>
                <a:ea typeface="+mn-ea"/>
                <a:cs typeface="+mn-cs"/>
                <a:hlinkClick r:id="rId4"/>
              </a:rPr>
              <a:t>flow</a:t>
            </a:r>
            <a:r>
              <a:rPr lang="en-US" sz="1200" b="0" i="0" kern="1200" dirty="0">
                <a:solidFill>
                  <a:schemeClr val="tx1"/>
                </a:solidFill>
                <a:effectLst/>
                <a:latin typeface="+mn-lt"/>
                <a:ea typeface="+mn-ea"/>
                <a:cs typeface="+mn-cs"/>
              </a:rPr>
              <a:t>’ of blissful immersion into the task or activity. This type of ‘flow’ of engagement stretches our intelligence, skills, and </a:t>
            </a:r>
            <a:r>
              <a:rPr lang="en-US" sz="1200" b="1" i="0" u="none" strike="noStrike" kern="1200" dirty="0">
                <a:solidFill>
                  <a:schemeClr val="tx1"/>
                </a:solidFill>
                <a:effectLst/>
                <a:latin typeface="+mn-lt"/>
                <a:ea typeface="+mn-ea"/>
                <a:cs typeface="+mn-cs"/>
                <a:hlinkClick r:id="rId5"/>
              </a:rPr>
              <a:t>emotional capabilities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Relationships:</a:t>
            </a:r>
            <a:r>
              <a:rPr lang="en-US" sz="1200" b="0" i="0" kern="1200" dirty="0">
                <a:solidFill>
                  <a:schemeClr val="tx1"/>
                </a:solidFill>
                <a:effectLst/>
                <a:latin typeface="+mn-lt"/>
                <a:ea typeface="+mn-ea"/>
                <a:cs typeface="+mn-cs"/>
              </a:rPr>
              <a:t> Relationships and social connections are crucial to meaningful lives.</a:t>
            </a:r>
          </a:p>
          <a:p>
            <a:r>
              <a:rPr lang="en-US" sz="1200" b="0" i="0" kern="1200" dirty="0">
                <a:solidFill>
                  <a:schemeClr val="tx1"/>
                </a:solidFill>
                <a:effectLst/>
                <a:latin typeface="+mn-lt"/>
                <a:ea typeface="+mn-ea"/>
                <a:cs typeface="+mn-cs"/>
              </a:rPr>
              <a:t>Too often, the pursuit of happiness has this Western bias of “individuality” where each person steers their personal happiness ship to shore. This is not realistic. We are social animals who are hard-wired to bond and depend on other humans. Hence, the basic need for healthy relationships.</a:t>
            </a:r>
          </a:p>
          <a:p>
            <a:r>
              <a:rPr lang="en-US" sz="1200" b="0" i="0" kern="1200" dirty="0">
                <a:solidFill>
                  <a:schemeClr val="tx1"/>
                </a:solidFill>
                <a:effectLst/>
                <a:latin typeface="+mn-lt"/>
                <a:ea typeface="+mn-ea"/>
                <a:cs typeface="+mn-cs"/>
              </a:rPr>
              <a:t>We thrive on connections that promote love, intimacy, and a strong emotional and physical interaction with other humans. Positive relationships with one’s parents, siblings, peers, coworkers, and friends is a key ingredient to overall joy. Strong relationships also provide support in difficult times that require resilience.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Meaning:</a:t>
            </a:r>
            <a:r>
              <a:rPr lang="en-US" sz="1200" b="0" i="0" kern="1200" dirty="0">
                <a:solidFill>
                  <a:schemeClr val="tx1"/>
                </a:solidFill>
                <a:effectLst/>
                <a:latin typeface="+mn-lt"/>
                <a:ea typeface="+mn-ea"/>
                <a:cs typeface="+mn-cs"/>
              </a:rPr>
              <a:t> Having an answer as to “why are we on this earth?” is a key ingredient that can drive us towards fulfillment.</a:t>
            </a:r>
          </a:p>
          <a:p>
            <a:r>
              <a:rPr lang="en-US" sz="1200" b="0" i="0" kern="1200" dirty="0">
                <a:solidFill>
                  <a:schemeClr val="tx1"/>
                </a:solidFill>
                <a:effectLst/>
                <a:latin typeface="+mn-lt"/>
                <a:ea typeface="+mn-ea"/>
                <a:cs typeface="+mn-cs"/>
              </a:rPr>
              <a:t>Religion and spirituality provide many people with meaning, as can working for a good company, raising children, volunteering for a greater cause, and expressing ourselves creatively.</a:t>
            </a:r>
          </a:p>
          <a:p>
            <a:r>
              <a:rPr lang="en-US" sz="1200" b="0" i="0" kern="1200" dirty="0">
                <a:solidFill>
                  <a:schemeClr val="tx1"/>
                </a:solidFill>
                <a:effectLst/>
                <a:latin typeface="+mn-lt"/>
                <a:ea typeface="+mn-ea"/>
                <a:cs typeface="+mn-cs"/>
              </a:rPr>
              <a:t>Unfortunately, the media worships glamour and the pursuit of material wealth, impacting many people to feel like money is the gateway to happiness. While we do need money to pay for basic needs, once those basic needs are met and financial stress is not an issue, money is not what provides people with happiness.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Accomplishments:</a:t>
            </a:r>
            <a:r>
              <a:rPr lang="en-US" sz="1200" b="0" i="0" kern="1200" dirty="0">
                <a:solidFill>
                  <a:schemeClr val="tx1"/>
                </a:solidFill>
                <a:effectLst/>
                <a:latin typeface="+mn-lt"/>
                <a:ea typeface="+mn-ea"/>
                <a:cs typeface="+mn-cs"/>
              </a:rPr>
              <a:t> Having goals and ambition in life can help us to achieve things that can give us a sense of accomplishment. You should make realistic goals that can be met and just putting in the effort to achieving those goals can already give you a sense of satisfaction when you finally achieve those goals a sense of pride and fulfillment will be reached.</a:t>
            </a:r>
          </a:p>
          <a:p>
            <a:r>
              <a:rPr lang="en-US" sz="1200" b="0" i="0" kern="1200" dirty="0">
                <a:solidFill>
                  <a:schemeClr val="tx1"/>
                </a:solidFill>
                <a:effectLst/>
                <a:latin typeface="+mn-lt"/>
                <a:ea typeface="+mn-ea"/>
                <a:cs typeface="+mn-cs"/>
              </a:rPr>
              <a:t>Having accomplishments in life is important to push ourselves to thrive and flourish.</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8AE57CC3-A3C6-4811-A48B-6400A6CDB4BC}" type="slidenum">
              <a:rPr lang="en-AU" smtClean="0"/>
              <a:t>16</a:t>
            </a:fld>
            <a:endParaRPr lang="en-AU"/>
          </a:p>
        </p:txBody>
      </p:sp>
    </p:spTree>
    <p:extLst>
      <p:ext uri="{BB962C8B-B14F-4D97-AF65-F5344CB8AC3E}">
        <p14:creationId xmlns:p14="http://schemas.microsoft.com/office/powerpoint/2010/main" val="396297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3C4C-EDC4-4E7E-BD07-007EA8D5B3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32AE0CC-B639-40B5-914C-225B287D9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D081123-5667-4EAD-BB47-C1A6F7416491}"/>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DCFF9CEC-F46E-4126-976E-B596CDFB4A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C7B556-F276-4473-82B0-4F648104A600}"/>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31806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A87C-CF30-4799-AD80-95CC2CD784A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ADA1C2-DF9C-46B4-B746-6AA5504F2C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207C81-645E-4439-8949-D4D4C15E88C1}"/>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BA1C685B-EC58-4826-83E1-F1419403D3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D4C036-D121-4DB5-8685-9D33D9B69EFB}"/>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20690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7E0-A2CD-4CE9-AF17-15A9757FD0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48D10D-0D71-4FFD-A63A-15D79AC901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3D1238-63A7-4DA7-B791-EACCB63AECA4}"/>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4EE351F9-C7B8-4E92-A526-90676BB210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B13442-60A1-467B-A8ED-1B3BAA8B3F81}"/>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109256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30E5-D38C-4E1E-BFFB-37D34B5F31F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9F0615-F6C3-4ED6-9FAF-392B819EA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04BDDC-5FD6-48DE-AAEC-0FFBB6EC9604}"/>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9036908E-9035-4477-9775-F927F2F42D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B84D53-270D-4CDD-8D51-933EF2F47D0B}"/>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8181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5163-574D-4973-A330-1AD321688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87A28B-E620-474D-A90B-35CD5095D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112375-AAFF-45F1-B2CE-27F7946F122D}"/>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4C18E912-C471-4E02-A131-6FB1B3538D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5F0877-6CBF-4991-9BC0-1029533BCF5E}"/>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114764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1E2A-12AC-45B2-89B6-D2A283044D3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8280EB-919B-44BE-92C1-8890F490FD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84F984-43D7-444D-AD4F-0E3282FC6B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8A22AB-EE8A-4453-8D2B-5B32E49A9E79}"/>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6" name="Footer Placeholder 5">
            <a:extLst>
              <a:ext uri="{FF2B5EF4-FFF2-40B4-BE49-F238E27FC236}">
                <a16:creationId xmlns:a16="http://schemas.microsoft.com/office/drawing/2014/main" id="{FF33DDA6-DAC0-4675-9EB4-1C51ECF8FF6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858F168-B728-4E25-B000-B75F3EC64B05}"/>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277397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15BE-96B0-42A1-BE9C-BC856606FF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5963F8-148F-416B-8A0C-F7700889A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911773-E8CE-48AF-97AE-84F3EAD9E1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82EC349-E32C-42B2-A80B-D6BDDEE79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F31E58-E64E-43A1-A65E-73A46765EB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02EF13-8164-4DDC-B1D3-7EA18A630B5C}"/>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8" name="Footer Placeholder 7">
            <a:extLst>
              <a:ext uri="{FF2B5EF4-FFF2-40B4-BE49-F238E27FC236}">
                <a16:creationId xmlns:a16="http://schemas.microsoft.com/office/drawing/2014/main" id="{610CB277-8EFC-483D-AB33-27548B31D77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82DBDA9-5239-46B7-8249-9A265FDFC47A}"/>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325899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F5F-499E-42EC-AFFA-BAC5C76960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CD38D6D-5E25-49FC-BA03-DD0782528C09}"/>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4" name="Footer Placeholder 3">
            <a:extLst>
              <a:ext uri="{FF2B5EF4-FFF2-40B4-BE49-F238E27FC236}">
                <a16:creationId xmlns:a16="http://schemas.microsoft.com/office/drawing/2014/main" id="{1EBBCAF1-91CA-4E42-A70A-19D0C2E867A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21A963D-2FE6-46F2-AFB3-E46F895B0885}"/>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22478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2E886-A99B-489C-8A91-E7F3CE6F9289}"/>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3" name="Footer Placeholder 2">
            <a:extLst>
              <a:ext uri="{FF2B5EF4-FFF2-40B4-BE49-F238E27FC236}">
                <a16:creationId xmlns:a16="http://schemas.microsoft.com/office/drawing/2014/main" id="{1C624B93-91D3-4073-A1A9-1A0F727F39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017AD7-C7CD-4A4A-8CAA-A7C155D113EA}"/>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402167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4F68-C3A0-4A45-B140-A078C618A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87C9565-18F2-426C-8CFB-7148B5743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7A7EA27-82C2-43DE-B045-4445C53C3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A5F978-C9FF-4AAA-9CDE-7A4EDF623962}"/>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6" name="Footer Placeholder 5">
            <a:extLst>
              <a:ext uri="{FF2B5EF4-FFF2-40B4-BE49-F238E27FC236}">
                <a16:creationId xmlns:a16="http://schemas.microsoft.com/office/drawing/2014/main" id="{D89332C6-CB84-4AE9-BAB5-CB2685DD9E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1C321F-4DEF-4607-80FC-2D1527EE2F0D}"/>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24168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FDA0-4EB3-41A4-8DB0-146F2432C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A466C77-B84A-4EA0-A165-AF2D35B1C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B2782BB-3E39-4603-9CB3-E05DF4F27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820B72-9793-4B79-94FA-786FDA2725C9}"/>
              </a:ext>
            </a:extLst>
          </p:cNvPr>
          <p:cNvSpPr>
            <a:spLocks noGrp="1"/>
          </p:cNvSpPr>
          <p:nvPr>
            <p:ph type="dt" sz="half" idx="10"/>
          </p:nvPr>
        </p:nvSpPr>
        <p:spPr/>
        <p:txBody>
          <a:bodyPr/>
          <a:lstStyle/>
          <a:p>
            <a:fld id="{90EA925B-EB72-4A38-A779-B845A2B9577D}" type="datetimeFigureOut">
              <a:rPr lang="en-AU" smtClean="0"/>
              <a:t>17/04/2020</a:t>
            </a:fld>
            <a:endParaRPr lang="en-AU"/>
          </a:p>
        </p:txBody>
      </p:sp>
      <p:sp>
        <p:nvSpPr>
          <p:cNvPr id="6" name="Footer Placeholder 5">
            <a:extLst>
              <a:ext uri="{FF2B5EF4-FFF2-40B4-BE49-F238E27FC236}">
                <a16:creationId xmlns:a16="http://schemas.microsoft.com/office/drawing/2014/main" id="{8BCDFD8F-260F-498A-BF14-BCF8647DBE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72D956-4CE6-491F-94A5-6F4A52DD9ED0}"/>
              </a:ext>
            </a:extLst>
          </p:cNvPr>
          <p:cNvSpPr>
            <a:spLocks noGrp="1"/>
          </p:cNvSpPr>
          <p:nvPr>
            <p:ph type="sldNum" sz="quarter" idx="12"/>
          </p:nvPr>
        </p:nvSpPr>
        <p:spPr/>
        <p:txBody>
          <a:bodyPr/>
          <a:lstStyle/>
          <a:p>
            <a:fld id="{3CCE4ECD-6A8B-411A-BE0A-7412BDBC99DC}" type="slidenum">
              <a:rPr lang="en-AU" smtClean="0"/>
              <a:t>‹#›</a:t>
            </a:fld>
            <a:endParaRPr lang="en-AU"/>
          </a:p>
        </p:txBody>
      </p:sp>
    </p:spTree>
    <p:extLst>
      <p:ext uri="{BB962C8B-B14F-4D97-AF65-F5344CB8AC3E}">
        <p14:creationId xmlns:p14="http://schemas.microsoft.com/office/powerpoint/2010/main" val="351763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08B92-83C1-4FFE-AB99-6992D8965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6A464D1-D2F4-447B-8DA1-8FA522AD4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8DF1BE-B263-4286-8E51-03C01A1AD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925B-EB72-4A38-A779-B845A2B9577D}" type="datetimeFigureOut">
              <a:rPr lang="en-AU" smtClean="0"/>
              <a:t>17/04/2020</a:t>
            </a:fld>
            <a:endParaRPr lang="en-AU"/>
          </a:p>
        </p:txBody>
      </p:sp>
      <p:sp>
        <p:nvSpPr>
          <p:cNvPr id="5" name="Footer Placeholder 4">
            <a:extLst>
              <a:ext uri="{FF2B5EF4-FFF2-40B4-BE49-F238E27FC236}">
                <a16:creationId xmlns:a16="http://schemas.microsoft.com/office/drawing/2014/main" id="{63180B52-C37B-4BAC-9DF2-2AD82F87E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E667A21-7DC4-4E99-8C23-8F3B00D1C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4ECD-6A8B-411A-BE0A-7412BDBC99DC}" type="slidenum">
              <a:rPr lang="en-AU" smtClean="0"/>
              <a:t>‹#›</a:t>
            </a:fld>
            <a:endParaRPr lang="en-AU"/>
          </a:p>
        </p:txBody>
      </p:sp>
      <p:pic>
        <p:nvPicPr>
          <p:cNvPr id="17" name="Picture 16">
            <a:extLst>
              <a:ext uri="{FF2B5EF4-FFF2-40B4-BE49-F238E27FC236}">
                <a16:creationId xmlns:a16="http://schemas.microsoft.com/office/drawing/2014/main" id="{785B1342-480C-4898-B550-E3A356D631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11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Ca_CAAld5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lackdoginstitute.org.au/docs/default-source/default-document-library/covid-19_self-care-planning_black-dog-institute.pdf?sfvrsn=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ackdoginstitute.org.au/docs/default-source/default-document-library/covid-19_self-care-planning_black-dog-institute.pdf?sfvrsn=6" TargetMode="External"/><Relationship Id="rId2" Type="http://schemas.openxmlformats.org/officeDocument/2006/relationships/hyperlink" Target="https://telethonkids.sharepoint.com/newIntranet/ProfessionalServices/pandc/health-wellbeing/Pages/Employee-Assistance-Program.aspx" TargetMode="External"/><Relationship Id="rId1" Type="http://schemas.openxmlformats.org/officeDocument/2006/relationships/slideLayout" Target="../slideLayouts/slideLayout2.xml"/><Relationship Id="rId5" Type="http://schemas.openxmlformats.org/officeDocument/2006/relationships/hyperlink" Target="https://beyondblue.org.au/" TargetMode="External"/><Relationship Id="rId4" Type="http://schemas.openxmlformats.org/officeDocument/2006/relationships/hyperlink" Target="https://kidshelpline.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2680-3354-44B9-8820-E4DFF4301E7B}"/>
              </a:ext>
            </a:extLst>
          </p:cNvPr>
          <p:cNvSpPr>
            <a:spLocks noGrp="1"/>
          </p:cNvSpPr>
          <p:nvPr>
            <p:ph type="title"/>
          </p:nvPr>
        </p:nvSpPr>
        <p:spPr>
          <a:xfrm>
            <a:off x="958121" y="2183749"/>
            <a:ext cx="10515600" cy="1325563"/>
          </a:xfrm>
        </p:spPr>
        <p:txBody>
          <a:bodyPr/>
          <a:lstStyle/>
          <a:p>
            <a:pPr algn="ctr"/>
            <a:r>
              <a:rPr lang="en-US" b="1" dirty="0"/>
              <a:t>Virtual Session:</a:t>
            </a:r>
            <a:br>
              <a:rPr lang="en-US" b="1" dirty="0"/>
            </a:br>
            <a:r>
              <a:rPr lang="en-US" b="1" dirty="0"/>
              <a:t>Self-Care &amp; Maintaining Well-Being</a:t>
            </a:r>
            <a:endParaRPr lang="en-AU" b="1" dirty="0"/>
          </a:p>
        </p:txBody>
      </p:sp>
    </p:spTree>
    <p:extLst>
      <p:ext uri="{BB962C8B-B14F-4D97-AF65-F5344CB8AC3E}">
        <p14:creationId xmlns:p14="http://schemas.microsoft.com/office/powerpoint/2010/main" val="380889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2EFD-AAFC-4A8F-9464-00FC4730E250}"/>
              </a:ext>
            </a:extLst>
          </p:cNvPr>
          <p:cNvSpPr>
            <a:spLocks noGrp="1"/>
          </p:cNvSpPr>
          <p:nvPr>
            <p:ph type="title"/>
          </p:nvPr>
        </p:nvSpPr>
        <p:spPr/>
        <p:txBody>
          <a:bodyPr/>
          <a:lstStyle/>
          <a:p>
            <a:r>
              <a:rPr lang="en-US" b="1" dirty="0"/>
              <a:t>Strategies to cope with physical distancing</a:t>
            </a:r>
            <a:endParaRPr lang="en-AU" b="1" dirty="0"/>
          </a:p>
        </p:txBody>
      </p:sp>
      <p:sp>
        <p:nvSpPr>
          <p:cNvPr id="3" name="Content Placeholder 2">
            <a:extLst>
              <a:ext uri="{FF2B5EF4-FFF2-40B4-BE49-F238E27FC236}">
                <a16:creationId xmlns:a16="http://schemas.microsoft.com/office/drawing/2014/main" id="{0A047226-EFD4-48A0-9B37-4FD5D7C89670}"/>
              </a:ext>
            </a:extLst>
          </p:cNvPr>
          <p:cNvSpPr>
            <a:spLocks noGrp="1"/>
          </p:cNvSpPr>
          <p:nvPr>
            <p:ph idx="1"/>
          </p:nvPr>
        </p:nvSpPr>
        <p:spPr>
          <a:xfrm>
            <a:off x="838200" y="1343712"/>
            <a:ext cx="10515600" cy="4351338"/>
          </a:xfrm>
        </p:spPr>
        <p:txBody>
          <a:bodyPr>
            <a:normAutofit fontScale="92500"/>
          </a:bodyPr>
          <a:lstStyle/>
          <a:p>
            <a:r>
              <a:rPr lang="en-US" b="1" dirty="0"/>
              <a:t>Perspective</a:t>
            </a:r>
            <a:r>
              <a:rPr lang="en-US" dirty="0"/>
              <a:t> – what opportunities may arise from the current situation? </a:t>
            </a:r>
          </a:p>
          <a:p>
            <a:r>
              <a:rPr lang="en-US" b="1" dirty="0"/>
              <a:t>Connection</a:t>
            </a:r>
            <a:r>
              <a:rPr lang="en-US" dirty="0"/>
              <a:t> – think of creative ways to stay connected with others (social media, emails, phone) </a:t>
            </a:r>
          </a:p>
          <a:p>
            <a:r>
              <a:rPr lang="en-US" b="1" dirty="0"/>
              <a:t>Be generous to others </a:t>
            </a:r>
            <a:r>
              <a:rPr lang="en-US" dirty="0"/>
              <a:t>– give to others what you can. It will help them and improve your wellbeing. </a:t>
            </a:r>
          </a:p>
          <a:p>
            <a:r>
              <a:rPr lang="en-US" b="1" dirty="0"/>
              <a:t>Stay connected to your values </a:t>
            </a:r>
            <a:r>
              <a:rPr lang="en-US" dirty="0"/>
              <a:t>– don’t let fear or anxiety drive your interactions with others. We are all in this together</a:t>
            </a:r>
          </a:p>
          <a:p>
            <a:r>
              <a:rPr lang="en-US" b="1" dirty="0"/>
              <a:t>Daily Routine </a:t>
            </a:r>
            <a:r>
              <a:rPr lang="en-US" dirty="0"/>
              <a:t>– create a routine that </a:t>
            </a:r>
            <a:r>
              <a:rPr lang="en-US" dirty="0" err="1"/>
              <a:t>prioritises</a:t>
            </a:r>
            <a:r>
              <a:rPr lang="en-US" dirty="0"/>
              <a:t> the things you enjoy and are meaningful to you. Take up a new hobby </a:t>
            </a:r>
          </a:p>
          <a:p>
            <a:r>
              <a:rPr lang="en-US" i="1" dirty="0"/>
              <a:t>What other strategies have you found useful? </a:t>
            </a:r>
            <a:endParaRPr lang="en-AU" i="1" dirty="0"/>
          </a:p>
        </p:txBody>
      </p:sp>
    </p:spTree>
    <p:extLst>
      <p:ext uri="{BB962C8B-B14F-4D97-AF65-F5344CB8AC3E}">
        <p14:creationId xmlns:p14="http://schemas.microsoft.com/office/powerpoint/2010/main" val="85643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EFB-D338-489F-9182-2A5D609A8A1F}"/>
              </a:ext>
            </a:extLst>
          </p:cNvPr>
          <p:cNvSpPr>
            <a:spLocks noGrp="1"/>
          </p:cNvSpPr>
          <p:nvPr>
            <p:ph type="title"/>
          </p:nvPr>
        </p:nvSpPr>
        <p:spPr/>
        <p:txBody>
          <a:bodyPr/>
          <a:lstStyle/>
          <a:p>
            <a:pPr algn="ctr"/>
            <a:r>
              <a:rPr lang="en-US" b="1" dirty="0"/>
              <a:t>Locus of Control </a:t>
            </a:r>
            <a:endParaRPr lang="en-AU" b="1" dirty="0"/>
          </a:p>
        </p:txBody>
      </p:sp>
      <p:pic>
        <p:nvPicPr>
          <p:cNvPr id="4" name="Content Placeholder 3">
            <a:extLst>
              <a:ext uri="{FF2B5EF4-FFF2-40B4-BE49-F238E27FC236}">
                <a16:creationId xmlns:a16="http://schemas.microsoft.com/office/drawing/2014/main" id="{1E0FB229-1E11-43C8-914B-8CBBE7055E8F}"/>
              </a:ext>
            </a:extLst>
          </p:cNvPr>
          <p:cNvPicPr>
            <a:picLocks noGrp="1" noChangeAspect="1"/>
          </p:cNvPicPr>
          <p:nvPr>
            <p:ph idx="1"/>
          </p:nvPr>
        </p:nvPicPr>
        <p:blipFill>
          <a:blip r:embed="rId2"/>
          <a:stretch>
            <a:fillRect/>
          </a:stretch>
        </p:blipFill>
        <p:spPr>
          <a:xfrm>
            <a:off x="2249090" y="1496490"/>
            <a:ext cx="7693819" cy="3481118"/>
          </a:xfrm>
          <a:prstGeom prst="rect">
            <a:avLst/>
          </a:prstGeom>
        </p:spPr>
      </p:pic>
    </p:spTree>
    <p:extLst>
      <p:ext uri="{BB962C8B-B14F-4D97-AF65-F5344CB8AC3E}">
        <p14:creationId xmlns:p14="http://schemas.microsoft.com/office/powerpoint/2010/main" val="286423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BA0F-75AD-4F38-A2BA-E3135C2AD026}"/>
              </a:ext>
            </a:extLst>
          </p:cNvPr>
          <p:cNvSpPr>
            <a:spLocks noGrp="1"/>
          </p:cNvSpPr>
          <p:nvPr>
            <p:ph type="title"/>
          </p:nvPr>
        </p:nvSpPr>
        <p:spPr>
          <a:xfrm>
            <a:off x="1981200" y="186684"/>
            <a:ext cx="8229600" cy="1143000"/>
          </a:xfrm>
        </p:spPr>
        <p:txBody>
          <a:bodyPr/>
          <a:lstStyle/>
          <a:p>
            <a:pPr algn="ctr"/>
            <a:r>
              <a:rPr lang="en-AU" b="1" dirty="0"/>
              <a:t>Locus of Control</a:t>
            </a:r>
          </a:p>
        </p:txBody>
      </p:sp>
      <p:pic>
        <p:nvPicPr>
          <p:cNvPr id="5" name="Content Placeholder 4">
            <a:hlinkClick r:id="rId3"/>
            <a:extLst>
              <a:ext uri="{FF2B5EF4-FFF2-40B4-BE49-F238E27FC236}">
                <a16:creationId xmlns:a16="http://schemas.microsoft.com/office/drawing/2014/main" id="{1F6C5EFB-48C6-4F28-A85D-76A4EA1D8D5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166019"/>
            <a:ext cx="8219472" cy="4525963"/>
          </a:xfrm>
        </p:spPr>
      </p:pic>
    </p:spTree>
    <p:extLst>
      <p:ext uri="{BB962C8B-B14F-4D97-AF65-F5344CB8AC3E}">
        <p14:creationId xmlns:p14="http://schemas.microsoft.com/office/powerpoint/2010/main" val="376908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C465-9D5D-4929-80A8-37417814B4E5}"/>
              </a:ext>
            </a:extLst>
          </p:cNvPr>
          <p:cNvSpPr>
            <a:spLocks noGrp="1"/>
          </p:cNvSpPr>
          <p:nvPr>
            <p:ph type="title"/>
          </p:nvPr>
        </p:nvSpPr>
        <p:spPr/>
        <p:txBody>
          <a:bodyPr/>
          <a:lstStyle/>
          <a:p>
            <a:pPr algn="ctr"/>
            <a:r>
              <a:rPr lang="en-US" b="1" dirty="0"/>
              <a:t>Locus of Control </a:t>
            </a:r>
            <a:endParaRPr lang="en-AU" b="1" dirty="0"/>
          </a:p>
        </p:txBody>
      </p:sp>
      <p:pic>
        <p:nvPicPr>
          <p:cNvPr id="5" name="Content Placeholder 4" descr="A close up of text on a white background&#10;&#10;Description automatically generated">
            <a:extLst>
              <a:ext uri="{FF2B5EF4-FFF2-40B4-BE49-F238E27FC236}">
                <a16:creationId xmlns:a16="http://schemas.microsoft.com/office/drawing/2014/main" id="{7CBB6002-EF40-41D9-9D6B-F016585BA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9208" y="1361797"/>
            <a:ext cx="4693583" cy="4693583"/>
          </a:xfrm>
        </p:spPr>
      </p:pic>
    </p:spTree>
    <p:extLst>
      <p:ext uri="{BB962C8B-B14F-4D97-AF65-F5344CB8AC3E}">
        <p14:creationId xmlns:p14="http://schemas.microsoft.com/office/powerpoint/2010/main" val="174764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FA4D-2B89-4D1C-83BE-3AB7D99C7541}"/>
              </a:ext>
            </a:extLst>
          </p:cNvPr>
          <p:cNvSpPr>
            <a:spLocks noGrp="1"/>
          </p:cNvSpPr>
          <p:nvPr>
            <p:ph type="title"/>
          </p:nvPr>
        </p:nvSpPr>
        <p:spPr/>
        <p:txBody>
          <a:bodyPr/>
          <a:lstStyle/>
          <a:p>
            <a:pPr algn="ctr"/>
            <a:r>
              <a:rPr lang="en-US" b="1" dirty="0"/>
              <a:t>Pillars of Resilience </a:t>
            </a:r>
            <a:endParaRPr lang="en-AU" b="1" dirty="0"/>
          </a:p>
        </p:txBody>
      </p:sp>
      <p:pic>
        <p:nvPicPr>
          <p:cNvPr id="4" name="Content Placeholder 3">
            <a:extLst>
              <a:ext uri="{FF2B5EF4-FFF2-40B4-BE49-F238E27FC236}">
                <a16:creationId xmlns:a16="http://schemas.microsoft.com/office/drawing/2014/main" id="{0032B316-1F9D-45A7-95F8-A4A71B6D43AB}"/>
              </a:ext>
            </a:extLst>
          </p:cNvPr>
          <p:cNvPicPr>
            <a:picLocks noGrp="1" noChangeAspect="1"/>
          </p:cNvPicPr>
          <p:nvPr>
            <p:ph idx="1"/>
          </p:nvPr>
        </p:nvPicPr>
        <p:blipFill>
          <a:blip r:embed="rId2"/>
          <a:stretch>
            <a:fillRect/>
          </a:stretch>
        </p:blipFill>
        <p:spPr>
          <a:xfrm>
            <a:off x="1880250" y="1690688"/>
            <a:ext cx="8431499" cy="4194412"/>
          </a:xfrm>
          <a:prstGeom prst="rect">
            <a:avLst/>
          </a:prstGeom>
        </p:spPr>
      </p:pic>
    </p:spTree>
    <p:extLst>
      <p:ext uri="{BB962C8B-B14F-4D97-AF65-F5344CB8AC3E}">
        <p14:creationId xmlns:p14="http://schemas.microsoft.com/office/powerpoint/2010/main" val="145405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9987-D7DB-41D8-91DB-2A4EC4C568FC}"/>
              </a:ext>
            </a:extLst>
          </p:cNvPr>
          <p:cNvSpPr>
            <a:spLocks noGrp="1"/>
          </p:cNvSpPr>
          <p:nvPr>
            <p:ph type="title"/>
          </p:nvPr>
        </p:nvSpPr>
        <p:spPr>
          <a:xfrm>
            <a:off x="838200" y="677463"/>
            <a:ext cx="10515600" cy="1216025"/>
          </a:xfrm>
        </p:spPr>
        <p:txBody>
          <a:bodyPr/>
          <a:lstStyle/>
          <a:p>
            <a:pPr algn="ctr"/>
            <a:r>
              <a:rPr lang="en-US" b="1" dirty="0"/>
              <a:t>The Three C’s of Resilience </a:t>
            </a:r>
            <a:endParaRPr lang="en-AU" b="1" dirty="0"/>
          </a:p>
        </p:txBody>
      </p:sp>
      <p:pic>
        <p:nvPicPr>
          <p:cNvPr id="4" name="Content Placeholder 3">
            <a:extLst>
              <a:ext uri="{FF2B5EF4-FFF2-40B4-BE49-F238E27FC236}">
                <a16:creationId xmlns:a16="http://schemas.microsoft.com/office/drawing/2014/main" id="{8629E1E5-A2A5-4CDE-8A4A-CD9F26D27254}"/>
              </a:ext>
            </a:extLst>
          </p:cNvPr>
          <p:cNvPicPr>
            <a:picLocks noGrp="1" noChangeAspect="1"/>
          </p:cNvPicPr>
          <p:nvPr>
            <p:ph idx="1"/>
          </p:nvPr>
        </p:nvPicPr>
        <p:blipFill>
          <a:blip r:embed="rId2"/>
          <a:stretch>
            <a:fillRect/>
          </a:stretch>
        </p:blipFill>
        <p:spPr>
          <a:xfrm>
            <a:off x="2285670" y="1893488"/>
            <a:ext cx="7620660" cy="2615411"/>
          </a:xfrm>
          <a:prstGeom prst="rect">
            <a:avLst/>
          </a:prstGeom>
        </p:spPr>
      </p:pic>
    </p:spTree>
    <p:extLst>
      <p:ext uri="{BB962C8B-B14F-4D97-AF65-F5344CB8AC3E}">
        <p14:creationId xmlns:p14="http://schemas.microsoft.com/office/powerpoint/2010/main" val="317387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D9DD-C84E-4D35-95AD-05D41ABB6103}"/>
              </a:ext>
            </a:extLst>
          </p:cNvPr>
          <p:cNvSpPr>
            <a:spLocks noGrp="1"/>
          </p:cNvSpPr>
          <p:nvPr>
            <p:ph type="title"/>
          </p:nvPr>
        </p:nvSpPr>
        <p:spPr/>
        <p:txBody>
          <a:bodyPr/>
          <a:lstStyle/>
          <a:p>
            <a:pPr algn="ctr"/>
            <a:r>
              <a:rPr lang="en-US" b="1" dirty="0"/>
              <a:t>PERMA Model of Resilience &amp; Wellbeing </a:t>
            </a:r>
            <a:endParaRPr lang="en-AU" b="1" dirty="0"/>
          </a:p>
        </p:txBody>
      </p:sp>
      <p:pic>
        <p:nvPicPr>
          <p:cNvPr id="4" name="Content Placeholder 3">
            <a:extLst>
              <a:ext uri="{FF2B5EF4-FFF2-40B4-BE49-F238E27FC236}">
                <a16:creationId xmlns:a16="http://schemas.microsoft.com/office/drawing/2014/main" id="{9FD94729-FAD4-435D-AA31-67041028D6CB}"/>
              </a:ext>
            </a:extLst>
          </p:cNvPr>
          <p:cNvPicPr>
            <a:picLocks noGrp="1" noChangeAspect="1"/>
          </p:cNvPicPr>
          <p:nvPr>
            <p:ph idx="1"/>
          </p:nvPr>
        </p:nvPicPr>
        <p:blipFill>
          <a:blip r:embed="rId3"/>
          <a:stretch>
            <a:fillRect/>
          </a:stretch>
        </p:blipFill>
        <p:spPr>
          <a:xfrm>
            <a:off x="2229290" y="1590676"/>
            <a:ext cx="7733420" cy="4351338"/>
          </a:xfrm>
          <a:prstGeom prst="rect">
            <a:avLst/>
          </a:prstGeom>
        </p:spPr>
      </p:pic>
    </p:spTree>
    <p:extLst>
      <p:ext uri="{BB962C8B-B14F-4D97-AF65-F5344CB8AC3E}">
        <p14:creationId xmlns:p14="http://schemas.microsoft.com/office/powerpoint/2010/main" val="372441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2A7A-8E61-4010-918F-D657F309C044}"/>
              </a:ext>
            </a:extLst>
          </p:cNvPr>
          <p:cNvSpPr>
            <a:spLocks noGrp="1"/>
          </p:cNvSpPr>
          <p:nvPr>
            <p:ph type="title"/>
          </p:nvPr>
        </p:nvSpPr>
        <p:spPr/>
        <p:txBody>
          <a:bodyPr/>
          <a:lstStyle/>
          <a:p>
            <a:pPr algn="ctr"/>
            <a:r>
              <a:rPr lang="en-US" b="1" dirty="0"/>
              <a:t>Key Elements of Maintaining Wellbeing </a:t>
            </a:r>
            <a:endParaRPr lang="en-AU" b="1" dirty="0"/>
          </a:p>
        </p:txBody>
      </p:sp>
      <p:graphicFrame>
        <p:nvGraphicFramePr>
          <p:cNvPr id="4" name="Diagram 3">
            <a:extLst>
              <a:ext uri="{FF2B5EF4-FFF2-40B4-BE49-F238E27FC236}">
                <a16:creationId xmlns:a16="http://schemas.microsoft.com/office/drawing/2014/main" id="{0F73F495-BCB1-48AE-8CA8-AB7C81B604BB}"/>
              </a:ext>
            </a:extLst>
          </p:cNvPr>
          <p:cNvGraphicFramePr/>
          <p:nvPr>
            <p:extLst>
              <p:ext uri="{D42A27DB-BD31-4B8C-83A1-F6EECF244321}">
                <p14:modId xmlns:p14="http://schemas.microsoft.com/office/powerpoint/2010/main" val="3014867075"/>
              </p:ext>
            </p:extLst>
          </p:nvPr>
        </p:nvGraphicFramePr>
        <p:xfrm>
          <a:off x="3048000" y="1628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05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1B73-DAFC-425F-8827-95A4C6D116A4}"/>
              </a:ext>
            </a:extLst>
          </p:cNvPr>
          <p:cNvSpPr>
            <a:spLocks noGrp="1"/>
          </p:cNvSpPr>
          <p:nvPr>
            <p:ph type="title"/>
          </p:nvPr>
        </p:nvSpPr>
        <p:spPr/>
        <p:txBody>
          <a:bodyPr/>
          <a:lstStyle/>
          <a:p>
            <a:pPr algn="ctr"/>
            <a:r>
              <a:rPr lang="en-US" b="1" dirty="0"/>
              <a:t>Maintaining Wellbeing </a:t>
            </a:r>
            <a:endParaRPr lang="en-AU" dirty="0"/>
          </a:p>
        </p:txBody>
      </p:sp>
      <p:sp>
        <p:nvSpPr>
          <p:cNvPr id="3" name="Content Placeholder 2">
            <a:extLst>
              <a:ext uri="{FF2B5EF4-FFF2-40B4-BE49-F238E27FC236}">
                <a16:creationId xmlns:a16="http://schemas.microsoft.com/office/drawing/2014/main" id="{3D26E6E0-F9BD-4F8F-A1D7-A357EF6B59AD}"/>
              </a:ext>
            </a:extLst>
          </p:cNvPr>
          <p:cNvSpPr>
            <a:spLocks noGrp="1"/>
          </p:cNvSpPr>
          <p:nvPr>
            <p:ph sz="half" idx="1"/>
          </p:nvPr>
        </p:nvSpPr>
        <p:spPr>
          <a:xfrm>
            <a:off x="914400" y="1444625"/>
            <a:ext cx="5181600" cy="4351338"/>
          </a:xfrm>
        </p:spPr>
        <p:txBody>
          <a:bodyPr/>
          <a:lstStyle/>
          <a:p>
            <a:r>
              <a:rPr lang="en-US" dirty="0"/>
              <a:t>High Impact</a:t>
            </a:r>
          </a:p>
          <a:p>
            <a:pPr lvl="1"/>
            <a:r>
              <a:rPr lang="en-US" dirty="0"/>
              <a:t>Exercise</a:t>
            </a:r>
          </a:p>
          <a:p>
            <a:pPr lvl="1"/>
            <a:r>
              <a:rPr lang="en-US" dirty="0"/>
              <a:t>Weights/Resistance </a:t>
            </a:r>
          </a:p>
          <a:p>
            <a:r>
              <a:rPr lang="en-US" dirty="0"/>
              <a:t>Low Impact </a:t>
            </a:r>
          </a:p>
          <a:p>
            <a:pPr lvl="1"/>
            <a:r>
              <a:rPr lang="en-US" dirty="0"/>
              <a:t>Yoga</a:t>
            </a:r>
          </a:p>
          <a:p>
            <a:pPr lvl="1"/>
            <a:r>
              <a:rPr lang="en-US" dirty="0"/>
              <a:t>Meditation</a:t>
            </a:r>
          </a:p>
          <a:p>
            <a:pPr lvl="1"/>
            <a:r>
              <a:rPr lang="en-US" dirty="0"/>
              <a:t>Gardening </a:t>
            </a:r>
          </a:p>
          <a:p>
            <a:pPr lvl="1"/>
            <a:r>
              <a:rPr lang="en-US" dirty="0"/>
              <a:t>Sudoku/Crosswords </a:t>
            </a:r>
          </a:p>
          <a:p>
            <a:pPr lvl="1"/>
            <a:r>
              <a:rPr lang="en-US" dirty="0"/>
              <a:t>10 calming breaths </a:t>
            </a:r>
          </a:p>
          <a:p>
            <a:endParaRPr lang="en-AU" dirty="0"/>
          </a:p>
        </p:txBody>
      </p:sp>
      <p:sp>
        <p:nvSpPr>
          <p:cNvPr id="4" name="Content Placeholder 3">
            <a:extLst>
              <a:ext uri="{FF2B5EF4-FFF2-40B4-BE49-F238E27FC236}">
                <a16:creationId xmlns:a16="http://schemas.microsoft.com/office/drawing/2014/main" id="{63C60182-C7C2-4E2F-AA23-4F07F1798C87}"/>
              </a:ext>
            </a:extLst>
          </p:cNvPr>
          <p:cNvSpPr>
            <a:spLocks noGrp="1"/>
          </p:cNvSpPr>
          <p:nvPr>
            <p:ph sz="half" idx="2"/>
          </p:nvPr>
        </p:nvSpPr>
        <p:spPr>
          <a:xfrm>
            <a:off x="6172200" y="1444625"/>
            <a:ext cx="5181600" cy="4351338"/>
          </a:xfrm>
        </p:spPr>
        <p:txBody>
          <a:bodyPr/>
          <a:lstStyle/>
          <a:p>
            <a:r>
              <a:rPr lang="en-US" dirty="0"/>
              <a:t>Social </a:t>
            </a:r>
          </a:p>
          <a:p>
            <a:pPr lvl="1"/>
            <a:r>
              <a:rPr lang="en-US" dirty="0"/>
              <a:t>Phone call</a:t>
            </a:r>
          </a:p>
          <a:p>
            <a:pPr lvl="1"/>
            <a:r>
              <a:rPr lang="en-US" dirty="0"/>
              <a:t>Zoom/MS Meeting/Social media (but not too much) </a:t>
            </a:r>
          </a:p>
          <a:p>
            <a:pPr lvl="1"/>
            <a:r>
              <a:rPr lang="en-US" dirty="0"/>
              <a:t>Staying connected</a:t>
            </a:r>
          </a:p>
          <a:p>
            <a:pPr lvl="1"/>
            <a:r>
              <a:rPr lang="en-US" dirty="0"/>
              <a:t>Reaching out for support when required </a:t>
            </a:r>
            <a:endParaRPr lang="en-AU" dirty="0"/>
          </a:p>
          <a:p>
            <a:endParaRPr lang="en-AU" dirty="0"/>
          </a:p>
        </p:txBody>
      </p:sp>
    </p:spTree>
    <p:extLst>
      <p:ext uri="{BB962C8B-B14F-4D97-AF65-F5344CB8AC3E}">
        <p14:creationId xmlns:p14="http://schemas.microsoft.com/office/powerpoint/2010/main" val="68770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5198-5982-4A4A-9E10-EEEB0E1FBF6A}"/>
              </a:ext>
            </a:extLst>
          </p:cNvPr>
          <p:cNvSpPr>
            <a:spLocks noGrp="1"/>
          </p:cNvSpPr>
          <p:nvPr>
            <p:ph type="title"/>
          </p:nvPr>
        </p:nvSpPr>
        <p:spPr>
          <a:xfrm>
            <a:off x="838200" y="245856"/>
            <a:ext cx="10515600" cy="1325563"/>
          </a:xfrm>
        </p:spPr>
        <p:txBody>
          <a:bodyPr/>
          <a:lstStyle/>
          <a:p>
            <a:pPr algn="ctr"/>
            <a:r>
              <a:rPr lang="en-US" b="1" dirty="0"/>
              <a:t>Maintaining Wellbeing </a:t>
            </a:r>
            <a:endParaRPr lang="en-AU" b="1" dirty="0"/>
          </a:p>
        </p:txBody>
      </p:sp>
      <p:sp>
        <p:nvSpPr>
          <p:cNvPr id="3" name="Content Placeholder 2">
            <a:extLst>
              <a:ext uri="{FF2B5EF4-FFF2-40B4-BE49-F238E27FC236}">
                <a16:creationId xmlns:a16="http://schemas.microsoft.com/office/drawing/2014/main" id="{BBD60BDD-C1F9-4BD5-B1C6-F6338388D4EE}"/>
              </a:ext>
            </a:extLst>
          </p:cNvPr>
          <p:cNvSpPr>
            <a:spLocks noGrp="1"/>
          </p:cNvSpPr>
          <p:nvPr>
            <p:ph idx="1"/>
          </p:nvPr>
        </p:nvSpPr>
        <p:spPr>
          <a:xfrm>
            <a:off x="658318" y="1253331"/>
            <a:ext cx="10515600" cy="4351338"/>
          </a:xfrm>
        </p:spPr>
        <p:txBody>
          <a:bodyPr/>
          <a:lstStyle/>
          <a:p>
            <a:r>
              <a:rPr lang="en-US" dirty="0"/>
              <a:t>Creative</a:t>
            </a:r>
          </a:p>
          <a:p>
            <a:pPr lvl="1"/>
            <a:r>
              <a:rPr lang="en-US" dirty="0"/>
              <a:t>Learn a new hobby</a:t>
            </a:r>
          </a:p>
          <a:p>
            <a:pPr lvl="1"/>
            <a:r>
              <a:rPr lang="en-US" dirty="0"/>
              <a:t>Art, music, writing </a:t>
            </a:r>
          </a:p>
          <a:p>
            <a:pPr lvl="1"/>
            <a:r>
              <a:rPr lang="en-US" dirty="0"/>
              <a:t>Arts and crafts </a:t>
            </a:r>
          </a:p>
          <a:p>
            <a:pPr lvl="1"/>
            <a:r>
              <a:rPr lang="en-US" dirty="0"/>
              <a:t>Make something </a:t>
            </a:r>
          </a:p>
          <a:p>
            <a:r>
              <a:rPr lang="en-US" dirty="0"/>
              <a:t>Achievement/Accomplishment</a:t>
            </a:r>
          </a:p>
          <a:p>
            <a:pPr lvl="1"/>
            <a:r>
              <a:rPr lang="en-US" dirty="0"/>
              <a:t>Set S.M.A.R.T goals </a:t>
            </a:r>
          </a:p>
          <a:p>
            <a:pPr lvl="1"/>
            <a:r>
              <a:rPr lang="en-US" dirty="0"/>
              <a:t>Aim for both work and personal goals</a:t>
            </a:r>
          </a:p>
          <a:p>
            <a:pPr lvl="1"/>
            <a:r>
              <a:rPr lang="en-US" dirty="0"/>
              <a:t>Learn a new skill or hobby  </a:t>
            </a:r>
          </a:p>
          <a:p>
            <a:pPr lvl="1"/>
            <a:r>
              <a:rPr lang="en-US" dirty="0"/>
              <a:t>Break it down – a little bit each day </a:t>
            </a:r>
          </a:p>
        </p:txBody>
      </p:sp>
    </p:spTree>
    <p:extLst>
      <p:ext uri="{BB962C8B-B14F-4D97-AF65-F5344CB8AC3E}">
        <p14:creationId xmlns:p14="http://schemas.microsoft.com/office/powerpoint/2010/main" val="8469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997"/>
            <a:ext cx="10515600" cy="1325563"/>
          </a:xfrm>
        </p:spPr>
        <p:txBody>
          <a:bodyPr/>
          <a:lstStyle/>
          <a:p>
            <a:pPr algn="ctr"/>
            <a:r>
              <a:rPr lang="en-AU" b="1" dirty="0"/>
              <a:t>Today’s Session</a:t>
            </a:r>
          </a:p>
        </p:txBody>
      </p:sp>
      <p:sp>
        <p:nvSpPr>
          <p:cNvPr id="3" name="Content Placeholder 2"/>
          <p:cNvSpPr>
            <a:spLocks noGrp="1"/>
          </p:cNvSpPr>
          <p:nvPr>
            <p:ph idx="1"/>
          </p:nvPr>
        </p:nvSpPr>
        <p:spPr>
          <a:xfrm>
            <a:off x="838200" y="1411338"/>
            <a:ext cx="10515600" cy="4351338"/>
          </a:xfrm>
        </p:spPr>
        <p:txBody>
          <a:bodyPr>
            <a:normAutofit fontScale="92500" lnSpcReduction="10000"/>
          </a:bodyPr>
          <a:lstStyle/>
          <a:p>
            <a:r>
              <a:rPr lang="en-US" sz="2400" dirty="0"/>
              <a:t>What is Self-Care?</a:t>
            </a:r>
          </a:p>
          <a:p>
            <a:r>
              <a:rPr lang="en-US" sz="2400" dirty="0"/>
              <a:t>Understanding stress</a:t>
            </a:r>
          </a:p>
          <a:p>
            <a:r>
              <a:rPr lang="en-US" sz="2400" dirty="0"/>
              <a:t>Looking after physical, emotional and mental wellbeing</a:t>
            </a:r>
          </a:p>
          <a:p>
            <a:r>
              <a:rPr lang="en-US" sz="2400" dirty="0"/>
              <a:t>Strategies to cope with physical distancing  </a:t>
            </a:r>
          </a:p>
          <a:p>
            <a:r>
              <a:rPr lang="en-US" sz="2400" dirty="0"/>
              <a:t>Locus of control </a:t>
            </a:r>
          </a:p>
          <a:p>
            <a:r>
              <a:rPr lang="en-US" sz="2400" dirty="0"/>
              <a:t>Pillars of resilience </a:t>
            </a:r>
          </a:p>
          <a:p>
            <a:r>
              <a:rPr lang="en-US" sz="2400" dirty="0"/>
              <a:t>The science of maintaining wellbeing </a:t>
            </a:r>
          </a:p>
          <a:p>
            <a:r>
              <a:rPr lang="en-US" sz="2400" dirty="0"/>
              <a:t>Growth mindset – wired for resilience </a:t>
            </a:r>
          </a:p>
          <a:p>
            <a:r>
              <a:rPr lang="en-US" sz="2400" i="1" dirty="0"/>
              <a:t>Icebreaker: </a:t>
            </a:r>
          </a:p>
          <a:p>
            <a:pPr lvl="1"/>
            <a:r>
              <a:rPr lang="en-US" sz="2000" i="1" dirty="0"/>
              <a:t>What’s your name and what team are you from?</a:t>
            </a:r>
          </a:p>
          <a:p>
            <a:pPr lvl="1"/>
            <a:r>
              <a:rPr lang="en-US" sz="2000" i="1" dirty="0"/>
              <a:t>What’s been the best advantage to working from home? </a:t>
            </a:r>
          </a:p>
        </p:txBody>
      </p:sp>
    </p:spTree>
    <p:extLst>
      <p:ext uri="{BB962C8B-B14F-4D97-AF65-F5344CB8AC3E}">
        <p14:creationId xmlns:p14="http://schemas.microsoft.com/office/powerpoint/2010/main" val="273809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1CE6-612D-4D88-AC9B-2C5F70587D60}"/>
              </a:ext>
            </a:extLst>
          </p:cNvPr>
          <p:cNvSpPr>
            <a:spLocks noGrp="1"/>
          </p:cNvSpPr>
          <p:nvPr>
            <p:ph type="title"/>
          </p:nvPr>
        </p:nvSpPr>
        <p:spPr/>
        <p:txBody>
          <a:bodyPr/>
          <a:lstStyle/>
          <a:p>
            <a:pPr algn="ctr"/>
            <a:r>
              <a:rPr lang="en-US" b="1" dirty="0"/>
              <a:t>What strategies do you use? </a:t>
            </a:r>
            <a:endParaRPr lang="en-AU" b="1" dirty="0"/>
          </a:p>
        </p:txBody>
      </p:sp>
      <p:pic>
        <p:nvPicPr>
          <p:cNvPr id="4" name="Content Placeholder 3">
            <a:extLst>
              <a:ext uri="{FF2B5EF4-FFF2-40B4-BE49-F238E27FC236}">
                <a16:creationId xmlns:a16="http://schemas.microsoft.com/office/drawing/2014/main" id="{50CDDB5D-C8D1-44B2-846B-ED4FB037B5BD}"/>
              </a:ext>
            </a:extLst>
          </p:cNvPr>
          <p:cNvPicPr>
            <a:picLocks noGrp="1" noChangeAspect="1"/>
          </p:cNvPicPr>
          <p:nvPr>
            <p:ph idx="1"/>
          </p:nvPr>
        </p:nvPicPr>
        <p:blipFill>
          <a:blip r:embed="rId2"/>
          <a:stretch>
            <a:fillRect/>
          </a:stretch>
        </p:blipFill>
        <p:spPr>
          <a:xfrm>
            <a:off x="1029965" y="1563758"/>
            <a:ext cx="10598986" cy="3008242"/>
          </a:xfrm>
          <a:prstGeom prst="rect">
            <a:avLst/>
          </a:prstGeom>
        </p:spPr>
      </p:pic>
      <p:sp>
        <p:nvSpPr>
          <p:cNvPr id="5" name="TextBox 4">
            <a:extLst>
              <a:ext uri="{FF2B5EF4-FFF2-40B4-BE49-F238E27FC236}">
                <a16:creationId xmlns:a16="http://schemas.microsoft.com/office/drawing/2014/main" id="{A722B737-3C42-4C05-8B87-55D77C4D8C76}"/>
              </a:ext>
            </a:extLst>
          </p:cNvPr>
          <p:cNvSpPr txBox="1"/>
          <p:nvPr/>
        </p:nvSpPr>
        <p:spPr>
          <a:xfrm>
            <a:off x="2862470" y="5009322"/>
            <a:ext cx="8766481" cy="461665"/>
          </a:xfrm>
          <a:prstGeom prst="rect">
            <a:avLst/>
          </a:prstGeom>
          <a:noFill/>
        </p:spPr>
        <p:txBody>
          <a:bodyPr wrap="square" rtlCol="0">
            <a:spAutoFit/>
          </a:bodyPr>
          <a:lstStyle/>
          <a:p>
            <a:r>
              <a:rPr lang="en-US" sz="2400" i="1" dirty="0"/>
              <a:t>What is a positive strategy you can put in place right away? </a:t>
            </a:r>
            <a:endParaRPr lang="en-AU" sz="2400" i="1" dirty="0"/>
          </a:p>
        </p:txBody>
      </p:sp>
    </p:spTree>
    <p:extLst>
      <p:ext uri="{BB962C8B-B14F-4D97-AF65-F5344CB8AC3E}">
        <p14:creationId xmlns:p14="http://schemas.microsoft.com/office/powerpoint/2010/main" val="300787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9FD1-6DA3-4EE7-B8A6-96133A871DA5}"/>
              </a:ext>
            </a:extLst>
          </p:cNvPr>
          <p:cNvSpPr>
            <a:spLocks noGrp="1"/>
          </p:cNvSpPr>
          <p:nvPr>
            <p:ph type="title"/>
          </p:nvPr>
        </p:nvSpPr>
        <p:spPr/>
        <p:txBody>
          <a:bodyPr/>
          <a:lstStyle/>
          <a:p>
            <a:pPr algn="ctr"/>
            <a:r>
              <a:rPr lang="en-US" b="1" dirty="0"/>
              <a:t>Growth Mindset </a:t>
            </a:r>
            <a:endParaRPr lang="en-AU" b="1" dirty="0"/>
          </a:p>
        </p:txBody>
      </p:sp>
      <p:pic>
        <p:nvPicPr>
          <p:cNvPr id="4" name="Content Placeholder 3">
            <a:extLst>
              <a:ext uri="{FF2B5EF4-FFF2-40B4-BE49-F238E27FC236}">
                <a16:creationId xmlns:a16="http://schemas.microsoft.com/office/drawing/2014/main" id="{9E371799-D9F0-40C0-BF5D-FDB322CED8FF}"/>
              </a:ext>
            </a:extLst>
          </p:cNvPr>
          <p:cNvPicPr>
            <a:picLocks noGrp="1" noChangeAspect="1"/>
          </p:cNvPicPr>
          <p:nvPr>
            <p:ph idx="1"/>
          </p:nvPr>
        </p:nvPicPr>
        <p:blipFill>
          <a:blip r:embed="rId2"/>
          <a:stretch>
            <a:fillRect/>
          </a:stretch>
        </p:blipFill>
        <p:spPr>
          <a:xfrm>
            <a:off x="2231580" y="1439863"/>
            <a:ext cx="7728840" cy="4351337"/>
          </a:xfrm>
          <a:prstGeom prst="rect">
            <a:avLst/>
          </a:prstGeom>
        </p:spPr>
      </p:pic>
      <p:sp>
        <p:nvSpPr>
          <p:cNvPr id="5" name="TextBox 4">
            <a:extLst>
              <a:ext uri="{FF2B5EF4-FFF2-40B4-BE49-F238E27FC236}">
                <a16:creationId xmlns:a16="http://schemas.microsoft.com/office/drawing/2014/main" id="{B7B7840F-7176-4833-B5C4-E25DD455A8C1}"/>
              </a:ext>
            </a:extLst>
          </p:cNvPr>
          <p:cNvSpPr txBox="1"/>
          <p:nvPr/>
        </p:nvSpPr>
        <p:spPr>
          <a:xfrm>
            <a:off x="9960420" y="5791200"/>
            <a:ext cx="1626977" cy="276999"/>
          </a:xfrm>
          <a:prstGeom prst="rect">
            <a:avLst/>
          </a:prstGeom>
          <a:noFill/>
        </p:spPr>
        <p:txBody>
          <a:bodyPr wrap="square" rtlCol="0">
            <a:spAutoFit/>
          </a:bodyPr>
          <a:lstStyle/>
          <a:p>
            <a:r>
              <a:rPr lang="en-US" sz="1200" dirty="0"/>
              <a:t>Dweck 2016</a:t>
            </a:r>
            <a:endParaRPr lang="en-AU" sz="1200" dirty="0"/>
          </a:p>
        </p:txBody>
      </p:sp>
    </p:spTree>
    <p:extLst>
      <p:ext uri="{BB962C8B-B14F-4D97-AF65-F5344CB8AC3E}">
        <p14:creationId xmlns:p14="http://schemas.microsoft.com/office/powerpoint/2010/main" val="57839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BB34-8FF5-435C-A261-3913318A576D}"/>
              </a:ext>
            </a:extLst>
          </p:cNvPr>
          <p:cNvSpPr>
            <a:spLocks noGrp="1"/>
          </p:cNvSpPr>
          <p:nvPr>
            <p:ph type="title"/>
          </p:nvPr>
        </p:nvSpPr>
        <p:spPr/>
        <p:txBody>
          <a:bodyPr/>
          <a:lstStyle/>
          <a:p>
            <a:pPr algn="ctr"/>
            <a:r>
              <a:rPr lang="en-US" b="1" dirty="0"/>
              <a:t>Individual Exercise </a:t>
            </a:r>
            <a:endParaRPr lang="en-AU" b="1" dirty="0"/>
          </a:p>
        </p:txBody>
      </p:sp>
      <p:sp>
        <p:nvSpPr>
          <p:cNvPr id="3" name="Content Placeholder 2">
            <a:extLst>
              <a:ext uri="{FF2B5EF4-FFF2-40B4-BE49-F238E27FC236}">
                <a16:creationId xmlns:a16="http://schemas.microsoft.com/office/drawing/2014/main" id="{B4A26687-1F45-488F-BE7D-6441C3B4F578}"/>
              </a:ext>
            </a:extLst>
          </p:cNvPr>
          <p:cNvSpPr>
            <a:spLocks noGrp="1"/>
          </p:cNvSpPr>
          <p:nvPr>
            <p:ph idx="1"/>
          </p:nvPr>
        </p:nvSpPr>
        <p:spPr>
          <a:xfrm>
            <a:off x="838200" y="1420891"/>
            <a:ext cx="10515600" cy="4351338"/>
          </a:xfrm>
        </p:spPr>
        <p:txBody>
          <a:bodyPr/>
          <a:lstStyle/>
          <a:p>
            <a:r>
              <a:rPr lang="en-US" dirty="0"/>
              <a:t>Look at this </a:t>
            </a:r>
            <a:r>
              <a:rPr lang="en-AU" dirty="0">
                <a:hlinkClick r:id="rId2"/>
              </a:rPr>
              <a:t>Self-Care Plan </a:t>
            </a:r>
            <a:endParaRPr lang="en-US" dirty="0"/>
          </a:p>
          <a:p>
            <a:r>
              <a:rPr lang="en-AU" dirty="0"/>
              <a:t>5-10 minutes – pick one section to write down your current practices and one new practice you could try</a:t>
            </a:r>
          </a:p>
          <a:p>
            <a:r>
              <a:rPr lang="en-AU" dirty="0"/>
              <a:t>Share with the group if you are comfortable!</a:t>
            </a:r>
          </a:p>
        </p:txBody>
      </p:sp>
    </p:spTree>
    <p:extLst>
      <p:ext uri="{BB962C8B-B14F-4D97-AF65-F5344CB8AC3E}">
        <p14:creationId xmlns:p14="http://schemas.microsoft.com/office/powerpoint/2010/main" val="277045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1DA1-9AEF-42A9-AA5A-AD02AE2B75DC}"/>
              </a:ext>
            </a:extLst>
          </p:cNvPr>
          <p:cNvSpPr>
            <a:spLocks noGrp="1"/>
          </p:cNvSpPr>
          <p:nvPr>
            <p:ph type="title"/>
          </p:nvPr>
        </p:nvSpPr>
        <p:spPr>
          <a:xfrm>
            <a:off x="838200" y="288099"/>
            <a:ext cx="10515600" cy="1325563"/>
          </a:xfrm>
        </p:spPr>
        <p:txBody>
          <a:bodyPr/>
          <a:lstStyle/>
          <a:p>
            <a:pPr algn="ctr"/>
            <a:r>
              <a:rPr lang="en-US" b="1" dirty="0"/>
              <a:t>Summary</a:t>
            </a:r>
            <a:endParaRPr lang="en-AU" b="1" dirty="0"/>
          </a:p>
        </p:txBody>
      </p:sp>
      <p:sp>
        <p:nvSpPr>
          <p:cNvPr id="3" name="Content Placeholder 2">
            <a:extLst>
              <a:ext uri="{FF2B5EF4-FFF2-40B4-BE49-F238E27FC236}">
                <a16:creationId xmlns:a16="http://schemas.microsoft.com/office/drawing/2014/main" id="{A2FEBAEE-E892-47D8-B83D-354734A22B96}"/>
              </a:ext>
            </a:extLst>
          </p:cNvPr>
          <p:cNvSpPr>
            <a:spLocks noGrp="1"/>
          </p:cNvSpPr>
          <p:nvPr>
            <p:ph idx="1"/>
          </p:nvPr>
        </p:nvSpPr>
        <p:spPr>
          <a:xfrm>
            <a:off x="838200" y="1253331"/>
            <a:ext cx="10515600" cy="4351338"/>
          </a:xfrm>
        </p:spPr>
        <p:txBody>
          <a:bodyPr>
            <a:noAutofit/>
          </a:bodyPr>
          <a:lstStyle/>
          <a:p>
            <a:r>
              <a:rPr lang="en-US" sz="2000" b="1" dirty="0"/>
              <a:t>S</a:t>
            </a:r>
            <a:r>
              <a:rPr lang="en-US" sz="2000" dirty="0"/>
              <a:t>tay focused on the here and now and avoid thinking too far into the future and take each day one step at a time. </a:t>
            </a:r>
          </a:p>
          <a:p>
            <a:r>
              <a:rPr lang="en-US" sz="2000" b="1" dirty="0"/>
              <a:t>E</a:t>
            </a:r>
            <a:r>
              <a:rPr lang="en-US" sz="2000" dirty="0"/>
              <a:t>ngage and stay connected to friends, family and support networks. Working together with communities, united as a country we can move through this. </a:t>
            </a:r>
          </a:p>
          <a:p>
            <a:r>
              <a:rPr lang="en-US" sz="2000" b="1" dirty="0"/>
              <a:t>T</a:t>
            </a:r>
            <a:r>
              <a:rPr lang="en-US" sz="2000" dirty="0"/>
              <a:t>houghts are thoughts, not necessarily facts. Be alert to negative thoughts and don’t give them power. </a:t>
            </a:r>
          </a:p>
          <a:p>
            <a:r>
              <a:rPr lang="en-US" sz="2000" b="1" dirty="0"/>
              <a:t>T</a:t>
            </a:r>
            <a:r>
              <a:rPr lang="en-US" sz="2000" dirty="0"/>
              <a:t>reat people with kindness, support others through this time of uncertainty. </a:t>
            </a:r>
          </a:p>
          <a:p>
            <a:r>
              <a:rPr lang="en-US" sz="2000" b="1" dirty="0"/>
              <a:t>L</a:t>
            </a:r>
            <a:r>
              <a:rPr lang="en-US" sz="2000" dirty="0"/>
              <a:t>imit information and time on unhelpful media. Constant exposure to anxiety-</a:t>
            </a:r>
            <a:r>
              <a:rPr lang="en-US" sz="2000" dirty="0" err="1"/>
              <a:t>fuelling</a:t>
            </a:r>
            <a:r>
              <a:rPr lang="en-US" sz="2000" dirty="0"/>
              <a:t> stories drives panic and uncertainty. </a:t>
            </a:r>
          </a:p>
          <a:p>
            <a:r>
              <a:rPr lang="en-US" sz="2000" b="1" dirty="0"/>
              <a:t>E</a:t>
            </a:r>
            <a:r>
              <a:rPr lang="en-US" sz="2000" dirty="0"/>
              <a:t>xercise is key, research shows that good physical health is critical for a healthy mind, focus on good sleep, eating well and working out. </a:t>
            </a:r>
          </a:p>
          <a:p>
            <a:r>
              <a:rPr lang="en-US" sz="2000" b="1" dirty="0"/>
              <a:t>S</a:t>
            </a:r>
            <a:r>
              <a:rPr lang="en-US" sz="2000" dirty="0"/>
              <a:t>eek help, if you are concerned about yourself or others talk to our EAP or your GP if you have specific concerns </a:t>
            </a:r>
            <a:endParaRPr lang="en-AU" sz="2000" dirty="0"/>
          </a:p>
        </p:txBody>
      </p:sp>
    </p:spTree>
    <p:extLst>
      <p:ext uri="{BB962C8B-B14F-4D97-AF65-F5344CB8AC3E}">
        <p14:creationId xmlns:p14="http://schemas.microsoft.com/office/powerpoint/2010/main" val="176237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33F0-1CCD-4579-AFF8-84D433BDEBD6}"/>
              </a:ext>
            </a:extLst>
          </p:cNvPr>
          <p:cNvSpPr>
            <a:spLocks noGrp="1"/>
          </p:cNvSpPr>
          <p:nvPr>
            <p:ph type="title"/>
          </p:nvPr>
        </p:nvSpPr>
        <p:spPr/>
        <p:txBody>
          <a:bodyPr/>
          <a:lstStyle/>
          <a:p>
            <a:pPr algn="ctr"/>
            <a:r>
              <a:rPr lang="en-US" b="1" dirty="0"/>
              <a:t>Key Resources</a:t>
            </a:r>
            <a:endParaRPr lang="en-AU" b="1" dirty="0"/>
          </a:p>
        </p:txBody>
      </p:sp>
      <p:sp>
        <p:nvSpPr>
          <p:cNvPr id="3" name="Content Placeholder 2">
            <a:extLst>
              <a:ext uri="{FF2B5EF4-FFF2-40B4-BE49-F238E27FC236}">
                <a16:creationId xmlns:a16="http://schemas.microsoft.com/office/drawing/2014/main" id="{9A416C75-E153-44F3-936F-E482CB680E0F}"/>
              </a:ext>
            </a:extLst>
          </p:cNvPr>
          <p:cNvSpPr>
            <a:spLocks noGrp="1"/>
          </p:cNvSpPr>
          <p:nvPr>
            <p:ph idx="1"/>
          </p:nvPr>
        </p:nvSpPr>
        <p:spPr>
          <a:xfrm>
            <a:off x="957470" y="1346744"/>
            <a:ext cx="10515600" cy="4351338"/>
          </a:xfrm>
        </p:spPr>
        <p:txBody>
          <a:bodyPr>
            <a:normAutofit fontScale="92500" lnSpcReduction="10000"/>
          </a:bodyPr>
          <a:lstStyle/>
          <a:p>
            <a:r>
              <a:rPr lang="en-AU" dirty="0">
                <a:hlinkClick r:id="rId2"/>
              </a:rPr>
              <a:t>EAP</a:t>
            </a:r>
            <a:r>
              <a:rPr lang="en-US" dirty="0"/>
              <a:t> – available to employees, their family members and students </a:t>
            </a:r>
          </a:p>
          <a:p>
            <a:r>
              <a:rPr lang="en-AU" dirty="0">
                <a:hlinkClick r:id="rId3"/>
              </a:rPr>
              <a:t>Black Dog Self-Care Plan </a:t>
            </a:r>
            <a:endParaRPr lang="en-US" dirty="0"/>
          </a:p>
          <a:p>
            <a:r>
              <a:rPr lang="en-US" dirty="0"/>
              <a:t>13 11 14 will continue to be operating 24 hours a day, 7 days a week</a:t>
            </a:r>
          </a:p>
          <a:p>
            <a:r>
              <a:rPr lang="en-US" dirty="0"/>
              <a:t>Lifeline Text 0477 13 11 14 will continue to operate 6pm – midnight (AEDT), 7 nights a week</a:t>
            </a:r>
          </a:p>
          <a:p>
            <a:r>
              <a:rPr lang="en-US" dirty="0"/>
              <a:t>Lifeline webchat will continue to operate 7pm – midnight (AEDT), 7 nights a week</a:t>
            </a:r>
          </a:p>
          <a:p>
            <a:r>
              <a:rPr lang="en-US" dirty="0"/>
              <a:t>Kids Helpline – for children that may need support 1800 55 1800 </a:t>
            </a:r>
            <a:r>
              <a:rPr lang="en-US" dirty="0">
                <a:hlinkClick r:id="rId4"/>
              </a:rPr>
              <a:t>https://kidshelpline.com.au</a:t>
            </a:r>
            <a:endParaRPr lang="en-US" dirty="0"/>
          </a:p>
          <a:p>
            <a:r>
              <a:rPr lang="en-US" dirty="0"/>
              <a:t>Beyond Blue – 1300 22 4636 </a:t>
            </a:r>
            <a:r>
              <a:rPr lang="en-US" dirty="0">
                <a:hlinkClick r:id="rId5"/>
              </a:rPr>
              <a:t>https://beyondblue.org.au</a:t>
            </a:r>
            <a:endParaRPr lang="en-US" dirty="0"/>
          </a:p>
          <a:p>
            <a:endParaRPr lang="en-AU" dirty="0"/>
          </a:p>
        </p:txBody>
      </p:sp>
    </p:spTree>
    <p:extLst>
      <p:ext uri="{BB962C8B-B14F-4D97-AF65-F5344CB8AC3E}">
        <p14:creationId xmlns:p14="http://schemas.microsoft.com/office/powerpoint/2010/main" val="262127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BA2A-4E63-4E5A-B52A-B788C178E018}"/>
              </a:ext>
            </a:extLst>
          </p:cNvPr>
          <p:cNvSpPr>
            <a:spLocks noGrp="1"/>
          </p:cNvSpPr>
          <p:nvPr>
            <p:ph type="title"/>
          </p:nvPr>
        </p:nvSpPr>
        <p:spPr/>
        <p:txBody>
          <a:bodyPr/>
          <a:lstStyle/>
          <a:p>
            <a:pPr algn="ctr"/>
            <a:r>
              <a:rPr lang="en-US" b="1" dirty="0"/>
              <a:t>What is Self-Care?</a:t>
            </a:r>
            <a:endParaRPr lang="en-AU" b="1" dirty="0"/>
          </a:p>
        </p:txBody>
      </p:sp>
      <p:sp>
        <p:nvSpPr>
          <p:cNvPr id="3" name="Content Placeholder 2">
            <a:extLst>
              <a:ext uri="{FF2B5EF4-FFF2-40B4-BE49-F238E27FC236}">
                <a16:creationId xmlns:a16="http://schemas.microsoft.com/office/drawing/2014/main" id="{648D93CA-E75C-49B0-A5FD-E80AC69CC796}"/>
              </a:ext>
            </a:extLst>
          </p:cNvPr>
          <p:cNvSpPr>
            <a:spLocks noGrp="1"/>
          </p:cNvSpPr>
          <p:nvPr>
            <p:ph idx="1"/>
          </p:nvPr>
        </p:nvSpPr>
        <p:spPr>
          <a:xfrm>
            <a:off x="838200" y="1392524"/>
            <a:ext cx="10515600" cy="4351338"/>
          </a:xfrm>
        </p:spPr>
        <p:txBody>
          <a:bodyPr/>
          <a:lstStyle/>
          <a:p>
            <a:r>
              <a:rPr lang="en-US" b="1" dirty="0"/>
              <a:t>Self-care</a:t>
            </a:r>
            <a:r>
              <a:rPr lang="en-US" dirty="0"/>
              <a:t> refers to the activities and practices that we deliberately choose to engage in on a regular basis to maintain and enhance our health and wellbeing.</a:t>
            </a:r>
          </a:p>
          <a:p>
            <a:r>
              <a:rPr lang="en-US" dirty="0"/>
              <a:t>These should be positive, calming and protective </a:t>
            </a:r>
          </a:p>
          <a:p>
            <a:r>
              <a:rPr lang="en-US" dirty="0"/>
              <a:t>Self-care helps to minimize stress and anxiety, and will enable you to recover more quickly </a:t>
            </a:r>
          </a:p>
          <a:p>
            <a:r>
              <a:rPr lang="en-US" dirty="0"/>
              <a:t>Caring for yourself will support you to care for others </a:t>
            </a:r>
          </a:p>
          <a:p>
            <a:r>
              <a:rPr lang="en-US" dirty="0"/>
              <a:t>You can’t pour from an empty cup!</a:t>
            </a:r>
            <a:endParaRPr lang="en-AU" dirty="0"/>
          </a:p>
        </p:txBody>
      </p:sp>
    </p:spTree>
    <p:extLst>
      <p:ext uri="{BB962C8B-B14F-4D97-AF65-F5344CB8AC3E}">
        <p14:creationId xmlns:p14="http://schemas.microsoft.com/office/powerpoint/2010/main" val="365319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2631-F417-4753-AE52-B86452A83009}"/>
              </a:ext>
            </a:extLst>
          </p:cNvPr>
          <p:cNvSpPr>
            <a:spLocks noGrp="1"/>
          </p:cNvSpPr>
          <p:nvPr>
            <p:ph type="title"/>
          </p:nvPr>
        </p:nvSpPr>
        <p:spPr/>
        <p:txBody>
          <a:bodyPr/>
          <a:lstStyle/>
          <a:p>
            <a:pPr algn="ctr"/>
            <a:r>
              <a:rPr lang="en-US" b="1" dirty="0"/>
              <a:t>Self-Care &amp; Maintaining Wellbeing</a:t>
            </a:r>
            <a:endParaRPr lang="en-AU" b="1" dirty="0"/>
          </a:p>
        </p:txBody>
      </p:sp>
      <p:sp>
        <p:nvSpPr>
          <p:cNvPr id="3" name="Content Placeholder 2">
            <a:extLst>
              <a:ext uri="{FF2B5EF4-FFF2-40B4-BE49-F238E27FC236}">
                <a16:creationId xmlns:a16="http://schemas.microsoft.com/office/drawing/2014/main" id="{00A6FD17-AB5D-4115-974F-BDFB68465770}"/>
              </a:ext>
            </a:extLst>
          </p:cNvPr>
          <p:cNvSpPr>
            <a:spLocks noGrp="1"/>
          </p:cNvSpPr>
          <p:nvPr>
            <p:ph idx="1"/>
          </p:nvPr>
        </p:nvSpPr>
        <p:spPr>
          <a:xfrm>
            <a:off x="838200" y="1253331"/>
            <a:ext cx="10515600" cy="4351338"/>
          </a:xfrm>
        </p:spPr>
        <p:txBody>
          <a:bodyPr>
            <a:normAutofit fontScale="92500" lnSpcReduction="10000"/>
          </a:bodyPr>
          <a:lstStyle/>
          <a:p>
            <a:r>
              <a:rPr lang="en-US" dirty="0"/>
              <a:t>What is today really about?</a:t>
            </a:r>
          </a:p>
          <a:p>
            <a:pPr lvl="1"/>
            <a:r>
              <a:rPr lang="en-US" dirty="0"/>
              <a:t>Identifying strategies that work for you to support you take care of yourself, this includes:</a:t>
            </a:r>
          </a:p>
          <a:p>
            <a:pPr lvl="2"/>
            <a:r>
              <a:rPr lang="en-US" dirty="0"/>
              <a:t>Physically</a:t>
            </a:r>
          </a:p>
          <a:p>
            <a:pPr lvl="2"/>
            <a:r>
              <a:rPr lang="en-US" dirty="0"/>
              <a:t>Emotionally</a:t>
            </a:r>
          </a:p>
          <a:p>
            <a:pPr lvl="2"/>
            <a:r>
              <a:rPr lang="en-US" dirty="0"/>
              <a:t>Mentally </a:t>
            </a:r>
          </a:p>
          <a:p>
            <a:r>
              <a:rPr lang="en-US" dirty="0"/>
              <a:t>Give yourself permission to acknowledge how you feel</a:t>
            </a:r>
          </a:p>
          <a:p>
            <a:pPr lvl="1"/>
            <a:r>
              <a:rPr lang="en-US" dirty="0"/>
              <a:t>Ignoring, suppressing or distracting are short-term strategies </a:t>
            </a:r>
          </a:p>
          <a:p>
            <a:r>
              <a:rPr lang="en-US" dirty="0"/>
              <a:t>Feeling anxious or uncertain is a normal response to change. Be mindful there is a fine line between processing and wallowing!</a:t>
            </a:r>
          </a:p>
          <a:p>
            <a:r>
              <a:rPr lang="en-US" dirty="0"/>
              <a:t>Develop strategies over what you can influence and how you can interrupt negative thought patterns</a:t>
            </a:r>
          </a:p>
          <a:p>
            <a:pPr marL="914400" lvl="2" indent="0">
              <a:buNone/>
            </a:pPr>
            <a:endParaRPr lang="en-US" dirty="0"/>
          </a:p>
        </p:txBody>
      </p:sp>
    </p:spTree>
    <p:extLst>
      <p:ext uri="{BB962C8B-B14F-4D97-AF65-F5344CB8AC3E}">
        <p14:creationId xmlns:p14="http://schemas.microsoft.com/office/powerpoint/2010/main" val="132671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8F0B79DB-C049-42C2-8D79-19258393C811}"/>
              </a:ext>
            </a:extLst>
          </p:cNvPr>
          <p:cNvSpPr txBox="1">
            <a:spLocks/>
          </p:cNvSpPr>
          <p:nvPr/>
        </p:nvSpPr>
        <p:spPr>
          <a:xfrm>
            <a:off x="4118287" y="5562830"/>
            <a:ext cx="439248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000" b="0" i="1" u="none" strike="noStrike" kern="1200" cap="none" spc="0" normalizeH="0" baseline="0" noProof="0" dirty="0">
                <a:ln>
                  <a:noFill/>
                </a:ln>
                <a:solidFill>
                  <a:srgbClr val="53565A">
                    <a:lumMod val="75000"/>
                  </a:srgbClr>
                </a:solidFill>
                <a:effectLst/>
                <a:uLnTx/>
                <a:uFillTx/>
                <a:latin typeface="Calibri"/>
                <a:ea typeface="+mj-ea"/>
                <a:cs typeface="+mj-cs"/>
              </a:rPr>
              <a:t>Where do you sit?</a:t>
            </a:r>
          </a:p>
        </p:txBody>
      </p:sp>
      <p:sp>
        <p:nvSpPr>
          <p:cNvPr id="29" name="Title 1">
            <a:extLst>
              <a:ext uri="{FF2B5EF4-FFF2-40B4-BE49-F238E27FC236}">
                <a16:creationId xmlns:a16="http://schemas.microsoft.com/office/drawing/2014/main" id="{4495A879-2987-4441-B550-97F293BE1806}"/>
              </a:ext>
            </a:extLst>
          </p:cNvPr>
          <p:cNvSpPr txBox="1">
            <a:spLocks/>
          </p:cNvSpPr>
          <p:nvPr/>
        </p:nvSpPr>
        <p:spPr>
          <a:xfrm>
            <a:off x="2374238" y="22485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2"/>
                </a:solidFill>
                <a:latin typeface="+mj-lt"/>
                <a:ea typeface="+mj-ea"/>
                <a:cs typeface="+mj-cs"/>
              </a:defRPr>
            </a:lvl1pPr>
          </a:lstStyle>
          <a:p>
            <a:r>
              <a:rPr lang="en-AU" b="1" dirty="0">
                <a:solidFill>
                  <a:srgbClr val="426DA9"/>
                </a:solidFill>
                <a:latin typeface="Calibri"/>
              </a:rPr>
              <a:t>Understanding Stress</a:t>
            </a:r>
          </a:p>
        </p:txBody>
      </p:sp>
      <p:sp>
        <p:nvSpPr>
          <p:cNvPr id="30" name="TextBox 29">
            <a:extLst>
              <a:ext uri="{FF2B5EF4-FFF2-40B4-BE49-F238E27FC236}">
                <a16:creationId xmlns:a16="http://schemas.microsoft.com/office/drawing/2014/main" id="{0B76C046-3B2C-4EFA-BF1B-6BF3DDC04D81}"/>
              </a:ext>
            </a:extLst>
          </p:cNvPr>
          <p:cNvSpPr txBox="1"/>
          <p:nvPr/>
        </p:nvSpPr>
        <p:spPr>
          <a:xfrm>
            <a:off x="5281258" y="5496283"/>
            <a:ext cx="28083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0" i="1" u="none" strike="noStrike" kern="0" cap="none" spc="0" normalizeH="0" baseline="0" noProof="0" dirty="0">
                <a:ln>
                  <a:noFill/>
                </a:ln>
                <a:solidFill>
                  <a:srgbClr val="53565A"/>
                </a:solidFill>
                <a:effectLst/>
                <a:uLnTx/>
                <a:uFillTx/>
              </a:rPr>
              <a:t>Stimulation/Motivation</a:t>
            </a:r>
          </a:p>
        </p:txBody>
      </p:sp>
      <p:sp>
        <p:nvSpPr>
          <p:cNvPr id="31" name="Title 1">
            <a:extLst>
              <a:ext uri="{FF2B5EF4-FFF2-40B4-BE49-F238E27FC236}">
                <a16:creationId xmlns:a16="http://schemas.microsoft.com/office/drawing/2014/main" id="{453C2275-8245-40B9-9B5A-27692FDCA98E}"/>
              </a:ext>
            </a:extLst>
          </p:cNvPr>
          <p:cNvSpPr txBox="1">
            <a:spLocks/>
          </p:cNvSpPr>
          <p:nvPr/>
        </p:nvSpPr>
        <p:spPr>
          <a:xfrm>
            <a:off x="1588162" y="6520264"/>
            <a:ext cx="2768150" cy="4220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2"/>
                </a:solidFill>
                <a:latin typeface="+mj-lt"/>
                <a:ea typeface="+mj-ea"/>
                <a:cs typeface="+mj-cs"/>
              </a:defRPr>
            </a:lvl1pPr>
          </a:lstStyle>
          <a:p>
            <a:r>
              <a:rPr lang="en-AU" sz="800" i="1" dirty="0">
                <a:solidFill>
                  <a:srgbClr val="53565A">
                    <a:lumMod val="60000"/>
                    <a:lumOff val="40000"/>
                  </a:srgbClr>
                </a:solidFill>
                <a:latin typeface="Calibri"/>
              </a:rPr>
              <a:t>Source: http://blog.readytomanage.com/stress-diagram/</a:t>
            </a:r>
          </a:p>
        </p:txBody>
      </p:sp>
      <p:grpSp>
        <p:nvGrpSpPr>
          <p:cNvPr id="32" name="Group 31">
            <a:extLst>
              <a:ext uri="{FF2B5EF4-FFF2-40B4-BE49-F238E27FC236}">
                <a16:creationId xmlns:a16="http://schemas.microsoft.com/office/drawing/2014/main" id="{84A4F752-5397-4C10-9063-FEAE56B0D5DF}"/>
              </a:ext>
            </a:extLst>
          </p:cNvPr>
          <p:cNvGrpSpPr/>
          <p:nvPr/>
        </p:nvGrpSpPr>
        <p:grpSpPr>
          <a:xfrm>
            <a:off x="3209075" y="1699867"/>
            <a:ext cx="6413432" cy="6840760"/>
            <a:chOff x="1547664" y="1484784"/>
            <a:chExt cx="6413432" cy="6840760"/>
          </a:xfrm>
        </p:grpSpPr>
        <p:cxnSp>
          <p:nvCxnSpPr>
            <p:cNvPr id="33" name="Straight Connector 32">
              <a:extLst>
                <a:ext uri="{FF2B5EF4-FFF2-40B4-BE49-F238E27FC236}">
                  <a16:creationId xmlns:a16="http://schemas.microsoft.com/office/drawing/2014/main" id="{B55749F0-DC7A-4884-B009-C21E83707D91}"/>
                </a:ext>
              </a:extLst>
            </p:cNvPr>
            <p:cNvCxnSpPr>
              <a:cxnSpLocks/>
            </p:cNvCxnSpPr>
            <p:nvPr/>
          </p:nvCxnSpPr>
          <p:spPr>
            <a:xfrm>
              <a:off x="1547664" y="1484784"/>
              <a:ext cx="0" cy="3606239"/>
            </a:xfrm>
            <a:prstGeom prst="line">
              <a:avLst/>
            </a:prstGeom>
            <a:noFill/>
            <a:ln w="25400" cap="flat" cmpd="sng" algn="ctr">
              <a:solidFill>
                <a:srgbClr val="53565A"/>
              </a:solidFill>
              <a:prstDash val="solid"/>
            </a:ln>
            <a:effectLst>
              <a:outerShdw blurRad="40000" dist="20000" dir="5400000" rotWithShape="0">
                <a:srgbClr val="000000">
                  <a:alpha val="38000"/>
                </a:srgbClr>
              </a:outerShdw>
            </a:effectLst>
          </p:spPr>
        </p:cxnSp>
        <p:cxnSp>
          <p:nvCxnSpPr>
            <p:cNvPr id="34" name="Straight Connector 33">
              <a:extLst>
                <a:ext uri="{FF2B5EF4-FFF2-40B4-BE49-F238E27FC236}">
                  <a16:creationId xmlns:a16="http://schemas.microsoft.com/office/drawing/2014/main" id="{EB995CD9-DDD5-41E6-9FD9-7533AA524C6F}"/>
                </a:ext>
              </a:extLst>
            </p:cNvPr>
            <p:cNvCxnSpPr/>
            <p:nvPr/>
          </p:nvCxnSpPr>
          <p:spPr>
            <a:xfrm>
              <a:off x="1547664" y="5085184"/>
              <a:ext cx="6408712" cy="0"/>
            </a:xfrm>
            <a:prstGeom prst="line">
              <a:avLst/>
            </a:prstGeom>
            <a:noFill/>
            <a:ln w="25400" cap="flat" cmpd="sng" algn="ctr">
              <a:solidFill>
                <a:srgbClr val="53565A"/>
              </a:solidFill>
              <a:prstDash val="solid"/>
            </a:ln>
            <a:effectLst>
              <a:outerShdw blurRad="40000" dist="20000" dir="5400000" rotWithShape="0">
                <a:srgbClr val="000000">
                  <a:alpha val="38000"/>
                </a:srgbClr>
              </a:outerShdw>
            </a:effectLst>
          </p:spPr>
        </p:cxnSp>
        <p:sp>
          <p:nvSpPr>
            <p:cNvPr id="35" name="Arc 34">
              <a:extLst>
                <a:ext uri="{FF2B5EF4-FFF2-40B4-BE49-F238E27FC236}">
                  <a16:creationId xmlns:a16="http://schemas.microsoft.com/office/drawing/2014/main" id="{530E1E6D-0695-4C56-AA44-0FE8139CD40C}"/>
                </a:ext>
              </a:extLst>
            </p:cNvPr>
            <p:cNvSpPr/>
            <p:nvPr/>
          </p:nvSpPr>
          <p:spPr>
            <a:xfrm>
              <a:off x="1547664" y="1844824"/>
              <a:ext cx="6413432" cy="6480720"/>
            </a:xfrm>
            <a:prstGeom prst="arc">
              <a:avLst>
                <a:gd name="adj1" fmla="val 10799321"/>
                <a:gd name="adj2" fmla="val 4787"/>
              </a:avLst>
            </a:prstGeom>
            <a:noFill/>
            <a:ln w="25400" cap="flat" cmpd="sng" algn="ctr">
              <a:solidFill>
                <a:srgbClr val="4C4184"/>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53565A"/>
                </a:solidFill>
                <a:effectLst/>
                <a:uLnTx/>
                <a:uFillTx/>
                <a:latin typeface="Calibri"/>
                <a:ea typeface="+mn-ea"/>
                <a:cs typeface="+mn-cs"/>
              </a:endParaRPr>
            </a:p>
          </p:txBody>
        </p:sp>
      </p:grpSp>
      <p:sp>
        <p:nvSpPr>
          <p:cNvPr id="36" name="Rectangle 35">
            <a:extLst>
              <a:ext uri="{FF2B5EF4-FFF2-40B4-BE49-F238E27FC236}">
                <a16:creationId xmlns:a16="http://schemas.microsoft.com/office/drawing/2014/main" id="{0262D367-0CCE-4F97-850D-D72B70A6D73F}"/>
              </a:ext>
            </a:extLst>
          </p:cNvPr>
          <p:cNvSpPr/>
          <p:nvPr/>
        </p:nvSpPr>
        <p:spPr>
          <a:xfrm>
            <a:off x="3209075" y="1699867"/>
            <a:ext cx="2051495" cy="36004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DCB52711-EE27-480A-870C-34F28111630E}"/>
              </a:ext>
            </a:extLst>
          </p:cNvPr>
          <p:cNvSpPr/>
          <p:nvPr/>
        </p:nvSpPr>
        <p:spPr>
          <a:xfrm>
            <a:off x="7566292" y="1729215"/>
            <a:ext cx="2051495" cy="3565213"/>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DBC0A7B3-040A-4442-A234-8F72B068D156}"/>
              </a:ext>
            </a:extLst>
          </p:cNvPr>
          <p:cNvSpPr/>
          <p:nvPr/>
        </p:nvSpPr>
        <p:spPr>
          <a:xfrm>
            <a:off x="5238685" y="1745834"/>
            <a:ext cx="2301002" cy="3540539"/>
          </a:xfrm>
          <a:prstGeom prst="rect">
            <a:avLst/>
          </a:prstGeom>
          <a:solidFill>
            <a:srgbClr val="426DA9">
              <a:lumMod val="60000"/>
              <a:lumOff val="40000"/>
              <a:alpha val="52157"/>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502D4562-D71E-4F79-9CCC-FBEE0843A0F9}"/>
              </a:ext>
            </a:extLst>
          </p:cNvPr>
          <p:cNvSpPr txBox="1"/>
          <p:nvPr/>
        </p:nvSpPr>
        <p:spPr>
          <a:xfrm rot="16200000">
            <a:off x="1464005" y="2716653"/>
            <a:ext cx="28083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0" i="1" u="none" strike="noStrike" kern="0" cap="none" spc="0" normalizeH="0" baseline="0" noProof="0" dirty="0">
                <a:ln>
                  <a:noFill/>
                </a:ln>
                <a:solidFill>
                  <a:srgbClr val="53565A"/>
                </a:solidFill>
                <a:effectLst/>
                <a:uLnTx/>
                <a:uFillTx/>
              </a:rPr>
              <a:t>Behavioural Efficiency</a:t>
            </a:r>
          </a:p>
        </p:txBody>
      </p:sp>
      <p:grpSp>
        <p:nvGrpSpPr>
          <p:cNvPr id="40" name="Group 39">
            <a:extLst>
              <a:ext uri="{FF2B5EF4-FFF2-40B4-BE49-F238E27FC236}">
                <a16:creationId xmlns:a16="http://schemas.microsoft.com/office/drawing/2014/main" id="{1CC7F04F-4D6D-4DD4-ACF2-4D4B11F66D8D}"/>
              </a:ext>
            </a:extLst>
          </p:cNvPr>
          <p:cNvGrpSpPr/>
          <p:nvPr/>
        </p:nvGrpSpPr>
        <p:grpSpPr>
          <a:xfrm>
            <a:off x="5539324" y="2422233"/>
            <a:ext cx="1743494" cy="391436"/>
            <a:chOff x="3770634" y="3325596"/>
            <a:chExt cx="1743494" cy="391436"/>
          </a:xfrm>
        </p:grpSpPr>
        <p:cxnSp>
          <p:nvCxnSpPr>
            <p:cNvPr id="41" name="Straight Arrow Connector 40">
              <a:extLst>
                <a:ext uri="{FF2B5EF4-FFF2-40B4-BE49-F238E27FC236}">
                  <a16:creationId xmlns:a16="http://schemas.microsoft.com/office/drawing/2014/main" id="{434300FF-5779-4562-9F8E-BBA54D269297}"/>
                </a:ext>
              </a:extLst>
            </p:cNvPr>
            <p:cNvCxnSpPr>
              <a:cxnSpLocks/>
            </p:cNvCxnSpPr>
            <p:nvPr/>
          </p:nvCxnSpPr>
          <p:spPr>
            <a:xfrm>
              <a:off x="3770634" y="3717032"/>
              <a:ext cx="1743494" cy="0"/>
            </a:xfrm>
            <a:prstGeom prst="straightConnector1">
              <a:avLst/>
            </a:prstGeom>
            <a:noFill/>
            <a:ln w="38100" cap="flat" cmpd="sng" algn="ctr">
              <a:solidFill>
                <a:srgbClr val="53565A"/>
              </a:solidFill>
              <a:prstDash val="solid"/>
              <a:headEnd type="triangle"/>
              <a:tailEnd type="triangle"/>
            </a:ln>
            <a:effectLst>
              <a:outerShdw blurRad="40000" dist="23000" dir="5400000" rotWithShape="0">
                <a:srgbClr val="000000">
                  <a:alpha val="35000"/>
                </a:srgbClr>
              </a:outerShdw>
            </a:effectLst>
          </p:spPr>
        </p:cxnSp>
        <p:sp>
          <p:nvSpPr>
            <p:cNvPr id="42" name="TextBox 41">
              <a:extLst>
                <a:ext uri="{FF2B5EF4-FFF2-40B4-BE49-F238E27FC236}">
                  <a16:creationId xmlns:a16="http://schemas.microsoft.com/office/drawing/2014/main" id="{05FF8777-77C6-4740-B778-C89FC078D216}"/>
                </a:ext>
              </a:extLst>
            </p:cNvPr>
            <p:cNvSpPr txBox="1"/>
            <p:nvPr/>
          </p:nvSpPr>
          <p:spPr>
            <a:xfrm>
              <a:off x="4132181" y="3325596"/>
              <a:ext cx="112305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53565A"/>
                  </a:solidFill>
                  <a:effectLst/>
                  <a:uLnTx/>
                  <a:uFillTx/>
                </a:rPr>
                <a:t>EUSTRESS</a:t>
              </a:r>
            </a:p>
          </p:txBody>
        </p:sp>
      </p:grpSp>
      <p:grpSp>
        <p:nvGrpSpPr>
          <p:cNvPr id="43" name="Group 42">
            <a:extLst>
              <a:ext uri="{FF2B5EF4-FFF2-40B4-BE49-F238E27FC236}">
                <a16:creationId xmlns:a16="http://schemas.microsoft.com/office/drawing/2014/main" id="{02001307-F8AB-471D-80F7-94177A658FF6}"/>
              </a:ext>
            </a:extLst>
          </p:cNvPr>
          <p:cNvGrpSpPr/>
          <p:nvPr/>
        </p:nvGrpSpPr>
        <p:grpSpPr>
          <a:xfrm>
            <a:off x="3363075" y="1367853"/>
            <a:ext cx="1743494" cy="692054"/>
            <a:chOff x="1594385" y="1152770"/>
            <a:chExt cx="1743494" cy="692054"/>
          </a:xfrm>
        </p:grpSpPr>
        <p:cxnSp>
          <p:nvCxnSpPr>
            <p:cNvPr id="44" name="Straight Arrow Connector 43">
              <a:extLst>
                <a:ext uri="{FF2B5EF4-FFF2-40B4-BE49-F238E27FC236}">
                  <a16:creationId xmlns:a16="http://schemas.microsoft.com/office/drawing/2014/main" id="{4FE974BF-3E40-454A-A283-0DE6F6D6159D}"/>
                </a:ext>
              </a:extLst>
            </p:cNvPr>
            <p:cNvCxnSpPr>
              <a:cxnSpLocks/>
            </p:cNvCxnSpPr>
            <p:nvPr/>
          </p:nvCxnSpPr>
          <p:spPr>
            <a:xfrm>
              <a:off x="1594385" y="1844824"/>
              <a:ext cx="1743494" cy="0"/>
            </a:xfrm>
            <a:prstGeom prst="straightConnector1">
              <a:avLst/>
            </a:prstGeom>
            <a:noFill/>
            <a:ln w="38100" cap="flat" cmpd="sng" algn="ctr">
              <a:solidFill>
                <a:srgbClr val="53565A"/>
              </a:solidFill>
              <a:prstDash val="solid"/>
              <a:headEnd type="triangle"/>
              <a:tailEnd type="triangle"/>
            </a:ln>
            <a:effectLst>
              <a:outerShdw blurRad="40000" dist="23000" dir="5400000" rotWithShape="0">
                <a:srgbClr val="000000">
                  <a:alpha val="35000"/>
                </a:srgbClr>
              </a:outerShdw>
            </a:effectLst>
          </p:spPr>
        </p:cxnSp>
        <p:sp>
          <p:nvSpPr>
            <p:cNvPr id="45" name="TextBox 44">
              <a:extLst>
                <a:ext uri="{FF2B5EF4-FFF2-40B4-BE49-F238E27FC236}">
                  <a16:creationId xmlns:a16="http://schemas.microsoft.com/office/drawing/2014/main" id="{63CE80F8-00E3-4C95-9401-04B80B87941B}"/>
                </a:ext>
              </a:extLst>
            </p:cNvPr>
            <p:cNvSpPr txBox="1"/>
            <p:nvPr/>
          </p:nvSpPr>
          <p:spPr>
            <a:xfrm>
              <a:off x="1749496" y="1152770"/>
              <a:ext cx="14332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53565A"/>
                  </a:solidFill>
                  <a:effectLst/>
                  <a:uLnTx/>
                  <a:uFillTx/>
                </a:rPr>
                <a:t>UNDERSTRESS: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53565A"/>
                  </a:solidFill>
                  <a:effectLst/>
                  <a:uLnTx/>
                  <a:uFillTx/>
                </a:rPr>
                <a:t>RUST-OUT</a:t>
              </a:r>
            </a:p>
          </p:txBody>
        </p:sp>
      </p:grpSp>
      <p:grpSp>
        <p:nvGrpSpPr>
          <p:cNvPr id="46" name="Group 45">
            <a:extLst>
              <a:ext uri="{FF2B5EF4-FFF2-40B4-BE49-F238E27FC236}">
                <a16:creationId xmlns:a16="http://schemas.microsoft.com/office/drawing/2014/main" id="{F24C0D8D-699E-46A8-B126-BB0758814778}"/>
              </a:ext>
            </a:extLst>
          </p:cNvPr>
          <p:cNvGrpSpPr/>
          <p:nvPr/>
        </p:nvGrpSpPr>
        <p:grpSpPr>
          <a:xfrm>
            <a:off x="7720292" y="1388595"/>
            <a:ext cx="1743494" cy="671312"/>
            <a:chOff x="5951602" y="1173512"/>
            <a:chExt cx="1743494" cy="671312"/>
          </a:xfrm>
        </p:grpSpPr>
        <p:cxnSp>
          <p:nvCxnSpPr>
            <p:cNvPr id="47" name="Straight Arrow Connector 46">
              <a:extLst>
                <a:ext uri="{FF2B5EF4-FFF2-40B4-BE49-F238E27FC236}">
                  <a16:creationId xmlns:a16="http://schemas.microsoft.com/office/drawing/2014/main" id="{B96F3812-025B-4C37-A730-A32963687918}"/>
                </a:ext>
              </a:extLst>
            </p:cNvPr>
            <p:cNvCxnSpPr>
              <a:cxnSpLocks/>
            </p:cNvCxnSpPr>
            <p:nvPr/>
          </p:nvCxnSpPr>
          <p:spPr>
            <a:xfrm>
              <a:off x="5951602" y="1844824"/>
              <a:ext cx="1743494" cy="0"/>
            </a:xfrm>
            <a:prstGeom prst="straightConnector1">
              <a:avLst/>
            </a:prstGeom>
            <a:noFill/>
            <a:ln w="38100" cap="flat" cmpd="sng" algn="ctr">
              <a:solidFill>
                <a:srgbClr val="53565A"/>
              </a:solidFill>
              <a:prstDash val="solid"/>
              <a:headEnd type="triangle"/>
              <a:tailEnd type="triangle"/>
            </a:ln>
            <a:effectLst>
              <a:outerShdw blurRad="40000" dist="23000" dir="5400000" rotWithShape="0">
                <a:srgbClr val="000000">
                  <a:alpha val="35000"/>
                </a:srgbClr>
              </a:outerShdw>
            </a:effectLst>
          </p:spPr>
        </p:cxnSp>
        <p:sp>
          <p:nvSpPr>
            <p:cNvPr id="48" name="TextBox 47">
              <a:extLst>
                <a:ext uri="{FF2B5EF4-FFF2-40B4-BE49-F238E27FC236}">
                  <a16:creationId xmlns:a16="http://schemas.microsoft.com/office/drawing/2014/main" id="{FF4720A1-E4E6-495D-A180-E68092472358}"/>
                </a:ext>
              </a:extLst>
            </p:cNvPr>
            <p:cNvSpPr txBox="1"/>
            <p:nvPr/>
          </p:nvSpPr>
          <p:spPr>
            <a:xfrm>
              <a:off x="6320880" y="1173512"/>
              <a:ext cx="112305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53565A"/>
                  </a:solidFill>
                  <a:effectLst/>
                  <a:uLnTx/>
                  <a:uFillTx/>
                </a:rPr>
                <a:t>DISTRESS: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53565A"/>
                  </a:solidFill>
                  <a:effectLst/>
                  <a:uLnTx/>
                  <a:uFillTx/>
                </a:rPr>
                <a:t>BURNOUT</a:t>
              </a:r>
            </a:p>
          </p:txBody>
        </p:sp>
      </p:grpSp>
      <p:sp>
        <p:nvSpPr>
          <p:cNvPr id="49" name="TextBox 48">
            <a:extLst>
              <a:ext uri="{FF2B5EF4-FFF2-40B4-BE49-F238E27FC236}">
                <a16:creationId xmlns:a16="http://schemas.microsoft.com/office/drawing/2014/main" id="{EAD80BD5-2135-41FB-BD60-ECF30EADDFDE}"/>
              </a:ext>
            </a:extLst>
          </p:cNvPr>
          <p:cNvSpPr txBox="1"/>
          <p:nvPr/>
        </p:nvSpPr>
        <p:spPr>
          <a:xfrm>
            <a:off x="5563766" y="4185079"/>
            <a:ext cx="179726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Focussed Attention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Emotional Balance</a:t>
            </a:r>
          </a:p>
        </p:txBody>
      </p:sp>
      <p:sp>
        <p:nvSpPr>
          <p:cNvPr id="50" name="TextBox 49">
            <a:extLst>
              <a:ext uri="{FF2B5EF4-FFF2-40B4-BE49-F238E27FC236}">
                <a16:creationId xmlns:a16="http://schemas.microsoft.com/office/drawing/2014/main" id="{56067D18-8AEC-4133-9032-5FC1777B5039}"/>
              </a:ext>
            </a:extLst>
          </p:cNvPr>
          <p:cNvSpPr txBox="1"/>
          <p:nvPr/>
        </p:nvSpPr>
        <p:spPr>
          <a:xfrm>
            <a:off x="7638733" y="4631953"/>
            <a:ext cx="190074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Disorganised Behaviour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Impaired Selectivity</a:t>
            </a:r>
          </a:p>
        </p:txBody>
      </p:sp>
      <p:sp>
        <p:nvSpPr>
          <p:cNvPr id="51" name="TextBox 50">
            <a:extLst>
              <a:ext uri="{FF2B5EF4-FFF2-40B4-BE49-F238E27FC236}">
                <a16:creationId xmlns:a16="http://schemas.microsoft.com/office/drawing/2014/main" id="{25DA6362-E877-4618-B2A8-C234A5CB8BBB}"/>
              </a:ext>
            </a:extLst>
          </p:cNvPr>
          <p:cNvSpPr txBox="1"/>
          <p:nvPr/>
        </p:nvSpPr>
        <p:spPr>
          <a:xfrm>
            <a:off x="3282824" y="4631953"/>
            <a:ext cx="190074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Boredom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a:ln>
                  <a:noFill/>
                </a:ln>
                <a:solidFill>
                  <a:srgbClr val="53565A"/>
                </a:solidFill>
                <a:effectLst/>
                <a:uLnTx/>
                <a:uFillTx/>
              </a:rPr>
              <a:t>Apathy</a:t>
            </a:r>
          </a:p>
        </p:txBody>
      </p:sp>
    </p:spTree>
    <p:extLst>
      <p:ext uri="{BB962C8B-B14F-4D97-AF65-F5344CB8AC3E}">
        <p14:creationId xmlns:p14="http://schemas.microsoft.com/office/powerpoint/2010/main" val="361967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B0A3-8274-432F-BAA6-91F318C23DBA}"/>
              </a:ext>
            </a:extLst>
          </p:cNvPr>
          <p:cNvSpPr>
            <a:spLocks noGrp="1"/>
          </p:cNvSpPr>
          <p:nvPr>
            <p:ph type="title"/>
          </p:nvPr>
        </p:nvSpPr>
        <p:spPr/>
        <p:txBody>
          <a:bodyPr/>
          <a:lstStyle/>
          <a:p>
            <a:pPr algn="ctr"/>
            <a:r>
              <a:rPr lang="en-US" b="1" dirty="0"/>
              <a:t>Physical </a:t>
            </a:r>
            <a:endParaRPr lang="en-AU" b="1" dirty="0"/>
          </a:p>
        </p:txBody>
      </p:sp>
      <p:sp>
        <p:nvSpPr>
          <p:cNvPr id="3" name="Content Placeholder 2">
            <a:extLst>
              <a:ext uri="{FF2B5EF4-FFF2-40B4-BE49-F238E27FC236}">
                <a16:creationId xmlns:a16="http://schemas.microsoft.com/office/drawing/2014/main" id="{79582E35-0320-4CCD-819B-6C26C91643AE}"/>
              </a:ext>
            </a:extLst>
          </p:cNvPr>
          <p:cNvSpPr>
            <a:spLocks noGrp="1"/>
          </p:cNvSpPr>
          <p:nvPr>
            <p:ph sz="half" idx="1"/>
          </p:nvPr>
        </p:nvSpPr>
        <p:spPr>
          <a:xfrm>
            <a:off x="838201" y="1253331"/>
            <a:ext cx="5181600" cy="4351338"/>
          </a:xfrm>
        </p:spPr>
        <p:txBody>
          <a:bodyPr>
            <a:normAutofit fontScale="92500" lnSpcReduction="10000"/>
          </a:bodyPr>
          <a:lstStyle/>
          <a:p>
            <a:r>
              <a:rPr lang="en-US" dirty="0"/>
              <a:t>Make your working from home set up as ergonomic as possible </a:t>
            </a:r>
          </a:p>
          <a:p>
            <a:pPr lvl="1"/>
            <a:r>
              <a:rPr lang="en-US" dirty="0"/>
              <a:t>Screen height </a:t>
            </a:r>
          </a:p>
          <a:p>
            <a:pPr lvl="1"/>
            <a:r>
              <a:rPr lang="en-US" dirty="0"/>
              <a:t>Glare</a:t>
            </a:r>
          </a:p>
          <a:p>
            <a:pPr lvl="1"/>
            <a:r>
              <a:rPr lang="en-US" dirty="0"/>
              <a:t>Distance from eyes</a:t>
            </a:r>
          </a:p>
          <a:p>
            <a:pPr lvl="1"/>
            <a:r>
              <a:rPr lang="en-US" dirty="0"/>
              <a:t>Elbows/Wrist </a:t>
            </a:r>
          </a:p>
          <a:p>
            <a:pPr lvl="1"/>
            <a:r>
              <a:rPr lang="en-US" dirty="0"/>
              <a:t>Posture/Seat set up </a:t>
            </a:r>
            <a:endParaRPr lang="en-AU" dirty="0"/>
          </a:p>
          <a:p>
            <a:r>
              <a:rPr lang="en-US" dirty="0"/>
              <a:t>Eat healthy foods and drink water</a:t>
            </a:r>
          </a:p>
          <a:p>
            <a:pPr lvl="1"/>
            <a:r>
              <a:rPr lang="en-US" dirty="0"/>
              <a:t>Be mindful of alcohol intake </a:t>
            </a:r>
          </a:p>
          <a:p>
            <a:pPr lvl="1"/>
            <a:r>
              <a:rPr lang="en-US" dirty="0"/>
              <a:t>Foods too high in sugar or caffeine may increase feelings of anxiety </a:t>
            </a:r>
          </a:p>
          <a:p>
            <a:endParaRPr lang="en-AU" dirty="0"/>
          </a:p>
        </p:txBody>
      </p:sp>
      <p:sp>
        <p:nvSpPr>
          <p:cNvPr id="4" name="Content Placeholder 3">
            <a:extLst>
              <a:ext uri="{FF2B5EF4-FFF2-40B4-BE49-F238E27FC236}">
                <a16:creationId xmlns:a16="http://schemas.microsoft.com/office/drawing/2014/main" id="{6E1CFC73-41D5-4D2C-B0AE-88691A79DE38}"/>
              </a:ext>
            </a:extLst>
          </p:cNvPr>
          <p:cNvSpPr>
            <a:spLocks noGrp="1"/>
          </p:cNvSpPr>
          <p:nvPr>
            <p:ph sz="half" idx="2"/>
          </p:nvPr>
        </p:nvSpPr>
        <p:spPr>
          <a:xfrm>
            <a:off x="6096000" y="1253331"/>
            <a:ext cx="5181600" cy="4351338"/>
          </a:xfrm>
        </p:spPr>
        <p:txBody>
          <a:bodyPr>
            <a:normAutofit fontScale="92500" lnSpcReduction="10000"/>
          </a:bodyPr>
          <a:lstStyle/>
          <a:p>
            <a:r>
              <a:rPr lang="en-US" dirty="0"/>
              <a:t>Get quality sleep – and maintain a routine</a:t>
            </a:r>
          </a:p>
          <a:p>
            <a:pPr lvl="1"/>
            <a:r>
              <a:rPr lang="en-US" dirty="0"/>
              <a:t>Control what you can re light, temperature, noise</a:t>
            </a:r>
          </a:p>
          <a:p>
            <a:pPr lvl="1"/>
            <a:r>
              <a:rPr lang="en-US" dirty="0"/>
              <a:t>Try to go to bed/wake up at the same time</a:t>
            </a:r>
          </a:p>
          <a:p>
            <a:r>
              <a:rPr lang="en-US" dirty="0"/>
              <a:t>Exercise</a:t>
            </a:r>
          </a:p>
          <a:p>
            <a:pPr lvl="1"/>
            <a:r>
              <a:rPr lang="en-US" dirty="0"/>
              <a:t>Keep physically active. This is a great regulator of mood. A little is better than nothing. </a:t>
            </a:r>
          </a:p>
          <a:p>
            <a:pPr lvl="1"/>
            <a:r>
              <a:rPr lang="en-US" dirty="0"/>
              <a:t>Stretch/flex every hour</a:t>
            </a:r>
          </a:p>
          <a:p>
            <a:pPr lvl="1"/>
            <a:r>
              <a:rPr lang="en-US" i="1" dirty="0"/>
              <a:t>What is a physical activity that people have been doing? </a:t>
            </a:r>
          </a:p>
          <a:p>
            <a:endParaRPr lang="en-AU" dirty="0"/>
          </a:p>
        </p:txBody>
      </p:sp>
    </p:spTree>
    <p:extLst>
      <p:ext uri="{BB962C8B-B14F-4D97-AF65-F5344CB8AC3E}">
        <p14:creationId xmlns:p14="http://schemas.microsoft.com/office/powerpoint/2010/main" val="223796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A23D-75D2-4618-AAC3-19290AB40D95}"/>
              </a:ext>
            </a:extLst>
          </p:cNvPr>
          <p:cNvSpPr>
            <a:spLocks noGrp="1"/>
          </p:cNvSpPr>
          <p:nvPr>
            <p:ph type="title"/>
          </p:nvPr>
        </p:nvSpPr>
        <p:spPr/>
        <p:txBody>
          <a:bodyPr/>
          <a:lstStyle/>
          <a:p>
            <a:pPr algn="ctr"/>
            <a:r>
              <a:rPr lang="en-US" b="1" dirty="0"/>
              <a:t>Emotional </a:t>
            </a:r>
            <a:endParaRPr lang="en-AU" b="1" dirty="0"/>
          </a:p>
        </p:txBody>
      </p:sp>
      <p:sp>
        <p:nvSpPr>
          <p:cNvPr id="3" name="Content Placeholder 2">
            <a:extLst>
              <a:ext uri="{FF2B5EF4-FFF2-40B4-BE49-F238E27FC236}">
                <a16:creationId xmlns:a16="http://schemas.microsoft.com/office/drawing/2014/main" id="{BA7D767E-653D-43A3-8AA7-81529B7F4989}"/>
              </a:ext>
            </a:extLst>
          </p:cNvPr>
          <p:cNvSpPr>
            <a:spLocks noGrp="1"/>
          </p:cNvSpPr>
          <p:nvPr>
            <p:ph sz="half" idx="1"/>
          </p:nvPr>
        </p:nvSpPr>
        <p:spPr>
          <a:xfrm>
            <a:off x="838200" y="1405900"/>
            <a:ext cx="5181600" cy="4351338"/>
          </a:xfrm>
        </p:spPr>
        <p:txBody>
          <a:bodyPr>
            <a:normAutofit fontScale="85000" lnSpcReduction="10000"/>
          </a:bodyPr>
          <a:lstStyle/>
          <a:p>
            <a:r>
              <a:rPr lang="en-US" dirty="0"/>
              <a:t>Treat yourself as you would your best friend </a:t>
            </a:r>
          </a:p>
          <a:p>
            <a:r>
              <a:rPr lang="en-US" dirty="0"/>
              <a:t>Identify people you are comfortable to speak to – share how you feel</a:t>
            </a:r>
          </a:p>
          <a:p>
            <a:pPr lvl="1"/>
            <a:r>
              <a:rPr lang="en-US" dirty="0"/>
              <a:t>A burden shared is a burden halved – talk to people you trust</a:t>
            </a:r>
          </a:p>
          <a:p>
            <a:r>
              <a:rPr lang="en-US" dirty="0"/>
              <a:t>Maintain </a:t>
            </a:r>
            <a:r>
              <a:rPr lang="en-US" dirty="0" err="1"/>
              <a:t>socialising</a:t>
            </a:r>
            <a:r>
              <a:rPr lang="en-US" dirty="0"/>
              <a:t>, </a:t>
            </a:r>
            <a:r>
              <a:rPr lang="en-US" dirty="0" err="1"/>
              <a:t>e.g</a:t>
            </a:r>
            <a:r>
              <a:rPr lang="en-US" dirty="0"/>
              <a:t>:</a:t>
            </a:r>
          </a:p>
          <a:p>
            <a:pPr lvl="1"/>
            <a:r>
              <a:rPr lang="en-US" dirty="0"/>
              <a:t>Set up Friday night “drinks” via Zoom/MS Teams</a:t>
            </a:r>
          </a:p>
          <a:p>
            <a:pPr lvl="1"/>
            <a:r>
              <a:rPr lang="en-US" dirty="0"/>
              <a:t>Join an online book club </a:t>
            </a:r>
          </a:p>
          <a:p>
            <a:pPr lvl="1"/>
            <a:r>
              <a:rPr lang="en-US" dirty="0"/>
              <a:t>Catch up with team members to talk about non-work topics </a:t>
            </a:r>
          </a:p>
          <a:p>
            <a:pPr lvl="1"/>
            <a:r>
              <a:rPr lang="en-US" dirty="0"/>
              <a:t>Have regular check ins (work and social) </a:t>
            </a:r>
          </a:p>
          <a:p>
            <a:endParaRPr lang="en-AU" dirty="0"/>
          </a:p>
        </p:txBody>
      </p:sp>
      <p:sp>
        <p:nvSpPr>
          <p:cNvPr id="4" name="Content Placeholder 3">
            <a:extLst>
              <a:ext uri="{FF2B5EF4-FFF2-40B4-BE49-F238E27FC236}">
                <a16:creationId xmlns:a16="http://schemas.microsoft.com/office/drawing/2014/main" id="{3E44EDE8-8467-47A0-A414-E5D93F4C2FBC}"/>
              </a:ext>
            </a:extLst>
          </p:cNvPr>
          <p:cNvSpPr>
            <a:spLocks noGrp="1"/>
          </p:cNvSpPr>
          <p:nvPr>
            <p:ph sz="half" idx="2"/>
          </p:nvPr>
        </p:nvSpPr>
        <p:spPr>
          <a:xfrm>
            <a:off x="6172200" y="1405900"/>
            <a:ext cx="5181600" cy="4351338"/>
          </a:xfrm>
        </p:spPr>
        <p:txBody>
          <a:bodyPr>
            <a:normAutofit fontScale="85000" lnSpcReduction="10000"/>
          </a:bodyPr>
          <a:lstStyle/>
          <a:p>
            <a:r>
              <a:rPr lang="en-US" dirty="0"/>
              <a:t>Look at your self soothing practices</a:t>
            </a:r>
            <a:endParaRPr lang="en-AU" dirty="0"/>
          </a:p>
          <a:p>
            <a:pPr lvl="1"/>
            <a:r>
              <a:rPr lang="en-AU" dirty="0"/>
              <a:t>Yoga</a:t>
            </a:r>
          </a:p>
          <a:p>
            <a:pPr lvl="1"/>
            <a:r>
              <a:rPr lang="en-AU" dirty="0"/>
              <a:t>Meditation</a:t>
            </a:r>
          </a:p>
          <a:p>
            <a:pPr lvl="1"/>
            <a:r>
              <a:rPr lang="en-AU" dirty="0"/>
              <a:t>Mindfulness</a:t>
            </a:r>
          </a:p>
          <a:p>
            <a:pPr lvl="1"/>
            <a:r>
              <a:rPr lang="en-AU" dirty="0"/>
              <a:t>Gardening</a:t>
            </a:r>
          </a:p>
          <a:p>
            <a:pPr lvl="1"/>
            <a:r>
              <a:rPr lang="en-AU" dirty="0"/>
              <a:t>Music </a:t>
            </a:r>
          </a:p>
          <a:p>
            <a:pPr lvl="1"/>
            <a:r>
              <a:rPr lang="en-AU" dirty="0"/>
              <a:t>Reading </a:t>
            </a:r>
          </a:p>
          <a:p>
            <a:pPr lvl="1"/>
            <a:r>
              <a:rPr lang="en-AU" i="1" dirty="0"/>
              <a:t>What works for you? </a:t>
            </a:r>
            <a:endParaRPr lang="en-US" i="1" dirty="0"/>
          </a:p>
          <a:p>
            <a:endParaRPr lang="en-AU" dirty="0"/>
          </a:p>
        </p:txBody>
      </p:sp>
    </p:spTree>
    <p:extLst>
      <p:ext uri="{BB962C8B-B14F-4D97-AF65-F5344CB8AC3E}">
        <p14:creationId xmlns:p14="http://schemas.microsoft.com/office/powerpoint/2010/main" val="324010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D1C-912C-40A3-B4DF-28AAA506FD8A}"/>
              </a:ext>
            </a:extLst>
          </p:cNvPr>
          <p:cNvSpPr>
            <a:spLocks noGrp="1"/>
          </p:cNvSpPr>
          <p:nvPr>
            <p:ph type="title"/>
          </p:nvPr>
        </p:nvSpPr>
        <p:spPr/>
        <p:txBody>
          <a:bodyPr/>
          <a:lstStyle/>
          <a:p>
            <a:pPr algn="ctr"/>
            <a:r>
              <a:rPr lang="en-US" b="1" dirty="0"/>
              <a:t>Stimulus Response </a:t>
            </a:r>
            <a:endParaRPr lang="en-AU" b="1" dirty="0"/>
          </a:p>
        </p:txBody>
      </p:sp>
      <p:sp>
        <p:nvSpPr>
          <p:cNvPr id="3" name="Content Placeholder 2">
            <a:extLst>
              <a:ext uri="{FF2B5EF4-FFF2-40B4-BE49-F238E27FC236}">
                <a16:creationId xmlns:a16="http://schemas.microsoft.com/office/drawing/2014/main" id="{5AF02CB8-B2EB-456D-BDEA-0102053C2374}"/>
              </a:ext>
            </a:extLst>
          </p:cNvPr>
          <p:cNvSpPr>
            <a:spLocks noGrp="1"/>
          </p:cNvSpPr>
          <p:nvPr>
            <p:ph idx="1"/>
          </p:nvPr>
        </p:nvSpPr>
        <p:spPr>
          <a:xfrm>
            <a:off x="838200" y="1520825"/>
            <a:ext cx="10515600" cy="718792"/>
          </a:xfrm>
        </p:spPr>
        <p:txBody>
          <a:bodyPr>
            <a:normAutofit fontScale="77500" lnSpcReduction="20000"/>
          </a:bodyPr>
          <a:lstStyle/>
          <a:p>
            <a:r>
              <a:rPr lang="en-US" dirty="0"/>
              <a:t>Be mindful of your response/thought patterns</a:t>
            </a:r>
          </a:p>
          <a:p>
            <a:r>
              <a:rPr lang="en-US" dirty="0"/>
              <a:t>Think about how you can challenge/manage your response at each stage  </a:t>
            </a:r>
            <a:endParaRPr lang="en-AU" dirty="0"/>
          </a:p>
        </p:txBody>
      </p:sp>
      <p:pic>
        <p:nvPicPr>
          <p:cNvPr id="7" name="Picture 6" descr="A picture containing drawing&#10;&#10;Description automatically generated">
            <a:extLst>
              <a:ext uri="{FF2B5EF4-FFF2-40B4-BE49-F238E27FC236}">
                <a16:creationId xmlns:a16="http://schemas.microsoft.com/office/drawing/2014/main" id="{DFBCFACD-0B36-41AC-8EF9-031AF40D1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559" y="2592390"/>
            <a:ext cx="8538881" cy="2191646"/>
          </a:xfrm>
          <a:prstGeom prst="rect">
            <a:avLst/>
          </a:prstGeom>
        </p:spPr>
      </p:pic>
    </p:spTree>
    <p:extLst>
      <p:ext uri="{BB962C8B-B14F-4D97-AF65-F5344CB8AC3E}">
        <p14:creationId xmlns:p14="http://schemas.microsoft.com/office/powerpoint/2010/main" val="57183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0DAA-9CB3-48EF-A7BA-E071090C7351}"/>
              </a:ext>
            </a:extLst>
          </p:cNvPr>
          <p:cNvSpPr>
            <a:spLocks noGrp="1"/>
          </p:cNvSpPr>
          <p:nvPr>
            <p:ph type="title"/>
          </p:nvPr>
        </p:nvSpPr>
        <p:spPr>
          <a:xfrm>
            <a:off x="838200" y="365125"/>
            <a:ext cx="10515600" cy="939019"/>
          </a:xfrm>
        </p:spPr>
        <p:txBody>
          <a:bodyPr/>
          <a:lstStyle/>
          <a:p>
            <a:pPr algn="ctr"/>
            <a:r>
              <a:rPr lang="en-US" b="1" dirty="0"/>
              <a:t>Mental </a:t>
            </a:r>
            <a:endParaRPr lang="en-AU" b="1" dirty="0"/>
          </a:p>
        </p:txBody>
      </p:sp>
      <p:sp>
        <p:nvSpPr>
          <p:cNvPr id="3" name="Content Placeholder 2">
            <a:extLst>
              <a:ext uri="{FF2B5EF4-FFF2-40B4-BE49-F238E27FC236}">
                <a16:creationId xmlns:a16="http://schemas.microsoft.com/office/drawing/2014/main" id="{CC9121CC-F91C-451F-AAA5-5C91E35BABF1}"/>
              </a:ext>
            </a:extLst>
          </p:cNvPr>
          <p:cNvSpPr>
            <a:spLocks noGrp="1"/>
          </p:cNvSpPr>
          <p:nvPr>
            <p:ph sz="half" idx="1"/>
          </p:nvPr>
        </p:nvSpPr>
        <p:spPr>
          <a:xfrm>
            <a:off x="838201" y="1304144"/>
            <a:ext cx="5181600" cy="4351338"/>
          </a:xfrm>
        </p:spPr>
        <p:txBody>
          <a:bodyPr>
            <a:normAutofit fontScale="92500" lnSpcReduction="10000"/>
          </a:bodyPr>
          <a:lstStyle/>
          <a:p>
            <a:r>
              <a:rPr lang="en-US" dirty="0"/>
              <a:t>Maintain perspective/find a healthy balance re media coverage</a:t>
            </a:r>
          </a:p>
          <a:p>
            <a:r>
              <a:rPr lang="en-US" dirty="0"/>
              <a:t>Access good quality information</a:t>
            </a:r>
          </a:p>
          <a:p>
            <a:r>
              <a:rPr lang="en-US" dirty="0"/>
              <a:t>Try not to make assumptions </a:t>
            </a:r>
          </a:p>
          <a:p>
            <a:r>
              <a:rPr lang="en-US" dirty="0"/>
              <a:t>Actively work on good mental health:</a:t>
            </a:r>
          </a:p>
          <a:p>
            <a:pPr lvl="1"/>
            <a:r>
              <a:rPr lang="en-US" dirty="0"/>
              <a:t>Be realistic about what can be achieved</a:t>
            </a:r>
          </a:p>
          <a:p>
            <a:pPr lvl="1"/>
            <a:r>
              <a:rPr lang="en-US" dirty="0"/>
              <a:t>Keep the hours you work in check </a:t>
            </a:r>
          </a:p>
          <a:p>
            <a:pPr lvl="1"/>
            <a:r>
              <a:rPr lang="en-US" dirty="0"/>
              <a:t>Stay in touch with family and friends</a:t>
            </a:r>
          </a:p>
          <a:p>
            <a:pPr lvl="1"/>
            <a:endParaRPr lang="en-AU" dirty="0"/>
          </a:p>
        </p:txBody>
      </p:sp>
      <p:sp>
        <p:nvSpPr>
          <p:cNvPr id="4" name="Content Placeholder 3">
            <a:extLst>
              <a:ext uri="{FF2B5EF4-FFF2-40B4-BE49-F238E27FC236}">
                <a16:creationId xmlns:a16="http://schemas.microsoft.com/office/drawing/2014/main" id="{49295447-9B4F-41C8-B680-D1E478848E6F}"/>
              </a:ext>
            </a:extLst>
          </p:cNvPr>
          <p:cNvSpPr>
            <a:spLocks noGrp="1"/>
          </p:cNvSpPr>
          <p:nvPr>
            <p:ph sz="half" idx="2"/>
          </p:nvPr>
        </p:nvSpPr>
        <p:spPr>
          <a:xfrm>
            <a:off x="6172199" y="1304144"/>
            <a:ext cx="5181600" cy="4351338"/>
          </a:xfrm>
        </p:spPr>
        <p:txBody>
          <a:bodyPr>
            <a:normAutofit fontScale="92500" lnSpcReduction="10000"/>
          </a:bodyPr>
          <a:lstStyle/>
          <a:p>
            <a:r>
              <a:rPr lang="en-US" dirty="0"/>
              <a:t>Physical wellbeing</a:t>
            </a:r>
          </a:p>
          <a:p>
            <a:r>
              <a:rPr lang="en-US" dirty="0"/>
              <a:t>Reach out to mentors/colleagues for support</a:t>
            </a:r>
          </a:p>
          <a:p>
            <a:r>
              <a:rPr lang="en-US" dirty="0"/>
              <a:t>Maintain outside work interests</a:t>
            </a:r>
          </a:p>
          <a:p>
            <a:r>
              <a:rPr lang="en-US" dirty="0"/>
              <a:t>Practice gratitude (and share it with others) </a:t>
            </a:r>
          </a:p>
          <a:p>
            <a:r>
              <a:rPr lang="en-US" dirty="0"/>
              <a:t>Find a buddy or group to set daily challenges with </a:t>
            </a:r>
          </a:p>
          <a:p>
            <a:r>
              <a:rPr lang="en-US" dirty="0"/>
              <a:t>Don’t be afraid to ask for help</a:t>
            </a:r>
          </a:p>
          <a:p>
            <a:r>
              <a:rPr lang="en-US" dirty="0"/>
              <a:t>Just like your car – a service is better than a total repair!</a:t>
            </a:r>
            <a:endParaRPr lang="en-AU" dirty="0"/>
          </a:p>
        </p:txBody>
      </p:sp>
    </p:spTree>
    <p:extLst>
      <p:ext uri="{BB962C8B-B14F-4D97-AF65-F5344CB8AC3E}">
        <p14:creationId xmlns:p14="http://schemas.microsoft.com/office/powerpoint/2010/main" val="35833018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1697</Words>
  <Application>Microsoft Office PowerPoint</Application>
  <PresentationFormat>Widescreen</PresentationFormat>
  <Paragraphs>257</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1_Office Theme</vt:lpstr>
      <vt:lpstr>Virtual Session: Self-Care &amp; Maintaining Well-Being</vt:lpstr>
      <vt:lpstr>Today’s Session</vt:lpstr>
      <vt:lpstr>What is Self-Care?</vt:lpstr>
      <vt:lpstr>Self-Care &amp; Maintaining Wellbeing</vt:lpstr>
      <vt:lpstr>PowerPoint Presentation</vt:lpstr>
      <vt:lpstr>Physical </vt:lpstr>
      <vt:lpstr>Emotional </vt:lpstr>
      <vt:lpstr>Stimulus Response </vt:lpstr>
      <vt:lpstr>Mental </vt:lpstr>
      <vt:lpstr>Strategies to cope with physical distancing</vt:lpstr>
      <vt:lpstr>Locus of Control </vt:lpstr>
      <vt:lpstr>Locus of Control</vt:lpstr>
      <vt:lpstr>Locus of Control </vt:lpstr>
      <vt:lpstr>Pillars of Resilience </vt:lpstr>
      <vt:lpstr>The Three C’s of Resilience </vt:lpstr>
      <vt:lpstr>PERMA Model of Resilience &amp; Wellbeing </vt:lpstr>
      <vt:lpstr>Key Elements of Maintaining Wellbeing </vt:lpstr>
      <vt:lpstr>Maintaining Wellbeing </vt:lpstr>
      <vt:lpstr>Maintaining Wellbeing </vt:lpstr>
      <vt:lpstr>What strategies do you use? </vt:lpstr>
      <vt:lpstr>Growth Mindset </vt:lpstr>
      <vt:lpstr>Individual Exercise </vt:lpstr>
      <vt:lpstr>Summary</vt:lpstr>
      <vt:lpstr>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&amp; Organisational Development</dc:title>
  <dc:creator>Ben Andrews</dc:creator>
  <cp:lastModifiedBy>Lisa Telford</cp:lastModifiedBy>
  <cp:revision>55</cp:revision>
  <dcterms:created xsi:type="dcterms:W3CDTF">2020-03-25T02:00:32Z</dcterms:created>
  <dcterms:modified xsi:type="dcterms:W3CDTF">2020-04-17T07:03:51Z</dcterms:modified>
</cp:coreProperties>
</file>