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embeddedFontLst>
    <p:embeddedFont>
      <p:font typeface="Proxima Nov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Tasneem Jaff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72953A-B9AA-4F76-AF6C-786668CB0CF5}">
  <a:tblStyle styleId="{2972953A-B9AA-4F76-AF6C-786668CB0CF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E1D46E2-415E-4D0B-B4F6-697DE04F006C}"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BC0231E8-9448-4A92-B579-659482274703}"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ProximaNova-bold.fntdata"/><Relationship Id="rId41" Type="http://schemas.openxmlformats.org/officeDocument/2006/relationships/font" Target="fonts/ProximaNova-regular.fntdata"/><Relationship Id="rId22" Type="http://schemas.openxmlformats.org/officeDocument/2006/relationships/slide" Target="slides/slide15.xml"/><Relationship Id="rId44" Type="http://schemas.openxmlformats.org/officeDocument/2006/relationships/font" Target="fonts/ProximaNova-boldItalic.fntdata"/><Relationship Id="rId21" Type="http://schemas.openxmlformats.org/officeDocument/2006/relationships/slide" Target="slides/slide14.xml"/><Relationship Id="rId43" Type="http://schemas.openxmlformats.org/officeDocument/2006/relationships/font" Target="fonts/ProximaNova-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0-28T15:08:15.587">
    <p:pos x="316" y="916"/>
    <p:text>can ask a poll at the beginning? not sure of the best q</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10-28T15:02:46.485">
    <p:pos x="600" y="1140"/>
    <p:text>these are gregs numbers need to double check them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assessment/scanning-scoring/scoring/reports/item-analysis/#:~:text=Item%20analysis%20is%20a%20process,the%20test%20as%20a%20whol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assessment/scanning-scoring/scoring/reports/item-analysis/#:~:text=Item%20analysis%20is%20a%20process,the%20test%20as%20a%20whole"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assessment/scanning-scoring/scoring/reports/item-analysis/#:~:text=Item%20analysis%20is%20a%20process,the%20test%20as%20a%20whol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assessment/scanning-scoring/scoring/reports/item-analysis/#:~:text=Item%20analysis%20is%20a%20process,the%20test%20as%20a%20whol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assessment/scanning-scoring/scoring/reports/item-analysis/#:~:text=Item%20analysis%20is%20a%20process,the%20test%20as%20a%20whol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d49ccd2c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d49ccd2c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highlight>
                  <a:srgbClr val="00FFFF"/>
                </a:highlight>
                <a:latin typeface="Calibri"/>
                <a:ea typeface="Calibri"/>
                <a:cs typeface="Calibri"/>
                <a:sym typeface="Calibri"/>
              </a:rPr>
              <a:t>CILTers to introduce themselves with Video</a:t>
            </a:r>
            <a:endParaRPr sz="1200">
              <a:solidFill>
                <a:schemeClr val="dk1"/>
              </a:solidFill>
              <a:highlight>
                <a:srgbClr val="00FFFF"/>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200">
                <a:solidFill>
                  <a:schemeClr val="dk1"/>
                </a:solidFill>
                <a:highlight>
                  <a:schemeClr val="lt1"/>
                </a:highlight>
                <a:latin typeface="Calibri"/>
                <a:ea typeface="Calibri"/>
                <a:cs typeface="Calibri"/>
                <a:sym typeface="Calibri"/>
              </a:rPr>
              <a:t>HI everyone! Welcome and thank you for joining this webinar session on the VULA lessons Tool. This webinar will be co-presented by myself and Lubabalo. We have Shanali facilitating the room and Mary-Ann in the chatroom. </a:t>
            </a:r>
            <a:endParaRPr sz="12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highlight>
                <a:schemeClr val="lt1"/>
              </a:highlight>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62cd8802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62cd8802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GB" sz="1800">
                <a:solidFill>
                  <a:srgbClr val="595959"/>
                </a:solidFill>
              </a:rPr>
              <a:t>From </a:t>
            </a:r>
            <a:r>
              <a:rPr lang="en-GB" sz="1800" u="sng">
                <a:solidFill>
                  <a:srgbClr val="0097A7"/>
                </a:solidFill>
                <a:hlinkClick r:id="rId2">
                  <a:extLst>
                    <a:ext uri="{A12FA001-AC4F-418D-AE19-62706E023703}">
                      <ahyp:hlinkClr val="tx"/>
                    </a:ext>
                  </a:extLst>
                </a:hlinkClick>
              </a:rPr>
              <a:t>https://www.washington.edu/assessment/scanning-scoring/scoring/reports/item-analysis/#:~:text=Item%20analysis%20is%20a%20process,the%20test%20as%20a%20whole</a:t>
            </a:r>
            <a:r>
              <a:rPr lang="en-GB" sz="1800">
                <a:solidFill>
                  <a:srgbClr val="595959"/>
                </a:solidFill>
              </a:rPr>
              <a:t>. </a:t>
            </a:r>
            <a:endParaRPr sz="18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eda796d6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9eda796d67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GB" sz="1200">
                <a:solidFill>
                  <a:schemeClr val="dk1"/>
                </a:solidFill>
                <a:latin typeface="Calibri"/>
                <a:ea typeface="Calibri"/>
                <a:cs typeface="Calibri"/>
                <a:sym typeface="Calibri"/>
              </a:rPr>
              <a:t>Discrimination Index by subtracting the number of students in the lower group who got the item correct from the number of students in the upper group who got the item correct.  Then, divide by the number of students in each group (in this case, there are five in each group). For Question #1, that means you would subtract 4 from 4, and divide by 5, which results in a Discrimination Index of  0.</a:t>
            </a:r>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GB" sz="1200">
                <a:solidFill>
                  <a:schemeClr val="dk1"/>
                </a:solidFill>
                <a:latin typeface="Calibri"/>
                <a:ea typeface="Calibri"/>
                <a:cs typeface="Calibri"/>
                <a:sym typeface="Calibri"/>
              </a:rPr>
              <a:t>Item discrimination can be calculated by ranking the students according to total score and then selecting the top 27 percent and the lowest 27 percent in terms of total score. : </a:t>
            </a:r>
            <a:endParaRPr/>
          </a:p>
          <a:p>
            <a:pPr indent="0" lvl="0" marL="0" marR="0" rtl="0" algn="l">
              <a:lnSpc>
                <a:spcPct val="100000"/>
              </a:lnSpc>
              <a:spcBef>
                <a:spcPts val="0"/>
              </a:spcBef>
              <a:spcAft>
                <a:spcPts val="0"/>
              </a:spcAft>
              <a:buClr>
                <a:schemeClr val="dk1"/>
              </a:buClr>
              <a:buSzPts val="1200"/>
              <a:buFont typeface="Calibri"/>
              <a:buNone/>
            </a:pPr>
            <a:r>
              <a:rPr b="0" i="0" lang="en-GB" sz="1200">
                <a:solidFill>
                  <a:schemeClr val="dk1"/>
                </a:solidFill>
                <a:latin typeface="Calibri"/>
                <a:ea typeface="Calibri"/>
                <a:cs typeface="Calibri"/>
                <a:sym typeface="Calibri"/>
              </a:rPr>
              <a:t>Correct answered from Low scoring students for Q1- high scoring students for question 1/ number of students in each group</a:t>
            </a:r>
            <a:endParaRPr/>
          </a:p>
          <a:p>
            <a:pPr indent="0" lvl="0" marL="0" rtl="0" algn="l">
              <a:spcBef>
                <a:spcPts val="0"/>
              </a:spcBef>
              <a:spcAft>
                <a:spcPts val="0"/>
              </a:spcAft>
              <a:buNone/>
            </a:pPr>
            <a:r>
              <a:t/>
            </a:r>
            <a:endParaRPr/>
          </a:p>
        </p:txBody>
      </p:sp>
      <p:sp>
        <p:nvSpPr>
          <p:cNvPr id="130" name="Google Shape;130;g9eda796d67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9eda796d6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9eda796d6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60eee0d5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60eee0d5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eda796d6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eda796d6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228600" rtl="0" algn="l">
              <a:lnSpc>
                <a:spcPct val="110000"/>
              </a:lnSpc>
              <a:spcBef>
                <a:spcPts val="800"/>
              </a:spcBef>
              <a:spcAft>
                <a:spcPts val="0"/>
              </a:spcAft>
              <a:buClr>
                <a:schemeClr val="dk1"/>
              </a:buClr>
              <a:buSzPts val="1400"/>
              <a:buChar char="•"/>
            </a:pPr>
            <a:r>
              <a:rPr lang="en-GB" sz="1500">
                <a:solidFill>
                  <a:schemeClr val="dk1"/>
                </a:solidFill>
                <a:latin typeface="Calibri"/>
                <a:ea typeface="Calibri"/>
                <a:cs typeface="Calibri"/>
                <a:sym typeface="Calibri"/>
              </a:rPr>
              <a:t>Item discrimination ability of an item to differentiate among students on the basis of how well they know the material being tested. Better performing students should generally do better versus the poor scoring student will do poorly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eda796d6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eda796d6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eda796d67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eda796d67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60eee0d5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60eee0d5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60eee0d5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60eee0d5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a60eee0d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a60eee0d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eda796d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eda796d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a60eee0d5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a60eee0d5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a60eee0d5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a60eee0d5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a60eee0d51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a60eee0d51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a60eee0d51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a60eee0d51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60eee0d5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60eee0d5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a60eee0d5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a60eee0d5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a60eee0d5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a60eee0d5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60eee0d51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60eee0d51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60eee0d51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60eee0d51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60eee0d51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60eee0d51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60eee0d5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60eee0d5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a60eee0d5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a60eee0d5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a62cd88020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a62cd88020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72c9b64621_5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2c9b64621_5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400">
                <a:solidFill>
                  <a:schemeClr val="dk1"/>
                </a:solidFill>
              </a:rPr>
              <a:t>Additionally, if you looking for more resources, you can find those at the UCT CILT website, which is brought to you by the Centre for Innovation in Learning and Teaching. All of the images in this screencast are publically available and freely re-usable. So please feel free to reuse this screencast. Thanks so much for listening. Bye for now.</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a62cd88020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a62cd88020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GB" sz="1800">
                <a:solidFill>
                  <a:srgbClr val="595959"/>
                </a:solidFill>
              </a:rPr>
              <a:t>From </a:t>
            </a:r>
            <a:r>
              <a:rPr lang="en-GB" sz="1800" u="sng">
                <a:solidFill>
                  <a:srgbClr val="0097A7"/>
                </a:solidFill>
                <a:hlinkClick r:id="rId2">
                  <a:extLst>
                    <a:ext uri="{A12FA001-AC4F-418D-AE19-62706E023703}">
                      <ahyp:hlinkClr val="tx"/>
                    </a:ext>
                  </a:extLst>
                </a:hlinkClick>
              </a:rPr>
              <a:t>https://www.washington.edu/assessment/scanning-scoring/scoring/reports/item-analysis/#:~:text=Item%20analysis%20is%20a%20process,the%20test%20as%20a%20whole</a:t>
            </a:r>
            <a:r>
              <a:rPr lang="en-GB" sz="1800">
                <a:solidFill>
                  <a:srgbClr val="595959"/>
                </a:solidFill>
              </a:rPr>
              <a:t>. </a:t>
            </a:r>
            <a:endParaRPr sz="18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eda796d67_0_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g9eda796d67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60eee0d5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60eee0d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GB" sz="1800">
                <a:solidFill>
                  <a:srgbClr val="595959"/>
                </a:solidFill>
              </a:rPr>
              <a:t>From </a:t>
            </a:r>
            <a:r>
              <a:rPr lang="en-GB" sz="1800" u="sng">
                <a:solidFill>
                  <a:srgbClr val="0097A7"/>
                </a:solidFill>
                <a:hlinkClick r:id="rId2">
                  <a:extLst>
                    <a:ext uri="{A12FA001-AC4F-418D-AE19-62706E023703}">
                      <ahyp:hlinkClr val="tx"/>
                    </a:ext>
                  </a:extLst>
                </a:hlinkClick>
              </a:rPr>
              <a:t>https://www.washington.edu/assessment/scanning-scoring/scoring/reports/item-analysis/#:~:text=Item%20analysis%20is%20a%20process,the%20test%20as%20a%20whole</a:t>
            </a:r>
            <a:r>
              <a:rPr lang="en-GB" sz="1800">
                <a:solidFill>
                  <a:srgbClr val="595959"/>
                </a:solidFill>
              </a:rPr>
              <a:t>. </a:t>
            </a:r>
            <a:endParaRPr sz="18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62cd88020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62cd88020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GB" sz="1800">
                <a:solidFill>
                  <a:srgbClr val="595959"/>
                </a:solidFill>
              </a:rPr>
              <a:t>From </a:t>
            </a:r>
            <a:r>
              <a:rPr lang="en-GB" sz="1800" u="sng">
                <a:solidFill>
                  <a:srgbClr val="0097A7"/>
                </a:solidFill>
                <a:hlinkClick r:id="rId2">
                  <a:extLst>
                    <a:ext uri="{A12FA001-AC4F-418D-AE19-62706E023703}">
                      <ahyp:hlinkClr val="tx"/>
                    </a:ext>
                  </a:extLst>
                </a:hlinkClick>
              </a:rPr>
              <a:t>https://www.washington.edu/assessment/scanning-scoring/scoring/reports/item-analysis/#:~:text=Item%20analysis%20is%20a%20process,the%20test%20as%20a%20whole</a:t>
            </a:r>
            <a:r>
              <a:rPr lang="en-GB" sz="1800">
                <a:solidFill>
                  <a:srgbClr val="595959"/>
                </a:solidFill>
              </a:rPr>
              <a:t>. </a:t>
            </a:r>
            <a:endParaRPr sz="18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60eee0d5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60eee0d5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62cd88020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62cd88020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62cd88020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62cd88020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Char char="-"/>
            </a:pPr>
            <a:r>
              <a:t/>
            </a:r>
            <a:endParaRPr sz="1800">
              <a:solidFill>
                <a:srgbClr val="595959"/>
              </a:solidFill>
            </a:endParaRPr>
          </a:p>
          <a:p>
            <a:pPr indent="0" lvl="0" marL="0" rtl="0" algn="l">
              <a:lnSpc>
                <a:spcPct val="115000"/>
              </a:lnSpc>
              <a:spcBef>
                <a:spcPts val="1600"/>
              </a:spcBef>
              <a:spcAft>
                <a:spcPts val="0"/>
              </a:spcAft>
              <a:buClr>
                <a:schemeClr val="dk1"/>
              </a:buClr>
              <a:buSzPts val="1100"/>
              <a:buFont typeface="Arial"/>
              <a:buNone/>
            </a:pPr>
            <a:r>
              <a:rPr lang="en-GB" sz="1800">
                <a:solidFill>
                  <a:srgbClr val="595959"/>
                </a:solidFill>
              </a:rPr>
              <a:t>From </a:t>
            </a:r>
            <a:r>
              <a:rPr lang="en-GB" sz="1800" u="sng">
                <a:solidFill>
                  <a:srgbClr val="0097A7"/>
                </a:solidFill>
                <a:hlinkClick r:id="rId2">
                  <a:extLst>
                    <a:ext uri="{A12FA001-AC4F-418D-AE19-62706E023703}">
                      <ahyp:hlinkClr val="tx"/>
                    </a:ext>
                  </a:extLst>
                </a:hlinkClick>
              </a:rPr>
              <a:t>https://www.washington.edu/assessment/scanning-scoring/scoring/reports/item-analysis/#:~:text=Item%20analysis%20is%20a%20process,the%20test%20as%20a%20whole</a:t>
            </a:r>
            <a:r>
              <a:rPr lang="en-GB" sz="1800">
                <a:solidFill>
                  <a:srgbClr val="595959"/>
                </a:solidFill>
              </a:rPr>
              <a:t>. </a:t>
            </a:r>
            <a:endParaRPr sz="1800">
              <a:solidFill>
                <a:srgbClr val="595959"/>
              </a:solidFill>
            </a:endParaRPr>
          </a:p>
          <a:p>
            <a:pPr indent="0" lvl="0" marL="0" rtl="0" algn="l">
              <a:spcBef>
                <a:spcPts val="16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indent="0" lvl="0" marL="0" rtl="0" algn="l">
              <a:spcBef>
                <a:spcPts val="0"/>
              </a:spcBef>
              <a:spcAft>
                <a:spcPts val="0"/>
              </a:spcAft>
              <a:buClr>
                <a:schemeClr val="dk1"/>
              </a:buClr>
              <a:buSzPts val="2800"/>
              <a:buFont typeface="Calibri"/>
              <a:buNone/>
              <a:defRPr b="1" i="0" sz="3000" u="none" cap="none" strike="noStrike">
                <a:solidFill>
                  <a:srgbClr val="FF9900"/>
                </a:solidFill>
                <a:latin typeface="Arial"/>
                <a:ea typeface="Arial"/>
                <a:cs typeface="Arial"/>
                <a:sym typeface="Arial"/>
              </a:defRPr>
            </a:lvl1pPr>
            <a:lvl2pPr indent="0" lvl="1" rtl="0">
              <a:spcBef>
                <a:spcPts val="0"/>
              </a:spcBef>
              <a:spcAft>
                <a:spcPts val="0"/>
              </a:spcAft>
              <a:buSzPts val="2800"/>
              <a:buNone/>
              <a:defRPr sz="1800"/>
            </a:lvl2pPr>
            <a:lvl3pPr indent="0" lvl="2" rtl="0">
              <a:spcBef>
                <a:spcPts val="0"/>
              </a:spcBef>
              <a:spcAft>
                <a:spcPts val="0"/>
              </a:spcAft>
              <a:buSzPts val="2800"/>
              <a:buNone/>
              <a:defRPr sz="1800"/>
            </a:lvl3pPr>
            <a:lvl4pPr indent="0" lvl="3" rtl="0">
              <a:spcBef>
                <a:spcPts val="0"/>
              </a:spcBef>
              <a:spcAft>
                <a:spcPts val="0"/>
              </a:spcAft>
              <a:buSzPts val="2800"/>
              <a:buNone/>
              <a:defRPr sz="1800"/>
            </a:lvl4pPr>
            <a:lvl5pPr indent="0" lvl="4" rtl="0">
              <a:spcBef>
                <a:spcPts val="0"/>
              </a:spcBef>
              <a:spcAft>
                <a:spcPts val="0"/>
              </a:spcAft>
              <a:buSzPts val="2800"/>
              <a:buNone/>
              <a:defRPr sz="1800"/>
            </a:lvl5pPr>
            <a:lvl6pPr indent="0" lvl="5" rtl="0">
              <a:spcBef>
                <a:spcPts val="0"/>
              </a:spcBef>
              <a:spcAft>
                <a:spcPts val="0"/>
              </a:spcAft>
              <a:buSzPts val="2800"/>
              <a:buNone/>
              <a:defRPr sz="1800"/>
            </a:lvl6pPr>
            <a:lvl7pPr indent="0" lvl="6" rtl="0">
              <a:spcBef>
                <a:spcPts val="0"/>
              </a:spcBef>
              <a:spcAft>
                <a:spcPts val="0"/>
              </a:spcAft>
              <a:buSzPts val="2800"/>
              <a:buNone/>
              <a:defRPr sz="1800"/>
            </a:lvl7pPr>
            <a:lvl8pPr indent="0" lvl="7" rtl="0">
              <a:spcBef>
                <a:spcPts val="0"/>
              </a:spcBef>
              <a:spcAft>
                <a:spcPts val="0"/>
              </a:spcAft>
              <a:buSzPts val="2800"/>
              <a:buNone/>
              <a:defRPr sz="1800"/>
            </a:lvl8pPr>
            <a:lvl9pPr indent="0" lvl="8" rtl="0">
              <a:spcBef>
                <a:spcPts val="0"/>
              </a:spcBef>
              <a:spcAft>
                <a:spcPts val="0"/>
              </a:spcAft>
              <a:buSzPts val="2800"/>
              <a:buNone/>
              <a:defRPr sz="1800"/>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18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1.png"/><Relationship Id="rId5" Type="http://schemas.openxmlformats.org/officeDocument/2006/relationships/hyperlink" Target="https://creativecommons.org/licenses/by/4.0/" TargetMode="External"/><Relationship Id="rId6" Type="http://schemas.openxmlformats.org/officeDocument/2006/relationships/hyperlink" Target="https://creativecommons.org/licenses/by/4.0/" TargetMode="External"/><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ocs.google.com/document/d/1-snjOmEEqe3saQfXiJVEAV9JM2AFY4FzMKFH8S95N_g/ed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docs.google.com/document/d/1-snjOmEEqe3saQfXiJVEAV9JM2AFY4FzMKFH8S95N_g/edi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hyperlink" Target="http://www.cilt.uct.ac.za/cilt/remote-teaching" TargetMode="External"/><Relationship Id="rId4" Type="http://schemas.openxmlformats.org/officeDocument/2006/relationships/hyperlink" Target="https://twitter.com/CILT_UCT?ref_src=twsrc%5Egoogle%7Ctwcamp%5Eserp%7Ctwgr%5Eauthor" TargetMode="External"/><Relationship Id="rId9" Type="http://schemas.openxmlformats.org/officeDocument/2006/relationships/image" Target="../media/image15.png"/><Relationship Id="rId5" Type="http://schemas.openxmlformats.org/officeDocument/2006/relationships/hyperlink" Target="https://creativecommons.org/licenses/by/4.0/" TargetMode="External"/><Relationship Id="rId6" Type="http://schemas.openxmlformats.org/officeDocument/2006/relationships/hyperlink" Target="https://creativecommons.org/licenses/by/4.0/" TargetMode="External"/><Relationship Id="rId7" Type="http://schemas.openxmlformats.org/officeDocument/2006/relationships/image" Target="../media/image14.png"/><Relationship Id="rId8" Type="http://schemas.openxmlformats.org/officeDocument/2006/relationships/image" Target="../media/image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geneseo.edu/sites/default/files/sites/education/p12resources-item-analysis-and-instruction.pdf" TargetMode="External"/><Relationship Id="rId4" Type="http://schemas.openxmlformats.org/officeDocument/2006/relationships/hyperlink" Target="https://support.questionmark.com/sites/default/files/abp-item-analysis-kleeman-25-jan-2019.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p:nvPr/>
        </p:nvSpPr>
        <p:spPr>
          <a:xfrm>
            <a:off x="1784100" y="2557175"/>
            <a:ext cx="5575800" cy="569700"/>
          </a:xfrm>
          <a:prstGeom prst="rect">
            <a:avLst/>
          </a:prstGeom>
          <a:solidFill>
            <a:srgbClr val="78B8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3000">
                <a:solidFill>
                  <a:srgbClr val="FFFFFF"/>
                </a:solidFill>
                <a:latin typeface="Calibri"/>
                <a:ea typeface="Calibri"/>
                <a:cs typeface="Calibri"/>
                <a:sym typeface="Calibri"/>
              </a:rPr>
              <a:t>Remote Teaching 2020</a:t>
            </a:r>
            <a:endParaRPr sz="3000">
              <a:solidFill>
                <a:srgbClr val="FFFFFF"/>
              </a:solidFill>
              <a:latin typeface="Calibri"/>
              <a:ea typeface="Calibri"/>
              <a:cs typeface="Calibri"/>
              <a:sym typeface="Calibri"/>
            </a:endParaRPr>
          </a:p>
        </p:txBody>
      </p:sp>
      <p:sp>
        <p:nvSpPr>
          <p:cNvPr id="61" name="Google Shape;61;p14"/>
          <p:cNvSpPr txBox="1"/>
          <p:nvPr/>
        </p:nvSpPr>
        <p:spPr>
          <a:xfrm>
            <a:off x="244050" y="312325"/>
            <a:ext cx="8655900" cy="1991100"/>
          </a:xfrm>
          <a:prstGeom prst="rect">
            <a:avLst/>
          </a:prstGeom>
          <a:solidFill>
            <a:srgbClr val="F07C05"/>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6000">
                <a:solidFill>
                  <a:srgbClr val="FFFFFF"/>
                </a:solidFill>
              </a:rPr>
              <a:t>Vula: Intro to Item Analysis</a:t>
            </a:r>
            <a:endParaRPr b="1" sz="6000">
              <a:solidFill>
                <a:srgbClr val="FFFFFF"/>
              </a:solidFill>
            </a:endParaRPr>
          </a:p>
        </p:txBody>
      </p:sp>
      <p:pic>
        <p:nvPicPr>
          <p:cNvPr id="62" name="Google Shape;62;p14"/>
          <p:cNvPicPr preferRelativeResize="0"/>
          <p:nvPr/>
        </p:nvPicPr>
        <p:blipFill>
          <a:blip r:embed="rId3">
            <a:alphaModFix/>
          </a:blip>
          <a:stretch>
            <a:fillRect/>
          </a:stretch>
        </p:blipFill>
        <p:spPr>
          <a:xfrm>
            <a:off x="7477125" y="2489128"/>
            <a:ext cx="1422817" cy="1451850"/>
          </a:xfrm>
          <a:prstGeom prst="rect">
            <a:avLst/>
          </a:prstGeom>
          <a:noFill/>
          <a:ln>
            <a:noFill/>
          </a:ln>
        </p:spPr>
      </p:pic>
      <p:sp>
        <p:nvSpPr>
          <p:cNvPr id="63" name="Google Shape;63;p14"/>
          <p:cNvSpPr/>
          <p:nvPr/>
        </p:nvSpPr>
        <p:spPr>
          <a:xfrm>
            <a:off x="1784100" y="3303225"/>
            <a:ext cx="5575800" cy="569700"/>
          </a:xfrm>
          <a:prstGeom prst="rect">
            <a:avLst/>
          </a:prstGeom>
          <a:solidFill>
            <a:srgbClr val="78B8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2200">
                <a:solidFill>
                  <a:srgbClr val="FFFFFF"/>
                </a:solidFill>
                <a:latin typeface="Calibri"/>
                <a:ea typeface="Calibri"/>
                <a:cs typeface="Calibri"/>
                <a:sym typeface="Calibri"/>
              </a:rPr>
              <a:t>Centre for Innovation in Learning and Teaching</a:t>
            </a:r>
            <a:endParaRPr sz="2200">
              <a:solidFill>
                <a:srgbClr val="FFFFFF"/>
              </a:solidFill>
              <a:latin typeface="Calibri"/>
              <a:ea typeface="Calibri"/>
              <a:cs typeface="Calibri"/>
              <a:sym typeface="Calibri"/>
            </a:endParaRPr>
          </a:p>
        </p:txBody>
      </p:sp>
      <p:pic>
        <p:nvPicPr>
          <p:cNvPr id="64" name="Google Shape;64;p14"/>
          <p:cNvPicPr preferRelativeResize="0"/>
          <p:nvPr/>
        </p:nvPicPr>
        <p:blipFill rotWithShape="1">
          <a:blip r:embed="rId4">
            <a:alphaModFix/>
          </a:blip>
          <a:srcRect b="8250" l="0" r="54029" t="5087"/>
          <a:stretch/>
        </p:blipFill>
        <p:spPr>
          <a:xfrm>
            <a:off x="244050" y="2461075"/>
            <a:ext cx="1543375" cy="1507950"/>
          </a:xfrm>
          <a:prstGeom prst="rect">
            <a:avLst/>
          </a:prstGeom>
          <a:noFill/>
          <a:ln>
            <a:noFill/>
          </a:ln>
        </p:spPr>
      </p:pic>
      <p:sp>
        <p:nvSpPr>
          <p:cNvPr id="65" name="Google Shape;65;p14"/>
          <p:cNvSpPr txBox="1"/>
          <p:nvPr/>
        </p:nvSpPr>
        <p:spPr>
          <a:xfrm>
            <a:off x="1338450" y="4720850"/>
            <a:ext cx="7494000" cy="310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GB" sz="1100">
                <a:solidFill>
                  <a:srgbClr val="999999"/>
                </a:solidFill>
              </a:rPr>
              <a:t>Unless otherwise stated, this resource is licensed under a </a:t>
            </a:r>
            <a:r>
              <a:rPr lang="en-GB" sz="1100" u="sng">
                <a:solidFill>
                  <a:srgbClr val="78B800"/>
                </a:solidFill>
                <a:hlinkClick r:id="rId5">
                  <a:extLst>
                    <a:ext uri="{A12FA001-AC4F-418D-AE19-62706E023703}">
                      <ahyp:hlinkClr val="tx"/>
                    </a:ext>
                  </a:extLst>
                </a:hlinkClick>
              </a:rPr>
              <a:t>CC BY 4.0 International license</a:t>
            </a:r>
            <a:endParaRPr sz="1100">
              <a:solidFill>
                <a:srgbClr val="F07C05"/>
              </a:solidFill>
            </a:endParaRPr>
          </a:p>
        </p:txBody>
      </p:sp>
      <p:pic>
        <p:nvPicPr>
          <p:cNvPr id="66" name="Google Shape;66;p14">
            <a:hlinkClick r:id="rId6"/>
          </p:cNvPr>
          <p:cNvPicPr preferRelativeResize="0"/>
          <p:nvPr/>
        </p:nvPicPr>
        <p:blipFill>
          <a:blip r:embed="rId7">
            <a:alphaModFix/>
          </a:blip>
          <a:stretch>
            <a:fillRect/>
          </a:stretch>
        </p:blipFill>
        <p:spPr>
          <a:xfrm>
            <a:off x="311694" y="4703631"/>
            <a:ext cx="936468" cy="3277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item analysis?</a:t>
            </a:r>
            <a:endParaRPr/>
          </a:p>
        </p:txBody>
      </p:sp>
      <p:sp>
        <p:nvSpPr>
          <p:cNvPr id="126" name="Google Shape;12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 look at measures like:</a:t>
            </a:r>
            <a:endParaRPr/>
          </a:p>
          <a:p>
            <a:pPr indent="-342900" lvl="0" marL="457200" rtl="0" algn="l">
              <a:spcBef>
                <a:spcPts val="1600"/>
              </a:spcBef>
              <a:spcAft>
                <a:spcPts val="0"/>
              </a:spcAft>
              <a:buSzPts val="1800"/>
              <a:buChar char="-"/>
            </a:pPr>
            <a:r>
              <a:rPr lang="en-GB"/>
              <a:t>Percentage correct (item difficulty)</a:t>
            </a:r>
            <a:endParaRPr/>
          </a:p>
          <a:p>
            <a:pPr indent="0" lvl="0" marL="0" rtl="0" algn="l">
              <a:spcBef>
                <a:spcPts val="1600"/>
              </a:spcBef>
              <a:spcAft>
                <a:spcPts val="0"/>
              </a:spcAft>
              <a:buNone/>
            </a:pPr>
            <a:r>
              <a:rPr lang="en-GB"/>
              <a:t>“percentage of the sample taking the test that answers that question correctly”</a:t>
            </a:r>
            <a:endParaRPr/>
          </a:p>
          <a:p>
            <a:pPr indent="-342900" lvl="0" marL="457200" rtl="0" algn="l">
              <a:spcBef>
                <a:spcPts val="1600"/>
              </a:spcBef>
              <a:spcAft>
                <a:spcPts val="0"/>
              </a:spcAft>
              <a:buSzPts val="1800"/>
              <a:buChar char="-"/>
            </a:pPr>
            <a:r>
              <a:rPr lang="en-GB"/>
              <a:t>Discrimination Index (DI)</a:t>
            </a:r>
            <a:endParaRPr/>
          </a:p>
          <a:p>
            <a:pPr indent="0" lvl="0" marL="0" rtl="0" algn="l">
              <a:spcBef>
                <a:spcPts val="1600"/>
              </a:spcBef>
              <a:spcAft>
                <a:spcPts val="1600"/>
              </a:spcAft>
              <a:buNone/>
            </a:pPr>
            <a:r>
              <a:rPr lang="en-GB"/>
              <a:t>“how well a question distinguishes between those with more skill from those with less skill”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435894" y="526617"/>
            <a:ext cx="8272200" cy="407700"/>
          </a:xfrm>
          <a:prstGeom prst="rect">
            <a:avLst/>
          </a:prstGeom>
          <a:noFill/>
          <a:ln>
            <a:noFill/>
          </a:ln>
        </p:spPr>
        <p:txBody>
          <a:bodyPr anchorCtr="0" anchor="b"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b="0" lang="en-GB" sz="2800">
                <a:solidFill>
                  <a:schemeClr val="dk1"/>
                </a:solidFill>
              </a:rPr>
              <a:t>Percentage correct (item difficulty)</a:t>
            </a:r>
            <a:endParaRPr/>
          </a:p>
        </p:txBody>
      </p:sp>
      <p:sp>
        <p:nvSpPr>
          <p:cNvPr id="133" name="Google Shape;133;p24"/>
          <p:cNvSpPr txBox="1"/>
          <p:nvPr>
            <p:ph idx="1" type="body"/>
          </p:nvPr>
        </p:nvSpPr>
        <p:spPr>
          <a:xfrm>
            <a:off x="435894" y="994409"/>
            <a:ext cx="8272200" cy="4097400"/>
          </a:xfrm>
          <a:prstGeom prst="rect">
            <a:avLst/>
          </a:prstGeom>
          <a:noFill/>
          <a:ln>
            <a:noFill/>
          </a:ln>
        </p:spPr>
        <p:txBody>
          <a:bodyPr anchorCtr="0" anchor="t" bIns="34275" lIns="68575" spcFirstLastPara="1" rIns="68575" wrap="square" tIns="34275">
            <a:noAutofit/>
          </a:bodyPr>
          <a:lstStyle/>
          <a:p>
            <a:pPr indent="-234950" lvl="0" marL="342900" rtl="0" algn="l">
              <a:lnSpc>
                <a:spcPct val="110000"/>
              </a:lnSpc>
              <a:spcBef>
                <a:spcPts val="0"/>
              </a:spcBef>
              <a:spcAft>
                <a:spcPts val="0"/>
              </a:spcAft>
              <a:buSzPts val="1500"/>
              <a:buChar char="•"/>
            </a:pPr>
            <a:r>
              <a:rPr lang="en-GB" sz="1500"/>
              <a:t>How well the questions perform per student and as a group</a:t>
            </a:r>
            <a:endParaRPr/>
          </a:p>
          <a:p>
            <a:pPr indent="-234950" lvl="0" marL="342900" rtl="0" algn="l">
              <a:lnSpc>
                <a:spcPct val="110000"/>
              </a:lnSpc>
              <a:spcBef>
                <a:spcPts val="0"/>
              </a:spcBef>
              <a:spcAft>
                <a:spcPts val="0"/>
              </a:spcAft>
              <a:buSzPts val="1500"/>
              <a:buChar char="•"/>
            </a:pPr>
            <a:r>
              <a:rPr lang="en-GB" sz="1500"/>
              <a:t>Item </a:t>
            </a:r>
            <a:r>
              <a:rPr lang="en-GB" sz="1500"/>
              <a:t>difficulty</a:t>
            </a:r>
            <a:r>
              <a:rPr lang="en-GB" sz="1500"/>
              <a:t> index ranges from 0 to 100; the higher the value, the easier the question. </a:t>
            </a:r>
            <a:endParaRPr/>
          </a:p>
          <a:p>
            <a:pPr indent="-228600" lvl="1" marL="469900" rtl="0" algn="l">
              <a:spcBef>
                <a:spcPts val="700"/>
              </a:spcBef>
              <a:spcAft>
                <a:spcPts val="0"/>
              </a:spcAft>
              <a:buSzPts val="1200"/>
              <a:buChar char="–"/>
            </a:pPr>
            <a:r>
              <a:rPr lang="en-GB" sz="1400"/>
              <a:t>“easy” if the index is 85% or above; </a:t>
            </a:r>
            <a:endParaRPr/>
          </a:p>
          <a:p>
            <a:pPr indent="-228600" lvl="1" marL="469900" rtl="0" algn="l">
              <a:spcBef>
                <a:spcPts val="700"/>
              </a:spcBef>
              <a:spcAft>
                <a:spcPts val="0"/>
              </a:spcAft>
              <a:buSzPts val="1200"/>
              <a:buChar char="–"/>
            </a:pPr>
            <a:r>
              <a:rPr lang="en-GB" sz="1400"/>
              <a:t>“moderate” if it is between 51 and 84%; </a:t>
            </a:r>
            <a:endParaRPr/>
          </a:p>
          <a:p>
            <a:pPr indent="-228600" lvl="1" marL="469900" rtl="0" algn="l">
              <a:spcBef>
                <a:spcPts val="700"/>
              </a:spcBef>
              <a:spcAft>
                <a:spcPts val="0"/>
              </a:spcAft>
              <a:buSzPts val="1200"/>
              <a:buChar char="–"/>
            </a:pPr>
            <a:r>
              <a:rPr lang="en-GB" sz="1400"/>
              <a:t>“hard” if it is 50% or below.</a:t>
            </a:r>
            <a:endParaRPr/>
          </a:p>
          <a:p>
            <a:pPr indent="0" lvl="0" marL="0" rtl="0" algn="l">
              <a:lnSpc>
                <a:spcPct val="110000"/>
              </a:lnSpc>
              <a:spcBef>
                <a:spcPts val="800"/>
              </a:spcBef>
              <a:spcAft>
                <a:spcPts val="0"/>
              </a:spcAft>
              <a:buNone/>
            </a:pPr>
            <a:r>
              <a:t/>
            </a:r>
            <a:endParaRPr sz="1400"/>
          </a:p>
        </p:txBody>
      </p:sp>
      <p:sp>
        <p:nvSpPr>
          <p:cNvPr id="134" name="Google Shape;134;p24"/>
          <p:cNvSpPr txBox="1"/>
          <p:nvPr>
            <p:ph idx="12" type="sldNum"/>
          </p:nvPr>
        </p:nvSpPr>
        <p:spPr>
          <a:xfrm>
            <a:off x="4914900" y="3575447"/>
            <a:ext cx="1600200" cy="2055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graphicFrame>
        <p:nvGraphicFramePr>
          <p:cNvPr id="135" name="Google Shape;135;p24"/>
          <p:cNvGraphicFramePr/>
          <p:nvPr/>
        </p:nvGraphicFramePr>
        <p:xfrm>
          <a:off x="1735200" y="2825750"/>
          <a:ext cx="3000000" cy="3000000"/>
        </p:xfrm>
        <a:graphic>
          <a:graphicData uri="http://schemas.openxmlformats.org/drawingml/2006/table">
            <a:tbl>
              <a:tblPr>
                <a:noFill/>
                <a:tableStyleId>{2972953A-B9AA-4F76-AF6C-786668CB0CF5}</a:tableStyleId>
              </a:tblPr>
              <a:tblGrid>
                <a:gridCol w="1674000"/>
                <a:gridCol w="3999600"/>
              </a:tblGrid>
              <a:tr h="589625">
                <a:tc rowSpan="2">
                  <a:txBody>
                    <a:bodyPr/>
                    <a:lstStyle/>
                    <a:p>
                      <a:pPr indent="0" lvl="0" marL="0" rtl="0" algn="l">
                        <a:spcBef>
                          <a:spcPts val="0"/>
                        </a:spcBef>
                        <a:spcAft>
                          <a:spcPts val="0"/>
                        </a:spcAft>
                        <a:buNone/>
                      </a:pPr>
                      <a:r>
                        <a:t/>
                      </a:r>
                      <a:endParaRPr/>
                    </a:p>
                    <a:p>
                      <a:pPr indent="0" lvl="0" marL="0" rtl="0" algn="l">
                        <a:spcBef>
                          <a:spcPts val="0"/>
                        </a:spcBef>
                        <a:spcAft>
                          <a:spcPts val="0"/>
                        </a:spcAft>
                        <a:buNone/>
                      </a:pPr>
                      <a:r>
                        <a:rPr lang="en-GB"/>
                        <a:t>Percentage correct =</a:t>
                      </a:r>
                      <a:endParaRPr/>
                    </a:p>
                  </a:txBody>
                  <a:tcPr marT="63500" marB="63500" marR="63500" marL="63500">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c>
                  <a:txBody>
                    <a:bodyPr/>
                    <a:lstStyle/>
                    <a:p>
                      <a:pPr indent="0" lvl="0" marL="0" rtl="0" algn="l">
                        <a:spcBef>
                          <a:spcPts val="0"/>
                        </a:spcBef>
                        <a:spcAft>
                          <a:spcPts val="0"/>
                        </a:spcAft>
                        <a:buNone/>
                      </a:pPr>
                      <a:r>
                        <a:rPr lang="en-GB"/>
                        <a:t>Number of students who answered correctly</a:t>
                      </a:r>
                      <a:endParaRPr/>
                    </a:p>
                  </a:txBody>
                  <a:tcPr marT="63500" marB="63500" marR="63500" marL="63500">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r>
              <a:tr h="589625">
                <a:tc vMerge="1"/>
                <a:tc>
                  <a:txBody>
                    <a:bodyPr/>
                    <a:lstStyle/>
                    <a:p>
                      <a:pPr indent="0" lvl="0" marL="0" rtl="0" algn="l">
                        <a:spcBef>
                          <a:spcPts val="0"/>
                        </a:spcBef>
                        <a:spcAft>
                          <a:spcPts val="0"/>
                        </a:spcAft>
                        <a:buNone/>
                      </a:pPr>
                      <a:r>
                        <a:rPr lang="en-GB"/>
                        <a:t>Number of students who answered the question</a:t>
                      </a:r>
                      <a:endParaRPr/>
                    </a:p>
                  </a:txBody>
                  <a:tcPr marT="63500" marB="63500" marR="63500" marL="63500">
                    <a:lnL cap="flat" cmpd="sng" w="9525">
                      <a:solidFill>
                        <a:srgbClr val="FF9900"/>
                      </a:solidFill>
                      <a:prstDash val="solid"/>
                      <a:round/>
                      <a:headEnd len="sm" w="sm" type="none"/>
                      <a:tailEnd len="sm" w="sm" type="none"/>
                    </a:lnL>
                    <a:lnR cap="flat" cmpd="sng" w="9525">
                      <a:solidFill>
                        <a:srgbClr val="FF9900"/>
                      </a:solidFill>
                      <a:prstDash val="solid"/>
                      <a:round/>
                      <a:headEnd len="sm" w="sm" type="none"/>
                      <a:tailEnd len="sm" w="sm" type="none"/>
                    </a:lnR>
                    <a:lnT cap="flat" cmpd="sng" w="9525">
                      <a:solidFill>
                        <a:srgbClr val="FF9900"/>
                      </a:solidFill>
                      <a:prstDash val="solid"/>
                      <a:round/>
                      <a:headEnd len="sm" w="sm" type="none"/>
                      <a:tailEnd len="sm" w="sm" type="none"/>
                    </a:lnT>
                    <a:lnB cap="flat" cmpd="sng" w="9525">
                      <a:solidFill>
                        <a:srgbClr val="FF9900"/>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graphicFrame>
        <p:nvGraphicFramePr>
          <p:cNvPr id="140" name="Google Shape;140;p25"/>
          <p:cNvGraphicFramePr/>
          <p:nvPr/>
        </p:nvGraphicFramePr>
        <p:xfrm>
          <a:off x="607275" y="1151225"/>
          <a:ext cx="3000000" cy="3000000"/>
        </p:xfrm>
        <a:graphic>
          <a:graphicData uri="http://schemas.openxmlformats.org/drawingml/2006/table">
            <a:tbl>
              <a:tblPr>
                <a:noFill/>
                <a:tableStyleId>{2972953A-B9AA-4F76-AF6C-786668CB0CF5}</a:tableStyleId>
              </a:tblPr>
              <a:tblGrid>
                <a:gridCol w="904625"/>
                <a:gridCol w="1382925"/>
                <a:gridCol w="1414125"/>
                <a:gridCol w="1310150"/>
                <a:gridCol w="2474700"/>
              </a:tblGrid>
              <a:tr h="648650">
                <a:tc>
                  <a:txBody>
                    <a:bodyPr/>
                    <a:lstStyle/>
                    <a:p>
                      <a:pPr indent="0" lvl="0" marL="0" rtl="0" algn="ctr">
                        <a:spcBef>
                          <a:spcPts val="0"/>
                        </a:spcBef>
                        <a:spcAft>
                          <a:spcPts val="0"/>
                        </a:spcAft>
                        <a:buNone/>
                      </a:pPr>
                      <a:r>
                        <a:rPr b="1" lang="en-GB" sz="1200">
                          <a:latin typeface="Proxima Nova"/>
                          <a:ea typeface="Proxima Nova"/>
                          <a:cs typeface="Proxima Nova"/>
                          <a:sym typeface="Proxima Nova"/>
                        </a:rPr>
                        <a:t>Question</a:t>
                      </a:r>
                      <a:endParaRPr b="1" sz="1200">
                        <a:latin typeface="Proxima Nova"/>
                        <a:ea typeface="Proxima Nova"/>
                        <a:cs typeface="Proxima Nova"/>
                        <a:sym typeface="Proxima Nova"/>
                      </a:endParaRPr>
                    </a:p>
                  </a:txBody>
                  <a:tcPr marT="63500" marB="63500" marR="63500" marL="63500" anchor="ctr">
                    <a:solidFill>
                      <a:srgbClr val="FCE5CD"/>
                    </a:solidFill>
                  </a:tcPr>
                </a:tc>
                <a:tc>
                  <a:txBody>
                    <a:bodyPr/>
                    <a:lstStyle/>
                    <a:p>
                      <a:pPr indent="0" lvl="0" marL="0" rtl="0" algn="ctr">
                        <a:spcBef>
                          <a:spcPts val="0"/>
                        </a:spcBef>
                        <a:spcAft>
                          <a:spcPts val="0"/>
                        </a:spcAft>
                        <a:buNone/>
                      </a:pPr>
                      <a:r>
                        <a:rPr b="1" lang="en-GB" sz="1200">
                          <a:latin typeface="Proxima Nova"/>
                          <a:ea typeface="Proxima Nova"/>
                          <a:cs typeface="Proxima Nova"/>
                          <a:sym typeface="Proxima Nova"/>
                        </a:rPr>
                        <a:t>Correct answers</a:t>
                      </a:r>
                      <a:endParaRPr b="1" sz="1200">
                        <a:latin typeface="Proxima Nova"/>
                        <a:ea typeface="Proxima Nova"/>
                        <a:cs typeface="Proxima Nova"/>
                        <a:sym typeface="Proxima Nova"/>
                      </a:endParaRPr>
                    </a:p>
                  </a:txBody>
                  <a:tcPr marT="63500" marB="63500" marR="63500" marL="63500" anchor="ctr">
                    <a:solidFill>
                      <a:srgbClr val="FCE5CD"/>
                    </a:solidFill>
                  </a:tcPr>
                </a:tc>
                <a:tc>
                  <a:txBody>
                    <a:bodyPr/>
                    <a:lstStyle/>
                    <a:p>
                      <a:pPr indent="0" lvl="0" marL="0" rtl="0" algn="ctr">
                        <a:spcBef>
                          <a:spcPts val="0"/>
                        </a:spcBef>
                        <a:spcAft>
                          <a:spcPts val="0"/>
                        </a:spcAft>
                        <a:buNone/>
                      </a:pPr>
                      <a:r>
                        <a:rPr b="1" lang="en-GB" sz="1200">
                          <a:latin typeface="Proxima Nova"/>
                          <a:ea typeface="Proxima Nova"/>
                          <a:cs typeface="Proxima Nova"/>
                          <a:sym typeface="Proxima Nova"/>
                        </a:rPr>
                        <a:t>Total responses</a:t>
                      </a:r>
                      <a:endParaRPr b="1" sz="1200">
                        <a:latin typeface="Proxima Nova"/>
                        <a:ea typeface="Proxima Nova"/>
                        <a:cs typeface="Proxima Nova"/>
                        <a:sym typeface="Proxima Nova"/>
                      </a:endParaRPr>
                    </a:p>
                  </a:txBody>
                  <a:tcPr marT="63500" marB="63500" marR="63500" marL="63500" anchor="ctr">
                    <a:solidFill>
                      <a:srgbClr val="FCE5CD"/>
                    </a:solidFill>
                  </a:tcPr>
                </a:tc>
                <a:tc>
                  <a:txBody>
                    <a:bodyPr/>
                    <a:lstStyle/>
                    <a:p>
                      <a:pPr indent="0" lvl="0" marL="0" rtl="0" algn="ctr">
                        <a:spcBef>
                          <a:spcPts val="0"/>
                        </a:spcBef>
                        <a:spcAft>
                          <a:spcPts val="0"/>
                        </a:spcAft>
                        <a:buNone/>
                      </a:pPr>
                      <a:r>
                        <a:rPr b="1" lang="en-GB" sz="1200">
                          <a:latin typeface="Proxima Nova"/>
                          <a:ea typeface="Proxima Nova"/>
                          <a:cs typeface="Proxima Nova"/>
                          <a:sym typeface="Proxima Nova"/>
                        </a:rPr>
                        <a:t>Percentage correct</a:t>
                      </a:r>
                      <a:endParaRPr b="1" sz="1200">
                        <a:latin typeface="Proxima Nova"/>
                        <a:ea typeface="Proxima Nova"/>
                        <a:cs typeface="Proxima Nova"/>
                        <a:sym typeface="Proxima Nova"/>
                      </a:endParaRPr>
                    </a:p>
                  </a:txBody>
                  <a:tcPr marT="63500" marB="63500" marR="63500" marL="63500" anchor="ctr">
                    <a:solidFill>
                      <a:srgbClr val="FCE5CD"/>
                    </a:solidFill>
                  </a:tcPr>
                </a:tc>
                <a:tc>
                  <a:txBody>
                    <a:bodyPr/>
                    <a:lstStyle/>
                    <a:p>
                      <a:pPr indent="0" lvl="0" marL="0" rtl="0" algn="ctr">
                        <a:spcBef>
                          <a:spcPts val="0"/>
                        </a:spcBef>
                        <a:spcAft>
                          <a:spcPts val="0"/>
                        </a:spcAft>
                        <a:buNone/>
                      </a:pPr>
                      <a:r>
                        <a:rPr b="1" lang="en-GB" sz="1200">
                          <a:latin typeface="Proxima Nova"/>
                          <a:ea typeface="Proxima Nova"/>
                          <a:cs typeface="Proxima Nova"/>
                          <a:sym typeface="Proxima Nova"/>
                        </a:rPr>
                        <a:t>Comment</a:t>
                      </a:r>
                      <a:endParaRPr b="1" sz="1200">
                        <a:latin typeface="Proxima Nova"/>
                        <a:ea typeface="Proxima Nova"/>
                        <a:cs typeface="Proxima Nova"/>
                        <a:sym typeface="Proxima Nova"/>
                      </a:endParaRPr>
                    </a:p>
                  </a:txBody>
                  <a:tcPr marT="63500" marB="63500" marR="63500" marL="63500" anchor="ctr">
                    <a:solidFill>
                      <a:srgbClr val="FCE5CD"/>
                    </a:solidFill>
                  </a:tcPr>
                </a:tc>
              </a:tr>
              <a:tr h="877600">
                <a:tc>
                  <a:txBody>
                    <a:bodyPr/>
                    <a:lstStyle/>
                    <a:p>
                      <a:pPr indent="0" lvl="0" marL="0" rtl="0" algn="ctr">
                        <a:spcBef>
                          <a:spcPts val="0"/>
                        </a:spcBef>
                        <a:spcAft>
                          <a:spcPts val="0"/>
                        </a:spcAft>
                        <a:buNone/>
                      </a:pPr>
                      <a:r>
                        <a:rPr lang="en-GB" sz="1200">
                          <a:latin typeface="Proxima Nova"/>
                          <a:ea typeface="Proxima Nova"/>
                          <a:cs typeface="Proxima Nova"/>
                          <a:sym typeface="Proxima Nova"/>
                        </a:rPr>
                        <a:t>1</a:t>
                      </a:r>
                      <a:endParaRPr sz="1200">
                        <a:latin typeface="Proxima Nova"/>
                        <a:ea typeface="Proxima Nova"/>
                        <a:cs typeface="Proxima Nova"/>
                        <a:sym typeface="Proxima Nova"/>
                      </a:endParaRPr>
                    </a:p>
                  </a:txBody>
                  <a:tcPr marT="63500" marB="63500" marR="63500" marL="63500"/>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70</a:t>
                      </a:r>
                      <a:endParaRPr sz="1200">
                        <a:latin typeface="Proxima Nova"/>
                        <a:ea typeface="Proxima Nova"/>
                        <a:cs typeface="Proxima Nova"/>
                        <a:sym typeface="Proxima Nova"/>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90</a:t>
                      </a:r>
                      <a:endParaRPr sz="1200">
                        <a:latin typeface="Proxima Nova"/>
                        <a:ea typeface="Proxima Nova"/>
                        <a:cs typeface="Proxima Nova"/>
                        <a:sym typeface="Proxima Nova"/>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77%</a:t>
                      </a:r>
                      <a:endParaRPr sz="1200">
                        <a:latin typeface="Proxima Nova"/>
                        <a:ea typeface="Proxima Nova"/>
                        <a:cs typeface="Proxima Nova"/>
                        <a:sym typeface="Proxima Nova"/>
                      </a:endParaRPr>
                    </a:p>
                  </a:txBody>
                  <a:tcPr marT="63500" marB="63500" marR="63500" marL="63500">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Proxima Nova"/>
                          <a:ea typeface="Proxima Nova"/>
                          <a:cs typeface="Proxima Nova"/>
                          <a:sym typeface="Proxima Nova"/>
                        </a:rPr>
                        <a:t>Majority of students got this question right and could be classified as a fairly easy question.</a:t>
                      </a:r>
                      <a:endParaRPr sz="1200">
                        <a:latin typeface="Proxima Nova"/>
                        <a:ea typeface="Proxima Nova"/>
                        <a:cs typeface="Proxima Nova"/>
                        <a:sym typeface="Proxima Nova"/>
                      </a:endParaRPr>
                    </a:p>
                  </a:txBody>
                  <a:tcPr marT="63500" marB="63500" marR="63500" marL="63500">
                    <a:lnB cap="flat" cmpd="sng" w="12700">
                      <a:solidFill>
                        <a:srgbClr val="000000"/>
                      </a:solidFill>
                      <a:prstDash val="solid"/>
                      <a:round/>
                      <a:headEnd len="sm" w="sm" type="none"/>
                      <a:tailEnd len="sm" w="sm" type="none"/>
                    </a:lnB>
                  </a:tcPr>
                </a:tc>
              </a:tr>
              <a:tr h="877600">
                <a:tc>
                  <a:txBody>
                    <a:bodyPr/>
                    <a:lstStyle/>
                    <a:p>
                      <a:pPr indent="0" lvl="0" marL="0" rtl="0" algn="ctr">
                        <a:spcBef>
                          <a:spcPts val="0"/>
                        </a:spcBef>
                        <a:spcAft>
                          <a:spcPts val="0"/>
                        </a:spcAft>
                        <a:buNone/>
                      </a:pPr>
                      <a:r>
                        <a:rPr lang="en-GB" sz="1200">
                          <a:latin typeface="Proxima Nova"/>
                          <a:ea typeface="Proxima Nova"/>
                          <a:cs typeface="Proxima Nova"/>
                          <a:sym typeface="Proxima Nova"/>
                        </a:rPr>
                        <a:t>2</a:t>
                      </a:r>
                      <a:endParaRPr sz="1200">
                        <a:latin typeface="Proxima Nova"/>
                        <a:ea typeface="Proxima Nova"/>
                        <a:cs typeface="Proxima Nova"/>
                        <a:sym typeface="Proxima Nova"/>
                      </a:endParaRPr>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30</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50</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60%</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Proxima Nova"/>
                          <a:ea typeface="Proxima Nova"/>
                          <a:cs typeface="Proxima Nova"/>
                          <a:sym typeface="Proxima Nova"/>
                        </a:rPr>
                        <a:t>This score indicates a  medium difficulty question</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48650">
                <a:tc>
                  <a:txBody>
                    <a:bodyPr/>
                    <a:lstStyle/>
                    <a:p>
                      <a:pPr indent="0" lvl="0" marL="0" rtl="0" algn="ctr">
                        <a:spcBef>
                          <a:spcPts val="0"/>
                        </a:spcBef>
                        <a:spcAft>
                          <a:spcPts val="0"/>
                        </a:spcAft>
                        <a:buNone/>
                      </a:pPr>
                      <a:r>
                        <a:rPr lang="en-GB" sz="1200">
                          <a:latin typeface="Proxima Nova"/>
                          <a:ea typeface="Proxima Nova"/>
                          <a:cs typeface="Proxima Nova"/>
                          <a:sym typeface="Proxima Nova"/>
                        </a:rPr>
                        <a:t>3</a:t>
                      </a:r>
                      <a:endParaRPr sz="1200">
                        <a:latin typeface="Proxima Nova"/>
                        <a:ea typeface="Proxima Nova"/>
                        <a:cs typeface="Proxima Nova"/>
                        <a:sym typeface="Proxima Nova"/>
                      </a:endParaRPr>
                    </a:p>
                  </a:txBody>
                  <a:tcPr marT="63500" marB="63500" marR="63500" marL="63500">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10</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100</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1200">
                          <a:latin typeface="Proxima Nova"/>
                          <a:ea typeface="Proxima Nova"/>
                          <a:cs typeface="Proxima Nova"/>
                          <a:sym typeface="Proxima Nova"/>
                        </a:rPr>
                        <a:t>10%</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GB" sz="1200">
                          <a:latin typeface="Proxima Nova"/>
                          <a:ea typeface="Proxima Nova"/>
                          <a:cs typeface="Proxima Nova"/>
                          <a:sym typeface="Proxima Nova"/>
                        </a:rPr>
                        <a:t>This question is extremely difficult with a small number of students who got it right.</a:t>
                      </a:r>
                      <a:endParaRPr sz="1200">
                        <a:latin typeface="Proxima Nova"/>
                        <a:ea typeface="Proxima Nova"/>
                        <a:cs typeface="Proxima Nova"/>
                        <a:sym typeface="Proxima Nova"/>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41" name="Google Shape;14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Simple analysis of percentage correct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6"/>
          <p:cNvPicPr preferRelativeResize="0"/>
          <p:nvPr/>
        </p:nvPicPr>
        <p:blipFill rotWithShape="1">
          <a:blip r:embed="rId3">
            <a:alphaModFix/>
          </a:blip>
          <a:srcRect b="69485" l="0" r="0" t="0"/>
          <a:stretch/>
        </p:blipFill>
        <p:spPr>
          <a:xfrm>
            <a:off x="175013" y="1496750"/>
            <a:ext cx="8793976" cy="1371550"/>
          </a:xfrm>
          <a:prstGeom prst="rect">
            <a:avLst/>
          </a:prstGeom>
          <a:noFill/>
          <a:ln cap="flat" cmpd="sng" w="12700">
            <a:solidFill>
              <a:srgbClr val="FF9A00"/>
            </a:solidFill>
            <a:prstDash val="solid"/>
            <a:miter lim="8000"/>
            <a:headEnd len="sm" w="sm" type="none"/>
            <a:tailEnd len="sm" w="sm" type="none"/>
          </a:ln>
        </p:spPr>
      </p:pic>
      <p:pic>
        <p:nvPicPr>
          <p:cNvPr id="147" name="Google Shape;147;p26"/>
          <p:cNvPicPr preferRelativeResize="0"/>
          <p:nvPr/>
        </p:nvPicPr>
        <p:blipFill rotWithShape="1">
          <a:blip r:embed="rId4">
            <a:alphaModFix/>
          </a:blip>
          <a:srcRect b="7250" l="0" r="24998" t="9885"/>
          <a:stretch/>
        </p:blipFill>
        <p:spPr>
          <a:xfrm>
            <a:off x="1095375" y="48950"/>
            <a:ext cx="6858000" cy="1447800"/>
          </a:xfrm>
          <a:prstGeom prst="rect">
            <a:avLst/>
          </a:prstGeom>
          <a:noFill/>
          <a:ln>
            <a:noFill/>
          </a:ln>
        </p:spPr>
      </p:pic>
      <p:sp>
        <p:nvSpPr>
          <p:cNvPr id="148" name="Google Shape;148;p26"/>
          <p:cNvSpPr txBox="1"/>
          <p:nvPr/>
        </p:nvSpPr>
        <p:spPr>
          <a:xfrm>
            <a:off x="76300" y="2963325"/>
            <a:ext cx="1152600" cy="4383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Question</a:t>
            </a:r>
            <a:endParaRPr/>
          </a:p>
        </p:txBody>
      </p:sp>
      <p:sp>
        <p:nvSpPr>
          <p:cNvPr id="149" name="Google Shape;149;p26"/>
          <p:cNvSpPr txBox="1"/>
          <p:nvPr/>
        </p:nvSpPr>
        <p:spPr>
          <a:xfrm>
            <a:off x="1009825" y="3496650"/>
            <a:ext cx="1819200" cy="13716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N - number of students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Since it’s a question pool you’ll have &lt; total N</a:t>
            </a:r>
            <a:endParaRPr/>
          </a:p>
        </p:txBody>
      </p:sp>
      <p:sp>
        <p:nvSpPr>
          <p:cNvPr id="150" name="Google Shape;150;p26"/>
          <p:cNvSpPr txBox="1"/>
          <p:nvPr/>
        </p:nvSpPr>
        <p:spPr>
          <a:xfrm>
            <a:off x="2829025" y="2916375"/>
            <a:ext cx="752400" cy="5322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 correct</a:t>
            </a:r>
            <a:endParaRPr/>
          </a:p>
        </p:txBody>
      </p:sp>
      <p:sp>
        <p:nvSpPr>
          <p:cNvPr id="151" name="Google Shape;151;p26"/>
          <p:cNvSpPr txBox="1"/>
          <p:nvPr/>
        </p:nvSpPr>
        <p:spPr>
          <a:xfrm>
            <a:off x="6610450" y="3240225"/>
            <a:ext cx="2152800" cy="9894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Question options with student selections - this was a multiple select question </a:t>
            </a:r>
            <a:endParaRPr/>
          </a:p>
        </p:txBody>
      </p:sp>
      <p:sp>
        <p:nvSpPr>
          <p:cNvPr id="152" name="Google Shape;152;p26"/>
          <p:cNvSpPr txBox="1"/>
          <p:nvPr/>
        </p:nvSpPr>
        <p:spPr>
          <a:xfrm>
            <a:off x="4876900" y="3144975"/>
            <a:ext cx="1219200" cy="6420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200"/>
              <a:t>Discrimination Index (DI)</a:t>
            </a:r>
            <a:endParaRPr sz="1200"/>
          </a:p>
        </p:txBody>
      </p:sp>
      <p:cxnSp>
        <p:nvCxnSpPr>
          <p:cNvPr id="153" name="Google Shape;153;p26"/>
          <p:cNvCxnSpPr>
            <a:stCxn id="148" idx="0"/>
            <a:endCxn id="148" idx="0"/>
          </p:cNvCxnSpPr>
          <p:nvPr/>
        </p:nvCxnSpPr>
        <p:spPr>
          <a:xfrm>
            <a:off x="652600" y="2963325"/>
            <a:ext cx="0" cy="0"/>
          </a:xfrm>
          <a:prstGeom prst="straightConnector1">
            <a:avLst/>
          </a:prstGeom>
          <a:noFill/>
          <a:ln cap="flat" cmpd="sng" w="9525">
            <a:solidFill>
              <a:schemeClr val="dk2"/>
            </a:solidFill>
            <a:prstDash val="solid"/>
            <a:round/>
            <a:headEnd len="med" w="med" type="triangle"/>
            <a:tailEnd len="med" w="med" type="triangle"/>
          </a:ln>
        </p:spPr>
      </p:cxnSp>
      <p:cxnSp>
        <p:nvCxnSpPr>
          <p:cNvPr id="154" name="Google Shape;154;p26"/>
          <p:cNvCxnSpPr>
            <a:stCxn id="149" idx="0"/>
          </p:cNvCxnSpPr>
          <p:nvPr/>
        </p:nvCxnSpPr>
        <p:spPr>
          <a:xfrm flipH="1" rot="10800000">
            <a:off x="1919425" y="2854650"/>
            <a:ext cx="442800" cy="642000"/>
          </a:xfrm>
          <a:prstGeom prst="straightConnector1">
            <a:avLst/>
          </a:prstGeom>
          <a:noFill/>
          <a:ln cap="flat" cmpd="sng" w="9525">
            <a:solidFill>
              <a:schemeClr val="dk2"/>
            </a:solidFill>
            <a:prstDash val="solid"/>
            <a:round/>
            <a:headEnd len="med" w="med" type="triangle"/>
            <a:tailEnd len="med" w="med" type="diamond"/>
          </a:ln>
        </p:spPr>
      </p:cxnSp>
      <p:cxnSp>
        <p:nvCxnSpPr>
          <p:cNvPr id="155" name="Google Shape;155;p26"/>
          <p:cNvCxnSpPr>
            <a:endCxn id="151" idx="0"/>
          </p:cNvCxnSpPr>
          <p:nvPr/>
        </p:nvCxnSpPr>
        <p:spPr>
          <a:xfrm>
            <a:off x="7534450" y="2883225"/>
            <a:ext cx="152400" cy="357000"/>
          </a:xfrm>
          <a:prstGeom prst="straightConnector1">
            <a:avLst/>
          </a:prstGeom>
          <a:noFill/>
          <a:ln cap="flat" cmpd="sng" w="9525">
            <a:solidFill>
              <a:schemeClr val="dk2"/>
            </a:solidFill>
            <a:prstDash val="solid"/>
            <a:round/>
            <a:headEnd len="med" w="med" type="none"/>
            <a:tailEnd len="med" w="med" type="triangle"/>
          </a:ln>
        </p:spPr>
      </p:cxnSp>
      <p:cxnSp>
        <p:nvCxnSpPr>
          <p:cNvPr id="156" name="Google Shape;156;p26"/>
          <p:cNvCxnSpPr>
            <a:endCxn id="152" idx="0"/>
          </p:cNvCxnSpPr>
          <p:nvPr/>
        </p:nvCxnSpPr>
        <p:spPr>
          <a:xfrm>
            <a:off x="5458000" y="2883075"/>
            <a:ext cx="28500" cy="261900"/>
          </a:xfrm>
          <a:prstGeom prst="straightConnector1">
            <a:avLst/>
          </a:prstGeom>
          <a:noFill/>
          <a:ln cap="flat" cmpd="sng" w="9525">
            <a:solidFill>
              <a:schemeClr val="dk2"/>
            </a:solidFill>
            <a:prstDash val="solid"/>
            <a:round/>
            <a:headEnd len="med" w="med" type="none"/>
            <a:tailEnd len="med" w="med" type="triangle"/>
          </a:ln>
        </p:spPr>
      </p:cxnSp>
      <p:sp>
        <p:nvSpPr>
          <p:cNvPr id="157" name="Google Shape;157;p26"/>
          <p:cNvSpPr txBox="1"/>
          <p:nvPr/>
        </p:nvSpPr>
        <p:spPr>
          <a:xfrm>
            <a:off x="3514900" y="3872700"/>
            <a:ext cx="1562100" cy="752400"/>
          </a:xfrm>
          <a:prstGeom prst="rect">
            <a:avLst/>
          </a:prstGeom>
          <a:noFill/>
          <a:ln cap="flat" cmpd="sng" w="1905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 correct</a:t>
            </a:r>
            <a:endParaRPr/>
          </a:p>
          <a:p>
            <a:pPr indent="0" lvl="0" marL="0" rtl="0" algn="l">
              <a:spcBef>
                <a:spcPts val="0"/>
              </a:spcBef>
              <a:spcAft>
                <a:spcPts val="0"/>
              </a:spcAft>
              <a:buNone/>
            </a:pPr>
            <a:r>
              <a:rPr lang="en-GB"/>
              <a:t>For upper and lower performers</a:t>
            </a:r>
            <a:endParaRPr/>
          </a:p>
        </p:txBody>
      </p:sp>
      <p:cxnSp>
        <p:nvCxnSpPr>
          <p:cNvPr id="158" name="Google Shape;158;p26"/>
          <p:cNvCxnSpPr>
            <a:endCxn id="157" idx="0"/>
          </p:cNvCxnSpPr>
          <p:nvPr/>
        </p:nvCxnSpPr>
        <p:spPr>
          <a:xfrm>
            <a:off x="4190950" y="2853600"/>
            <a:ext cx="105000" cy="10191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Discrimination Index (DI)</a:t>
            </a:r>
            <a:endParaRPr/>
          </a:p>
        </p:txBody>
      </p:sp>
      <p:sp>
        <p:nvSpPr>
          <p:cNvPr id="164" name="Google Shape;16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t>The discrimination index meausures how well a question/item distinguishes between the high performers and low performers on the assessment.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is the Discrimination Index (DI) calculated?</a:t>
            </a:r>
            <a:endParaRPr/>
          </a:p>
        </p:txBody>
      </p:sp>
      <p:sp>
        <p:nvSpPr>
          <p:cNvPr id="170" name="Google Shape;170;p28"/>
          <p:cNvSpPr txBox="1"/>
          <p:nvPr>
            <p:ph idx="1" type="body"/>
          </p:nvPr>
        </p:nvSpPr>
        <p:spPr>
          <a:xfrm>
            <a:off x="311700" y="1152475"/>
            <a:ext cx="6049200" cy="3416400"/>
          </a:xfrm>
          <a:prstGeom prst="rect">
            <a:avLst/>
          </a:prstGeom>
        </p:spPr>
        <p:txBody>
          <a:bodyPr anchorCtr="0" anchor="t" bIns="91425" lIns="91425" spcFirstLastPara="1" rIns="91425" wrap="square" tIns="91425">
            <a:noAutofit/>
          </a:bodyPr>
          <a:lstStyle/>
          <a:p>
            <a:pPr indent="0" lvl="0" marL="0" rtl="0" algn="l">
              <a:lnSpc>
                <a:spcPct val="125000"/>
              </a:lnSpc>
              <a:spcBef>
                <a:spcPts val="1000"/>
              </a:spcBef>
              <a:spcAft>
                <a:spcPts val="0"/>
              </a:spcAft>
              <a:buClr>
                <a:schemeClr val="dk1"/>
              </a:buClr>
              <a:buSzPts val="1100"/>
              <a:buFont typeface="Arial"/>
              <a:buNone/>
            </a:pPr>
            <a:r>
              <a:rPr lang="en-GB" sz="1400">
                <a:solidFill>
                  <a:schemeClr val="dk1"/>
                </a:solidFill>
                <a:latin typeface="Proxima Nova"/>
                <a:ea typeface="Proxima Nova"/>
                <a:cs typeface="Proxima Nova"/>
                <a:sym typeface="Proxima Nova"/>
              </a:rPr>
              <a:t>The Vula Item Analysis calculates the discrimination index as the difference between the achievement of the upper 27% and lower 27% students on each question. Conceptually the procedure used is:</a:t>
            </a:r>
            <a:endParaRPr sz="1400">
              <a:solidFill>
                <a:schemeClr val="dk1"/>
              </a:solidFill>
              <a:latin typeface="Proxima Nova"/>
              <a:ea typeface="Proxima Nova"/>
              <a:cs typeface="Proxima Nova"/>
              <a:sym typeface="Proxima Nova"/>
            </a:endParaRPr>
          </a:p>
          <a:p>
            <a:pPr indent="-317500" lvl="0" marL="457200" rtl="0" algn="l">
              <a:lnSpc>
                <a:spcPct val="125000"/>
              </a:lnSpc>
              <a:spcBef>
                <a:spcPts val="1000"/>
              </a:spcBef>
              <a:spcAft>
                <a:spcPts val="0"/>
              </a:spcAft>
              <a:buClr>
                <a:schemeClr val="dk1"/>
              </a:buClr>
              <a:buSzPts val="1400"/>
              <a:buFont typeface="Proxima Nova"/>
              <a:buChar char="●"/>
            </a:pPr>
            <a:r>
              <a:rPr b="1" lang="en-GB" sz="1400">
                <a:solidFill>
                  <a:schemeClr val="dk1"/>
                </a:solidFill>
                <a:latin typeface="Proxima Nova"/>
                <a:ea typeface="Proxima Nova"/>
                <a:cs typeface="Proxima Nova"/>
                <a:sym typeface="Proxima Nova"/>
              </a:rPr>
              <a:t>Step 1: </a:t>
            </a:r>
            <a:r>
              <a:rPr lang="en-GB" sz="1400">
                <a:solidFill>
                  <a:schemeClr val="dk1"/>
                </a:solidFill>
                <a:latin typeface="Proxima Nova"/>
                <a:ea typeface="Proxima Nova"/>
                <a:cs typeface="Proxima Nova"/>
                <a:sym typeface="Proxima Nova"/>
              </a:rPr>
              <a:t>Rank the test scores from high to low</a:t>
            </a:r>
            <a:endParaRPr sz="1400">
              <a:solidFill>
                <a:schemeClr val="dk1"/>
              </a:solidFill>
              <a:latin typeface="Proxima Nova"/>
              <a:ea typeface="Proxima Nova"/>
              <a:cs typeface="Proxima Nova"/>
              <a:sym typeface="Proxima Nova"/>
            </a:endParaRPr>
          </a:p>
          <a:p>
            <a:pPr indent="-317500" lvl="0" marL="457200" rtl="0" algn="l">
              <a:lnSpc>
                <a:spcPct val="125000"/>
              </a:lnSpc>
              <a:spcBef>
                <a:spcPts val="0"/>
              </a:spcBef>
              <a:spcAft>
                <a:spcPts val="0"/>
              </a:spcAft>
              <a:buClr>
                <a:schemeClr val="dk1"/>
              </a:buClr>
              <a:buSzPts val="1400"/>
              <a:buFont typeface="Proxima Nova"/>
              <a:buChar char="●"/>
            </a:pPr>
            <a:r>
              <a:rPr b="1" lang="en-GB" sz="1400">
                <a:solidFill>
                  <a:schemeClr val="dk1"/>
                </a:solidFill>
                <a:latin typeface="Proxima Nova"/>
                <a:ea typeface="Proxima Nova"/>
                <a:cs typeface="Proxima Nova"/>
                <a:sym typeface="Proxima Nova"/>
              </a:rPr>
              <a:t>Step 2: </a:t>
            </a:r>
            <a:r>
              <a:rPr lang="en-GB" sz="1400">
                <a:solidFill>
                  <a:schemeClr val="dk1"/>
                </a:solidFill>
                <a:latin typeface="Proxima Nova"/>
                <a:ea typeface="Proxima Nova"/>
                <a:cs typeface="Proxima Nova"/>
                <a:sym typeface="Proxima Nova"/>
              </a:rPr>
              <a:t>Group the high and low 27% of students</a:t>
            </a:r>
            <a:endParaRPr sz="1400">
              <a:solidFill>
                <a:srgbClr val="FF0000"/>
              </a:solidFill>
              <a:latin typeface="Proxima Nova"/>
              <a:ea typeface="Proxima Nova"/>
              <a:cs typeface="Proxima Nova"/>
              <a:sym typeface="Proxima Nova"/>
            </a:endParaRPr>
          </a:p>
          <a:p>
            <a:pPr indent="-317500" lvl="0" marL="457200" rtl="0" algn="l">
              <a:lnSpc>
                <a:spcPct val="125000"/>
              </a:lnSpc>
              <a:spcBef>
                <a:spcPts val="0"/>
              </a:spcBef>
              <a:spcAft>
                <a:spcPts val="0"/>
              </a:spcAft>
              <a:buClr>
                <a:schemeClr val="dk1"/>
              </a:buClr>
              <a:buSzPts val="1400"/>
              <a:buFont typeface="Proxima Nova"/>
              <a:buChar char="●"/>
            </a:pPr>
            <a:r>
              <a:rPr b="1" lang="en-GB" sz="1400">
                <a:solidFill>
                  <a:schemeClr val="dk1"/>
                </a:solidFill>
                <a:latin typeface="Proxima Nova"/>
                <a:ea typeface="Proxima Nova"/>
                <a:cs typeface="Proxima Nova"/>
                <a:sym typeface="Proxima Nova"/>
              </a:rPr>
              <a:t>Step 3: </a:t>
            </a:r>
            <a:r>
              <a:rPr lang="en-GB" sz="1400">
                <a:solidFill>
                  <a:schemeClr val="dk1"/>
                </a:solidFill>
                <a:latin typeface="Proxima Nova"/>
                <a:ea typeface="Proxima Nova"/>
                <a:cs typeface="Proxima Nova"/>
                <a:sym typeface="Proxima Nova"/>
              </a:rPr>
              <a:t>Calculate the percentage correct (item difficulties) for both the upper and lower performers for each question. </a:t>
            </a:r>
            <a:endParaRPr sz="1400">
              <a:solidFill>
                <a:schemeClr val="dk1"/>
              </a:solidFill>
              <a:latin typeface="Proxima Nova"/>
              <a:ea typeface="Proxima Nova"/>
              <a:cs typeface="Proxima Nova"/>
              <a:sym typeface="Proxima Nova"/>
            </a:endParaRPr>
          </a:p>
          <a:p>
            <a:pPr indent="-317500" lvl="0" marL="457200" rtl="0" algn="l">
              <a:lnSpc>
                <a:spcPct val="125000"/>
              </a:lnSpc>
              <a:spcBef>
                <a:spcPts val="0"/>
              </a:spcBef>
              <a:spcAft>
                <a:spcPts val="0"/>
              </a:spcAft>
              <a:buClr>
                <a:schemeClr val="dk1"/>
              </a:buClr>
              <a:buSzPts val="1400"/>
              <a:buFont typeface="Proxima Nova"/>
              <a:buChar char="●"/>
            </a:pPr>
            <a:r>
              <a:rPr b="1" lang="en-GB" sz="1400">
                <a:solidFill>
                  <a:schemeClr val="dk1"/>
                </a:solidFill>
                <a:latin typeface="Proxima Nova"/>
                <a:ea typeface="Proxima Nova"/>
                <a:cs typeface="Proxima Nova"/>
                <a:sym typeface="Proxima Nova"/>
              </a:rPr>
              <a:t>Step 4:</a:t>
            </a:r>
            <a:r>
              <a:rPr lang="en-GB" sz="1400">
                <a:solidFill>
                  <a:schemeClr val="dk1"/>
                </a:solidFill>
                <a:latin typeface="Proxima Nova"/>
                <a:ea typeface="Proxima Nova"/>
                <a:cs typeface="Proxima Nova"/>
                <a:sym typeface="Proxima Nova"/>
              </a:rPr>
              <a:t> Subtract the lower performers item difficulty from that of the upper performers to get the discrimination index. For e.g. 0.87 - 0.23 = 0.64</a:t>
            </a:r>
            <a:endParaRPr sz="2100"/>
          </a:p>
        </p:txBody>
      </p:sp>
      <p:sp>
        <p:nvSpPr>
          <p:cNvPr id="171" name="Google Shape;171;p28"/>
          <p:cNvSpPr/>
          <p:nvPr/>
        </p:nvSpPr>
        <p:spPr>
          <a:xfrm>
            <a:off x="8027325" y="1296725"/>
            <a:ext cx="381000" cy="3162300"/>
          </a:xfrm>
          <a:prstGeom prst="rect">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8"/>
          <p:cNvSpPr/>
          <p:nvPr/>
        </p:nvSpPr>
        <p:spPr>
          <a:xfrm>
            <a:off x="8027325" y="1296725"/>
            <a:ext cx="381000" cy="10287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8"/>
          <p:cNvSpPr/>
          <p:nvPr/>
        </p:nvSpPr>
        <p:spPr>
          <a:xfrm>
            <a:off x="8027325" y="3430325"/>
            <a:ext cx="381000" cy="1028700"/>
          </a:xfrm>
          <a:prstGeom prst="rect">
            <a:avLst/>
          </a:prstGeom>
          <a:solidFill>
            <a:srgbClr val="00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txBox="1"/>
          <p:nvPr/>
        </p:nvSpPr>
        <p:spPr>
          <a:xfrm>
            <a:off x="6960525" y="1524725"/>
            <a:ext cx="1066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27% high performers</a:t>
            </a:r>
            <a:endParaRPr/>
          </a:p>
        </p:txBody>
      </p:sp>
      <p:sp>
        <p:nvSpPr>
          <p:cNvPr id="175" name="Google Shape;175;p28"/>
          <p:cNvSpPr txBox="1"/>
          <p:nvPr/>
        </p:nvSpPr>
        <p:spPr>
          <a:xfrm>
            <a:off x="6960525" y="3658325"/>
            <a:ext cx="1066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27% low</a:t>
            </a:r>
            <a:endParaRPr/>
          </a:p>
          <a:p>
            <a:pPr indent="0" lvl="0" marL="0" rtl="0" algn="l">
              <a:spcBef>
                <a:spcPts val="0"/>
              </a:spcBef>
              <a:spcAft>
                <a:spcPts val="0"/>
              </a:spcAft>
              <a:buNone/>
            </a:pPr>
            <a:r>
              <a:rPr lang="en-GB"/>
              <a:t>performers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What’s a good DI?</a:t>
            </a:r>
            <a:endParaRPr/>
          </a:p>
        </p:txBody>
      </p:sp>
      <p:sp>
        <p:nvSpPr>
          <p:cNvPr id="181" name="Google Shape;181;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182" name="Google Shape;182;p29"/>
          <p:cNvGraphicFramePr/>
          <p:nvPr/>
        </p:nvGraphicFramePr>
        <p:xfrm>
          <a:off x="952500" y="1809750"/>
          <a:ext cx="3000000" cy="3000000"/>
        </p:xfrm>
        <a:graphic>
          <a:graphicData uri="http://schemas.openxmlformats.org/drawingml/2006/table">
            <a:tbl>
              <a:tblPr>
                <a:noFill/>
                <a:tableStyleId>{7E1D46E2-415E-4D0B-B4F6-697DE04F006C}</a:tableStyleId>
              </a:tblPr>
              <a:tblGrid>
                <a:gridCol w="2247900"/>
                <a:gridCol w="4991100"/>
              </a:tblGrid>
              <a:tr h="381000">
                <a:tc>
                  <a:txBody>
                    <a:bodyPr/>
                    <a:lstStyle/>
                    <a:p>
                      <a:pPr indent="0" lvl="0" marL="0" rtl="0" algn="l">
                        <a:lnSpc>
                          <a:spcPct val="115000"/>
                        </a:lnSpc>
                        <a:spcBef>
                          <a:spcPts val="700"/>
                        </a:spcBef>
                        <a:spcAft>
                          <a:spcPts val="0"/>
                        </a:spcAft>
                        <a:buNone/>
                      </a:pPr>
                      <a:r>
                        <a:rPr lang="en-GB" sz="2000">
                          <a:solidFill>
                            <a:schemeClr val="dk1"/>
                          </a:solidFill>
                          <a:latin typeface="Calibri"/>
                          <a:ea typeface="Calibri"/>
                          <a:cs typeface="Calibri"/>
                          <a:sym typeface="Calibri"/>
                        </a:rPr>
                        <a:t>&lt; 0%</a:t>
                      </a:r>
                      <a:endParaRPr sz="2000"/>
                    </a:p>
                  </a:txBody>
                  <a:tcPr marT="91425" marB="91425" marR="91425" marL="91425"/>
                </a:tc>
                <a:tc>
                  <a:txBody>
                    <a:bodyPr/>
                    <a:lstStyle/>
                    <a:p>
                      <a:pPr indent="0" lvl="0" marL="0" rtl="0" algn="l">
                        <a:spcBef>
                          <a:spcPts val="0"/>
                        </a:spcBef>
                        <a:spcAft>
                          <a:spcPts val="0"/>
                        </a:spcAft>
                        <a:buNone/>
                      </a:pPr>
                      <a:r>
                        <a:rPr lang="en-GB" sz="2000"/>
                        <a:t>Check item for error</a:t>
                      </a:r>
                      <a:endParaRPr sz="2000"/>
                    </a:p>
                  </a:txBody>
                  <a:tcPr marT="91425" marB="91425" marR="91425" marL="91425"/>
                </a:tc>
              </a:tr>
              <a:tr h="381000">
                <a:tc>
                  <a:txBody>
                    <a:bodyPr/>
                    <a:lstStyle/>
                    <a:p>
                      <a:pPr indent="0" lvl="0" marL="0" rtl="0" algn="l">
                        <a:spcBef>
                          <a:spcPts val="0"/>
                        </a:spcBef>
                        <a:spcAft>
                          <a:spcPts val="0"/>
                        </a:spcAft>
                        <a:buNone/>
                      </a:pPr>
                      <a:r>
                        <a:rPr lang="en-GB" sz="2000"/>
                        <a:t>0-24%</a:t>
                      </a:r>
                      <a:endParaRPr sz="2000"/>
                    </a:p>
                  </a:txBody>
                  <a:tcPr marT="91425" marB="91425" marR="91425" marL="91425"/>
                </a:tc>
                <a:tc>
                  <a:txBody>
                    <a:bodyPr/>
                    <a:lstStyle/>
                    <a:p>
                      <a:pPr indent="0" lvl="0" marL="0" rtl="0" algn="l">
                        <a:spcBef>
                          <a:spcPts val="0"/>
                        </a:spcBef>
                        <a:spcAft>
                          <a:spcPts val="0"/>
                        </a:spcAft>
                        <a:buNone/>
                      </a:pPr>
                      <a:r>
                        <a:rPr lang="en-GB" sz="2000"/>
                        <a:t>Usually </a:t>
                      </a:r>
                      <a:r>
                        <a:rPr lang="en-GB" sz="2000"/>
                        <a:t>unacceptable</a:t>
                      </a:r>
                      <a:r>
                        <a:rPr lang="en-GB" sz="2000"/>
                        <a:t> - might be approved</a:t>
                      </a:r>
                      <a:endParaRPr sz="2000"/>
                    </a:p>
                  </a:txBody>
                  <a:tcPr marT="91425" marB="91425" marR="91425" marL="91425"/>
                </a:tc>
              </a:tr>
              <a:tr h="381000">
                <a:tc>
                  <a:txBody>
                    <a:bodyPr/>
                    <a:lstStyle/>
                    <a:p>
                      <a:pPr indent="0" lvl="0" marL="0" rtl="0" algn="l">
                        <a:spcBef>
                          <a:spcPts val="0"/>
                        </a:spcBef>
                        <a:spcAft>
                          <a:spcPts val="0"/>
                        </a:spcAft>
                        <a:buNone/>
                      </a:pPr>
                      <a:r>
                        <a:rPr lang="en-GB" sz="2100"/>
                        <a:t>25-39%</a:t>
                      </a:r>
                      <a:endParaRPr sz="2100"/>
                    </a:p>
                  </a:txBody>
                  <a:tcPr marT="91425" marB="91425" marR="91425" marL="91425"/>
                </a:tc>
                <a:tc>
                  <a:txBody>
                    <a:bodyPr/>
                    <a:lstStyle/>
                    <a:p>
                      <a:pPr indent="0" lvl="0" marL="0" rtl="0" algn="l">
                        <a:spcBef>
                          <a:spcPts val="0"/>
                        </a:spcBef>
                        <a:spcAft>
                          <a:spcPts val="0"/>
                        </a:spcAft>
                        <a:buNone/>
                      </a:pPr>
                      <a:r>
                        <a:rPr lang="en-GB" sz="2100"/>
                        <a:t>Good</a:t>
                      </a:r>
                      <a:r>
                        <a:rPr lang="en-GB" sz="2100"/>
                        <a:t> item</a:t>
                      </a:r>
                      <a:endParaRPr sz="2100"/>
                    </a:p>
                  </a:txBody>
                  <a:tcPr marT="91425" marB="91425" marR="91425" marL="91425"/>
                </a:tc>
              </a:tr>
              <a:tr h="381000">
                <a:tc>
                  <a:txBody>
                    <a:bodyPr/>
                    <a:lstStyle/>
                    <a:p>
                      <a:pPr indent="0" lvl="0" marL="0" rtl="0" algn="l">
                        <a:spcBef>
                          <a:spcPts val="0"/>
                        </a:spcBef>
                        <a:spcAft>
                          <a:spcPts val="0"/>
                        </a:spcAft>
                        <a:buNone/>
                      </a:pPr>
                      <a:r>
                        <a:rPr lang="en-GB" sz="1900"/>
                        <a:t>40-100%</a:t>
                      </a:r>
                      <a:endParaRPr sz="1900"/>
                    </a:p>
                  </a:txBody>
                  <a:tcPr marT="91425" marB="91425" marR="91425" marL="91425"/>
                </a:tc>
                <a:tc>
                  <a:txBody>
                    <a:bodyPr/>
                    <a:lstStyle/>
                    <a:p>
                      <a:pPr indent="0" lvl="0" marL="0" rtl="0" algn="l">
                        <a:spcBef>
                          <a:spcPts val="0"/>
                        </a:spcBef>
                        <a:spcAft>
                          <a:spcPts val="0"/>
                        </a:spcAft>
                        <a:buNone/>
                      </a:pPr>
                      <a:r>
                        <a:rPr lang="en-GB" sz="1900"/>
                        <a:t>Excellent item</a:t>
                      </a:r>
                      <a:endParaRPr sz="1900"/>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Finding item analysis on Vula </a:t>
            </a:r>
            <a:endParaRPr/>
          </a:p>
        </p:txBody>
      </p:sp>
      <p:sp>
        <p:nvSpPr>
          <p:cNvPr id="188" name="Google Shape;188;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9" name="Google Shape;189;p30"/>
          <p:cNvPicPr preferRelativeResize="0"/>
          <p:nvPr/>
        </p:nvPicPr>
        <p:blipFill>
          <a:blip r:embed="rId3">
            <a:alphaModFix/>
          </a:blip>
          <a:stretch>
            <a:fillRect/>
          </a:stretch>
        </p:blipFill>
        <p:spPr>
          <a:xfrm>
            <a:off x="311688" y="1017713"/>
            <a:ext cx="2047875" cy="1133475"/>
          </a:xfrm>
          <a:prstGeom prst="rect">
            <a:avLst/>
          </a:prstGeom>
          <a:noFill/>
          <a:ln cap="flat" cmpd="sng" w="9525">
            <a:solidFill>
              <a:srgbClr val="FF9900"/>
            </a:solidFill>
            <a:prstDash val="solid"/>
            <a:round/>
            <a:headEnd len="sm" w="sm" type="none"/>
            <a:tailEnd len="sm" w="sm" type="none"/>
          </a:ln>
        </p:spPr>
      </p:pic>
      <p:pic>
        <p:nvPicPr>
          <p:cNvPr id="190" name="Google Shape;190;p30"/>
          <p:cNvPicPr preferRelativeResize="0"/>
          <p:nvPr/>
        </p:nvPicPr>
        <p:blipFill>
          <a:blip r:embed="rId4">
            <a:alphaModFix/>
          </a:blip>
          <a:stretch>
            <a:fillRect/>
          </a:stretch>
        </p:blipFill>
        <p:spPr>
          <a:xfrm>
            <a:off x="2331649" y="2151200"/>
            <a:ext cx="6614952" cy="2588475"/>
          </a:xfrm>
          <a:prstGeom prst="rect">
            <a:avLst/>
          </a:prstGeom>
          <a:noFill/>
          <a:ln cap="flat" cmpd="sng" w="9525">
            <a:solidFill>
              <a:srgbClr val="FF99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Finding item analysis on Vula </a:t>
            </a:r>
            <a:endParaRPr/>
          </a:p>
        </p:txBody>
      </p:sp>
      <p:sp>
        <p:nvSpPr>
          <p:cNvPr id="196" name="Google Shape;196;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7" name="Google Shape;197;p31"/>
          <p:cNvPicPr preferRelativeResize="0"/>
          <p:nvPr/>
        </p:nvPicPr>
        <p:blipFill>
          <a:blip r:embed="rId3">
            <a:alphaModFix/>
          </a:blip>
          <a:stretch>
            <a:fillRect/>
          </a:stretch>
        </p:blipFill>
        <p:spPr>
          <a:xfrm>
            <a:off x="266463" y="1320950"/>
            <a:ext cx="8611075" cy="3079450"/>
          </a:xfrm>
          <a:prstGeom prst="rect">
            <a:avLst/>
          </a:prstGeom>
          <a:noFill/>
          <a:ln cap="flat" cmpd="sng" w="9525">
            <a:solidFill>
              <a:srgbClr val="FF9900"/>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3" name="Google Shape;203;p32"/>
          <p:cNvPicPr preferRelativeResize="0"/>
          <p:nvPr/>
        </p:nvPicPr>
        <p:blipFill>
          <a:blip r:embed="rId3">
            <a:alphaModFix/>
          </a:blip>
          <a:stretch>
            <a:fillRect/>
          </a:stretch>
        </p:blipFill>
        <p:spPr>
          <a:xfrm>
            <a:off x="1143000" y="1352550"/>
            <a:ext cx="6858000" cy="3505200"/>
          </a:xfrm>
          <a:prstGeom prst="rect">
            <a:avLst/>
          </a:prstGeom>
          <a:noFill/>
          <a:ln cap="flat" cmpd="sng" w="12700">
            <a:solidFill>
              <a:srgbClr val="FF9A00"/>
            </a:solidFill>
            <a:prstDash val="solid"/>
            <a:miter lim="8000"/>
            <a:headEnd len="sm" w="sm" type="none"/>
            <a:tailEnd len="sm" w="sm" type="none"/>
          </a:ln>
        </p:spPr>
      </p:pic>
      <p:pic>
        <p:nvPicPr>
          <p:cNvPr id="204" name="Google Shape;204;p32"/>
          <p:cNvPicPr preferRelativeResize="0"/>
          <p:nvPr/>
        </p:nvPicPr>
        <p:blipFill rotWithShape="1">
          <a:blip r:embed="rId4">
            <a:alphaModFix/>
          </a:blip>
          <a:srcRect b="7250" l="0" r="24998" t="9885"/>
          <a:stretch/>
        </p:blipFill>
        <p:spPr>
          <a:xfrm>
            <a:off x="1143000" y="96575"/>
            <a:ext cx="6858000" cy="144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Item analysis guide </a:t>
            </a:r>
            <a:endParaRPr/>
          </a:p>
        </p:txBody>
      </p:sp>
      <p:sp>
        <p:nvSpPr>
          <p:cNvPr id="72" name="Google Shape;72;p15"/>
          <p:cNvSpPr txBox="1"/>
          <p:nvPr>
            <p:ph idx="1" type="subTitle"/>
          </p:nvPr>
        </p:nvSpPr>
        <p:spPr>
          <a:xfrm>
            <a:off x="361175" y="279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u="sng">
                <a:solidFill>
                  <a:schemeClr val="hlink"/>
                </a:solidFill>
                <a:hlinkClick r:id="rId3"/>
              </a:rPr>
              <a:t>https://docs.google.com/document/d/1-snjOmEEqe3saQfXiJVEAV9JM2AFY4FzMKFH8S95N_g/edit</a:t>
            </a:r>
            <a:r>
              <a:rPr lang="en-GB"/>
              <a:t> </a:t>
            </a:r>
            <a:endParaRPr/>
          </a:p>
        </p:txBody>
      </p:sp>
      <p:sp>
        <p:nvSpPr>
          <p:cNvPr id="73" name="Google Shape;73;p15"/>
          <p:cNvSpPr/>
          <p:nvPr/>
        </p:nvSpPr>
        <p:spPr>
          <a:xfrm>
            <a:off x="125" y="-34575"/>
            <a:ext cx="9144000" cy="5226000"/>
          </a:xfrm>
          <a:prstGeom prst="frame">
            <a:avLst>
              <a:gd fmla="val 4062" name="adj1"/>
            </a:avLst>
          </a:prstGeom>
          <a:solidFill>
            <a:srgbClr val="F07C05"/>
          </a:solidFill>
          <a:ln cap="flat" cmpd="sng" w="9525">
            <a:solidFill>
              <a:srgbClr val="F07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Vula - The Questions tab</a:t>
            </a:r>
            <a:endParaRPr/>
          </a:p>
        </p:txBody>
      </p:sp>
      <p:sp>
        <p:nvSpPr>
          <p:cNvPr id="210" name="Google Shape;210;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1" name="Google Shape;211;p33"/>
          <p:cNvPicPr preferRelativeResize="0"/>
          <p:nvPr/>
        </p:nvPicPr>
        <p:blipFill>
          <a:blip r:embed="rId3">
            <a:alphaModFix/>
          </a:blip>
          <a:stretch>
            <a:fillRect/>
          </a:stretch>
        </p:blipFill>
        <p:spPr>
          <a:xfrm>
            <a:off x="418988" y="1751151"/>
            <a:ext cx="8306026" cy="24944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Exporting data </a:t>
            </a:r>
            <a:endParaRPr/>
          </a:p>
        </p:txBody>
      </p:sp>
      <p:pic>
        <p:nvPicPr>
          <p:cNvPr id="217" name="Google Shape;217;p34"/>
          <p:cNvPicPr preferRelativeResize="0"/>
          <p:nvPr/>
        </p:nvPicPr>
        <p:blipFill>
          <a:blip r:embed="rId3">
            <a:alphaModFix/>
          </a:blip>
          <a:stretch>
            <a:fillRect/>
          </a:stretch>
        </p:blipFill>
        <p:spPr>
          <a:xfrm>
            <a:off x="709300" y="1353348"/>
            <a:ext cx="7510774" cy="3215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a:t>
            </a:r>
            <a:r>
              <a:rPr lang="en-GB"/>
              <a:t>interpret</a:t>
            </a:r>
            <a:r>
              <a:rPr lang="en-GB"/>
              <a:t> some DI: Example </a:t>
            </a:r>
            <a:endParaRPr/>
          </a:p>
        </p:txBody>
      </p:sp>
      <p:graphicFrame>
        <p:nvGraphicFramePr>
          <p:cNvPr id="223" name="Google Shape;223;p35"/>
          <p:cNvGraphicFramePr/>
          <p:nvPr/>
        </p:nvGraphicFramePr>
        <p:xfrm>
          <a:off x="409775" y="1257300"/>
          <a:ext cx="3000000" cy="3000000"/>
        </p:xfrm>
        <a:graphic>
          <a:graphicData uri="http://schemas.openxmlformats.org/drawingml/2006/table">
            <a:tbl>
              <a:tblPr>
                <a:noFill/>
                <a:tableStyleId>{BC0231E8-9448-4A92-B579-659482274703}</a:tableStyleId>
              </a:tblPr>
              <a:tblGrid>
                <a:gridCol w="1058700"/>
                <a:gridCol w="1230000"/>
                <a:gridCol w="1037175"/>
                <a:gridCol w="1023725"/>
                <a:gridCol w="608775"/>
                <a:gridCol w="3280925"/>
              </a:tblGrid>
              <a:tr h="651650">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Question</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 Correct: Whole group</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 Correct: Upper 27%</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 Correct: Lower 27%</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DI</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Comment</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70600">
                <a:tc>
                  <a:txBody>
                    <a:bodyPr/>
                    <a:lstStyle/>
                    <a:p>
                      <a:pPr indent="0" lvl="0" marL="0" rtl="0" algn="l">
                        <a:lnSpc>
                          <a:spcPct val="115000"/>
                        </a:lnSpc>
                        <a:spcBef>
                          <a:spcPts val="0"/>
                        </a:spcBef>
                        <a:spcAft>
                          <a:spcPts val="0"/>
                        </a:spcAft>
                        <a:buNone/>
                      </a:pPr>
                      <a:r>
                        <a:rPr lang="en-GB" sz="1900">
                          <a:latin typeface="Proxima Nova"/>
                          <a:ea typeface="Proxima Nova"/>
                          <a:cs typeface="Proxima Nova"/>
                          <a:sym typeface="Proxima Nova"/>
                        </a:rPr>
                        <a:t>P1-Q6</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24%</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22</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27</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-0.05</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graphicFrame>
        <p:nvGraphicFramePr>
          <p:cNvPr id="229" name="Google Shape;229;p36"/>
          <p:cNvGraphicFramePr/>
          <p:nvPr/>
        </p:nvGraphicFramePr>
        <p:xfrm>
          <a:off x="409775" y="1257300"/>
          <a:ext cx="3000000" cy="3000000"/>
        </p:xfrm>
        <a:graphic>
          <a:graphicData uri="http://schemas.openxmlformats.org/drawingml/2006/table">
            <a:tbl>
              <a:tblPr>
                <a:noFill/>
                <a:tableStyleId>{BC0231E8-9448-4A92-B579-659482274703}</a:tableStyleId>
              </a:tblPr>
              <a:tblGrid>
                <a:gridCol w="1058700"/>
                <a:gridCol w="1230000"/>
                <a:gridCol w="1037175"/>
                <a:gridCol w="1023725"/>
                <a:gridCol w="608775"/>
                <a:gridCol w="3280925"/>
              </a:tblGrid>
              <a:tr h="651650">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Question</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 Correct: Whole group</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 Correct: Upper 27%</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 Correct: Lower 27%</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DI</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a:latin typeface="Proxima Nova"/>
                          <a:ea typeface="Proxima Nova"/>
                          <a:cs typeface="Proxima Nova"/>
                          <a:sym typeface="Proxima Nova"/>
                        </a:rPr>
                        <a:t>Comment</a:t>
                      </a:r>
                      <a:endParaRPr b="1">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2070600">
                <a:tc>
                  <a:txBody>
                    <a:bodyPr/>
                    <a:lstStyle/>
                    <a:p>
                      <a:pPr indent="0" lvl="0" marL="0" rtl="0" algn="l">
                        <a:lnSpc>
                          <a:spcPct val="115000"/>
                        </a:lnSpc>
                        <a:spcBef>
                          <a:spcPts val="0"/>
                        </a:spcBef>
                        <a:spcAft>
                          <a:spcPts val="0"/>
                        </a:spcAft>
                        <a:buNone/>
                      </a:pPr>
                      <a:r>
                        <a:rPr lang="en-GB" sz="1900">
                          <a:latin typeface="Proxima Nova"/>
                          <a:ea typeface="Proxima Nova"/>
                          <a:cs typeface="Proxima Nova"/>
                          <a:sym typeface="Proxima Nova"/>
                        </a:rPr>
                        <a:t>P1-Q6</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24%</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22</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27</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900">
                          <a:latin typeface="Proxima Nova"/>
                          <a:ea typeface="Proxima Nova"/>
                          <a:cs typeface="Proxima Nova"/>
                          <a:sym typeface="Proxima Nova"/>
                        </a:rPr>
                        <a:t>-0.05</a:t>
                      </a:r>
                      <a:endParaRPr sz="19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a:latin typeface="Proxima Nova"/>
                          <a:ea typeface="Proxima Nova"/>
                          <a:cs typeface="Proxima Nova"/>
                          <a:sym typeface="Proxima Nova"/>
                        </a:rPr>
                        <a:t>More low performers got the question right than high performers. This question does not discriminate between top and bottom performers. Here we also need to look at the overall correct %. Only 24% of students got this right, classifying this as a difficult or possibly tricky question.</a:t>
                      </a:r>
                      <a:endParaRPr>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sp>
        <p:nvSpPr>
          <p:cNvPr id="235" name="Google Shape;235;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236" name="Google Shape;236;p37"/>
          <p:cNvGraphicFramePr/>
          <p:nvPr/>
        </p:nvGraphicFramePr>
        <p:xfrm>
          <a:off x="495300" y="1581150"/>
          <a:ext cx="3000000" cy="3000000"/>
        </p:xfrm>
        <a:graphic>
          <a:graphicData uri="http://schemas.openxmlformats.org/drawingml/2006/table">
            <a:tbl>
              <a:tblPr>
                <a:noFill/>
                <a:tableStyleId>{BC0231E8-9448-4A92-B579-659482274703}</a:tableStyleId>
              </a:tblPr>
              <a:tblGrid>
                <a:gridCol w="954200"/>
                <a:gridCol w="1493625"/>
                <a:gridCol w="1298075"/>
                <a:gridCol w="1110225"/>
                <a:gridCol w="706300"/>
                <a:gridCol w="2581675"/>
              </a:tblGrid>
              <a:tr h="304800">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Question</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 Correct: Whole group</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 Correct: Upper 27%</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 Correct: Lower 27%</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DI</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Comment</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342900">
                <a:tc>
                  <a:txBody>
                    <a:bodyPr/>
                    <a:lstStyle/>
                    <a:p>
                      <a:pPr indent="0" lvl="0" marL="0" rtl="0" algn="l">
                        <a:lnSpc>
                          <a:spcPct val="115000"/>
                        </a:lnSpc>
                        <a:spcBef>
                          <a:spcPts val="0"/>
                        </a:spcBef>
                        <a:spcAft>
                          <a:spcPts val="0"/>
                        </a:spcAft>
                        <a:buNone/>
                      </a:pPr>
                      <a:r>
                        <a:rPr lang="en-GB" sz="2100">
                          <a:latin typeface="Proxima Nova"/>
                          <a:ea typeface="Proxima Nova"/>
                          <a:cs typeface="Proxima Nova"/>
                          <a:sym typeface="Proxima Nova"/>
                        </a:rPr>
                        <a:t>P1-Q10</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22%</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28</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17</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0.10</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t/>
                      </a:r>
                      <a:endParaRPr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sp>
        <p:nvSpPr>
          <p:cNvPr id="242" name="Google Shape;242;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243" name="Google Shape;243;p38"/>
          <p:cNvGraphicFramePr/>
          <p:nvPr/>
        </p:nvGraphicFramePr>
        <p:xfrm>
          <a:off x="495300" y="1581150"/>
          <a:ext cx="3000000" cy="3000000"/>
        </p:xfrm>
        <a:graphic>
          <a:graphicData uri="http://schemas.openxmlformats.org/drawingml/2006/table">
            <a:tbl>
              <a:tblPr>
                <a:noFill/>
                <a:tableStyleId>{BC0231E8-9448-4A92-B579-659482274703}</a:tableStyleId>
              </a:tblPr>
              <a:tblGrid>
                <a:gridCol w="954200"/>
                <a:gridCol w="1493625"/>
                <a:gridCol w="1298075"/>
                <a:gridCol w="1110225"/>
                <a:gridCol w="706300"/>
                <a:gridCol w="2581675"/>
              </a:tblGrid>
              <a:tr h="304800">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Question</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 Correct: Whole group</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 Correct: Upper 27%</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 Correct: Lower 27%</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DI</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l">
                        <a:lnSpc>
                          <a:spcPct val="115000"/>
                        </a:lnSpc>
                        <a:spcBef>
                          <a:spcPts val="0"/>
                        </a:spcBef>
                        <a:spcAft>
                          <a:spcPts val="0"/>
                        </a:spcAft>
                        <a:buNone/>
                      </a:pPr>
                      <a:r>
                        <a:rPr b="1" lang="en-GB" sz="1500">
                          <a:latin typeface="Proxima Nova"/>
                          <a:ea typeface="Proxima Nova"/>
                          <a:cs typeface="Proxima Nova"/>
                          <a:sym typeface="Proxima Nova"/>
                        </a:rPr>
                        <a:t>Comment</a:t>
                      </a:r>
                      <a:endParaRPr b="1"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342900">
                <a:tc>
                  <a:txBody>
                    <a:bodyPr/>
                    <a:lstStyle/>
                    <a:p>
                      <a:pPr indent="0" lvl="0" marL="0" rtl="0" algn="l">
                        <a:lnSpc>
                          <a:spcPct val="115000"/>
                        </a:lnSpc>
                        <a:spcBef>
                          <a:spcPts val="0"/>
                        </a:spcBef>
                        <a:spcAft>
                          <a:spcPts val="0"/>
                        </a:spcAft>
                        <a:buNone/>
                      </a:pPr>
                      <a:r>
                        <a:rPr lang="en-GB" sz="2100">
                          <a:latin typeface="Proxima Nova"/>
                          <a:ea typeface="Proxima Nova"/>
                          <a:cs typeface="Proxima Nova"/>
                          <a:sym typeface="Proxima Nova"/>
                        </a:rPr>
                        <a:t>P1-Q10</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22%</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28</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17</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100">
                          <a:latin typeface="Proxima Nova"/>
                          <a:ea typeface="Proxima Nova"/>
                          <a:cs typeface="Proxima Nova"/>
                          <a:sym typeface="Proxima Nova"/>
                        </a:rPr>
                        <a:t>0.10</a:t>
                      </a:r>
                      <a:endParaRPr sz="21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500">
                          <a:latin typeface="Proxima Nova"/>
                          <a:ea typeface="Proxima Nova"/>
                          <a:cs typeface="Proxima Nova"/>
                          <a:sym typeface="Proxima Nova"/>
                        </a:rPr>
                        <a:t>Flatlining - little difference between high and low performing students. Only 22% of students got this right, classifying this as a difficult or possibly tricky question.</a:t>
                      </a:r>
                      <a:endParaRPr sz="1500">
                        <a:latin typeface="Proxima Nova"/>
                        <a:ea typeface="Proxima Nova"/>
                        <a:cs typeface="Proxima Nova"/>
                        <a:sym typeface="Proxima Nova"/>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sp>
        <p:nvSpPr>
          <p:cNvPr id="249" name="Google Shape;249;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250" name="Google Shape;250;p39"/>
          <p:cNvGraphicFramePr/>
          <p:nvPr/>
        </p:nvGraphicFramePr>
        <p:xfrm>
          <a:off x="390750" y="1581150"/>
          <a:ext cx="3000000" cy="3000000"/>
        </p:xfrm>
        <a:graphic>
          <a:graphicData uri="http://schemas.openxmlformats.org/drawingml/2006/table">
            <a:tbl>
              <a:tblPr>
                <a:noFill/>
                <a:tableStyleId>{BC0231E8-9448-4A92-B579-659482274703}</a:tableStyleId>
              </a:tblPr>
              <a:tblGrid>
                <a:gridCol w="1069925"/>
                <a:gridCol w="1261500"/>
                <a:gridCol w="1069475"/>
                <a:gridCol w="1074975"/>
                <a:gridCol w="644200"/>
                <a:gridCol w="3071400"/>
              </a:tblGrid>
              <a:tr h="965750">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Question</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Whole group</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Upper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Lower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DI</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Comment</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1386300">
                <a:tc>
                  <a:txBody>
                    <a:bodyPr/>
                    <a:lstStyle/>
                    <a:p>
                      <a:pPr indent="0" lvl="0" marL="0" rtl="0" algn="l">
                        <a:lnSpc>
                          <a:spcPct val="115000"/>
                        </a:lnSpc>
                        <a:spcBef>
                          <a:spcPts val="0"/>
                        </a:spcBef>
                        <a:spcAft>
                          <a:spcPts val="0"/>
                        </a:spcAft>
                        <a:buNone/>
                      </a:pPr>
                      <a:r>
                        <a:rPr lang="en-GB" sz="1600">
                          <a:latin typeface="Proxima Nova"/>
                          <a:ea typeface="Proxima Nova"/>
                          <a:cs typeface="Proxima Nova"/>
                          <a:sym typeface="Proxima Nova"/>
                        </a:rPr>
                        <a:t>P2-Q9</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41%</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66</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11</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0.54</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Proxima Nova"/>
                          <a:ea typeface="Proxima Nova"/>
                          <a:cs typeface="Proxima Nova"/>
                          <a:sym typeface="Proxima Nova"/>
                        </a:rPr>
                        <a:t>.</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sp>
        <p:nvSpPr>
          <p:cNvPr id="256" name="Google Shape;256;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257" name="Google Shape;257;p40"/>
          <p:cNvGraphicFramePr/>
          <p:nvPr/>
        </p:nvGraphicFramePr>
        <p:xfrm>
          <a:off x="390750" y="1581150"/>
          <a:ext cx="3000000" cy="3000000"/>
        </p:xfrm>
        <a:graphic>
          <a:graphicData uri="http://schemas.openxmlformats.org/drawingml/2006/table">
            <a:tbl>
              <a:tblPr>
                <a:noFill/>
                <a:tableStyleId>{BC0231E8-9448-4A92-B579-659482274703}</a:tableStyleId>
              </a:tblPr>
              <a:tblGrid>
                <a:gridCol w="1069925"/>
                <a:gridCol w="1261500"/>
                <a:gridCol w="1069475"/>
                <a:gridCol w="1074975"/>
                <a:gridCol w="644200"/>
                <a:gridCol w="3071400"/>
              </a:tblGrid>
              <a:tr h="965750">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Question</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Whole group</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Upper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Lower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DI</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Comment</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1386300">
                <a:tc>
                  <a:txBody>
                    <a:bodyPr/>
                    <a:lstStyle/>
                    <a:p>
                      <a:pPr indent="0" lvl="0" marL="0" rtl="0" algn="l">
                        <a:lnSpc>
                          <a:spcPct val="115000"/>
                        </a:lnSpc>
                        <a:spcBef>
                          <a:spcPts val="0"/>
                        </a:spcBef>
                        <a:spcAft>
                          <a:spcPts val="0"/>
                        </a:spcAft>
                        <a:buNone/>
                      </a:pPr>
                      <a:r>
                        <a:rPr lang="en-GB" sz="1600">
                          <a:latin typeface="Proxima Nova"/>
                          <a:ea typeface="Proxima Nova"/>
                          <a:cs typeface="Proxima Nova"/>
                          <a:sym typeface="Proxima Nova"/>
                        </a:rPr>
                        <a:t>P2-Q9</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41%</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66</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11</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1600">
                          <a:latin typeface="Proxima Nova"/>
                          <a:ea typeface="Proxima Nova"/>
                          <a:cs typeface="Proxima Nova"/>
                          <a:sym typeface="Proxima Nova"/>
                        </a:rPr>
                        <a:t>0.54</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600">
                          <a:latin typeface="Proxima Nova"/>
                          <a:ea typeface="Proxima Nova"/>
                          <a:cs typeface="Proxima Nova"/>
                          <a:sym typeface="Proxima Nova"/>
                        </a:rPr>
                        <a:t>This question discriminates between high and low performers.</a:t>
                      </a:r>
                      <a:endParaRPr sz="1600">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a:p>
                      <a:pPr indent="0" lvl="0" marL="0" rtl="0" algn="l">
                        <a:lnSpc>
                          <a:spcPct val="115000"/>
                        </a:lnSpc>
                        <a:spcBef>
                          <a:spcPts val="0"/>
                        </a:spcBef>
                        <a:spcAft>
                          <a:spcPts val="0"/>
                        </a:spcAft>
                        <a:buNone/>
                      </a:pPr>
                      <a:r>
                        <a:rPr lang="en-GB" sz="1600">
                          <a:latin typeface="Proxima Nova"/>
                          <a:ea typeface="Proxima Nova"/>
                          <a:cs typeface="Proxima Nova"/>
                          <a:sym typeface="Proxima Nova"/>
                        </a:rPr>
                        <a:t> This is a medium-hard question as overall only 41% get it correct.</a:t>
                      </a:r>
                      <a:endParaRPr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sp>
        <p:nvSpPr>
          <p:cNvPr id="263" name="Google Shape;26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264" name="Google Shape;264;p41"/>
          <p:cNvGraphicFramePr/>
          <p:nvPr/>
        </p:nvGraphicFramePr>
        <p:xfrm>
          <a:off x="390750" y="1581150"/>
          <a:ext cx="3000000" cy="3000000"/>
        </p:xfrm>
        <a:graphic>
          <a:graphicData uri="http://schemas.openxmlformats.org/drawingml/2006/table">
            <a:tbl>
              <a:tblPr>
                <a:noFill/>
                <a:tableStyleId>{BC0231E8-9448-4A92-B579-659482274703}</a:tableStyleId>
              </a:tblPr>
              <a:tblGrid>
                <a:gridCol w="1069925"/>
                <a:gridCol w="1261500"/>
                <a:gridCol w="1069475"/>
                <a:gridCol w="1074975"/>
                <a:gridCol w="644200"/>
                <a:gridCol w="3071400"/>
              </a:tblGrid>
              <a:tr h="965750">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Question</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Whole group</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Upper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Lower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DI</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Comment</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1386300">
                <a:tc>
                  <a:txBody>
                    <a:bodyPr/>
                    <a:lstStyle/>
                    <a:p>
                      <a:pPr indent="0" lvl="0" marL="0" rtl="0" algn="l">
                        <a:lnSpc>
                          <a:spcPct val="115000"/>
                        </a:lnSpc>
                        <a:spcBef>
                          <a:spcPts val="0"/>
                        </a:spcBef>
                        <a:spcAft>
                          <a:spcPts val="0"/>
                        </a:spcAft>
                        <a:buNone/>
                      </a:pPr>
                      <a:r>
                        <a:rPr lang="en-GB" sz="2000">
                          <a:latin typeface="Proxima Nova"/>
                          <a:ea typeface="Proxima Nova"/>
                          <a:cs typeface="Proxima Nova"/>
                          <a:sym typeface="Proxima Nova"/>
                        </a:rPr>
                        <a:t>P2-Q9</a:t>
                      </a:r>
                      <a:endParaRPr sz="20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99%</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100</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98</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0.01</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interpret some DI: Example </a:t>
            </a:r>
            <a:endParaRPr/>
          </a:p>
        </p:txBody>
      </p:sp>
      <p:sp>
        <p:nvSpPr>
          <p:cNvPr id="270" name="Google Shape;270;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graphicFrame>
        <p:nvGraphicFramePr>
          <p:cNvPr id="271" name="Google Shape;271;p42"/>
          <p:cNvGraphicFramePr/>
          <p:nvPr/>
        </p:nvGraphicFramePr>
        <p:xfrm>
          <a:off x="390750" y="1581150"/>
          <a:ext cx="3000000" cy="3000000"/>
        </p:xfrm>
        <a:graphic>
          <a:graphicData uri="http://schemas.openxmlformats.org/drawingml/2006/table">
            <a:tbl>
              <a:tblPr>
                <a:noFill/>
                <a:tableStyleId>{BC0231E8-9448-4A92-B579-659482274703}</a:tableStyleId>
              </a:tblPr>
              <a:tblGrid>
                <a:gridCol w="1069925"/>
                <a:gridCol w="1261500"/>
                <a:gridCol w="1069475"/>
                <a:gridCol w="1074975"/>
                <a:gridCol w="644200"/>
                <a:gridCol w="3071400"/>
              </a:tblGrid>
              <a:tr h="965750">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Question</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Whole group</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Upper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 Correct: Lower 27%</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DI</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a:txBody>
                    <a:bodyPr/>
                    <a:lstStyle/>
                    <a:p>
                      <a:pPr indent="0" lvl="0" marL="0" rtl="0" algn="ctr">
                        <a:lnSpc>
                          <a:spcPct val="115000"/>
                        </a:lnSpc>
                        <a:spcBef>
                          <a:spcPts val="0"/>
                        </a:spcBef>
                        <a:spcAft>
                          <a:spcPts val="0"/>
                        </a:spcAft>
                        <a:buNone/>
                      </a:pPr>
                      <a:r>
                        <a:rPr b="1" lang="en-GB" sz="1600">
                          <a:latin typeface="Proxima Nova"/>
                          <a:ea typeface="Proxima Nova"/>
                          <a:cs typeface="Proxima Nova"/>
                          <a:sym typeface="Proxima Nova"/>
                        </a:rPr>
                        <a:t>Comment</a:t>
                      </a:r>
                      <a:endParaRPr b="1" sz="16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r>
              <a:tr h="1386300">
                <a:tc>
                  <a:txBody>
                    <a:bodyPr/>
                    <a:lstStyle/>
                    <a:p>
                      <a:pPr indent="0" lvl="0" marL="0" rtl="0" algn="l">
                        <a:lnSpc>
                          <a:spcPct val="115000"/>
                        </a:lnSpc>
                        <a:spcBef>
                          <a:spcPts val="0"/>
                        </a:spcBef>
                        <a:spcAft>
                          <a:spcPts val="0"/>
                        </a:spcAft>
                        <a:buNone/>
                      </a:pPr>
                      <a:r>
                        <a:rPr lang="en-GB" sz="2000">
                          <a:latin typeface="Proxima Nova"/>
                          <a:ea typeface="Proxima Nova"/>
                          <a:cs typeface="Proxima Nova"/>
                          <a:sym typeface="Proxima Nova"/>
                        </a:rPr>
                        <a:t>P2-Q9</a:t>
                      </a:r>
                      <a:endParaRPr sz="2000">
                        <a:latin typeface="Proxima Nova"/>
                        <a:ea typeface="Proxima Nova"/>
                        <a:cs typeface="Proxima Nova"/>
                        <a:sym typeface="Proxima Nova"/>
                      </a:endParaRPr>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99%</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100</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98</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0.01</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en-GB" sz="2000"/>
                        <a:t>Very easy question with little discrimination</a:t>
                      </a:r>
                      <a:endParaRPr sz="2000"/>
                    </a:p>
                  </a:txBody>
                  <a:tcPr marT="25400" marB="25400" marR="25400" marL="25400"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502200" y="1454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Poll: Do you know what item analysis is?</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How extensively do you use T&amp;Q?</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Do you use question pools?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78" name="Google Shape;278;p43"/>
          <p:cNvPicPr preferRelativeResize="0"/>
          <p:nvPr/>
        </p:nvPicPr>
        <p:blipFill>
          <a:blip r:embed="rId3">
            <a:alphaModFix/>
          </a:blip>
          <a:stretch>
            <a:fillRect/>
          </a:stretch>
        </p:blipFill>
        <p:spPr>
          <a:xfrm>
            <a:off x="601695" y="0"/>
            <a:ext cx="7940611" cy="5143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Item analysis guide </a:t>
            </a:r>
            <a:endParaRPr/>
          </a:p>
        </p:txBody>
      </p:sp>
      <p:sp>
        <p:nvSpPr>
          <p:cNvPr id="284" name="Google Shape;284;p44"/>
          <p:cNvSpPr txBox="1"/>
          <p:nvPr>
            <p:ph idx="1" type="subTitle"/>
          </p:nvPr>
        </p:nvSpPr>
        <p:spPr>
          <a:xfrm>
            <a:off x="361175" y="27971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u="sng">
                <a:solidFill>
                  <a:schemeClr val="hlink"/>
                </a:solidFill>
                <a:hlinkClick r:id="rId3"/>
              </a:rPr>
              <a:t>https://docs.google.com/document/d/1-snjOmEEqe3saQfXiJVEAV9JM2AFY4FzMKFH8S95N_g/edit</a:t>
            </a:r>
            <a:r>
              <a:rPr lang="en-GB"/>
              <a:t> </a:t>
            </a:r>
            <a:endParaRPr/>
          </a:p>
        </p:txBody>
      </p:sp>
      <p:sp>
        <p:nvSpPr>
          <p:cNvPr id="285" name="Google Shape;285;p44"/>
          <p:cNvSpPr/>
          <p:nvPr/>
        </p:nvSpPr>
        <p:spPr>
          <a:xfrm>
            <a:off x="125" y="-34575"/>
            <a:ext cx="9144000" cy="5226000"/>
          </a:xfrm>
          <a:prstGeom prst="frame">
            <a:avLst>
              <a:gd fmla="val 4062" name="adj1"/>
            </a:avLst>
          </a:prstGeom>
          <a:solidFill>
            <a:srgbClr val="F07C05"/>
          </a:solidFill>
          <a:ln cap="flat" cmpd="sng" w="9525">
            <a:solidFill>
              <a:srgbClr val="F07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5"/>
          <p:cNvSpPr txBox="1"/>
          <p:nvPr>
            <p:ph idx="4294967295" type="ctrTitle"/>
          </p:nvPr>
        </p:nvSpPr>
        <p:spPr>
          <a:xfrm>
            <a:off x="1581138" y="2512863"/>
            <a:ext cx="5981700" cy="1331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chemeClr val="dk1"/>
              </a:buClr>
              <a:buFont typeface="Calibri"/>
              <a:buNone/>
            </a:pPr>
            <a:r>
              <a:rPr lang="en-GB" sz="1800">
                <a:solidFill>
                  <a:srgbClr val="999999"/>
                </a:solidFill>
              </a:rPr>
              <a:t>Find this resource and more at:</a:t>
            </a:r>
            <a:endParaRPr sz="1800">
              <a:solidFill>
                <a:srgbClr val="999999"/>
              </a:solidFill>
            </a:endParaRPr>
          </a:p>
          <a:p>
            <a:pPr indent="0" lvl="0" marL="0" marR="0" rtl="0" algn="ctr">
              <a:lnSpc>
                <a:spcPct val="90000"/>
              </a:lnSpc>
              <a:spcBef>
                <a:spcPts val="0"/>
              </a:spcBef>
              <a:spcAft>
                <a:spcPts val="0"/>
              </a:spcAft>
              <a:buClr>
                <a:schemeClr val="dk1"/>
              </a:buClr>
              <a:buFont typeface="Calibri"/>
              <a:buNone/>
            </a:pPr>
            <a:r>
              <a:rPr lang="en-GB" sz="2700" u="sng">
                <a:solidFill>
                  <a:srgbClr val="F07C05"/>
                </a:solidFill>
                <a:latin typeface="Calibri"/>
                <a:ea typeface="Calibri"/>
                <a:cs typeface="Calibri"/>
                <a:sym typeface="Calibri"/>
                <a:hlinkClick r:id="rId3">
                  <a:extLst>
                    <a:ext uri="{A12FA001-AC4F-418D-AE19-62706E023703}">
                      <ahyp:hlinkClr val="tx"/>
                    </a:ext>
                  </a:extLst>
                </a:hlinkClick>
              </a:rPr>
              <a:t>www.cilt.uct.ac.za/cilt/remote-teaching</a:t>
            </a:r>
            <a:endParaRPr sz="2700">
              <a:solidFill>
                <a:srgbClr val="F07C05"/>
              </a:solidFill>
            </a:endParaRPr>
          </a:p>
          <a:p>
            <a:pPr indent="0" lvl="0" marL="0" marR="0" rtl="0" algn="ctr">
              <a:lnSpc>
                <a:spcPct val="90000"/>
              </a:lnSpc>
              <a:spcBef>
                <a:spcPts val="0"/>
              </a:spcBef>
              <a:spcAft>
                <a:spcPts val="0"/>
              </a:spcAft>
              <a:buClr>
                <a:schemeClr val="dk1"/>
              </a:buClr>
              <a:buFont typeface="Calibri"/>
              <a:buNone/>
            </a:pPr>
            <a:r>
              <a:t/>
            </a:r>
            <a:endParaRPr sz="2700">
              <a:solidFill>
                <a:srgbClr val="F07C05"/>
              </a:solidFill>
            </a:endParaRPr>
          </a:p>
          <a:p>
            <a:pPr indent="0" lvl="0" marL="0" marR="0" rtl="0" algn="ctr">
              <a:lnSpc>
                <a:spcPct val="90000"/>
              </a:lnSpc>
              <a:spcBef>
                <a:spcPts val="0"/>
              </a:spcBef>
              <a:spcAft>
                <a:spcPts val="0"/>
              </a:spcAft>
              <a:buClr>
                <a:schemeClr val="dk1"/>
              </a:buClr>
              <a:buFont typeface="Calibri"/>
              <a:buNone/>
            </a:pPr>
            <a:r>
              <a:rPr lang="en-GB" sz="2700">
                <a:solidFill>
                  <a:srgbClr val="F07C05"/>
                </a:solidFill>
              </a:rPr>
              <a:t>Follow @CILT_UCT on </a:t>
            </a:r>
            <a:r>
              <a:rPr lang="en-GB" sz="2700" u="sng">
                <a:solidFill>
                  <a:srgbClr val="F07C05"/>
                </a:solidFill>
                <a:hlinkClick r:id="rId4">
                  <a:extLst>
                    <a:ext uri="{A12FA001-AC4F-418D-AE19-62706E023703}">
                      <ahyp:hlinkClr val="tx"/>
                    </a:ext>
                  </a:extLst>
                </a:hlinkClick>
              </a:rPr>
              <a:t>Twitter </a:t>
            </a:r>
            <a:endParaRPr sz="2700">
              <a:solidFill>
                <a:srgbClr val="F07C05"/>
              </a:solidFill>
            </a:endParaRPr>
          </a:p>
          <a:p>
            <a:pPr indent="0" lvl="0" marL="0" rtl="0" algn="ctr">
              <a:spcBef>
                <a:spcPts val="0"/>
              </a:spcBef>
              <a:spcAft>
                <a:spcPts val="0"/>
              </a:spcAft>
              <a:buClr>
                <a:schemeClr val="dk1"/>
              </a:buClr>
              <a:buFont typeface="Calibri"/>
              <a:buNone/>
            </a:pPr>
            <a:r>
              <a:t/>
            </a:r>
            <a:endParaRPr sz="1100">
              <a:solidFill>
                <a:srgbClr val="F07C05"/>
              </a:solidFill>
            </a:endParaRPr>
          </a:p>
        </p:txBody>
      </p:sp>
      <p:sp>
        <p:nvSpPr>
          <p:cNvPr id="291" name="Google Shape;291;p45"/>
          <p:cNvSpPr txBox="1"/>
          <p:nvPr>
            <p:ph idx="4294967295" type="title"/>
          </p:nvPr>
        </p:nvSpPr>
        <p:spPr>
          <a:xfrm>
            <a:off x="1581150" y="4345288"/>
            <a:ext cx="5981700" cy="5697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Clr>
                <a:schemeClr val="dk1"/>
              </a:buClr>
              <a:buFont typeface="Calibri"/>
              <a:buNone/>
            </a:pPr>
            <a:r>
              <a:rPr lang="en-GB" sz="1100">
                <a:solidFill>
                  <a:srgbClr val="999999"/>
                </a:solidFill>
              </a:rPr>
              <a:t>Unless otherwise stated, this resource is licensed under a </a:t>
            </a:r>
            <a:r>
              <a:rPr lang="en-GB" sz="1100" u="sng">
                <a:solidFill>
                  <a:srgbClr val="78B800"/>
                </a:solidFill>
                <a:hlinkClick r:id="rId5">
                  <a:extLst>
                    <a:ext uri="{A12FA001-AC4F-418D-AE19-62706E023703}">
                      <ahyp:hlinkClr val="tx"/>
                    </a:ext>
                  </a:extLst>
                </a:hlinkClick>
              </a:rPr>
              <a:t>CC BY 4.0 International license</a:t>
            </a:r>
            <a:endParaRPr sz="1100">
              <a:solidFill>
                <a:srgbClr val="F07C05"/>
              </a:solidFill>
            </a:endParaRPr>
          </a:p>
        </p:txBody>
      </p:sp>
      <p:pic>
        <p:nvPicPr>
          <p:cNvPr id="292" name="Google Shape;292;p45">
            <a:hlinkClick r:id="rId6"/>
          </p:cNvPr>
          <p:cNvPicPr preferRelativeResize="0"/>
          <p:nvPr/>
        </p:nvPicPr>
        <p:blipFill>
          <a:blip r:embed="rId7">
            <a:alphaModFix/>
          </a:blip>
          <a:stretch>
            <a:fillRect/>
          </a:stretch>
        </p:blipFill>
        <p:spPr>
          <a:xfrm>
            <a:off x="431469" y="4466256"/>
            <a:ext cx="936468" cy="327769"/>
          </a:xfrm>
          <a:prstGeom prst="rect">
            <a:avLst/>
          </a:prstGeom>
          <a:noFill/>
          <a:ln>
            <a:noFill/>
          </a:ln>
        </p:spPr>
      </p:pic>
      <p:sp>
        <p:nvSpPr>
          <p:cNvPr id="293" name="Google Shape;293;p45"/>
          <p:cNvSpPr/>
          <p:nvPr/>
        </p:nvSpPr>
        <p:spPr>
          <a:xfrm>
            <a:off x="1781250" y="866625"/>
            <a:ext cx="5581500" cy="569700"/>
          </a:xfrm>
          <a:prstGeom prst="rect">
            <a:avLst/>
          </a:prstGeom>
          <a:solidFill>
            <a:srgbClr val="78B8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3000">
                <a:solidFill>
                  <a:srgbClr val="FFFFFF"/>
                </a:solidFill>
                <a:latin typeface="Calibri"/>
                <a:ea typeface="Calibri"/>
                <a:cs typeface="Calibri"/>
                <a:sym typeface="Calibri"/>
              </a:rPr>
              <a:t>Remote Teaching 2020</a:t>
            </a:r>
            <a:endParaRPr sz="3000">
              <a:solidFill>
                <a:srgbClr val="FFFFFF"/>
              </a:solidFill>
              <a:latin typeface="Calibri"/>
              <a:ea typeface="Calibri"/>
              <a:cs typeface="Calibri"/>
              <a:sym typeface="Calibri"/>
            </a:endParaRPr>
          </a:p>
        </p:txBody>
      </p:sp>
      <p:pic>
        <p:nvPicPr>
          <p:cNvPr id="294" name="Google Shape;294;p45"/>
          <p:cNvPicPr preferRelativeResize="0"/>
          <p:nvPr/>
        </p:nvPicPr>
        <p:blipFill>
          <a:blip r:embed="rId8">
            <a:alphaModFix/>
          </a:blip>
          <a:stretch>
            <a:fillRect/>
          </a:stretch>
        </p:blipFill>
        <p:spPr>
          <a:xfrm>
            <a:off x="7429925" y="788503"/>
            <a:ext cx="1422817" cy="1451850"/>
          </a:xfrm>
          <a:prstGeom prst="rect">
            <a:avLst/>
          </a:prstGeom>
          <a:noFill/>
          <a:ln>
            <a:noFill/>
          </a:ln>
        </p:spPr>
      </p:pic>
      <p:sp>
        <p:nvSpPr>
          <p:cNvPr id="295" name="Google Shape;295;p45"/>
          <p:cNvSpPr/>
          <p:nvPr/>
        </p:nvSpPr>
        <p:spPr>
          <a:xfrm>
            <a:off x="1781250" y="1612675"/>
            <a:ext cx="5581500" cy="569700"/>
          </a:xfrm>
          <a:prstGeom prst="rect">
            <a:avLst/>
          </a:prstGeom>
          <a:solidFill>
            <a:srgbClr val="78B800"/>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sz="2200">
                <a:solidFill>
                  <a:srgbClr val="FFFFFF"/>
                </a:solidFill>
                <a:latin typeface="Calibri"/>
                <a:ea typeface="Calibri"/>
                <a:cs typeface="Calibri"/>
                <a:sym typeface="Calibri"/>
              </a:rPr>
              <a:t>Centre for Innovation in Learning and Teaching</a:t>
            </a:r>
            <a:endParaRPr sz="2200">
              <a:solidFill>
                <a:srgbClr val="FFFFFF"/>
              </a:solidFill>
              <a:latin typeface="Calibri"/>
              <a:ea typeface="Calibri"/>
              <a:cs typeface="Calibri"/>
              <a:sym typeface="Calibri"/>
            </a:endParaRPr>
          </a:p>
        </p:txBody>
      </p:sp>
      <p:pic>
        <p:nvPicPr>
          <p:cNvPr id="296" name="Google Shape;296;p45"/>
          <p:cNvPicPr preferRelativeResize="0"/>
          <p:nvPr/>
        </p:nvPicPr>
        <p:blipFill rotWithShape="1">
          <a:blip r:embed="rId9">
            <a:alphaModFix/>
          </a:blip>
          <a:srcRect b="8250" l="0" r="54029" t="5087"/>
          <a:stretch/>
        </p:blipFill>
        <p:spPr>
          <a:xfrm>
            <a:off x="237875" y="760450"/>
            <a:ext cx="1543375" cy="1507950"/>
          </a:xfrm>
          <a:prstGeom prst="rect">
            <a:avLst/>
          </a:prstGeom>
          <a:noFill/>
          <a:ln>
            <a:noFill/>
          </a:ln>
        </p:spPr>
      </p:pic>
      <p:sp>
        <p:nvSpPr>
          <p:cNvPr id="297" name="Google Shape;297;p45"/>
          <p:cNvSpPr/>
          <p:nvPr/>
        </p:nvSpPr>
        <p:spPr>
          <a:xfrm>
            <a:off x="125" y="-34575"/>
            <a:ext cx="9144000" cy="5226000"/>
          </a:xfrm>
          <a:prstGeom prst="frame">
            <a:avLst>
              <a:gd fmla="val 4062" name="adj1"/>
            </a:avLst>
          </a:prstGeom>
          <a:solidFill>
            <a:srgbClr val="F07C05"/>
          </a:solidFill>
          <a:ln cap="flat" cmpd="sng" w="9525">
            <a:solidFill>
              <a:srgbClr val="F07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1" name="Shape 301"/>
        <p:cNvGrpSpPr/>
        <p:nvPr/>
      </p:nvGrpSpPr>
      <p:grpSpPr>
        <a:xfrm>
          <a:off x="0" y="0"/>
          <a:ext cx="0" cy="0"/>
          <a:chOff x="0" y="0"/>
          <a:chExt cx="0" cy="0"/>
        </a:xfrm>
      </p:grpSpPr>
      <p:sp>
        <p:nvSpPr>
          <p:cNvPr id="302" name="Google Shape;302;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References</a:t>
            </a:r>
            <a:endParaRPr/>
          </a:p>
        </p:txBody>
      </p:sp>
      <p:sp>
        <p:nvSpPr>
          <p:cNvPr id="303" name="Google Shape;303;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u="sng">
                <a:solidFill>
                  <a:schemeClr val="hlink"/>
                </a:solidFill>
                <a:hlinkClick r:id="rId3"/>
              </a:rPr>
              <a:t>https://www.geneseo.edu/sites/default/files/sites/education/p12resources-item-analysis-and-instruction.pdf</a:t>
            </a:r>
            <a:endParaRPr/>
          </a:p>
          <a:p>
            <a:pPr indent="-342900" lvl="0" marL="457200" rtl="0" algn="l">
              <a:spcBef>
                <a:spcPts val="0"/>
              </a:spcBef>
              <a:spcAft>
                <a:spcPts val="0"/>
              </a:spcAft>
              <a:buSzPts val="1800"/>
              <a:buChar char="-"/>
            </a:pPr>
            <a:r>
              <a:rPr lang="en-GB" u="sng">
                <a:solidFill>
                  <a:schemeClr val="hlink"/>
                </a:solidFill>
                <a:hlinkClick r:id="rId4"/>
              </a:rPr>
              <a:t>https://support.questionmark.com/sites/default/files/abp-item-analysis-kleeman-25-jan-2019.pdf</a:t>
            </a:r>
            <a:r>
              <a:rPr lang="en-GB"/>
              <a:t> </a:t>
            </a:r>
            <a:endParaRPr/>
          </a:p>
          <a:p>
            <a:pPr indent="-342900" lvl="0" marL="457200" rtl="0" algn="l">
              <a:spcBef>
                <a:spcPts val="0"/>
              </a:spcBef>
              <a:spcAft>
                <a:spcPts val="0"/>
              </a:spcAft>
              <a:buSzPts val="1800"/>
              <a:buChar char="-"/>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b="0" l="0" r="0" t="0"/>
          <a:stretch/>
        </p:blipFill>
        <p:spPr>
          <a:xfrm>
            <a:off x="558775" y="546647"/>
            <a:ext cx="8026451" cy="4484368"/>
          </a:xfrm>
          <a:prstGeom prst="rect">
            <a:avLst/>
          </a:prstGeom>
          <a:noFill/>
          <a:ln>
            <a:noFill/>
          </a:ln>
        </p:spPr>
      </p:pic>
      <p:sp>
        <p:nvSpPr>
          <p:cNvPr id="85" name="Google Shape;85;p17"/>
          <p:cNvSpPr txBox="1"/>
          <p:nvPr/>
        </p:nvSpPr>
        <p:spPr>
          <a:xfrm>
            <a:off x="1980850" y="2752725"/>
            <a:ext cx="6261000" cy="1500300"/>
          </a:xfrm>
          <a:prstGeom prst="rect">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t>By the end of the webinar you’ll know what all of this means!</a:t>
            </a:r>
            <a:endParaRPr b="1"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item analysis?</a:t>
            </a:r>
            <a:endParaRPr/>
          </a:p>
        </p:txBody>
      </p:sp>
      <p:sp>
        <p:nvSpPr>
          <p:cNvPr id="91" name="Google Shape;9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a:t>ITEM → Question</a:t>
            </a:r>
            <a:endParaRPr/>
          </a:p>
          <a:p>
            <a:pPr indent="0" lvl="0" marL="0" rtl="0" algn="l">
              <a:spcBef>
                <a:spcPts val="1600"/>
              </a:spcBef>
              <a:spcAft>
                <a:spcPts val="0"/>
              </a:spcAft>
              <a:buNone/>
            </a:pPr>
            <a:r>
              <a:rPr lang="en-GB"/>
              <a:t>“Item analysis is a process which examines student responses t</a:t>
            </a:r>
            <a:r>
              <a:rPr b="1" lang="en-GB"/>
              <a:t>o individual test items (questions)</a:t>
            </a:r>
            <a:r>
              <a:rPr lang="en-GB"/>
              <a:t> in order to assess the </a:t>
            </a:r>
            <a:r>
              <a:rPr b="1" lang="en-GB"/>
              <a:t>quality </a:t>
            </a:r>
            <a:r>
              <a:rPr lang="en-GB"/>
              <a:t>of those items and of the test as a whole.”</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t/>
            </a:r>
            <a:endParaRPr/>
          </a:p>
        </p:txBody>
      </p:sp>
      <p:pic>
        <p:nvPicPr>
          <p:cNvPr id="92" name="Google Shape;92;p18"/>
          <p:cNvPicPr preferRelativeResize="0"/>
          <p:nvPr/>
        </p:nvPicPr>
        <p:blipFill>
          <a:blip r:embed="rId3">
            <a:alphaModFix/>
          </a:blip>
          <a:stretch>
            <a:fillRect/>
          </a:stretch>
        </p:blipFill>
        <p:spPr>
          <a:xfrm>
            <a:off x="647613" y="1152463"/>
            <a:ext cx="7191375" cy="117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is item analysis?</a:t>
            </a:r>
            <a:endParaRPr/>
          </a:p>
        </p:txBody>
      </p:sp>
      <p:sp>
        <p:nvSpPr>
          <p:cNvPr id="98" name="Google Shape;98;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Do you trust your assessment results?</a:t>
            </a:r>
            <a:endParaRPr/>
          </a:p>
          <a:p>
            <a:pPr indent="-342900" lvl="0" marL="457200" rtl="0" algn="l">
              <a:spcBef>
                <a:spcPts val="1600"/>
              </a:spcBef>
              <a:spcAft>
                <a:spcPts val="0"/>
              </a:spcAft>
              <a:buSzPts val="1800"/>
              <a:buChar char="-"/>
            </a:pPr>
            <a:r>
              <a:rPr lang="en-GB"/>
              <a:t>This helps with the RELIABILITY and VALIDITY of the overall assessment</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Content validity, Criterion validity, Construct validity, Face validity</a:t>
            </a:r>
            <a:endParaRPr/>
          </a:p>
        </p:txBody>
      </p:sp>
      <p:pic>
        <p:nvPicPr>
          <p:cNvPr id="99" name="Google Shape;99;p19"/>
          <p:cNvPicPr preferRelativeResize="0"/>
          <p:nvPr/>
        </p:nvPicPr>
        <p:blipFill>
          <a:blip r:embed="rId3">
            <a:alphaModFix/>
          </a:blip>
          <a:stretch>
            <a:fillRect/>
          </a:stretch>
        </p:blipFill>
        <p:spPr>
          <a:xfrm>
            <a:off x="1814848" y="2287825"/>
            <a:ext cx="4460551" cy="2281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item analysis</a:t>
            </a:r>
            <a:endParaRPr/>
          </a:p>
        </p:txBody>
      </p:sp>
      <p:sp>
        <p:nvSpPr>
          <p:cNvPr id="105" name="Google Shape;105;p20"/>
          <p:cNvSpPr txBox="1"/>
          <p:nvPr>
            <p:ph idx="1" type="body"/>
          </p:nvPr>
        </p:nvSpPr>
        <p:spPr>
          <a:xfrm>
            <a:off x="311700" y="847675"/>
            <a:ext cx="63441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a:t>How hard or easy is a question?</a:t>
            </a:r>
            <a:endParaRPr/>
          </a:p>
          <a:p>
            <a:pPr indent="0" lvl="0" marL="0" rtl="0" algn="l">
              <a:spcBef>
                <a:spcPts val="1600"/>
              </a:spcBef>
              <a:spcAft>
                <a:spcPts val="0"/>
              </a:spcAft>
              <a:buNone/>
            </a:pPr>
            <a:r>
              <a:rPr lang="en-GB"/>
              <a:t>→ </a:t>
            </a:r>
            <a:r>
              <a:rPr b="1" lang="en-GB"/>
              <a:t>Revise </a:t>
            </a:r>
            <a:r>
              <a:rPr lang="en-GB"/>
              <a:t>question bank: </a:t>
            </a:r>
            <a:r>
              <a:rPr lang="en-GB"/>
              <a:t>Which questions to keep, modify or discard → Improve the </a:t>
            </a:r>
            <a:r>
              <a:rPr lang="en-GB"/>
              <a:t>reliability</a:t>
            </a:r>
            <a:r>
              <a:rPr lang="en-GB"/>
              <a:t> and validity.Remove weak distractors (no one chooses, </a:t>
            </a:r>
            <a:r>
              <a:rPr lang="en-GB"/>
              <a:t>ambiguous, easy to guess</a:t>
            </a:r>
            <a:r>
              <a:rPr lang="en-GB"/>
              <a:t>) </a:t>
            </a:r>
            <a:endParaRPr/>
          </a:p>
          <a:p>
            <a:pPr indent="0" lvl="0" marL="0" rtl="0" algn="l">
              <a:spcBef>
                <a:spcPts val="1600"/>
              </a:spcBef>
              <a:spcAft>
                <a:spcPts val="0"/>
              </a:spcAft>
              <a:buNone/>
            </a:pPr>
            <a:r>
              <a:rPr lang="en-GB"/>
              <a:t>→  Improve student motivation?</a:t>
            </a:r>
            <a:endParaRPr/>
          </a:p>
          <a:p>
            <a:pPr indent="0" lvl="0" marL="0" rtl="0" algn="l">
              <a:spcBef>
                <a:spcPts val="1600"/>
              </a:spcBef>
              <a:spcAft>
                <a:spcPts val="0"/>
              </a:spcAft>
              <a:buNone/>
            </a:pPr>
            <a:r>
              <a:rPr lang="en-GB"/>
              <a:t>→ </a:t>
            </a:r>
            <a:r>
              <a:rPr b="1" lang="en-GB"/>
              <a:t>Grading </a:t>
            </a:r>
            <a:r>
              <a:rPr lang="en-GB"/>
              <a:t>Help finalise the score e.g. exclude a question from the grading</a:t>
            </a:r>
            <a:endParaRPr/>
          </a:p>
          <a:p>
            <a:pPr indent="0" lvl="0" marL="0" rtl="0" algn="l">
              <a:spcBef>
                <a:spcPts val="1600"/>
              </a:spcBef>
              <a:spcAft>
                <a:spcPts val="0"/>
              </a:spcAft>
              <a:buNone/>
            </a:pPr>
            <a:r>
              <a:rPr lang="en-GB"/>
              <a:t>→ </a:t>
            </a:r>
            <a:r>
              <a:rPr b="1" lang="en-GB"/>
              <a:t>Content</a:t>
            </a:r>
            <a:r>
              <a:rPr lang="en-GB"/>
              <a:t>: What sections are students doing well in or not. e.g. a large number of students miss an item, misconceptions (distractors)</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6" name="Google Shape;106;p20"/>
          <p:cNvPicPr preferRelativeResize="0"/>
          <p:nvPr/>
        </p:nvPicPr>
        <p:blipFill>
          <a:blip r:embed="rId3">
            <a:alphaModFix/>
          </a:blip>
          <a:stretch>
            <a:fillRect/>
          </a:stretch>
        </p:blipFill>
        <p:spPr>
          <a:xfrm>
            <a:off x="6272213" y="1723725"/>
            <a:ext cx="2695575" cy="2333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item analysis</a:t>
            </a:r>
            <a:endParaRPr/>
          </a:p>
        </p:txBody>
      </p:sp>
      <p:sp>
        <p:nvSpPr>
          <p:cNvPr id="112" name="Google Shape;112;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1"/>
          <p:cNvPicPr preferRelativeResize="0"/>
          <p:nvPr/>
        </p:nvPicPr>
        <p:blipFill>
          <a:blip r:embed="rId3">
            <a:alphaModFix/>
          </a:blip>
          <a:stretch>
            <a:fillRect/>
          </a:stretch>
        </p:blipFill>
        <p:spPr>
          <a:xfrm>
            <a:off x="6272213" y="1723725"/>
            <a:ext cx="2695575" cy="2333625"/>
          </a:xfrm>
          <a:prstGeom prst="rect">
            <a:avLst/>
          </a:prstGeom>
          <a:noFill/>
          <a:ln>
            <a:noFill/>
          </a:ln>
        </p:spPr>
      </p:pic>
      <p:sp>
        <p:nvSpPr>
          <p:cNvPr id="114" name="Google Shape;114;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Offers guidance</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GB"/>
              <a:t>Helps flag</a:t>
            </a:r>
            <a:endParaRPr/>
          </a:p>
          <a:p>
            <a:pPr indent="0" lvl="0" marL="0" rtl="0" algn="l">
              <a:spcBef>
                <a:spcPts val="1600"/>
              </a:spcBef>
              <a:spcAft>
                <a:spcPts val="0"/>
              </a:spcAft>
              <a:buNone/>
            </a:pPr>
            <a:r>
              <a:rPr lang="en-GB"/>
              <a:t>Depends on sample</a:t>
            </a:r>
            <a:endParaRPr/>
          </a:p>
          <a:p>
            <a:pPr indent="0" lvl="0" marL="0" rtl="0" algn="l">
              <a:spcBef>
                <a:spcPts val="1600"/>
              </a:spcBef>
              <a:spcAft>
                <a:spcPts val="1600"/>
              </a:spcAft>
              <a:buNone/>
            </a:pPr>
            <a:r>
              <a:rPr lang="en-GB"/>
              <a:t>Other types of review e.g. content, bias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