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1" r:id="rId1"/>
  </p:sldMasterIdLst>
  <p:notesMasterIdLst>
    <p:notesMasterId r:id="rId14"/>
  </p:notesMasterIdLst>
  <p:sldIdLst>
    <p:sldId id="297" r:id="rId2"/>
    <p:sldId id="317" r:id="rId3"/>
    <p:sldId id="301" r:id="rId4"/>
    <p:sldId id="307" r:id="rId5"/>
    <p:sldId id="312" r:id="rId6"/>
    <p:sldId id="260" r:id="rId7"/>
    <p:sldId id="305" r:id="rId8"/>
    <p:sldId id="261" r:id="rId9"/>
    <p:sldId id="258" r:id="rId10"/>
    <p:sldId id="284" r:id="rId11"/>
    <p:sldId id="282" r:id="rId12"/>
    <p:sldId id="315" r:id="rId1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1445639" initials="RD" lastIdx="1" clrIdx="0">
    <p:extLst>
      <p:ext uri="{19B8F6BF-5375-455C-9EA6-DF929625EA0E}">
        <p15:presenceInfo xmlns:p15="http://schemas.microsoft.com/office/powerpoint/2012/main" userId="01445639" providerId="None"/>
      </p:ext>
    </p:extLst>
  </p:cmAuthor>
  <p:cmAuthor id="2" name="Rayda Dawood" initials="RD" lastIdx="1" clrIdx="1">
    <p:extLst>
      <p:ext uri="{19B8F6BF-5375-455C-9EA6-DF929625EA0E}">
        <p15:presenceInfo xmlns:p15="http://schemas.microsoft.com/office/powerpoint/2012/main" userId="Rayda Dawood" providerId="None"/>
      </p:ext>
    </p:extLst>
  </p:cmAuthor>
  <p:cmAuthor id="3" name="Lebogang Ramma" initials="LR" lastIdx="1" clrIdx="2">
    <p:extLst>
      <p:ext uri="{19B8F6BF-5375-455C-9EA6-DF929625EA0E}">
        <p15:presenceInfo xmlns:p15="http://schemas.microsoft.com/office/powerpoint/2012/main" userId="S-1-5-21-1874443819-1854570843-2210025429-61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99FF"/>
    <a:srgbClr val="000066"/>
    <a:srgbClr val="3366FF"/>
    <a:srgbClr val="E6F4F6"/>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2857" autoAdjust="0"/>
  </p:normalViewPr>
  <p:slideViewPr>
    <p:cSldViewPr snapToGrid="0">
      <p:cViewPr varScale="1">
        <p:scale>
          <a:sx n="109" d="100"/>
          <a:sy n="109" d="100"/>
        </p:scale>
        <p:origin x="6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399B47-E7CA-4722-AC18-4A8770CE66E8}" type="datetimeFigureOut">
              <a:rPr lang="en-ZA" smtClean="0"/>
              <a:t>2018/12/20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5680A30-AC0E-47C2-8440-BDD006C54147}" type="slidenum">
              <a:rPr lang="en-ZA" smtClean="0"/>
              <a:t>‹#›</a:t>
            </a:fld>
            <a:endParaRPr lang="en-ZA"/>
          </a:p>
        </p:txBody>
      </p:sp>
    </p:spTree>
    <p:extLst>
      <p:ext uri="{BB962C8B-B14F-4D97-AF65-F5344CB8AC3E}">
        <p14:creationId xmlns:p14="http://schemas.microsoft.com/office/powerpoint/2010/main" val="203003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5680A30-AC0E-47C2-8440-BDD006C54147}" type="slidenum">
              <a:rPr lang="en-ZA" smtClean="0"/>
              <a:t>5</a:t>
            </a:fld>
            <a:endParaRPr lang="en-ZA"/>
          </a:p>
        </p:txBody>
      </p:sp>
    </p:spTree>
    <p:extLst>
      <p:ext uri="{BB962C8B-B14F-4D97-AF65-F5344CB8AC3E}">
        <p14:creationId xmlns:p14="http://schemas.microsoft.com/office/powerpoint/2010/main" val="394070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680A30-AC0E-47C2-8440-BDD006C54147}" type="slidenum">
              <a:rPr kumimoji="0" lang="en-Z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423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3C55D30-045A-4F8F-A7A0-0B7A2A62A8AC}" type="datetimeFigureOut">
              <a:rPr lang="en-ZA" smtClean="0"/>
              <a:t>2018/12/20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14029218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310888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1512321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61024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4325947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C55D30-045A-4F8F-A7A0-0B7A2A62A8AC}" type="datetimeFigureOut">
              <a:rPr lang="en-ZA" smtClean="0"/>
              <a:t>2018/12/20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451944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3C55D30-045A-4F8F-A7A0-0B7A2A62A8AC}" type="datetimeFigureOut">
              <a:rPr lang="en-ZA" smtClean="0"/>
              <a:t>2018/12/20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3492663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55D30-045A-4F8F-A7A0-0B7A2A62A8AC}" type="datetimeFigureOut">
              <a:rPr lang="en-ZA" smtClean="0"/>
              <a:t>2018/12/20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3886704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55D30-045A-4F8F-A7A0-0B7A2A62A8AC}" type="datetimeFigureOut">
              <a:rPr lang="en-ZA" smtClean="0"/>
              <a:t>2018/12/20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1235215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55D30-045A-4F8F-A7A0-0B7A2A62A8AC}" type="datetimeFigureOut">
              <a:rPr lang="en-ZA" smtClean="0"/>
              <a:t>2018/12/20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78375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55D30-045A-4F8F-A7A0-0B7A2A62A8AC}" type="datetimeFigureOut">
              <a:rPr lang="en-ZA" smtClean="0"/>
              <a:t>2018/12/20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51784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2610567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55D30-045A-4F8F-A7A0-0B7A2A62A8AC}" type="datetimeFigureOut">
              <a:rPr lang="en-ZA" smtClean="0"/>
              <a:t>2018/12/20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149029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55D30-045A-4F8F-A7A0-0B7A2A62A8AC}" type="datetimeFigureOut">
              <a:rPr lang="en-ZA" smtClean="0"/>
              <a:t>2018/12/20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687437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55D30-045A-4F8F-A7A0-0B7A2A62A8AC}" type="datetimeFigureOut">
              <a:rPr lang="en-ZA" smtClean="0"/>
              <a:t>2018/12/20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41148278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328449904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C55D30-045A-4F8F-A7A0-0B7A2A62A8AC}" type="datetimeFigureOut">
              <a:rPr lang="en-ZA" smtClean="0"/>
              <a:t>2018/12/20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D0C545E5-5BF0-47BA-BC89-218A9840DB57}" type="slidenum">
              <a:rPr lang="en-ZA" smtClean="0"/>
              <a:t>‹#›</a:t>
            </a:fld>
            <a:endParaRPr lang="en-ZA"/>
          </a:p>
        </p:txBody>
      </p:sp>
    </p:spTree>
    <p:extLst>
      <p:ext uri="{BB962C8B-B14F-4D97-AF65-F5344CB8AC3E}">
        <p14:creationId xmlns:p14="http://schemas.microsoft.com/office/powerpoint/2010/main" val="757747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3C55D30-045A-4F8F-A7A0-0B7A2A62A8AC}" type="datetimeFigureOut">
              <a:rPr lang="en-ZA" smtClean="0"/>
              <a:t>2018/12/20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0C545E5-5BF0-47BA-BC89-218A9840DB57}" type="slidenum">
              <a:rPr lang="en-ZA" smtClean="0"/>
              <a:t>‹#›</a:t>
            </a:fld>
            <a:endParaRPr lang="en-ZA"/>
          </a:p>
        </p:txBody>
      </p:sp>
    </p:spTree>
    <p:extLst>
      <p:ext uri="{BB962C8B-B14F-4D97-AF65-F5344CB8AC3E}">
        <p14:creationId xmlns:p14="http://schemas.microsoft.com/office/powerpoint/2010/main" val="660531985"/>
      </p:ext>
    </p:extLst>
  </p:cSld>
  <p:clrMap bg1="dk1" tx1="lt1" bg2="dk2" tx2="lt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 id="2147483963" r:id="rId12"/>
    <p:sldLayoutId id="2147483964" r:id="rId13"/>
    <p:sldLayoutId id="2147483965" r:id="rId14"/>
    <p:sldLayoutId id="2147483966" r:id="rId15"/>
    <p:sldLayoutId id="2147483967" r:id="rId16"/>
    <p:sldLayoutId id="2147483968"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18" Type="http://schemas.openxmlformats.org/officeDocument/2006/relationships/image" Target="../media/image17.jpg"/><Relationship Id="rId3" Type="http://schemas.openxmlformats.org/officeDocument/2006/relationships/image" Target="../media/image3.png"/><Relationship Id="rId7" Type="http://schemas.openxmlformats.org/officeDocument/2006/relationships/image" Target="../media/image7.emf"/><Relationship Id="rId12" Type="http://schemas.openxmlformats.org/officeDocument/2006/relationships/image" Target="../media/image12.png"/><Relationship Id="rId17" Type="http://schemas.openxmlformats.org/officeDocument/2006/relationships/image" Target="../media/image16.jpg"/><Relationship Id="rId2" Type="http://schemas.openxmlformats.org/officeDocument/2006/relationships/image" Target="../media/image2.png"/><Relationship Id="rId16"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cid:330EB5E3-48C6-4756-BA6F-2310FCB19A3C" TargetMode="External"/><Relationship Id="rId10" Type="http://schemas.openxmlformats.org/officeDocument/2006/relationships/image" Target="../media/image10.png"/><Relationship Id="rId19" Type="http://schemas.openxmlformats.org/officeDocument/2006/relationships/image" Target="../media/image18.jpe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hyperlink" Target="http://www.dhrs.uct.ac.za/dhrs/divisions/disability/tedi" TargetMode="External"/><Relationship Id="rId3" Type="http://schemas.openxmlformats.org/officeDocument/2006/relationships/image" Target="../media/image3.png"/><Relationship Id="rId7" Type="http://schemas.openxmlformats.org/officeDocument/2006/relationships/hyperlink" Target="https://www.southernsuburbstatler.co.za/news/pilot-teaching-course-lights-up-the-way-1743667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5.emf"/><Relationship Id="rId5" Type="http://schemas.openxmlformats.org/officeDocument/2006/relationships/hyperlink" Target="http://www.lib.uct.ac.za/news/open-access-week-seminar-designing-equitable-open-access-foundations-social-justice" TargetMode="External"/><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cid:12605493-4665-4ade-bf76-f8ba691d770b@eurprd03.prod.outlook.com" TargetMode="External"/><Relationship Id="rId3" Type="http://schemas.openxmlformats.org/officeDocument/2006/relationships/image" Target="../media/image3.png"/><Relationship Id="rId7" Type="http://schemas.openxmlformats.org/officeDocument/2006/relationships/image" Target="../media/image30.png"/><Relationship Id="rId12" Type="http://schemas.openxmlformats.org/officeDocument/2006/relationships/image" Target="../media/image33.jpeg"/><Relationship Id="rId2" Type="http://schemas.openxmlformats.org/officeDocument/2006/relationships/hyperlink" Target="http://ysa.mg.co.za/2018/kim-buchholtz/" TargetMode="External"/><Relationship Id="rId1" Type="http://schemas.openxmlformats.org/officeDocument/2006/relationships/slideLayout" Target="../slideLayouts/slideLayout6.xml"/><Relationship Id="rId6" Type="http://schemas.openxmlformats.org/officeDocument/2006/relationships/image" Target="../media/image29.svg"/><Relationship Id="rId11" Type="http://schemas.openxmlformats.org/officeDocument/2006/relationships/image" Target="cid:3d4dd9f8-d99d-4046-83fd-1313469544d8@eurprd03.prod.outlook.com" TargetMode="External"/><Relationship Id="rId5" Type="http://schemas.openxmlformats.org/officeDocument/2006/relationships/image" Target="../media/image28.png"/><Relationship Id="rId15" Type="http://schemas.openxmlformats.org/officeDocument/2006/relationships/image" Target="cid:e5df57a6-dd20-4892-b945-efc6dec5b6da@eurprd03.prod.outlook.com" TargetMode="External"/><Relationship Id="rId10" Type="http://schemas.openxmlformats.org/officeDocument/2006/relationships/image" Target="../media/image32.jpeg"/><Relationship Id="rId4" Type="http://schemas.openxmlformats.org/officeDocument/2006/relationships/image" Target="../media/image19.jpeg"/><Relationship Id="rId9" Type="http://schemas.openxmlformats.org/officeDocument/2006/relationships/image" Target="cid:4069773b-7a82-4f26-a12a-0198654bceb9@eurprd03.prod.outlook.com" TargetMode="External"/><Relationship Id="rId14" Type="http://schemas.openxmlformats.org/officeDocument/2006/relationships/image" Target="../media/image34.jpeg"/></Relationships>
</file>

<file path=ppt/slides/_rels/slide7.xml.rels><?xml version="1.0" encoding="UTF-8" standalone="yes"?>
<Relationships xmlns="http://schemas.openxmlformats.org/package/2006/relationships"><Relationship Id="rId8" Type="http://schemas.openxmlformats.org/officeDocument/2006/relationships/hyperlink" Target="https://www.tandfonline.com/toc/iasl20/20/1" TargetMode="External"/><Relationship Id="rId3" Type="http://schemas.openxmlformats.org/officeDocument/2006/relationships/image" Target="../media/image3.png"/><Relationship Id="rId7" Type="http://schemas.openxmlformats.org/officeDocument/2006/relationships/image" Target="../media/image36.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cid:image002.jpg@01D46C40.AEDB9580" TargetMode="External"/><Relationship Id="rId5" Type="http://schemas.openxmlformats.org/officeDocument/2006/relationships/image" Target="../media/image35.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cid:image003.png@01D47D92.0F99EC70" TargetMode="External"/><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BC9A52-772E-40B8-B515-8C9330D0272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727228"/>
          </a:xfrm>
          <a:prstGeom prst="rect">
            <a:avLst/>
          </a:prstGeom>
          <a:noFill/>
        </p:spPr>
      </p:pic>
      <p:pic>
        <p:nvPicPr>
          <p:cNvPr id="13" name="Picture 12">
            <a:extLst>
              <a:ext uri="{FF2B5EF4-FFF2-40B4-BE49-F238E27FC236}">
                <a16:creationId xmlns:a16="http://schemas.microsoft.com/office/drawing/2014/main" id="{0E674A19-59D8-4F3F-8BC8-006E9B339AB1}"/>
              </a:ext>
            </a:extLst>
          </p:cNvPr>
          <p:cNvPicPr>
            <a:picLocks noChangeAspect="1"/>
          </p:cNvPicPr>
          <p:nvPr/>
        </p:nvPicPr>
        <p:blipFill>
          <a:blip r:embed="rId3"/>
          <a:stretch>
            <a:fillRect/>
          </a:stretch>
        </p:blipFill>
        <p:spPr>
          <a:xfrm>
            <a:off x="179345" y="103961"/>
            <a:ext cx="930400" cy="894614"/>
          </a:xfrm>
          <a:prstGeom prst="rect">
            <a:avLst/>
          </a:prstGeom>
        </p:spPr>
      </p:pic>
      <p:pic>
        <p:nvPicPr>
          <p:cNvPr id="16" name="Picture 15">
            <a:extLst>
              <a:ext uri="{FF2B5EF4-FFF2-40B4-BE49-F238E27FC236}">
                <a16:creationId xmlns:a16="http://schemas.microsoft.com/office/drawing/2014/main" id="{C28B8B21-9BBD-401D-88E6-37A83DED0D14}"/>
              </a:ext>
            </a:extLst>
          </p:cNvPr>
          <p:cNvPicPr>
            <a:picLocks noChangeAspect="1"/>
          </p:cNvPicPr>
          <p:nvPr/>
        </p:nvPicPr>
        <p:blipFill>
          <a:blip r:embed="rId4"/>
          <a:stretch>
            <a:fillRect/>
          </a:stretch>
        </p:blipFill>
        <p:spPr>
          <a:xfrm>
            <a:off x="11193910" y="71823"/>
            <a:ext cx="818745" cy="958890"/>
          </a:xfrm>
          <a:prstGeom prst="rect">
            <a:avLst/>
          </a:prstGeom>
        </p:spPr>
      </p:pic>
      <p:pic>
        <p:nvPicPr>
          <p:cNvPr id="10" name="Picture 9" descr="A group of people sitting at a table&#10;&#10;Description generated with very high confidence">
            <a:extLst>
              <a:ext uri="{FF2B5EF4-FFF2-40B4-BE49-F238E27FC236}">
                <a16:creationId xmlns:a16="http://schemas.microsoft.com/office/drawing/2014/main" id="{4220ACCB-B572-42BC-8946-955C1C1F72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11187"/>
            <a:ext cx="1856415" cy="1146814"/>
          </a:xfrm>
          <a:prstGeom prst="rect">
            <a:avLst/>
          </a:prstGeom>
        </p:spPr>
      </p:pic>
      <p:pic>
        <p:nvPicPr>
          <p:cNvPr id="17" name="Picture 16" descr="A group of people standing in front of a store&#10;&#10;Description generated with high confidence">
            <a:extLst>
              <a:ext uri="{FF2B5EF4-FFF2-40B4-BE49-F238E27FC236}">
                <a16:creationId xmlns:a16="http://schemas.microsoft.com/office/drawing/2014/main" id="{33C32512-5336-4C5C-92B4-985560F964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01386" y="5711187"/>
            <a:ext cx="1658594" cy="1146814"/>
          </a:xfrm>
          <a:prstGeom prst="rect">
            <a:avLst/>
          </a:prstGeom>
        </p:spPr>
      </p:pic>
      <p:pic>
        <p:nvPicPr>
          <p:cNvPr id="18" name="Picture 17">
            <a:extLst>
              <a:ext uri="{FF2B5EF4-FFF2-40B4-BE49-F238E27FC236}">
                <a16:creationId xmlns:a16="http://schemas.microsoft.com/office/drawing/2014/main" id="{72DF715C-15FF-45D4-B437-155A835B3CFB}"/>
              </a:ext>
            </a:extLst>
          </p:cNvPr>
          <p:cNvPicPr>
            <a:picLocks noChangeAspect="1"/>
          </p:cNvPicPr>
          <p:nvPr/>
        </p:nvPicPr>
        <p:blipFill>
          <a:blip r:embed="rId7"/>
          <a:stretch>
            <a:fillRect/>
          </a:stretch>
        </p:blipFill>
        <p:spPr>
          <a:xfrm>
            <a:off x="3449447" y="5733391"/>
            <a:ext cx="1592019" cy="1110631"/>
          </a:xfrm>
          <a:prstGeom prst="rect">
            <a:avLst/>
          </a:prstGeom>
        </p:spPr>
      </p:pic>
      <p:pic>
        <p:nvPicPr>
          <p:cNvPr id="20" name="Picture 19" descr="A drawing of a cartoon character&#10;&#10;Description generated with high confidence">
            <a:extLst>
              <a:ext uri="{FF2B5EF4-FFF2-40B4-BE49-F238E27FC236}">
                <a16:creationId xmlns:a16="http://schemas.microsoft.com/office/drawing/2014/main" id="{FB189140-006B-4769-A9BC-34BD33EA96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19863" y="4888772"/>
            <a:ext cx="933556" cy="818350"/>
          </a:xfrm>
          <a:prstGeom prst="rect">
            <a:avLst/>
          </a:prstGeom>
        </p:spPr>
      </p:pic>
      <p:pic>
        <p:nvPicPr>
          <p:cNvPr id="21" name="Picture 20">
            <a:extLst>
              <a:ext uri="{FF2B5EF4-FFF2-40B4-BE49-F238E27FC236}">
                <a16:creationId xmlns:a16="http://schemas.microsoft.com/office/drawing/2014/main" id="{1C97EAD2-9C61-4F06-A712-CC2CAC64D9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3814" y="4817436"/>
            <a:ext cx="725346" cy="886533"/>
          </a:xfrm>
          <a:prstGeom prst="rect">
            <a:avLst/>
          </a:prstGeom>
        </p:spPr>
      </p:pic>
      <p:pic>
        <p:nvPicPr>
          <p:cNvPr id="22" name="Picture 21">
            <a:extLst>
              <a:ext uri="{FF2B5EF4-FFF2-40B4-BE49-F238E27FC236}">
                <a16:creationId xmlns:a16="http://schemas.microsoft.com/office/drawing/2014/main" id="{B6EEF067-D9F7-454E-A791-CACF59C29CC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40371" y="4871173"/>
            <a:ext cx="967986" cy="788154"/>
          </a:xfrm>
          <a:prstGeom prst="rect">
            <a:avLst/>
          </a:prstGeom>
        </p:spPr>
      </p:pic>
      <p:pic>
        <p:nvPicPr>
          <p:cNvPr id="23" name="Picture 22">
            <a:extLst>
              <a:ext uri="{FF2B5EF4-FFF2-40B4-BE49-F238E27FC236}">
                <a16:creationId xmlns:a16="http://schemas.microsoft.com/office/drawing/2014/main" id="{A0E045B8-AD02-4EAD-9044-CD743D73B5D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73639" y="4942411"/>
            <a:ext cx="818791" cy="774240"/>
          </a:xfrm>
          <a:prstGeom prst="rect">
            <a:avLst/>
          </a:prstGeom>
        </p:spPr>
      </p:pic>
      <p:pic>
        <p:nvPicPr>
          <p:cNvPr id="24" name="Picture 23">
            <a:extLst>
              <a:ext uri="{FF2B5EF4-FFF2-40B4-BE49-F238E27FC236}">
                <a16:creationId xmlns:a16="http://schemas.microsoft.com/office/drawing/2014/main" id="{01DFE6F1-C9A4-42B9-BF90-BB307EB734E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193910" y="4941050"/>
            <a:ext cx="732771" cy="793396"/>
          </a:xfrm>
          <a:prstGeom prst="rect">
            <a:avLst/>
          </a:prstGeom>
        </p:spPr>
      </p:pic>
      <p:pic>
        <p:nvPicPr>
          <p:cNvPr id="5123" name="Picture 5" descr="image007">
            <a:extLst>
              <a:ext uri="{FF2B5EF4-FFF2-40B4-BE49-F238E27FC236}">
                <a16:creationId xmlns:a16="http://schemas.microsoft.com/office/drawing/2014/main" id="{2AD2A665-58FE-4C37-AA74-33C5044E61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29824" y="4981646"/>
            <a:ext cx="1059942" cy="75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5579EF4F-98B5-4457-B491-5CE7DB4C8909}"/>
              </a:ext>
            </a:extLst>
          </p:cNvPr>
          <p:cNvSpPr txBox="1"/>
          <p:nvPr/>
        </p:nvSpPr>
        <p:spPr>
          <a:xfrm>
            <a:off x="4141851" y="4868081"/>
            <a:ext cx="1328963" cy="230832"/>
          </a:xfrm>
          <a:prstGeom prst="rect">
            <a:avLst/>
          </a:prstGeom>
          <a:noFill/>
        </p:spPr>
        <p:txBody>
          <a:bodyPr wrap="square" rtlCol="0">
            <a:spAutoFit/>
          </a:bodyPr>
          <a:lstStyle/>
          <a:p>
            <a:r>
              <a:rPr lang="en-ZA" sz="900" b="1" dirty="0">
                <a:solidFill>
                  <a:schemeClr val="tx2">
                    <a:lumMod val="75000"/>
                  </a:schemeClr>
                </a:solidFill>
              </a:rPr>
              <a:t>Nursing &amp; Midwifery</a:t>
            </a:r>
          </a:p>
        </p:txBody>
      </p:sp>
      <p:pic>
        <p:nvPicPr>
          <p:cNvPr id="28" name="330EB5E3-48C6-4756-BA6F-2310FCB19A3C" descr="image.jpeg">
            <a:extLst>
              <a:ext uri="{FF2B5EF4-FFF2-40B4-BE49-F238E27FC236}">
                <a16:creationId xmlns:a16="http://schemas.microsoft.com/office/drawing/2014/main" id="{272A0F96-2B25-40A8-90B4-6DF57131F20E}"/>
              </a:ext>
            </a:extLst>
          </p:cNvPr>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9069711" y="5726196"/>
            <a:ext cx="1718334" cy="1141133"/>
          </a:xfrm>
          <a:prstGeom prst="rect">
            <a:avLst/>
          </a:prstGeom>
          <a:noFill/>
          <a:ln>
            <a:noFill/>
          </a:ln>
        </p:spPr>
      </p:pic>
      <p:pic>
        <p:nvPicPr>
          <p:cNvPr id="27" name="Picture 26" descr="A picture containing person, indoor, wall, child&#10;&#10;Description generated with very high confidence">
            <a:extLst>
              <a:ext uri="{FF2B5EF4-FFF2-40B4-BE49-F238E27FC236}">
                <a16:creationId xmlns:a16="http://schemas.microsoft.com/office/drawing/2014/main" id="{8F25FD4A-8187-4B47-BFD3-01C1F32F5CCF}"/>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572162" y="5725980"/>
            <a:ext cx="1619487" cy="1141349"/>
          </a:xfrm>
          <a:prstGeom prst="rect">
            <a:avLst/>
          </a:prstGeom>
        </p:spPr>
      </p:pic>
      <p:pic>
        <p:nvPicPr>
          <p:cNvPr id="30" name="Picture 29" descr="A picture containing person, indoor, wall, yellow&#10;&#10;Description generated with high confidence">
            <a:extLst>
              <a:ext uri="{FF2B5EF4-FFF2-40B4-BE49-F238E27FC236}">
                <a16:creationId xmlns:a16="http://schemas.microsoft.com/office/drawing/2014/main" id="{5F792403-F029-44CC-BE42-A1D6519090B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80152" y="5743323"/>
            <a:ext cx="1589559" cy="1124006"/>
          </a:xfrm>
          <a:prstGeom prst="rect">
            <a:avLst/>
          </a:prstGeom>
        </p:spPr>
      </p:pic>
      <p:pic>
        <p:nvPicPr>
          <p:cNvPr id="5120" name="Picture 5119" descr="A picture containing cake, indoor&#10;&#10;Description generated with high confidence">
            <a:extLst>
              <a:ext uri="{FF2B5EF4-FFF2-40B4-BE49-F238E27FC236}">
                <a16:creationId xmlns:a16="http://schemas.microsoft.com/office/drawing/2014/main" id="{6B0C5D64-AD73-4DFE-8BE3-EC851C37701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90352" y="5743323"/>
            <a:ext cx="1572121" cy="1128654"/>
          </a:xfrm>
          <a:prstGeom prst="rect">
            <a:avLst/>
          </a:prstGeom>
        </p:spPr>
      </p:pic>
      <p:pic>
        <p:nvPicPr>
          <p:cNvPr id="5124" name="Picture 5123" descr="A group of people posing for the camera&#10;&#10;Description generated with very high confidence">
            <a:extLst>
              <a:ext uri="{FF2B5EF4-FFF2-40B4-BE49-F238E27FC236}">
                <a16:creationId xmlns:a16="http://schemas.microsoft.com/office/drawing/2014/main" id="{98813D13-D522-4A58-9A81-5C12D027D8A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12848" y="5755695"/>
            <a:ext cx="1424285" cy="1141349"/>
          </a:xfrm>
          <a:prstGeom prst="rect">
            <a:avLst/>
          </a:prstGeom>
        </p:spPr>
      </p:pic>
    </p:spTree>
    <p:extLst>
      <p:ext uri="{BB962C8B-B14F-4D97-AF65-F5344CB8AC3E}">
        <p14:creationId xmlns:p14="http://schemas.microsoft.com/office/powerpoint/2010/main" val="1527250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a:extLst>
              <a:ext uri="{FF2B5EF4-FFF2-40B4-BE49-F238E27FC236}">
                <a16:creationId xmlns:a16="http://schemas.microsoft.com/office/drawing/2014/main" id="{BE79AB94-C5C4-4E37-AAC1-BD260BF535AC}"/>
              </a:ext>
            </a:extLst>
          </p:cNvPr>
          <p:cNvSpPr txBox="1">
            <a:spLocks noGrp="1"/>
          </p:cNvSpPr>
          <p:nvPr>
            <p:ph type="title"/>
          </p:nvPr>
        </p:nvSpPr>
        <p:spPr>
          <a:xfrm>
            <a:off x="0" y="-11446"/>
            <a:ext cx="9063990" cy="1354282"/>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      </a:t>
            </a:r>
            <a:r>
              <a:rPr lang="pt-BR" sz="36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Postgraduate Committee</a:t>
            </a:r>
            <a:endParaRPr lang="en-ZA" sz="24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1A0413E-E59A-4D3C-9DA6-AAD805CD4D22}"/>
              </a:ext>
            </a:extLst>
          </p:cNvPr>
          <p:cNvPicPr>
            <a:picLocks noChangeAspect="1"/>
          </p:cNvPicPr>
          <p:nvPr/>
        </p:nvPicPr>
        <p:blipFill>
          <a:blip r:embed="rId2"/>
          <a:stretch>
            <a:fillRect/>
          </a:stretch>
        </p:blipFill>
        <p:spPr>
          <a:xfrm>
            <a:off x="225911" y="139055"/>
            <a:ext cx="970478" cy="933150"/>
          </a:xfrm>
          <a:prstGeom prst="rect">
            <a:avLst/>
          </a:prstGeom>
        </p:spPr>
      </p:pic>
      <p:pic>
        <p:nvPicPr>
          <p:cNvPr id="8" name="Picture 7">
            <a:extLst>
              <a:ext uri="{FF2B5EF4-FFF2-40B4-BE49-F238E27FC236}">
                <a16:creationId xmlns:a16="http://schemas.microsoft.com/office/drawing/2014/main" id="{93B458D0-3C0E-4FE1-ACB8-20AF22DAD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990" y="-1"/>
            <a:ext cx="3128010" cy="1354281"/>
          </a:xfrm>
          <a:prstGeom prst="rect">
            <a:avLst/>
          </a:prstGeom>
        </p:spPr>
      </p:pic>
      <p:graphicFrame>
        <p:nvGraphicFramePr>
          <p:cNvPr id="3" name="Table 2"/>
          <p:cNvGraphicFramePr>
            <a:graphicFrameLocks noGrp="1"/>
          </p:cNvGraphicFramePr>
          <p:nvPr>
            <p:extLst/>
          </p:nvPr>
        </p:nvGraphicFramePr>
        <p:xfrm>
          <a:off x="483753" y="1472195"/>
          <a:ext cx="6332684" cy="5303280"/>
        </p:xfrm>
        <a:graphic>
          <a:graphicData uri="http://schemas.openxmlformats.org/drawingml/2006/table">
            <a:tbl>
              <a:tblPr firstRow="1" bandRow="1">
                <a:tableStyleId>{5C22544A-7EE6-4342-B048-85BDC9FD1C3A}</a:tableStyleId>
              </a:tblPr>
              <a:tblGrid>
                <a:gridCol w="3166342">
                  <a:extLst>
                    <a:ext uri="{9D8B030D-6E8A-4147-A177-3AD203B41FA5}">
                      <a16:colId xmlns:a16="http://schemas.microsoft.com/office/drawing/2014/main" val="20000"/>
                    </a:ext>
                  </a:extLst>
                </a:gridCol>
                <a:gridCol w="3166342">
                  <a:extLst>
                    <a:ext uri="{9D8B030D-6E8A-4147-A177-3AD203B41FA5}">
                      <a16:colId xmlns:a16="http://schemas.microsoft.com/office/drawing/2014/main" val="20001"/>
                    </a:ext>
                  </a:extLst>
                </a:gridCol>
              </a:tblGrid>
              <a:tr h="327600">
                <a:tc gridSpan="2">
                  <a:txBody>
                    <a:bodyPr/>
                    <a:lstStyle/>
                    <a:p>
                      <a:pPr algn="ctr"/>
                      <a:r>
                        <a:rPr lang="en-ZA" sz="900" dirty="0"/>
                        <a:t>Graduation</a:t>
                      </a:r>
                      <a:r>
                        <a:rPr lang="en-ZA" sz="900" baseline="0" dirty="0"/>
                        <a:t> – December 2018</a:t>
                      </a:r>
                      <a:endParaRPr lang="en-ZA" sz="900" dirty="0"/>
                    </a:p>
                  </a:txBody>
                  <a:tcPr/>
                </a:tc>
                <a:tc hMerge="1">
                  <a:txBody>
                    <a:bodyPr/>
                    <a:lstStyle/>
                    <a:p>
                      <a:endParaRPr lang="en-ZA" dirty="0"/>
                    </a:p>
                  </a:txBody>
                  <a:tcPr/>
                </a:tc>
                <a:extLst>
                  <a:ext uri="{0D108BD9-81ED-4DB2-BD59-A6C34878D82A}">
                    <a16:rowId xmlns:a16="http://schemas.microsoft.com/office/drawing/2014/main" val="10000"/>
                  </a:ext>
                </a:extLst>
              </a:tr>
              <a:tr h="753929">
                <a:tc>
                  <a:txBody>
                    <a:bodyPr/>
                    <a:lstStyle/>
                    <a:p>
                      <a:r>
                        <a:rPr lang="en-ZA" sz="1000" dirty="0"/>
                        <a:t>MSc</a:t>
                      </a:r>
                      <a:r>
                        <a:rPr lang="en-ZA" sz="1000" baseline="0" dirty="0"/>
                        <a:t> Physiotherapy</a:t>
                      </a:r>
                    </a:p>
                  </a:txBody>
                  <a:tcPr/>
                </a:tc>
                <a:tc>
                  <a:txBody>
                    <a:bodyPr/>
                    <a:lstStyle/>
                    <a:p>
                      <a:r>
                        <a:rPr lang="en-ZA" sz="1000" dirty="0"/>
                        <a:t>Sara</a:t>
                      </a:r>
                      <a:r>
                        <a:rPr lang="en-ZA" sz="1000" baseline="0" dirty="0"/>
                        <a:t> Warren</a:t>
                      </a:r>
                    </a:p>
                    <a:p>
                      <a:r>
                        <a:rPr lang="en-ZA" sz="1000" baseline="0" dirty="0"/>
                        <a:t>Maxwell Limakatso</a:t>
                      </a:r>
                    </a:p>
                    <a:p>
                      <a:r>
                        <a:rPr lang="en-ZA" sz="1000" baseline="0" dirty="0"/>
                        <a:t>Roche Crafford</a:t>
                      </a:r>
                    </a:p>
                    <a:p>
                      <a:r>
                        <a:rPr lang="en-ZA" sz="1000" baseline="0" dirty="0"/>
                        <a:t>Sarah Cameron</a:t>
                      </a:r>
                    </a:p>
                    <a:p>
                      <a:r>
                        <a:rPr lang="en-ZA" sz="1000" baseline="0" dirty="0"/>
                        <a:t>Faiza Achmat</a:t>
                      </a:r>
                    </a:p>
                    <a:p>
                      <a:r>
                        <a:rPr lang="en-ZA" sz="1000" baseline="0" dirty="0"/>
                        <a:t>Fahmida Harris</a:t>
                      </a:r>
                    </a:p>
                  </a:txBody>
                  <a:tcPr/>
                </a:tc>
                <a:extLst>
                  <a:ext uri="{0D108BD9-81ED-4DB2-BD59-A6C34878D82A}">
                    <a16:rowId xmlns:a16="http://schemas.microsoft.com/office/drawing/2014/main" val="10001"/>
                  </a:ext>
                </a:extLst>
              </a:tr>
              <a:tr h="619298">
                <a:tc>
                  <a:txBody>
                    <a:bodyPr/>
                    <a:lstStyle/>
                    <a:p>
                      <a:r>
                        <a:rPr lang="en-ZA" sz="1000" dirty="0"/>
                        <a:t>MSc Exercise &amp; Sports</a:t>
                      </a:r>
                      <a:r>
                        <a:rPr lang="en-ZA" sz="1000" baseline="0" dirty="0"/>
                        <a:t> Physiotherapy/ MPhil </a:t>
                      </a:r>
                      <a:r>
                        <a:rPr lang="en-ZA" sz="1000" dirty="0"/>
                        <a:t>Exercise &amp; Sports</a:t>
                      </a:r>
                      <a:r>
                        <a:rPr lang="en-ZA" sz="1000" baseline="0" dirty="0"/>
                        <a:t> Physiotherapy</a:t>
                      </a:r>
                      <a:endParaRPr lang="en-ZA"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000" baseline="0" dirty="0"/>
                        <a:t>Sarah Language</a:t>
                      </a:r>
                    </a:p>
                    <a:p>
                      <a:r>
                        <a:rPr lang="en-ZA" sz="1000" dirty="0"/>
                        <a:t>Amy Burger</a:t>
                      </a:r>
                    </a:p>
                    <a:p>
                      <a:r>
                        <a:rPr lang="en-ZA" sz="1000" dirty="0"/>
                        <a:t>Diana</a:t>
                      </a:r>
                      <a:r>
                        <a:rPr lang="en-ZA" sz="1000" baseline="0" dirty="0"/>
                        <a:t> Kgokong</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000" baseline="0" dirty="0"/>
                        <a:t>Daniel Garnett</a:t>
                      </a:r>
                    </a:p>
                  </a:txBody>
                  <a:tcPr/>
                </a:tc>
                <a:extLst>
                  <a:ext uri="{0D108BD9-81ED-4DB2-BD59-A6C34878D82A}">
                    <a16:rowId xmlns:a16="http://schemas.microsoft.com/office/drawing/2014/main" val="10002"/>
                  </a:ext>
                </a:extLst>
              </a:tr>
              <a:tr h="327600">
                <a:tc>
                  <a:txBody>
                    <a:bodyPr/>
                    <a:lstStyle/>
                    <a:p>
                      <a:r>
                        <a:rPr lang="en-ZA" sz="1000" dirty="0"/>
                        <a:t>PhD Physiotherapy</a:t>
                      </a:r>
                    </a:p>
                  </a:txBody>
                  <a:tcPr/>
                </a:tc>
                <a:tc>
                  <a:txBody>
                    <a:bodyPr/>
                    <a:lstStyle/>
                    <a:p>
                      <a:r>
                        <a:rPr lang="en-ZA" sz="1000" dirty="0"/>
                        <a:t>Nuhu Assuman</a:t>
                      </a:r>
                    </a:p>
                  </a:txBody>
                  <a:tcPr/>
                </a:tc>
                <a:extLst>
                  <a:ext uri="{0D108BD9-81ED-4DB2-BD59-A6C34878D82A}">
                    <a16:rowId xmlns:a16="http://schemas.microsoft.com/office/drawing/2014/main" val="10003"/>
                  </a:ext>
                </a:extLst>
              </a:tr>
              <a:tr h="350038">
                <a:tc>
                  <a:txBody>
                    <a:bodyPr/>
                    <a:lstStyle/>
                    <a:p>
                      <a:r>
                        <a:rPr lang="en-ZA" sz="1000" dirty="0"/>
                        <a:t>PG Diploma</a:t>
                      </a:r>
                      <a:r>
                        <a:rPr lang="en-ZA" sz="1000" baseline="0" dirty="0"/>
                        <a:t> Disability Studies</a:t>
                      </a:r>
                      <a:endParaRPr lang="en-ZA" sz="1000" dirty="0"/>
                    </a:p>
                  </a:txBody>
                  <a:tcPr/>
                </a:tc>
                <a:tc>
                  <a:txBody>
                    <a:bodyPr/>
                    <a:lstStyle/>
                    <a:p>
                      <a:r>
                        <a:rPr lang="en-ZA" sz="1000" dirty="0" err="1"/>
                        <a:t>Ntungufhadzeni</a:t>
                      </a:r>
                      <a:r>
                        <a:rPr lang="en-ZA" sz="1000" dirty="0"/>
                        <a:t> Mutele</a:t>
                      </a:r>
                    </a:p>
                    <a:p>
                      <a:r>
                        <a:rPr lang="en-ZA" sz="1000" dirty="0"/>
                        <a:t>Justice Phukubje</a:t>
                      </a:r>
                    </a:p>
                  </a:txBody>
                  <a:tcPr/>
                </a:tc>
                <a:extLst>
                  <a:ext uri="{0D108BD9-81ED-4DB2-BD59-A6C34878D82A}">
                    <a16:rowId xmlns:a16="http://schemas.microsoft.com/office/drawing/2014/main" val="10004"/>
                  </a:ext>
                </a:extLst>
              </a:tr>
              <a:tr h="484668">
                <a:tc>
                  <a:txBody>
                    <a:bodyPr/>
                    <a:lstStyle/>
                    <a:p>
                      <a:r>
                        <a:rPr lang="en-ZA" sz="1000" dirty="0"/>
                        <a:t>MPhil Disability Studies</a:t>
                      </a:r>
                    </a:p>
                  </a:txBody>
                  <a:tcPr/>
                </a:tc>
                <a:tc>
                  <a:txBody>
                    <a:bodyPr/>
                    <a:lstStyle/>
                    <a:p>
                      <a:r>
                        <a:rPr lang="en-ZA" sz="1000" dirty="0"/>
                        <a:t>Marlene le</a:t>
                      </a:r>
                      <a:r>
                        <a:rPr lang="en-ZA" sz="1000" baseline="0" dirty="0"/>
                        <a:t> Roux</a:t>
                      </a:r>
                    </a:p>
                    <a:p>
                      <a:r>
                        <a:rPr lang="en-ZA" sz="1000" baseline="0" dirty="0"/>
                        <a:t>Jane Harrison</a:t>
                      </a:r>
                    </a:p>
                    <a:p>
                      <a:r>
                        <a:rPr lang="en-ZA" sz="1000" baseline="0" dirty="0"/>
                        <a:t>Rachael Wanjagua</a:t>
                      </a:r>
                      <a:endParaRPr lang="en-ZA" sz="1000" dirty="0"/>
                    </a:p>
                  </a:txBody>
                  <a:tcPr/>
                </a:tc>
                <a:extLst>
                  <a:ext uri="{0D108BD9-81ED-4DB2-BD59-A6C34878D82A}">
                    <a16:rowId xmlns:a16="http://schemas.microsoft.com/office/drawing/2014/main" val="10005"/>
                  </a:ext>
                </a:extLst>
              </a:tr>
              <a:tr h="484668">
                <a:tc>
                  <a:txBody>
                    <a:bodyPr/>
                    <a:lstStyle/>
                    <a:p>
                      <a:r>
                        <a:rPr lang="en-ZA" sz="1000" dirty="0"/>
                        <a:t>MSc Occupational Therapy</a:t>
                      </a:r>
                    </a:p>
                  </a:txBody>
                  <a:tcPr/>
                </a:tc>
                <a:tc>
                  <a:txBody>
                    <a:bodyPr/>
                    <a:lstStyle/>
                    <a:p>
                      <a:r>
                        <a:rPr lang="en-ZA" sz="1000" dirty="0"/>
                        <a:t>Jessica Ferguson</a:t>
                      </a:r>
                    </a:p>
                    <a:p>
                      <a:r>
                        <a:rPr lang="en-ZA" sz="1000" dirty="0"/>
                        <a:t>Shanay Davidson</a:t>
                      </a:r>
                    </a:p>
                    <a:p>
                      <a:r>
                        <a:rPr lang="en-ZA" sz="1000" dirty="0"/>
                        <a:t>Taryn</a:t>
                      </a:r>
                      <a:r>
                        <a:rPr lang="en-ZA" sz="1000" baseline="0" dirty="0"/>
                        <a:t> Du Toit</a:t>
                      </a:r>
                      <a:endParaRPr lang="en-ZA" sz="1000" dirty="0"/>
                    </a:p>
                  </a:txBody>
                  <a:tcPr/>
                </a:tc>
                <a:extLst>
                  <a:ext uri="{0D108BD9-81ED-4DB2-BD59-A6C34878D82A}">
                    <a16:rowId xmlns:a16="http://schemas.microsoft.com/office/drawing/2014/main" val="10006"/>
                  </a:ext>
                </a:extLst>
              </a:tr>
              <a:tr h="327600">
                <a:tc>
                  <a:txBody>
                    <a:bodyPr/>
                    <a:lstStyle/>
                    <a:p>
                      <a:r>
                        <a:rPr lang="en-ZA" sz="1000" dirty="0"/>
                        <a:t>PhD</a:t>
                      </a:r>
                      <a:r>
                        <a:rPr lang="en-ZA" sz="1000" baseline="0" dirty="0"/>
                        <a:t> Occupational Therapy</a:t>
                      </a:r>
                      <a:endParaRPr lang="en-ZA" sz="1000" dirty="0"/>
                    </a:p>
                  </a:txBody>
                  <a:tcPr/>
                </a:tc>
                <a:tc>
                  <a:txBody>
                    <a:bodyPr/>
                    <a:lstStyle/>
                    <a:p>
                      <a:r>
                        <a:rPr lang="en-ZA" sz="1000" dirty="0"/>
                        <a:t>Frank </a:t>
                      </a:r>
                      <a:r>
                        <a:rPr lang="en-ZA" sz="1000" dirty="0" err="1"/>
                        <a:t>Kronenberg</a:t>
                      </a:r>
                      <a:endParaRPr lang="en-ZA" sz="1000" dirty="0"/>
                    </a:p>
                  </a:txBody>
                  <a:tcPr/>
                </a:tc>
                <a:extLst>
                  <a:ext uri="{0D108BD9-81ED-4DB2-BD59-A6C34878D82A}">
                    <a16:rowId xmlns:a16="http://schemas.microsoft.com/office/drawing/2014/main" val="10007"/>
                  </a:ext>
                </a:extLst>
              </a:tr>
              <a:tr h="350038">
                <a:tc>
                  <a:txBody>
                    <a:bodyPr/>
                    <a:lstStyle/>
                    <a:p>
                      <a:r>
                        <a:rPr lang="en-ZA" sz="1000" dirty="0"/>
                        <a:t>MSc Nursing</a:t>
                      </a:r>
                    </a:p>
                  </a:txBody>
                  <a:tcPr/>
                </a:tc>
                <a:tc>
                  <a:txBody>
                    <a:bodyPr/>
                    <a:lstStyle/>
                    <a:p>
                      <a:r>
                        <a:rPr lang="en-ZA" sz="1000" dirty="0"/>
                        <a:t>Briony Berning</a:t>
                      </a:r>
                    </a:p>
                    <a:p>
                      <a:r>
                        <a:rPr lang="en-ZA" sz="1000" dirty="0"/>
                        <a:t>Magret Haynes</a:t>
                      </a:r>
                    </a:p>
                  </a:txBody>
                  <a:tcPr/>
                </a:tc>
                <a:extLst>
                  <a:ext uri="{0D108BD9-81ED-4DB2-BD59-A6C34878D82A}">
                    <a16:rowId xmlns:a16="http://schemas.microsoft.com/office/drawing/2014/main" val="10008"/>
                  </a:ext>
                </a:extLst>
              </a:tr>
              <a:tr h="327600">
                <a:tc>
                  <a:txBody>
                    <a:bodyPr/>
                    <a:lstStyle/>
                    <a:p>
                      <a:r>
                        <a:rPr lang="en-ZA" sz="1000" dirty="0"/>
                        <a:t>MSc Speech-Language Pathology</a:t>
                      </a:r>
                    </a:p>
                  </a:txBody>
                  <a:tcPr/>
                </a:tc>
                <a:tc>
                  <a:txBody>
                    <a:bodyPr/>
                    <a:lstStyle/>
                    <a:p>
                      <a:r>
                        <a:rPr lang="en-ZA" sz="1000" dirty="0"/>
                        <a:t>Salma</a:t>
                      </a:r>
                      <a:r>
                        <a:rPr lang="en-ZA" sz="1000" baseline="0" dirty="0"/>
                        <a:t> Higgs</a:t>
                      </a:r>
                      <a:endParaRPr lang="en-ZA" sz="1000" dirty="0"/>
                    </a:p>
                  </a:txBody>
                  <a:tcPr/>
                </a:tc>
                <a:extLst>
                  <a:ext uri="{0D108BD9-81ED-4DB2-BD59-A6C34878D82A}">
                    <a16:rowId xmlns:a16="http://schemas.microsoft.com/office/drawing/2014/main" val="10009"/>
                  </a:ext>
                </a:extLst>
              </a:tr>
              <a:tr h="350038">
                <a:tc>
                  <a:txBody>
                    <a:bodyPr/>
                    <a:lstStyle/>
                    <a:p>
                      <a:r>
                        <a:rPr lang="en-ZA" sz="1000" dirty="0"/>
                        <a:t>MSc Audiology</a:t>
                      </a:r>
                    </a:p>
                  </a:txBody>
                  <a:tcPr/>
                </a:tc>
                <a:tc>
                  <a:txBody>
                    <a:bodyPr/>
                    <a:lstStyle/>
                    <a:p>
                      <a:r>
                        <a:rPr lang="en-ZA" sz="1000" dirty="0" err="1"/>
                        <a:t>Zenzo</a:t>
                      </a:r>
                      <a:r>
                        <a:rPr lang="en-ZA" sz="1000" dirty="0"/>
                        <a:t> </a:t>
                      </a:r>
                      <a:r>
                        <a:rPr lang="en-ZA" sz="1000" dirty="0" err="1"/>
                        <a:t>Chakara</a:t>
                      </a:r>
                      <a:endParaRPr lang="en-ZA" sz="1000" dirty="0"/>
                    </a:p>
                    <a:p>
                      <a:r>
                        <a:rPr lang="en-ZA" sz="1000" dirty="0" err="1"/>
                        <a:t>Mukovhe</a:t>
                      </a:r>
                      <a:r>
                        <a:rPr lang="en-ZA" sz="1000" dirty="0"/>
                        <a:t> Phanguphangu</a:t>
                      </a:r>
                    </a:p>
                  </a:txBody>
                  <a:tcPr/>
                </a:tc>
                <a:extLst>
                  <a:ext uri="{0D108BD9-81ED-4DB2-BD59-A6C34878D82A}">
                    <a16:rowId xmlns:a16="http://schemas.microsoft.com/office/drawing/2014/main" val="10010"/>
                  </a:ext>
                </a:extLst>
              </a:tr>
            </a:tbl>
          </a:graphicData>
        </a:graphic>
      </p:graphicFrame>
      <p:sp>
        <p:nvSpPr>
          <p:cNvPr id="9" name="Rectangle: Rounded Corners 1">
            <a:extLst>
              <a:ext uri="{FF2B5EF4-FFF2-40B4-BE49-F238E27FC236}">
                <a16:creationId xmlns:a16="http://schemas.microsoft.com/office/drawing/2014/main" id="{8305F00A-D4EA-4BC4-A179-EAA4DA7B4233}"/>
              </a:ext>
            </a:extLst>
          </p:cNvPr>
          <p:cNvSpPr/>
          <p:nvPr/>
        </p:nvSpPr>
        <p:spPr>
          <a:xfrm>
            <a:off x="7658101" y="1956493"/>
            <a:ext cx="3471418" cy="419221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000" b="1" dirty="0" err="1"/>
              <a:t>DQAC</a:t>
            </a:r>
            <a:r>
              <a:rPr lang="en-ZA" sz="2000" b="1" dirty="0"/>
              <a:t> – Under Construction! </a:t>
            </a:r>
          </a:p>
          <a:p>
            <a:endParaRPr lang="en-ZA" sz="2000" dirty="0"/>
          </a:p>
          <a:p>
            <a:r>
              <a:rPr lang="en-ZA" sz="2000" dirty="0"/>
              <a:t>The current DHRS Doctoral Quality Assurance Committee process for PhD candidates is being revised. Watch this space for an exciting new format in 2019!</a:t>
            </a:r>
          </a:p>
        </p:txBody>
      </p:sp>
      <p:pic>
        <p:nvPicPr>
          <p:cNvPr id="10" name="Picture 9"/>
          <p:cNvPicPr>
            <a:picLocks noChangeAspect="1"/>
          </p:cNvPicPr>
          <p:nvPr/>
        </p:nvPicPr>
        <p:blipFill>
          <a:blip r:embed="rId4"/>
          <a:stretch>
            <a:fillRect/>
          </a:stretch>
        </p:blipFill>
        <p:spPr>
          <a:xfrm>
            <a:off x="9777845" y="2185093"/>
            <a:ext cx="950081" cy="950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7995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1">
            <a:extLst>
              <a:ext uri="{FF2B5EF4-FFF2-40B4-BE49-F238E27FC236}">
                <a16:creationId xmlns:a16="http://schemas.microsoft.com/office/drawing/2014/main" id="{8FD9A967-8B69-4734-B380-C8964424BE85}"/>
              </a:ext>
            </a:extLst>
          </p:cNvPr>
          <p:cNvSpPr txBox="1">
            <a:spLocks noGrp="1"/>
          </p:cNvSpPr>
          <p:nvPr>
            <p:ph type="title"/>
          </p:nvPr>
        </p:nvSpPr>
        <p:spPr>
          <a:xfrm>
            <a:off x="0" y="0"/>
            <a:ext cx="9063990" cy="1296312"/>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14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Research Committee</a:t>
            </a:r>
            <a:endParaRPr lang="en-ZA" sz="40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A0032759-AEAB-4AA1-9B7B-D1B93FA827F6}"/>
              </a:ext>
            </a:extLst>
          </p:cNvPr>
          <p:cNvPicPr>
            <a:picLocks noChangeAspect="1"/>
          </p:cNvPicPr>
          <p:nvPr/>
        </p:nvPicPr>
        <p:blipFill>
          <a:blip r:embed="rId2"/>
          <a:stretch>
            <a:fillRect/>
          </a:stretch>
        </p:blipFill>
        <p:spPr>
          <a:xfrm>
            <a:off x="225911" y="139055"/>
            <a:ext cx="970478" cy="933150"/>
          </a:xfrm>
          <a:prstGeom prst="rect">
            <a:avLst/>
          </a:prstGeom>
        </p:spPr>
      </p:pic>
      <p:pic>
        <p:nvPicPr>
          <p:cNvPr id="10" name="Picture 9">
            <a:extLst>
              <a:ext uri="{FF2B5EF4-FFF2-40B4-BE49-F238E27FC236}">
                <a16:creationId xmlns:a16="http://schemas.microsoft.com/office/drawing/2014/main" id="{D5A44307-15E6-4DEC-86AB-5D9E4CF2AE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990" y="0"/>
            <a:ext cx="3128010" cy="1296312"/>
          </a:xfrm>
          <a:prstGeom prst="rect">
            <a:avLst/>
          </a:prstGeom>
        </p:spPr>
      </p:pic>
      <p:graphicFrame>
        <p:nvGraphicFramePr>
          <p:cNvPr id="3" name="Table 2">
            <a:extLst>
              <a:ext uri="{FF2B5EF4-FFF2-40B4-BE49-F238E27FC236}">
                <a16:creationId xmlns:a16="http://schemas.microsoft.com/office/drawing/2014/main" id="{64D187AC-9436-4179-BB65-3DAA63F43487}"/>
              </a:ext>
            </a:extLst>
          </p:cNvPr>
          <p:cNvGraphicFramePr>
            <a:graphicFrameLocks noGrp="1"/>
          </p:cNvGraphicFramePr>
          <p:nvPr>
            <p:extLst/>
          </p:nvPr>
        </p:nvGraphicFramePr>
        <p:xfrm>
          <a:off x="5644746" y="2359750"/>
          <a:ext cx="6173470" cy="3538347"/>
        </p:xfrm>
        <a:graphic>
          <a:graphicData uri="http://schemas.openxmlformats.org/drawingml/2006/table">
            <a:tbl>
              <a:tblPr firstRow="1" firstCol="1" bandRow="1">
                <a:tableStyleId>{5C22544A-7EE6-4342-B048-85BDC9FD1C3A}</a:tableStyleId>
              </a:tblPr>
              <a:tblGrid>
                <a:gridCol w="890905">
                  <a:extLst>
                    <a:ext uri="{9D8B030D-6E8A-4147-A177-3AD203B41FA5}">
                      <a16:colId xmlns:a16="http://schemas.microsoft.com/office/drawing/2014/main" val="256311074"/>
                    </a:ext>
                  </a:extLst>
                </a:gridCol>
                <a:gridCol w="2380615">
                  <a:extLst>
                    <a:ext uri="{9D8B030D-6E8A-4147-A177-3AD203B41FA5}">
                      <a16:colId xmlns:a16="http://schemas.microsoft.com/office/drawing/2014/main" val="949636641"/>
                    </a:ext>
                  </a:extLst>
                </a:gridCol>
                <a:gridCol w="2901950">
                  <a:extLst>
                    <a:ext uri="{9D8B030D-6E8A-4147-A177-3AD203B41FA5}">
                      <a16:colId xmlns:a16="http://schemas.microsoft.com/office/drawing/2014/main" val="1912727796"/>
                    </a:ext>
                  </a:extLst>
                </a:gridCol>
              </a:tblGrid>
              <a:tr h="443865">
                <a:tc>
                  <a:txBody>
                    <a:bodyPr/>
                    <a:lstStyle/>
                    <a:p>
                      <a:pPr algn="ctr">
                        <a:lnSpc>
                          <a:spcPct val="115000"/>
                        </a:lnSpc>
                        <a:spcAft>
                          <a:spcPts val="0"/>
                        </a:spcAft>
                      </a:pPr>
                      <a:r>
                        <a:rPr lang="en-US" sz="1000" dirty="0">
                          <a:effectLst/>
                        </a:rPr>
                        <a:t>Third prize oral presentation category</a:t>
                      </a:r>
                      <a:endParaRPr lang="en-ZA"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dirty="0">
                          <a:effectLst/>
                        </a:rPr>
                        <a:t> </a:t>
                      </a:r>
                      <a:endParaRPr lang="en-ZA" sz="1100" dirty="0">
                        <a:effectLst/>
                      </a:endParaRPr>
                    </a:p>
                    <a:p>
                      <a:pPr algn="ctr">
                        <a:lnSpc>
                          <a:spcPct val="115000"/>
                        </a:lnSpc>
                        <a:spcAft>
                          <a:spcPts val="0"/>
                        </a:spcAft>
                      </a:pPr>
                      <a:r>
                        <a:rPr lang="en-US" sz="1200" dirty="0">
                          <a:effectLst/>
                        </a:rPr>
                        <a:t>Jade Phillips, Kim Jones, Amanda Khumalo, Taryn Phillips, Tayla Wall </a:t>
                      </a:r>
                      <a:endParaRPr lang="en-ZA"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dirty="0">
                          <a:effectLst/>
                        </a:rPr>
                        <a:t> </a:t>
                      </a:r>
                      <a:endParaRPr lang="en-ZA" sz="1100" dirty="0">
                        <a:effectLst/>
                      </a:endParaRPr>
                    </a:p>
                    <a:p>
                      <a:pPr algn="ctr">
                        <a:lnSpc>
                          <a:spcPct val="115000"/>
                        </a:lnSpc>
                        <a:spcAft>
                          <a:spcPts val="0"/>
                        </a:spcAft>
                      </a:pPr>
                      <a:r>
                        <a:rPr lang="en-US" sz="1200" dirty="0">
                          <a:effectLst/>
                        </a:rPr>
                        <a:t>Doing Life with Social Media: Social Media and Young People's "Offline" Occupational Engagement </a:t>
                      </a:r>
                      <a:endParaRPr lang="en-ZA" sz="1100" dirty="0">
                        <a:effectLst/>
                      </a:endParaRPr>
                    </a:p>
                    <a:p>
                      <a:pPr algn="ctr">
                        <a:lnSpc>
                          <a:spcPct val="115000"/>
                        </a:lnSpc>
                        <a:spcAft>
                          <a:spcPts val="0"/>
                        </a:spcAft>
                      </a:pPr>
                      <a:r>
                        <a:rPr lang="en-US" sz="1200" dirty="0">
                          <a:effectLst/>
                        </a:rPr>
                        <a:t>(Mrs. Liesl Peters)</a:t>
                      </a:r>
                      <a:endParaRPr lang="en-Z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934360037"/>
                  </a:ext>
                </a:extLst>
              </a:tr>
              <a:tr h="443865">
                <a:tc>
                  <a:txBody>
                    <a:bodyPr/>
                    <a:lstStyle/>
                    <a:p>
                      <a:pPr algn="ctr">
                        <a:lnSpc>
                          <a:spcPct val="115000"/>
                        </a:lnSpc>
                        <a:spcAft>
                          <a:spcPts val="0"/>
                        </a:spcAft>
                      </a:pPr>
                      <a:r>
                        <a:rPr lang="en-US" sz="1000">
                          <a:effectLst/>
                        </a:rPr>
                        <a:t> </a:t>
                      </a:r>
                      <a:endParaRPr lang="en-ZA" sz="1100">
                        <a:effectLst/>
                      </a:endParaRPr>
                    </a:p>
                    <a:p>
                      <a:pPr algn="ctr">
                        <a:lnSpc>
                          <a:spcPct val="115000"/>
                        </a:lnSpc>
                        <a:spcAft>
                          <a:spcPts val="0"/>
                        </a:spcAft>
                      </a:pPr>
                      <a:r>
                        <a:rPr lang="en-US" sz="1000">
                          <a:effectLst/>
                        </a:rPr>
                        <a:t>Third prize</a:t>
                      </a:r>
                      <a:endParaRPr lang="en-ZA" sz="1100">
                        <a:effectLst/>
                      </a:endParaRPr>
                    </a:p>
                    <a:p>
                      <a:pPr algn="ctr">
                        <a:lnSpc>
                          <a:spcPct val="115000"/>
                        </a:lnSpc>
                        <a:spcAft>
                          <a:spcPts val="0"/>
                        </a:spcAft>
                      </a:pPr>
                      <a:r>
                        <a:rPr lang="en-US" sz="1000">
                          <a:effectLst/>
                        </a:rPr>
                        <a:t>Poster category</a:t>
                      </a:r>
                      <a:endParaRPr lang="en-ZA"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a:effectLst/>
                        </a:rPr>
                        <a:t> </a:t>
                      </a:r>
                      <a:endParaRPr lang="en-ZA" sz="1100">
                        <a:effectLst/>
                      </a:endParaRPr>
                    </a:p>
                    <a:p>
                      <a:pPr algn="ctr">
                        <a:lnSpc>
                          <a:spcPct val="115000"/>
                        </a:lnSpc>
                        <a:spcAft>
                          <a:spcPts val="0"/>
                        </a:spcAft>
                      </a:pPr>
                      <a:r>
                        <a:rPr lang="en-US" sz="1200">
                          <a:effectLst/>
                        </a:rPr>
                        <a:t>Emma Dreyer, Michaela Coetzee,</a:t>
                      </a:r>
                      <a:endParaRPr lang="en-ZA" sz="1100">
                        <a:effectLst/>
                      </a:endParaRPr>
                    </a:p>
                    <a:p>
                      <a:pPr algn="ctr">
                        <a:lnSpc>
                          <a:spcPct val="115000"/>
                        </a:lnSpc>
                        <a:spcAft>
                          <a:spcPts val="0"/>
                        </a:spcAft>
                      </a:pPr>
                      <a:r>
                        <a:rPr lang="en-US" sz="1200">
                          <a:effectLst/>
                        </a:rPr>
                        <a:t>Siobhan Moore, Fezile Ntuti, Haley Box</a:t>
                      </a:r>
                      <a:endParaRPr lang="en-ZA"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a:effectLst/>
                        </a:rPr>
                        <a:t> </a:t>
                      </a:r>
                      <a:endParaRPr lang="en-ZA" sz="1100">
                        <a:effectLst/>
                      </a:endParaRPr>
                    </a:p>
                    <a:p>
                      <a:pPr algn="ctr">
                        <a:lnSpc>
                          <a:spcPct val="115000"/>
                        </a:lnSpc>
                        <a:spcAft>
                          <a:spcPts val="0"/>
                        </a:spcAft>
                      </a:pPr>
                      <a:r>
                        <a:rPr lang="en-US" sz="1200">
                          <a:effectLst/>
                        </a:rPr>
                        <a:t>The experiences of Community Rehabilitation Workers in facilitating participation of youth with disabilities in sport and recreation.</a:t>
                      </a:r>
                      <a:endParaRPr lang="en-ZA" sz="1100">
                        <a:effectLst/>
                      </a:endParaRPr>
                    </a:p>
                    <a:p>
                      <a:pPr algn="ctr">
                        <a:lnSpc>
                          <a:spcPct val="115000"/>
                        </a:lnSpc>
                        <a:spcAft>
                          <a:spcPts val="0"/>
                        </a:spcAft>
                      </a:pPr>
                      <a:r>
                        <a:rPr lang="en-US" sz="1200">
                          <a:effectLst/>
                        </a:rPr>
                        <a:t>(Ms Hanske Flieringa)</a:t>
                      </a:r>
                      <a:endParaRPr lang="en-ZA" sz="110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1214172081"/>
                  </a:ext>
                </a:extLst>
              </a:tr>
              <a:tr h="443865">
                <a:tc>
                  <a:txBody>
                    <a:bodyPr/>
                    <a:lstStyle/>
                    <a:p>
                      <a:pPr algn="ctr">
                        <a:lnSpc>
                          <a:spcPct val="115000"/>
                        </a:lnSpc>
                        <a:spcAft>
                          <a:spcPts val="0"/>
                        </a:spcAft>
                      </a:pPr>
                      <a:r>
                        <a:rPr lang="en-US" sz="1000">
                          <a:effectLst/>
                        </a:rPr>
                        <a:t>Second prize poster category</a:t>
                      </a:r>
                      <a:endParaRPr lang="en-ZA"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dirty="0">
                          <a:effectLst/>
                        </a:rPr>
                        <a:t> </a:t>
                      </a:r>
                      <a:endParaRPr lang="en-ZA" sz="1100" dirty="0">
                        <a:effectLst/>
                      </a:endParaRPr>
                    </a:p>
                    <a:p>
                      <a:pPr algn="ctr">
                        <a:lnSpc>
                          <a:spcPct val="115000"/>
                        </a:lnSpc>
                        <a:spcAft>
                          <a:spcPts val="0"/>
                        </a:spcAft>
                      </a:pPr>
                      <a:r>
                        <a:rPr lang="en-US" sz="1200" dirty="0">
                          <a:effectLst/>
                        </a:rPr>
                        <a:t>Gabriella De Souza, </a:t>
                      </a:r>
                      <a:r>
                        <a:rPr lang="en-US" sz="1200" dirty="0" err="1">
                          <a:effectLst/>
                        </a:rPr>
                        <a:t>Maselimo</a:t>
                      </a:r>
                      <a:r>
                        <a:rPr lang="en-US" sz="1200" dirty="0">
                          <a:effectLst/>
                        </a:rPr>
                        <a:t> Mokhomo, Clarissa Samuel,</a:t>
                      </a:r>
                      <a:endParaRPr lang="en-ZA" sz="1100" dirty="0">
                        <a:effectLst/>
                      </a:endParaRPr>
                    </a:p>
                    <a:p>
                      <a:pPr algn="ctr">
                        <a:lnSpc>
                          <a:spcPct val="115000"/>
                        </a:lnSpc>
                        <a:spcAft>
                          <a:spcPts val="0"/>
                        </a:spcAft>
                      </a:pPr>
                      <a:r>
                        <a:rPr lang="en-US" sz="1200" dirty="0">
                          <a:effectLst/>
                        </a:rPr>
                        <a:t>Shenel Singh, Thishala Waidyaratne,</a:t>
                      </a:r>
                      <a:endParaRPr lang="en-ZA" sz="1100" dirty="0">
                        <a:effectLst/>
                      </a:endParaRPr>
                    </a:p>
                    <a:p>
                      <a:pPr algn="ctr">
                        <a:lnSpc>
                          <a:spcPct val="115000"/>
                        </a:lnSpc>
                        <a:spcAft>
                          <a:spcPts val="0"/>
                        </a:spcAft>
                      </a:pPr>
                      <a:r>
                        <a:rPr lang="en-US" sz="1200" dirty="0">
                          <a:effectLst/>
                        </a:rPr>
                        <a:t>Gaboikangwe Kwaso"</a:t>
                      </a:r>
                      <a:endParaRPr lang="en-ZA" sz="1100" dirty="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0"/>
                        </a:spcAft>
                      </a:pPr>
                      <a:r>
                        <a:rPr lang="en-US" sz="1200" dirty="0">
                          <a:effectLst/>
                        </a:rPr>
                        <a:t> </a:t>
                      </a:r>
                      <a:endParaRPr lang="en-ZA" sz="1100" dirty="0">
                        <a:effectLst/>
                      </a:endParaRPr>
                    </a:p>
                    <a:p>
                      <a:pPr algn="ctr">
                        <a:lnSpc>
                          <a:spcPct val="115000"/>
                        </a:lnSpc>
                        <a:spcAft>
                          <a:spcPts val="0"/>
                        </a:spcAft>
                      </a:pPr>
                      <a:r>
                        <a:rPr lang="en-US" sz="1200" dirty="0">
                          <a:effectLst/>
                        </a:rPr>
                        <a:t>The preferences and influencing factors of South African graduate audiologists’ orientation towards patient-</a:t>
                      </a:r>
                      <a:r>
                        <a:rPr lang="en-US" sz="1200" dirty="0" err="1">
                          <a:effectLst/>
                        </a:rPr>
                        <a:t>centred</a:t>
                      </a:r>
                      <a:r>
                        <a:rPr lang="en-US" sz="1200" dirty="0">
                          <a:effectLst/>
                        </a:rPr>
                        <a:t> care.</a:t>
                      </a:r>
                      <a:endParaRPr lang="en-ZA" sz="1100" dirty="0">
                        <a:effectLst/>
                      </a:endParaRPr>
                    </a:p>
                    <a:p>
                      <a:pPr algn="ctr">
                        <a:lnSpc>
                          <a:spcPct val="115000"/>
                        </a:lnSpc>
                        <a:spcAft>
                          <a:spcPts val="0"/>
                        </a:spcAft>
                      </a:pPr>
                      <a:r>
                        <a:rPr lang="en-US" sz="1200" dirty="0">
                          <a:effectLst/>
                        </a:rPr>
                        <a:t>(</a:t>
                      </a:r>
                      <a:r>
                        <a:rPr lang="en-US" sz="1200" dirty="0" err="1">
                          <a:effectLst/>
                        </a:rPr>
                        <a:t>Ms</a:t>
                      </a:r>
                      <a:r>
                        <a:rPr lang="en-US" sz="1200" dirty="0">
                          <a:effectLst/>
                        </a:rPr>
                        <a:t> Vera-</a:t>
                      </a:r>
                      <a:r>
                        <a:rPr lang="en-US" sz="1200" dirty="0" err="1">
                          <a:effectLst/>
                        </a:rPr>
                        <a:t>Genevey</a:t>
                      </a:r>
                      <a:r>
                        <a:rPr lang="en-US" sz="1200" dirty="0">
                          <a:effectLst/>
                        </a:rPr>
                        <a:t> Hlayisi, </a:t>
                      </a:r>
                      <a:r>
                        <a:rPr lang="en-US" sz="1200" dirty="0" err="1">
                          <a:effectLst/>
                        </a:rPr>
                        <a:t>Mrs</a:t>
                      </a:r>
                      <a:r>
                        <a:rPr lang="en-US" sz="1200" dirty="0">
                          <a:effectLst/>
                        </a:rPr>
                        <a:t> Christine Rogers)</a:t>
                      </a:r>
                      <a:endParaRPr lang="en-ZA" sz="11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199558495"/>
                  </a:ext>
                </a:extLst>
              </a:tr>
            </a:tbl>
          </a:graphicData>
        </a:graphic>
      </p:graphicFrame>
      <p:sp>
        <p:nvSpPr>
          <p:cNvPr id="5" name="TextBox 4">
            <a:extLst>
              <a:ext uri="{FF2B5EF4-FFF2-40B4-BE49-F238E27FC236}">
                <a16:creationId xmlns:a16="http://schemas.microsoft.com/office/drawing/2014/main" id="{A05E689E-7917-4730-837B-6F467A73B81E}"/>
              </a:ext>
            </a:extLst>
          </p:cNvPr>
          <p:cNvSpPr txBox="1"/>
          <p:nvPr/>
        </p:nvSpPr>
        <p:spPr>
          <a:xfrm>
            <a:off x="6420048" y="1615956"/>
            <a:ext cx="5598942" cy="646331"/>
          </a:xfrm>
          <a:prstGeom prst="rect">
            <a:avLst/>
          </a:prstGeom>
          <a:noFill/>
        </p:spPr>
        <p:txBody>
          <a:bodyPr wrap="square" rtlCol="0">
            <a:spAutoFit/>
          </a:bodyPr>
          <a:lstStyle/>
          <a:p>
            <a:r>
              <a:rPr lang="en-US" dirty="0"/>
              <a:t>FHS Undergraduate Research Day Prize Winners</a:t>
            </a:r>
            <a:endParaRPr lang="en-ZA" dirty="0"/>
          </a:p>
          <a:p>
            <a:endParaRPr lang="en-ZA" dirty="0"/>
          </a:p>
        </p:txBody>
      </p:sp>
      <p:sp>
        <p:nvSpPr>
          <p:cNvPr id="8" name="Rectangle: Rounded Corners 1">
            <a:extLst>
              <a:ext uri="{FF2B5EF4-FFF2-40B4-BE49-F238E27FC236}">
                <a16:creationId xmlns:a16="http://schemas.microsoft.com/office/drawing/2014/main" id="{8305F00A-D4EA-4BC4-A179-EAA4DA7B4233}"/>
              </a:ext>
            </a:extLst>
          </p:cNvPr>
          <p:cNvSpPr/>
          <p:nvPr/>
        </p:nvSpPr>
        <p:spPr>
          <a:xfrm>
            <a:off x="544836" y="1615956"/>
            <a:ext cx="4187537" cy="180265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400" dirty="0"/>
          </a:p>
          <a:p>
            <a:pPr algn="ctr"/>
            <a:endParaRPr lang="en-ZA" sz="1400" dirty="0"/>
          </a:p>
          <a:p>
            <a:pPr algn="ctr"/>
            <a:endParaRPr lang="en-ZA" b="1" dirty="0"/>
          </a:p>
          <a:p>
            <a:pPr algn="ctr"/>
            <a:r>
              <a:rPr lang="en-ZA" b="1" dirty="0"/>
              <a:t>		          </a:t>
            </a:r>
            <a:r>
              <a:rPr lang="en-ZA" sz="2000" b="1" u="sng" dirty="0">
                <a:solidFill>
                  <a:schemeClr val="accent2"/>
                </a:solidFill>
              </a:rPr>
              <a:t>UPCOMING EVENTS</a:t>
            </a:r>
            <a:endParaRPr lang="en-ZA" b="1" u="sng" dirty="0">
              <a:solidFill>
                <a:schemeClr val="accent2"/>
              </a:solidFill>
            </a:endParaRPr>
          </a:p>
          <a:p>
            <a:pPr algn="ctr"/>
            <a:endParaRPr lang="en-ZA" dirty="0"/>
          </a:p>
          <a:p>
            <a:pPr algn="ctr"/>
            <a:r>
              <a:rPr lang="en-ZA" dirty="0"/>
              <a:t>			DHRS Writers	Workshop</a:t>
            </a:r>
          </a:p>
          <a:p>
            <a:pPr algn="ctr"/>
            <a:r>
              <a:rPr lang="en-ZA" dirty="0"/>
              <a:t>			10-12 December 2018</a:t>
            </a:r>
          </a:p>
          <a:p>
            <a:pPr algn="ctr"/>
            <a:endParaRPr lang="en-ZA" sz="1400" dirty="0"/>
          </a:p>
          <a:p>
            <a:pPr algn="ctr"/>
            <a:endParaRPr lang="en-ZA" sz="1400" dirty="0"/>
          </a:p>
          <a:p>
            <a:pPr algn="ctr"/>
            <a:endParaRPr lang="en-ZA" sz="1400" dirty="0"/>
          </a:p>
          <a:p>
            <a:pPr algn="ctr"/>
            <a:endParaRPr lang="en-ZA" sz="1400" dirty="0"/>
          </a:p>
        </p:txBody>
      </p:sp>
      <p:pic>
        <p:nvPicPr>
          <p:cNvPr id="2" name="Picture 1"/>
          <p:cNvPicPr>
            <a:picLocks noChangeAspect="1"/>
          </p:cNvPicPr>
          <p:nvPr/>
        </p:nvPicPr>
        <p:blipFill>
          <a:blip r:embed="rId4"/>
          <a:stretch>
            <a:fillRect/>
          </a:stretch>
        </p:blipFill>
        <p:spPr>
          <a:xfrm>
            <a:off x="730911" y="1819585"/>
            <a:ext cx="1279381" cy="1279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angle: Rounded Corners 1">
            <a:extLst>
              <a:ext uri="{FF2B5EF4-FFF2-40B4-BE49-F238E27FC236}">
                <a16:creationId xmlns:a16="http://schemas.microsoft.com/office/drawing/2014/main" id="{8305F00A-D4EA-4BC4-A179-EAA4DA7B4233}"/>
              </a:ext>
            </a:extLst>
          </p:cNvPr>
          <p:cNvSpPr/>
          <p:nvPr/>
        </p:nvSpPr>
        <p:spPr>
          <a:xfrm>
            <a:off x="1196389" y="3713132"/>
            <a:ext cx="2798664" cy="263739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t>Congratulations to </a:t>
            </a:r>
            <a:r>
              <a:rPr lang="en-ZA" sz="1200" b="1" dirty="0"/>
              <a:t>Ms Anri Human </a:t>
            </a:r>
            <a:r>
              <a:rPr lang="en-ZA" sz="1200" dirty="0"/>
              <a:t>(registered for PhD in Physiotherapy) and supervised by Prof Brenda Morrow and Prof Jennifer Jelsma who received </a:t>
            </a:r>
            <a:r>
              <a:rPr lang="en-ZA" sz="1200" b="1" dirty="0"/>
              <a:t>first prize</a:t>
            </a:r>
            <a:r>
              <a:rPr lang="en-ZA" sz="1200" dirty="0"/>
              <a:t> for her poster section on congenital/hereditary conditions at the</a:t>
            </a:r>
            <a:r>
              <a:rPr lang="en-GB" sz="1200" dirty="0"/>
              <a:t> International Congress on Neuromuscular Diseases (</a:t>
            </a:r>
            <a:r>
              <a:rPr lang="en-GB" sz="1200" dirty="0" err="1"/>
              <a:t>ICNMD</a:t>
            </a:r>
            <a:r>
              <a:rPr lang="en-GB" sz="1200" dirty="0"/>
              <a:t> 2018) in Vienna, Austria </a:t>
            </a:r>
            <a:r>
              <a:rPr lang="en-ZA" sz="1200" b="1" dirty="0"/>
              <a:t>!</a:t>
            </a:r>
            <a:endParaRPr lang="en-ZA" sz="1200" dirty="0"/>
          </a:p>
        </p:txBody>
      </p:sp>
    </p:spTree>
    <p:extLst>
      <p:ext uri="{BB962C8B-B14F-4D97-AF65-F5344CB8AC3E}">
        <p14:creationId xmlns:p14="http://schemas.microsoft.com/office/powerpoint/2010/main" val="204086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55B8DAA2-7430-45E9-9A4D-48DAB5F68F01}"/>
              </a:ext>
            </a:extLst>
          </p:cNvPr>
          <p:cNvGraphicFramePr>
            <a:graphicFrameLocks noGrp="1"/>
          </p:cNvGraphicFramePr>
          <p:nvPr>
            <p:ph idx="1"/>
            <p:extLst/>
          </p:nvPr>
        </p:nvGraphicFramePr>
        <p:xfrm>
          <a:off x="986589" y="1612232"/>
          <a:ext cx="9950115" cy="5194013"/>
        </p:xfrm>
        <a:graphic>
          <a:graphicData uri="http://schemas.openxmlformats.org/drawingml/2006/table">
            <a:tbl>
              <a:tblPr firstRow="1" firstCol="1" bandRow="1">
                <a:tableStyleId>{5C22544A-7EE6-4342-B048-85BDC9FD1C3A}</a:tableStyleId>
              </a:tblPr>
              <a:tblGrid>
                <a:gridCol w="3316337">
                  <a:extLst>
                    <a:ext uri="{9D8B030D-6E8A-4147-A177-3AD203B41FA5}">
                      <a16:colId xmlns:a16="http://schemas.microsoft.com/office/drawing/2014/main" val="2667881338"/>
                    </a:ext>
                  </a:extLst>
                </a:gridCol>
                <a:gridCol w="3316337">
                  <a:extLst>
                    <a:ext uri="{9D8B030D-6E8A-4147-A177-3AD203B41FA5}">
                      <a16:colId xmlns:a16="http://schemas.microsoft.com/office/drawing/2014/main" val="3501851612"/>
                    </a:ext>
                  </a:extLst>
                </a:gridCol>
                <a:gridCol w="3317441">
                  <a:extLst>
                    <a:ext uri="{9D8B030D-6E8A-4147-A177-3AD203B41FA5}">
                      <a16:colId xmlns:a16="http://schemas.microsoft.com/office/drawing/2014/main" val="2411011158"/>
                    </a:ext>
                  </a:extLst>
                </a:gridCol>
              </a:tblGrid>
              <a:tr h="170749">
                <a:tc>
                  <a:txBody>
                    <a:bodyPr/>
                    <a:lstStyle/>
                    <a:p>
                      <a:pPr>
                        <a:lnSpc>
                          <a:spcPct val="107000"/>
                        </a:lnSpc>
                        <a:spcAft>
                          <a:spcPts val="0"/>
                        </a:spcAft>
                      </a:pPr>
                      <a:r>
                        <a:rPr lang="en-ZA" sz="1400" dirty="0">
                          <a:effectLst/>
                        </a:rPr>
                        <a:t>SPEAKER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TOPIC</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PRESENTATION DATE</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431440622"/>
                  </a:ext>
                </a:extLst>
              </a:tr>
              <a:tr h="1228605">
                <a:tc>
                  <a:txBody>
                    <a:bodyPr/>
                    <a:lstStyle/>
                    <a:p>
                      <a:pPr>
                        <a:lnSpc>
                          <a:spcPct val="107000"/>
                        </a:lnSpc>
                        <a:spcAft>
                          <a:spcPts val="0"/>
                        </a:spcAft>
                      </a:pPr>
                      <a:r>
                        <a:rPr lang="en-ZA" sz="1400" dirty="0">
                          <a:effectLst/>
                        </a:rPr>
                        <a:t>Dr Lieselotte Corten (Physio)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“Characteristics, outcome and non-pharmacological management of children admitted with acute lower respiratory tract infections at Red Cross War Memorial Hospital."</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3 March 2018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2384056368"/>
                  </a:ext>
                </a:extLst>
              </a:tr>
              <a:tr h="522064">
                <a:tc>
                  <a:txBody>
                    <a:bodyPr/>
                    <a:lstStyle/>
                    <a:p>
                      <a:pPr>
                        <a:lnSpc>
                          <a:spcPct val="107000"/>
                        </a:lnSpc>
                        <a:spcAft>
                          <a:spcPts val="0"/>
                        </a:spcAft>
                      </a:pPr>
                      <a:r>
                        <a:rPr lang="en-GB" sz="1400">
                          <a:effectLst/>
                        </a:rPr>
                        <a:t>Dr Brian Watermeyer (DSD)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GB" sz="1400">
                          <a:effectLst/>
                        </a:rPr>
                        <a:t>“Disability, politics and loss; The psychological experience of contested identities”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GB" sz="1400">
                          <a:effectLst/>
                        </a:rPr>
                        <a:t>6 April 2018</a:t>
                      </a:r>
                      <a:endParaRPr lang="en-ZA" sz="1400">
                        <a:effectLst/>
                      </a:endParaRPr>
                    </a:p>
                    <a:p>
                      <a:pPr>
                        <a:lnSpc>
                          <a:spcPct val="107000"/>
                        </a:lnSpc>
                        <a:spcAft>
                          <a:spcPts val="0"/>
                        </a:spcAft>
                      </a:pPr>
                      <a:r>
                        <a:rPr lang="en-ZA"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2347340104"/>
                  </a:ext>
                </a:extLst>
              </a:tr>
              <a:tr h="1581874">
                <a:tc>
                  <a:txBody>
                    <a:bodyPr/>
                    <a:lstStyle/>
                    <a:p>
                      <a:pPr>
                        <a:lnSpc>
                          <a:spcPct val="107000"/>
                        </a:lnSpc>
                        <a:spcAft>
                          <a:spcPts val="0"/>
                        </a:spcAft>
                      </a:pPr>
                      <a:r>
                        <a:rPr lang="en-GB" sz="1400" dirty="0">
                          <a:effectLst/>
                        </a:rPr>
                        <a:t>Mrs Candice Hendricks (Physio)</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GB" sz="1400">
                          <a:effectLst/>
                        </a:rPr>
                        <a:t>“</a:t>
                      </a:r>
                      <a:r>
                        <a:rPr lang="en-ZA" sz="1400">
                          <a:effectLst/>
                        </a:rPr>
                        <a:t>The characteristics, functional impact, physical activity levels and health related quality of life in women with chronic musculoskeletal disease and chronic diseases attending a local community health centre in Cape Town”</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24 August 2018</a:t>
                      </a:r>
                    </a:p>
                    <a:p>
                      <a:pPr>
                        <a:lnSpc>
                          <a:spcPct val="107000"/>
                        </a:lnSpc>
                        <a:spcAft>
                          <a:spcPts val="0"/>
                        </a:spcAft>
                      </a:pPr>
                      <a:r>
                        <a:rPr lang="en-ZA" sz="1400">
                          <a:effectLst/>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3696256644"/>
                  </a:ext>
                </a:extLst>
              </a:tr>
              <a:tr h="349431">
                <a:tc>
                  <a:txBody>
                    <a:bodyPr/>
                    <a:lstStyle/>
                    <a:p>
                      <a:pPr>
                        <a:lnSpc>
                          <a:spcPct val="107000"/>
                        </a:lnSpc>
                        <a:spcAft>
                          <a:spcPts val="0"/>
                        </a:spcAft>
                      </a:pPr>
                      <a:r>
                        <a:rPr lang="en-ZA" sz="1400">
                          <a:effectLst/>
                        </a:rPr>
                        <a:t>Dr Michal Harty (CSD)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“Implementing Autism Interventions in South Africa"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14 September 2018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3907047187"/>
                  </a:ext>
                </a:extLst>
              </a:tr>
              <a:tr h="522064">
                <a:tc>
                  <a:txBody>
                    <a:bodyPr/>
                    <a:lstStyle/>
                    <a:p>
                      <a:pPr>
                        <a:lnSpc>
                          <a:spcPct val="107000"/>
                        </a:lnSpc>
                        <a:spcAft>
                          <a:spcPts val="0"/>
                        </a:spcAft>
                      </a:pPr>
                      <a:r>
                        <a:rPr lang="en-ZA" sz="1400">
                          <a:effectLst/>
                        </a:rPr>
                        <a:t>Professor Madie Duncan (OT)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“Participatory research: a strategy for disability inclusive development”</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5 October 2018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212264107"/>
                  </a:ext>
                </a:extLst>
              </a:tr>
              <a:tr h="522064">
                <a:tc>
                  <a:txBody>
                    <a:bodyPr/>
                    <a:lstStyle/>
                    <a:p>
                      <a:pPr>
                        <a:lnSpc>
                          <a:spcPct val="107000"/>
                        </a:lnSpc>
                        <a:spcAft>
                          <a:spcPts val="0"/>
                        </a:spcAft>
                      </a:pPr>
                      <a:r>
                        <a:rPr lang="en-ZA" sz="1400">
                          <a:effectLst/>
                        </a:rPr>
                        <a:t>Professor Dele Amosun (Physio)</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a:effectLst/>
                        </a:rPr>
                        <a:t>“National Development Plan: Strategies to Reduce Life Expectancy in South Africa”</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tc>
                  <a:txBody>
                    <a:bodyPr/>
                    <a:lstStyle/>
                    <a:p>
                      <a:pPr>
                        <a:lnSpc>
                          <a:spcPct val="107000"/>
                        </a:lnSpc>
                        <a:spcAft>
                          <a:spcPts val="0"/>
                        </a:spcAft>
                      </a:pPr>
                      <a:r>
                        <a:rPr lang="en-ZA" sz="1400" dirty="0">
                          <a:effectLst/>
                        </a:rPr>
                        <a:t>19 October 2018</a:t>
                      </a:r>
                    </a:p>
                    <a:p>
                      <a:pPr>
                        <a:lnSpc>
                          <a:spcPct val="107000"/>
                        </a:lnSpc>
                        <a:spcAft>
                          <a:spcPts val="0"/>
                        </a:spcAft>
                      </a:pPr>
                      <a:r>
                        <a:rPr lang="en-ZA" sz="1400" dirty="0">
                          <a:effectLst/>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2327" marR="62327" marT="0" marB="0"/>
                </a:tc>
                <a:extLst>
                  <a:ext uri="{0D108BD9-81ED-4DB2-BD59-A6C34878D82A}">
                    <a16:rowId xmlns:a16="http://schemas.microsoft.com/office/drawing/2014/main" val="1982354126"/>
                  </a:ext>
                </a:extLst>
              </a:tr>
            </a:tbl>
          </a:graphicData>
        </a:graphic>
      </p:graphicFrame>
      <p:sp>
        <p:nvSpPr>
          <p:cNvPr id="5" name="Text Box 11">
            <a:extLst>
              <a:ext uri="{FF2B5EF4-FFF2-40B4-BE49-F238E27FC236}">
                <a16:creationId xmlns:a16="http://schemas.microsoft.com/office/drawing/2014/main" id="{A2AD9E5B-6033-4E89-A075-794B2EBAA3F8}"/>
              </a:ext>
            </a:extLst>
          </p:cNvPr>
          <p:cNvSpPr txBox="1">
            <a:spLocks noGrp="1"/>
          </p:cNvSpPr>
          <p:nvPr>
            <p:ph type="title"/>
          </p:nvPr>
        </p:nvSpPr>
        <p:spPr>
          <a:xfrm>
            <a:off x="0" y="-11446"/>
            <a:ext cx="9063990" cy="1354282"/>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3200" dirty="0">
                <a:solidFill>
                  <a:srgbClr val="002060"/>
                </a:solidFill>
                <a:latin typeface="Century Gothic" panose="020B0502020202020204" pitchFamily="34" charset="0"/>
                <a:ea typeface="Times" panose="02020603050405020304" pitchFamily="18" charset="0"/>
                <a:cs typeface="Times New Roman" panose="02020603050405020304" pitchFamily="18" charset="0"/>
              </a:rPr>
              <a:t>          MID-DAY SEMINAR PRESENTATIONS</a:t>
            </a:r>
            <a:endParaRPr lang="en-ZA" sz="18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731D84D-7A16-4B5D-820E-738859970D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990" y="-11446"/>
            <a:ext cx="3128010" cy="1354282"/>
          </a:xfrm>
          <a:prstGeom prst="rect">
            <a:avLst/>
          </a:prstGeom>
        </p:spPr>
      </p:pic>
      <p:pic>
        <p:nvPicPr>
          <p:cNvPr id="7" name="Picture 6">
            <a:extLst>
              <a:ext uri="{FF2B5EF4-FFF2-40B4-BE49-F238E27FC236}">
                <a16:creationId xmlns:a16="http://schemas.microsoft.com/office/drawing/2014/main" id="{852234CD-6922-4074-870F-2DC9FEC57600}"/>
              </a:ext>
            </a:extLst>
          </p:cNvPr>
          <p:cNvPicPr>
            <a:picLocks noChangeAspect="1"/>
          </p:cNvPicPr>
          <p:nvPr/>
        </p:nvPicPr>
        <p:blipFill>
          <a:blip r:embed="rId3"/>
          <a:stretch>
            <a:fillRect/>
          </a:stretch>
        </p:blipFill>
        <p:spPr>
          <a:xfrm>
            <a:off x="225911" y="199120"/>
            <a:ext cx="970478" cy="933150"/>
          </a:xfrm>
          <a:prstGeom prst="rect">
            <a:avLst/>
          </a:prstGeom>
        </p:spPr>
      </p:pic>
    </p:spTree>
    <p:extLst>
      <p:ext uri="{BB962C8B-B14F-4D97-AF65-F5344CB8AC3E}">
        <p14:creationId xmlns:p14="http://schemas.microsoft.com/office/powerpoint/2010/main" val="684280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649BF5-92DA-4E1F-877C-ABD3383273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990" y="-1"/>
            <a:ext cx="3128010" cy="1325562"/>
          </a:xfrm>
          <a:prstGeom prst="rect">
            <a:avLst/>
          </a:prstGeom>
        </p:spPr>
      </p:pic>
      <p:sp>
        <p:nvSpPr>
          <p:cNvPr id="4" name="Text Box 10">
            <a:extLst>
              <a:ext uri="{FF2B5EF4-FFF2-40B4-BE49-F238E27FC236}">
                <a16:creationId xmlns:a16="http://schemas.microsoft.com/office/drawing/2014/main" id="{16E4E539-6BE0-4AC1-BDD8-10671190149B}"/>
              </a:ext>
            </a:extLst>
          </p:cNvPr>
          <p:cNvSpPr txBox="1">
            <a:spLocks noGrp="1"/>
          </p:cNvSpPr>
          <p:nvPr>
            <p:ph type="title"/>
          </p:nvPr>
        </p:nvSpPr>
        <p:spPr>
          <a:xfrm>
            <a:off x="0" y="0"/>
            <a:ext cx="9063990" cy="1325563"/>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	DHRS Reception</a:t>
            </a:r>
            <a:endParaRPr lang="en-ZA" sz="40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pt-BR" sz="11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endParaRPr lang="en-ZA" sz="1200" dirty="0">
              <a:effectLst/>
              <a:latin typeface="Times" panose="02020603050405020304" pitchFamily="18" charset="0"/>
              <a:ea typeface="Times"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B5122FAC-A2FA-4294-A163-2848D48151FD}"/>
              </a:ext>
            </a:extLst>
          </p:cNvPr>
          <p:cNvPicPr>
            <a:picLocks noChangeAspect="1"/>
          </p:cNvPicPr>
          <p:nvPr/>
        </p:nvPicPr>
        <p:blipFill>
          <a:blip r:embed="rId3"/>
          <a:stretch>
            <a:fillRect/>
          </a:stretch>
        </p:blipFill>
        <p:spPr>
          <a:xfrm>
            <a:off x="225912" y="196205"/>
            <a:ext cx="970478" cy="933150"/>
          </a:xfrm>
          <a:prstGeom prst="rect">
            <a:avLst/>
          </a:prstGeom>
        </p:spPr>
      </p:pic>
      <p:pic>
        <p:nvPicPr>
          <p:cNvPr id="3074" name="Picture 2" descr="fb89a691-9d3f-439e-8dce-09fdc5779aa9@eurprd03">
            <a:extLst>
              <a:ext uri="{FF2B5EF4-FFF2-40B4-BE49-F238E27FC236}">
                <a16:creationId xmlns:a16="http://schemas.microsoft.com/office/drawing/2014/main" id="{5D9744DB-5D77-44C8-BEE4-15ABB92E2A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374907" y="2040907"/>
            <a:ext cx="5505249" cy="412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81670e48-be0c-49e1-8dcc-f42dd57e3711@eurprd03">
            <a:extLst>
              <a:ext uri="{FF2B5EF4-FFF2-40B4-BE49-F238E27FC236}">
                <a16:creationId xmlns:a16="http://schemas.microsoft.com/office/drawing/2014/main" id="{0EE5968C-F982-4182-AFD6-31129021C4B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92" r="22276" b="12392"/>
          <a:stretch/>
        </p:blipFill>
        <p:spPr bwMode="auto">
          <a:xfrm>
            <a:off x="0" y="1346586"/>
            <a:ext cx="8063063" cy="551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171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3B4F1D8-E55B-4196-8317-18D08208CADA}"/>
              </a:ext>
            </a:extLst>
          </p:cNvPr>
          <p:cNvSpPr>
            <a:spLocks noGrp="1"/>
          </p:cNvSpPr>
          <p:nvPr>
            <p:ph type="title"/>
          </p:nvPr>
        </p:nvSpPr>
        <p:spPr>
          <a:xfrm>
            <a:off x="0" y="1"/>
            <a:ext cx="9063990" cy="1325563"/>
          </a:xfrm>
          <a:solidFill>
            <a:schemeClr val="tx1"/>
          </a:solidFill>
        </p:spPr>
        <p:txBody>
          <a:bodyPr>
            <a:normAutofit/>
          </a:bodyPr>
          <a:lstStyle/>
          <a:p>
            <a:pPr algn="ctr"/>
            <a:r>
              <a:rPr lang="en-ZA" sz="4400" dirty="0">
                <a:solidFill>
                  <a:srgbClr val="002060"/>
                </a:solidFill>
              </a:rPr>
              <a:t>        </a:t>
            </a:r>
            <a:r>
              <a:rPr lang="en-ZA" sz="4000" dirty="0">
                <a:solidFill>
                  <a:srgbClr val="002060"/>
                </a:solidFill>
              </a:rPr>
              <a:t>DHRS Launch of New Logo</a:t>
            </a:r>
            <a:endParaRPr lang="en-ZA" sz="4400" dirty="0">
              <a:solidFill>
                <a:srgbClr val="002060"/>
              </a:solidFill>
            </a:endParaRPr>
          </a:p>
        </p:txBody>
      </p:sp>
      <p:grpSp>
        <p:nvGrpSpPr>
          <p:cNvPr id="6" name="Group 5">
            <a:extLst>
              <a:ext uri="{FF2B5EF4-FFF2-40B4-BE49-F238E27FC236}">
                <a16:creationId xmlns:a16="http://schemas.microsoft.com/office/drawing/2014/main" id="{E878B08D-1510-4A40-859C-D2576FCF7F1C}"/>
              </a:ext>
            </a:extLst>
          </p:cNvPr>
          <p:cNvGrpSpPr>
            <a:grpSpLocks/>
          </p:cNvGrpSpPr>
          <p:nvPr/>
        </p:nvGrpSpPr>
        <p:grpSpPr bwMode="auto">
          <a:xfrm>
            <a:off x="4508464" y="2943917"/>
            <a:ext cx="2109398" cy="2189896"/>
            <a:chOff x="223" y="0"/>
            <a:chExt cx="1329" cy="1395"/>
          </a:xfrm>
        </p:grpSpPr>
        <p:grpSp>
          <p:nvGrpSpPr>
            <p:cNvPr id="7" name="Group 6">
              <a:extLst>
                <a:ext uri="{FF2B5EF4-FFF2-40B4-BE49-F238E27FC236}">
                  <a16:creationId xmlns:a16="http://schemas.microsoft.com/office/drawing/2014/main" id="{1DCADC96-42A1-4323-9706-117508295584}"/>
                </a:ext>
              </a:extLst>
            </p:cNvPr>
            <p:cNvGrpSpPr>
              <a:grpSpLocks/>
            </p:cNvGrpSpPr>
            <p:nvPr/>
          </p:nvGrpSpPr>
          <p:grpSpPr bwMode="auto">
            <a:xfrm>
              <a:off x="912" y="291"/>
              <a:ext cx="446" cy="877"/>
              <a:chOff x="912" y="291"/>
              <a:chExt cx="446" cy="877"/>
            </a:xfrm>
          </p:grpSpPr>
          <p:sp>
            <p:nvSpPr>
              <p:cNvPr id="17" name="Freeform 7">
                <a:extLst>
                  <a:ext uri="{FF2B5EF4-FFF2-40B4-BE49-F238E27FC236}">
                    <a16:creationId xmlns:a16="http://schemas.microsoft.com/office/drawing/2014/main" id="{5D81AA52-9032-4537-A1A3-CBA872B025E9}"/>
                  </a:ext>
                </a:extLst>
              </p:cNvPr>
              <p:cNvSpPr>
                <a:spLocks/>
              </p:cNvSpPr>
              <p:nvPr/>
            </p:nvSpPr>
            <p:spPr bwMode="auto">
              <a:xfrm>
                <a:off x="912" y="291"/>
                <a:ext cx="446" cy="877"/>
              </a:xfrm>
              <a:custGeom>
                <a:avLst/>
                <a:gdLst>
                  <a:gd name="T0" fmla="*/ 174 w 446"/>
                  <a:gd name="T1" fmla="*/ 226 h 877"/>
                  <a:gd name="T2" fmla="*/ 159 w 446"/>
                  <a:gd name="T3" fmla="*/ 226 h 877"/>
                  <a:gd name="T4" fmla="*/ 146 w 446"/>
                  <a:gd name="T5" fmla="*/ 237 h 877"/>
                  <a:gd name="T6" fmla="*/ 54 w 446"/>
                  <a:gd name="T7" fmla="*/ 409 h 877"/>
                  <a:gd name="T8" fmla="*/ 31 w 446"/>
                  <a:gd name="T9" fmla="*/ 454 h 877"/>
                  <a:gd name="T10" fmla="*/ 14 w 446"/>
                  <a:gd name="T11" fmla="*/ 502 h 877"/>
                  <a:gd name="T12" fmla="*/ 3 w 446"/>
                  <a:gd name="T13" fmla="*/ 552 h 877"/>
                  <a:gd name="T14" fmla="*/ 0 w 446"/>
                  <a:gd name="T15" fmla="*/ 603 h 877"/>
                  <a:gd name="T16" fmla="*/ 0 w 446"/>
                  <a:gd name="T17" fmla="*/ 876 h 877"/>
                  <a:gd name="T18" fmla="*/ 60 w 446"/>
                  <a:gd name="T19" fmla="*/ 835 h 877"/>
                  <a:gd name="T20" fmla="*/ 116 w 446"/>
                  <a:gd name="T21" fmla="*/ 789 h 877"/>
                  <a:gd name="T22" fmla="*/ 169 w 446"/>
                  <a:gd name="T23" fmla="*/ 740 h 877"/>
                  <a:gd name="T24" fmla="*/ 218 w 446"/>
                  <a:gd name="T25" fmla="*/ 686 h 877"/>
                  <a:gd name="T26" fmla="*/ 263 w 446"/>
                  <a:gd name="T27" fmla="*/ 629 h 877"/>
                  <a:gd name="T28" fmla="*/ 304 w 446"/>
                  <a:gd name="T29" fmla="*/ 569 h 877"/>
                  <a:gd name="T30" fmla="*/ 340 w 446"/>
                  <a:gd name="T31" fmla="*/ 505 h 877"/>
                  <a:gd name="T32" fmla="*/ 344 w 446"/>
                  <a:gd name="T33" fmla="*/ 495 h 877"/>
                  <a:gd name="T34" fmla="*/ 166 w 446"/>
                  <a:gd name="T35" fmla="*/ 495 h 877"/>
                  <a:gd name="T36" fmla="*/ 192 w 446"/>
                  <a:gd name="T37" fmla="*/ 250 h 877"/>
                  <a:gd name="T38" fmla="*/ 187 w 446"/>
                  <a:gd name="T39" fmla="*/ 234 h 877"/>
                  <a:gd name="T40" fmla="*/ 174 w 446"/>
                  <a:gd name="T41" fmla="*/ 2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6" h="877">
                    <a:moveTo>
                      <a:pt x="174" y="226"/>
                    </a:moveTo>
                    <a:lnTo>
                      <a:pt x="159" y="226"/>
                    </a:lnTo>
                    <a:lnTo>
                      <a:pt x="146" y="237"/>
                    </a:lnTo>
                    <a:lnTo>
                      <a:pt x="54" y="409"/>
                    </a:lnTo>
                    <a:lnTo>
                      <a:pt x="31" y="454"/>
                    </a:lnTo>
                    <a:lnTo>
                      <a:pt x="14" y="502"/>
                    </a:lnTo>
                    <a:lnTo>
                      <a:pt x="3" y="552"/>
                    </a:lnTo>
                    <a:lnTo>
                      <a:pt x="0" y="603"/>
                    </a:lnTo>
                    <a:lnTo>
                      <a:pt x="0" y="876"/>
                    </a:lnTo>
                    <a:lnTo>
                      <a:pt x="60" y="835"/>
                    </a:lnTo>
                    <a:lnTo>
                      <a:pt x="116" y="789"/>
                    </a:lnTo>
                    <a:lnTo>
                      <a:pt x="169" y="740"/>
                    </a:lnTo>
                    <a:lnTo>
                      <a:pt x="218" y="686"/>
                    </a:lnTo>
                    <a:lnTo>
                      <a:pt x="263" y="629"/>
                    </a:lnTo>
                    <a:lnTo>
                      <a:pt x="304" y="569"/>
                    </a:lnTo>
                    <a:lnTo>
                      <a:pt x="340" y="505"/>
                    </a:lnTo>
                    <a:lnTo>
                      <a:pt x="344" y="495"/>
                    </a:lnTo>
                    <a:lnTo>
                      <a:pt x="166" y="495"/>
                    </a:lnTo>
                    <a:lnTo>
                      <a:pt x="192" y="250"/>
                    </a:lnTo>
                    <a:lnTo>
                      <a:pt x="187" y="234"/>
                    </a:lnTo>
                    <a:lnTo>
                      <a:pt x="174" y="226"/>
                    </a:lnTo>
                    <a:close/>
                  </a:path>
                </a:pathLst>
              </a:custGeom>
              <a:solidFill>
                <a:srgbClr val="0038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8" name="Freeform 8">
                <a:extLst>
                  <a:ext uri="{FF2B5EF4-FFF2-40B4-BE49-F238E27FC236}">
                    <a16:creationId xmlns:a16="http://schemas.microsoft.com/office/drawing/2014/main" id="{180EB99F-4FAB-4129-A022-A8276E3F43DE}"/>
                  </a:ext>
                </a:extLst>
              </p:cNvPr>
              <p:cNvSpPr>
                <a:spLocks/>
              </p:cNvSpPr>
              <p:nvPr/>
            </p:nvSpPr>
            <p:spPr bwMode="auto">
              <a:xfrm>
                <a:off x="912" y="291"/>
                <a:ext cx="446" cy="877"/>
              </a:xfrm>
              <a:custGeom>
                <a:avLst/>
                <a:gdLst>
                  <a:gd name="T0" fmla="*/ 442 w 446"/>
                  <a:gd name="T1" fmla="*/ 0 h 877"/>
                  <a:gd name="T2" fmla="*/ 410 w 446"/>
                  <a:gd name="T3" fmla="*/ 5 h 877"/>
                  <a:gd name="T4" fmla="*/ 382 w 446"/>
                  <a:gd name="T5" fmla="*/ 22 h 877"/>
                  <a:gd name="T6" fmla="*/ 362 w 446"/>
                  <a:gd name="T7" fmla="*/ 46 h 877"/>
                  <a:gd name="T8" fmla="*/ 352 w 446"/>
                  <a:gd name="T9" fmla="*/ 77 h 877"/>
                  <a:gd name="T10" fmla="*/ 308 w 446"/>
                  <a:gd name="T11" fmla="*/ 243 h 877"/>
                  <a:gd name="T12" fmla="*/ 246 w 446"/>
                  <a:gd name="T13" fmla="*/ 375 h 877"/>
                  <a:gd name="T14" fmla="*/ 190 w 446"/>
                  <a:gd name="T15" fmla="*/ 463 h 877"/>
                  <a:gd name="T16" fmla="*/ 166 w 446"/>
                  <a:gd name="T17" fmla="*/ 495 h 877"/>
                  <a:gd name="T18" fmla="*/ 344 w 446"/>
                  <a:gd name="T19" fmla="*/ 495 h 877"/>
                  <a:gd name="T20" fmla="*/ 371 w 446"/>
                  <a:gd name="T21" fmla="*/ 438 h 877"/>
                  <a:gd name="T22" fmla="*/ 397 w 446"/>
                  <a:gd name="T23" fmla="*/ 369 h 877"/>
                  <a:gd name="T24" fmla="*/ 417 w 446"/>
                  <a:gd name="T25" fmla="*/ 297 h 877"/>
                  <a:gd name="T26" fmla="*/ 432 w 446"/>
                  <a:gd name="T27" fmla="*/ 224 h 877"/>
                  <a:gd name="T28" fmla="*/ 441 w 446"/>
                  <a:gd name="T29" fmla="*/ 148 h 877"/>
                  <a:gd name="T30" fmla="*/ 445 w 446"/>
                  <a:gd name="T31" fmla="*/ 70 h 877"/>
                  <a:gd name="T32" fmla="*/ 444 w 446"/>
                  <a:gd name="T33" fmla="*/ 52 h 877"/>
                  <a:gd name="T34" fmla="*/ 444 w 446"/>
                  <a:gd name="T35" fmla="*/ 35 h 877"/>
                  <a:gd name="T36" fmla="*/ 443 w 446"/>
                  <a:gd name="T37" fmla="*/ 17 h 877"/>
                  <a:gd name="T38" fmla="*/ 442 w 446"/>
                  <a:gd name="T39"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6" h="877">
                    <a:moveTo>
                      <a:pt x="442" y="0"/>
                    </a:moveTo>
                    <a:lnTo>
                      <a:pt x="410" y="5"/>
                    </a:lnTo>
                    <a:lnTo>
                      <a:pt x="382" y="22"/>
                    </a:lnTo>
                    <a:lnTo>
                      <a:pt x="362" y="46"/>
                    </a:lnTo>
                    <a:lnTo>
                      <a:pt x="352" y="77"/>
                    </a:lnTo>
                    <a:lnTo>
                      <a:pt x="308" y="243"/>
                    </a:lnTo>
                    <a:lnTo>
                      <a:pt x="246" y="375"/>
                    </a:lnTo>
                    <a:lnTo>
                      <a:pt x="190" y="463"/>
                    </a:lnTo>
                    <a:lnTo>
                      <a:pt x="166" y="495"/>
                    </a:lnTo>
                    <a:lnTo>
                      <a:pt x="344" y="495"/>
                    </a:lnTo>
                    <a:lnTo>
                      <a:pt x="371" y="438"/>
                    </a:lnTo>
                    <a:lnTo>
                      <a:pt x="397" y="369"/>
                    </a:lnTo>
                    <a:lnTo>
                      <a:pt x="417" y="297"/>
                    </a:lnTo>
                    <a:lnTo>
                      <a:pt x="432" y="224"/>
                    </a:lnTo>
                    <a:lnTo>
                      <a:pt x="441" y="148"/>
                    </a:lnTo>
                    <a:lnTo>
                      <a:pt x="445" y="70"/>
                    </a:lnTo>
                    <a:lnTo>
                      <a:pt x="444" y="52"/>
                    </a:lnTo>
                    <a:lnTo>
                      <a:pt x="444" y="35"/>
                    </a:lnTo>
                    <a:lnTo>
                      <a:pt x="443" y="17"/>
                    </a:lnTo>
                    <a:lnTo>
                      <a:pt x="442" y="0"/>
                    </a:lnTo>
                    <a:close/>
                  </a:path>
                </a:pathLst>
              </a:custGeom>
              <a:solidFill>
                <a:srgbClr val="0038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8" name="Group 7">
              <a:extLst>
                <a:ext uri="{FF2B5EF4-FFF2-40B4-BE49-F238E27FC236}">
                  <a16:creationId xmlns:a16="http://schemas.microsoft.com/office/drawing/2014/main" id="{5E9427E5-5458-4DC6-B7FC-4CA3D3B86978}"/>
                </a:ext>
              </a:extLst>
            </p:cNvPr>
            <p:cNvGrpSpPr>
              <a:grpSpLocks/>
            </p:cNvGrpSpPr>
            <p:nvPr/>
          </p:nvGrpSpPr>
          <p:grpSpPr bwMode="auto">
            <a:xfrm>
              <a:off x="417" y="291"/>
              <a:ext cx="446" cy="877"/>
              <a:chOff x="417" y="291"/>
              <a:chExt cx="446" cy="877"/>
            </a:xfrm>
          </p:grpSpPr>
          <p:sp>
            <p:nvSpPr>
              <p:cNvPr id="15" name="Freeform 10">
                <a:extLst>
                  <a:ext uri="{FF2B5EF4-FFF2-40B4-BE49-F238E27FC236}">
                    <a16:creationId xmlns:a16="http://schemas.microsoft.com/office/drawing/2014/main" id="{43605EFF-D839-400C-9614-E4A7B858953C}"/>
                  </a:ext>
                </a:extLst>
              </p:cNvPr>
              <p:cNvSpPr>
                <a:spLocks/>
              </p:cNvSpPr>
              <p:nvPr/>
            </p:nvSpPr>
            <p:spPr bwMode="auto">
              <a:xfrm>
                <a:off x="417" y="291"/>
                <a:ext cx="446" cy="877"/>
              </a:xfrm>
              <a:custGeom>
                <a:avLst/>
                <a:gdLst>
                  <a:gd name="T0" fmla="*/ 2 w 446"/>
                  <a:gd name="T1" fmla="*/ 0 h 877"/>
                  <a:gd name="T2" fmla="*/ 1 w 446"/>
                  <a:gd name="T3" fmla="*/ 17 h 877"/>
                  <a:gd name="T4" fmla="*/ 0 w 446"/>
                  <a:gd name="T5" fmla="*/ 35 h 877"/>
                  <a:gd name="T6" fmla="*/ 0 w 446"/>
                  <a:gd name="T7" fmla="*/ 52 h 877"/>
                  <a:gd name="T8" fmla="*/ 0 w 446"/>
                  <a:gd name="T9" fmla="*/ 70 h 877"/>
                  <a:gd name="T10" fmla="*/ 3 w 446"/>
                  <a:gd name="T11" fmla="*/ 148 h 877"/>
                  <a:gd name="T12" fmla="*/ 12 w 446"/>
                  <a:gd name="T13" fmla="*/ 224 h 877"/>
                  <a:gd name="T14" fmla="*/ 27 w 446"/>
                  <a:gd name="T15" fmla="*/ 297 h 877"/>
                  <a:gd name="T16" fmla="*/ 47 w 446"/>
                  <a:gd name="T17" fmla="*/ 369 h 877"/>
                  <a:gd name="T18" fmla="*/ 73 w 446"/>
                  <a:gd name="T19" fmla="*/ 438 h 877"/>
                  <a:gd name="T20" fmla="*/ 104 w 446"/>
                  <a:gd name="T21" fmla="*/ 505 h 877"/>
                  <a:gd name="T22" fmla="*/ 140 w 446"/>
                  <a:gd name="T23" fmla="*/ 569 h 877"/>
                  <a:gd name="T24" fmla="*/ 181 w 446"/>
                  <a:gd name="T25" fmla="*/ 629 h 877"/>
                  <a:gd name="T26" fmla="*/ 226 w 446"/>
                  <a:gd name="T27" fmla="*/ 686 h 877"/>
                  <a:gd name="T28" fmla="*/ 275 w 446"/>
                  <a:gd name="T29" fmla="*/ 740 h 877"/>
                  <a:gd name="T30" fmla="*/ 328 w 446"/>
                  <a:gd name="T31" fmla="*/ 789 h 877"/>
                  <a:gd name="T32" fmla="*/ 384 w 446"/>
                  <a:gd name="T33" fmla="*/ 835 h 877"/>
                  <a:gd name="T34" fmla="*/ 445 w 446"/>
                  <a:gd name="T35" fmla="*/ 876 h 877"/>
                  <a:gd name="T36" fmla="*/ 445 w 446"/>
                  <a:gd name="T37" fmla="*/ 603 h 877"/>
                  <a:gd name="T38" fmla="*/ 441 w 446"/>
                  <a:gd name="T39" fmla="*/ 552 h 877"/>
                  <a:gd name="T40" fmla="*/ 431 w 446"/>
                  <a:gd name="T41" fmla="*/ 502 h 877"/>
                  <a:gd name="T42" fmla="*/ 428 w 446"/>
                  <a:gd name="T43" fmla="*/ 495 h 877"/>
                  <a:gd name="T44" fmla="*/ 278 w 446"/>
                  <a:gd name="T45" fmla="*/ 495 h 877"/>
                  <a:gd name="T46" fmla="*/ 254 w 446"/>
                  <a:gd name="T47" fmla="*/ 463 h 877"/>
                  <a:gd name="T48" fmla="*/ 198 w 446"/>
                  <a:gd name="T49" fmla="*/ 375 h 877"/>
                  <a:gd name="T50" fmla="*/ 136 w 446"/>
                  <a:gd name="T51" fmla="*/ 243 h 877"/>
                  <a:gd name="T52" fmla="*/ 92 w 446"/>
                  <a:gd name="T53" fmla="*/ 77 h 877"/>
                  <a:gd name="T54" fmla="*/ 82 w 446"/>
                  <a:gd name="T55" fmla="*/ 46 h 877"/>
                  <a:gd name="T56" fmla="*/ 62 w 446"/>
                  <a:gd name="T57" fmla="*/ 22 h 877"/>
                  <a:gd name="T58" fmla="*/ 34 w 446"/>
                  <a:gd name="T59" fmla="*/ 5 h 877"/>
                  <a:gd name="T60" fmla="*/ 2 w 446"/>
                  <a:gd name="T61" fmla="*/ 0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6" h="877">
                    <a:moveTo>
                      <a:pt x="2" y="0"/>
                    </a:moveTo>
                    <a:lnTo>
                      <a:pt x="1" y="17"/>
                    </a:lnTo>
                    <a:lnTo>
                      <a:pt x="0" y="35"/>
                    </a:lnTo>
                    <a:lnTo>
                      <a:pt x="0" y="52"/>
                    </a:lnTo>
                    <a:lnTo>
                      <a:pt x="0" y="70"/>
                    </a:lnTo>
                    <a:lnTo>
                      <a:pt x="3" y="148"/>
                    </a:lnTo>
                    <a:lnTo>
                      <a:pt x="12" y="224"/>
                    </a:lnTo>
                    <a:lnTo>
                      <a:pt x="27" y="297"/>
                    </a:lnTo>
                    <a:lnTo>
                      <a:pt x="47" y="369"/>
                    </a:lnTo>
                    <a:lnTo>
                      <a:pt x="73" y="438"/>
                    </a:lnTo>
                    <a:lnTo>
                      <a:pt x="104" y="505"/>
                    </a:lnTo>
                    <a:lnTo>
                      <a:pt x="140" y="569"/>
                    </a:lnTo>
                    <a:lnTo>
                      <a:pt x="181" y="629"/>
                    </a:lnTo>
                    <a:lnTo>
                      <a:pt x="226" y="686"/>
                    </a:lnTo>
                    <a:lnTo>
                      <a:pt x="275" y="740"/>
                    </a:lnTo>
                    <a:lnTo>
                      <a:pt x="328" y="789"/>
                    </a:lnTo>
                    <a:lnTo>
                      <a:pt x="384" y="835"/>
                    </a:lnTo>
                    <a:lnTo>
                      <a:pt x="445" y="876"/>
                    </a:lnTo>
                    <a:lnTo>
                      <a:pt x="445" y="603"/>
                    </a:lnTo>
                    <a:lnTo>
                      <a:pt x="441" y="552"/>
                    </a:lnTo>
                    <a:lnTo>
                      <a:pt x="431" y="502"/>
                    </a:lnTo>
                    <a:lnTo>
                      <a:pt x="428" y="495"/>
                    </a:lnTo>
                    <a:lnTo>
                      <a:pt x="278" y="495"/>
                    </a:lnTo>
                    <a:lnTo>
                      <a:pt x="254" y="463"/>
                    </a:lnTo>
                    <a:lnTo>
                      <a:pt x="198" y="375"/>
                    </a:lnTo>
                    <a:lnTo>
                      <a:pt x="136" y="243"/>
                    </a:lnTo>
                    <a:lnTo>
                      <a:pt x="92" y="77"/>
                    </a:lnTo>
                    <a:lnTo>
                      <a:pt x="82" y="46"/>
                    </a:lnTo>
                    <a:lnTo>
                      <a:pt x="62" y="22"/>
                    </a:lnTo>
                    <a:lnTo>
                      <a:pt x="34" y="5"/>
                    </a:lnTo>
                    <a:lnTo>
                      <a:pt x="2" y="0"/>
                    </a:lnTo>
                    <a:close/>
                  </a:path>
                </a:pathLst>
              </a:custGeom>
              <a:solidFill>
                <a:srgbClr val="0038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6" name="Freeform 11">
                <a:extLst>
                  <a:ext uri="{FF2B5EF4-FFF2-40B4-BE49-F238E27FC236}">
                    <a16:creationId xmlns:a16="http://schemas.microsoft.com/office/drawing/2014/main" id="{1A523191-EB57-4EAF-9BB2-76A4D65E3731}"/>
                  </a:ext>
                </a:extLst>
              </p:cNvPr>
              <p:cNvSpPr>
                <a:spLocks/>
              </p:cNvSpPr>
              <p:nvPr/>
            </p:nvSpPr>
            <p:spPr bwMode="auto">
              <a:xfrm>
                <a:off x="417" y="291"/>
                <a:ext cx="446" cy="877"/>
              </a:xfrm>
              <a:custGeom>
                <a:avLst/>
                <a:gdLst>
                  <a:gd name="T0" fmla="*/ 270 w 446"/>
                  <a:gd name="T1" fmla="*/ 226 h 877"/>
                  <a:gd name="T2" fmla="*/ 257 w 446"/>
                  <a:gd name="T3" fmla="*/ 234 h 877"/>
                  <a:gd name="T4" fmla="*/ 252 w 446"/>
                  <a:gd name="T5" fmla="*/ 250 h 877"/>
                  <a:gd name="T6" fmla="*/ 278 w 446"/>
                  <a:gd name="T7" fmla="*/ 495 h 877"/>
                  <a:gd name="T8" fmla="*/ 428 w 446"/>
                  <a:gd name="T9" fmla="*/ 495 h 877"/>
                  <a:gd name="T10" fmla="*/ 413 w 446"/>
                  <a:gd name="T11" fmla="*/ 454 h 877"/>
                  <a:gd name="T12" fmla="*/ 390 w 446"/>
                  <a:gd name="T13" fmla="*/ 409 h 877"/>
                  <a:gd name="T14" fmla="*/ 298 w 446"/>
                  <a:gd name="T15" fmla="*/ 237 h 877"/>
                  <a:gd name="T16" fmla="*/ 285 w 446"/>
                  <a:gd name="T17" fmla="*/ 226 h 877"/>
                  <a:gd name="T18" fmla="*/ 270 w 446"/>
                  <a:gd name="T19" fmla="*/ 2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877">
                    <a:moveTo>
                      <a:pt x="270" y="226"/>
                    </a:moveTo>
                    <a:lnTo>
                      <a:pt x="257" y="234"/>
                    </a:lnTo>
                    <a:lnTo>
                      <a:pt x="252" y="250"/>
                    </a:lnTo>
                    <a:lnTo>
                      <a:pt x="278" y="495"/>
                    </a:lnTo>
                    <a:lnTo>
                      <a:pt x="428" y="495"/>
                    </a:lnTo>
                    <a:lnTo>
                      <a:pt x="413" y="454"/>
                    </a:lnTo>
                    <a:lnTo>
                      <a:pt x="390" y="409"/>
                    </a:lnTo>
                    <a:lnTo>
                      <a:pt x="298" y="237"/>
                    </a:lnTo>
                    <a:lnTo>
                      <a:pt x="285" y="226"/>
                    </a:lnTo>
                    <a:lnTo>
                      <a:pt x="270" y="226"/>
                    </a:lnTo>
                    <a:close/>
                  </a:path>
                </a:pathLst>
              </a:custGeom>
              <a:solidFill>
                <a:srgbClr val="00386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9" name="Group 8">
              <a:extLst>
                <a:ext uri="{FF2B5EF4-FFF2-40B4-BE49-F238E27FC236}">
                  <a16:creationId xmlns:a16="http://schemas.microsoft.com/office/drawing/2014/main" id="{201B2278-BA23-4FD9-84F6-12D4ACD70DBB}"/>
                </a:ext>
              </a:extLst>
            </p:cNvPr>
            <p:cNvGrpSpPr>
              <a:grpSpLocks/>
            </p:cNvGrpSpPr>
            <p:nvPr/>
          </p:nvGrpSpPr>
          <p:grpSpPr bwMode="auto">
            <a:xfrm>
              <a:off x="223" y="291"/>
              <a:ext cx="1329" cy="1104"/>
              <a:chOff x="223" y="291"/>
              <a:chExt cx="1329" cy="1104"/>
            </a:xfrm>
          </p:grpSpPr>
          <p:sp>
            <p:nvSpPr>
              <p:cNvPr id="13" name="Freeform 13">
                <a:extLst>
                  <a:ext uri="{FF2B5EF4-FFF2-40B4-BE49-F238E27FC236}">
                    <a16:creationId xmlns:a16="http://schemas.microsoft.com/office/drawing/2014/main" id="{BA164131-E164-4B49-8559-625EAB80F230}"/>
                  </a:ext>
                </a:extLst>
              </p:cNvPr>
              <p:cNvSpPr>
                <a:spLocks/>
              </p:cNvSpPr>
              <p:nvPr/>
            </p:nvSpPr>
            <p:spPr bwMode="auto">
              <a:xfrm>
                <a:off x="223" y="291"/>
                <a:ext cx="1329" cy="1104"/>
              </a:xfrm>
              <a:custGeom>
                <a:avLst/>
                <a:gdLst>
                  <a:gd name="T0" fmla="*/ 96 w 1329"/>
                  <a:gd name="T1" fmla="*/ 0 h 1104"/>
                  <a:gd name="T2" fmla="*/ 1 w 1329"/>
                  <a:gd name="T3" fmla="*/ 0 h 1104"/>
                  <a:gd name="T4" fmla="*/ 0 w 1329"/>
                  <a:gd name="T5" fmla="*/ 15 h 1104"/>
                  <a:gd name="T6" fmla="*/ 0 w 1329"/>
                  <a:gd name="T7" fmla="*/ 30 h 1104"/>
                  <a:gd name="T8" fmla="*/ 0 w 1329"/>
                  <a:gd name="T9" fmla="*/ 46 h 1104"/>
                  <a:gd name="T10" fmla="*/ 0 w 1329"/>
                  <a:gd name="T11" fmla="*/ 61 h 1104"/>
                  <a:gd name="T12" fmla="*/ 2 w 1329"/>
                  <a:gd name="T13" fmla="*/ 137 h 1104"/>
                  <a:gd name="T14" fmla="*/ 10 w 1329"/>
                  <a:gd name="T15" fmla="*/ 213 h 1104"/>
                  <a:gd name="T16" fmla="*/ 22 w 1329"/>
                  <a:gd name="T17" fmla="*/ 287 h 1104"/>
                  <a:gd name="T18" fmla="*/ 40 w 1329"/>
                  <a:gd name="T19" fmla="*/ 361 h 1104"/>
                  <a:gd name="T20" fmla="*/ 62 w 1329"/>
                  <a:gd name="T21" fmla="*/ 433 h 1104"/>
                  <a:gd name="T22" fmla="*/ 89 w 1329"/>
                  <a:gd name="T23" fmla="*/ 504 h 1104"/>
                  <a:gd name="T24" fmla="*/ 121 w 1329"/>
                  <a:gd name="T25" fmla="*/ 572 h 1104"/>
                  <a:gd name="T26" fmla="*/ 157 w 1329"/>
                  <a:gd name="T27" fmla="*/ 639 h 1104"/>
                  <a:gd name="T28" fmla="*/ 202 w 1329"/>
                  <a:gd name="T29" fmla="*/ 710 h 1104"/>
                  <a:gd name="T30" fmla="*/ 253 w 1329"/>
                  <a:gd name="T31" fmla="*/ 777 h 1104"/>
                  <a:gd name="T32" fmla="*/ 308 w 1329"/>
                  <a:gd name="T33" fmla="*/ 840 h 1104"/>
                  <a:gd name="T34" fmla="*/ 367 w 1329"/>
                  <a:gd name="T35" fmla="*/ 899 h 1104"/>
                  <a:gd name="T36" fmla="*/ 431 w 1329"/>
                  <a:gd name="T37" fmla="*/ 954 h 1104"/>
                  <a:gd name="T38" fmla="*/ 498 w 1329"/>
                  <a:gd name="T39" fmla="*/ 1003 h 1104"/>
                  <a:gd name="T40" fmla="*/ 570 w 1329"/>
                  <a:gd name="T41" fmla="*/ 1048 h 1104"/>
                  <a:gd name="T42" fmla="*/ 664 w 1329"/>
                  <a:gd name="T43" fmla="*/ 1103 h 1104"/>
                  <a:gd name="T44" fmla="*/ 758 w 1329"/>
                  <a:gd name="T45" fmla="*/ 1048 h 1104"/>
                  <a:gd name="T46" fmla="*/ 829 w 1329"/>
                  <a:gd name="T47" fmla="*/ 1003 h 1104"/>
                  <a:gd name="T48" fmla="*/ 842 w 1329"/>
                  <a:gd name="T49" fmla="*/ 994 h 1104"/>
                  <a:gd name="T50" fmla="*/ 664 w 1329"/>
                  <a:gd name="T51" fmla="*/ 994 h 1104"/>
                  <a:gd name="T52" fmla="*/ 617 w 1329"/>
                  <a:gd name="T53" fmla="*/ 967 h 1104"/>
                  <a:gd name="T54" fmla="*/ 551 w 1329"/>
                  <a:gd name="T55" fmla="*/ 926 h 1104"/>
                  <a:gd name="T56" fmla="*/ 489 w 1329"/>
                  <a:gd name="T57" fmla="*/ 880 h 1104"/>
                  <a:gd name="T58" fmla="*/ 431 w 1329"/>
                  <a:gd name="T59" fmla="*/ 830 h 1104"/>
                  <a:gd name="T60" fmla="*/ 376 w 1329"/>
                  <a:gd name="T61" fmla="*/ 776 h 1104"/>
                  <a:gd name="T62" fmla="*/ 326 w 1329"/>
                  <a:gd name="T63" fmla="*/ 718 h 1104"/>
                  <a:gd name="T64" fmla="*/ 280 w 1329"/>
                  <a:gd name="T65" fmla="*/ 656 h 1104"/>
                  <a:gd name="T66" fmla="*/ 238 w 1329"/>
                  <a:gd name="T67" fmla="*/ 591 h 1104"/>
                  <a:gd name="T68" fmla="*/ 200 w 1329"/>
                  <a:gd name="T69" fmla="*/ 521 h 1104"/>
                  <a:gd name="T70" fmla="*/ 168 w 1329"/>
                  <a:gd name="T71" fmla="*/ 449 h 1104"/>
                  <a:gd name="T72" fmla="*/ 141 w 1329"/>
                  <a:gd name="T73" fmla="*/ 374 h 1104"/>
                  <a:gd name="T74" fmla="*/ 121 w 1329"/>
                  <a:gd name="T75" fmla="*/ 298 h 1104"/>
                  <a:gd name="T76" fmla="*/ 106 w 1329"/>
                  <a:gd name="T77" fmla="*/ 220 h 1104"/>
                  <a:gd name="T78" fmla="*/ 97 w 1329"/>
                  <a:gd name="T79" fmla="*/ 141 h 1104"/>
                  <a:gd name="T80" fmla="*/ 94 w 1329"/>
                  <a:gd name="T81" fmla="*/ 61 h 1104"/>
                  <a:gd name="T82" fmla="*/ 94 w 1329"/>
                  <a:gd name="T83" fmla="*/ 46 h 1104"/>
                  <a:gd name="T84" fmla="*/ 94 w 1329"/>
                  <a:gd name="T85" fmla="*/ 30 h 1104"/>
                  <a:gd name="T86" fmla="*/ 95 w 1329"/>
                  <a:gd name="T87" fmla="*/ 15 h 1104"/>
                  <a:gd name="T88" fmla="*/ 96 w 1329"/>
                  <a:gd name="T8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9" h="1104">
                    <a:moveTo>
                      <a:pt x="96" y="0"/>
                    </a:moveTo>
                    <a:lnTo>
                      <a:pt x="1" y="0"/>
                    </a:lnTo>
                    <a:lnTo>
                      <a:pt x="0" y="15"/>
                    </a:lnTo>
                    <a:lnTo>
                      <a:pt x="0" y="30"/>
                    </a:lnTo>
                    <a:lnTo>
                      <a:pt x="0" y="46"/>
                    </a:lnTo>
                    <a:lnTo>
                      <a:pt x="0" y="61"/>
                    </a:lnTo>
                    <a:lnTo>
                      <a:pt x="2" y="137"/>
                    </a:lnTo>
                    <a:lnTo>
                      <a:pt x="10" y="213"/>
                    </a:lnTo>
                    <a:lnTo>
                      <a:pt x="22" y="287"/>
                    </a:lnTo>
                    <a:lnTo>
                      <a:pt x="40" y="361"/>
                    </a:lnTo>
                    <a:lnTo>
                      <a:pt x="62" y="433"/>
                    </a:lnTo>
                    <a:lnTo>
                      <a:pt x="89" y="504"/>
                    </a:lnTo>
                    <a:lnTo>
                      <a:pt x="121" y="572"/>
                    </a:lnTo>
                    <a:lnTo>
                      <a:pt x="157" y="639"/>
                    </a:lnTo>
                    <a:lnTo>
                      <a:pt x="202" y="710"/>
                    </a:lnTo>
                    <a:lnTo>
                      <a:pt x="253" y="777"/>
                    </a:lnTo>
                    <a:lnTo>
                      <a:pt x="308" y="840"/>
                    </a:lnTo>
                    <a:lnTo>
                      <a:pt x="367" y="899"/>
                    </a:lnTo>
                    <a:lnTo>
                      <a:pt x="431" y="954"/>
                    </a:lnTo>
                    <a:lnTo>
                      <a:pt x="498" y="1003"/>
                    </a:lnTo>
                    <a:lnTo>
                      <a:pt x="570" y="1048"/>
                    </a:lnTo>
                    <a:lnTo>
                      <a:pt x="664" y="1103"/>
                    </a:lnTo>
                    <a:lnTo>
                      <a:pt x="758" y="1048"/>
                    </a:lnTo>
                    <a:lnTo>
                      <a:pt x="829" y="1003"/>
                    </a:lnTo>
                    <a:lnTo>
                      <a:pt x="842" y="994"/>
                    </a:lnTo>
                    <a:lnTo>
                      <a:pt x="664" y="994"/>
                    </a:lnTo>
                    <a:lnTo>
                      <a:pt x="617" y="967"/>
                    </a:lnTo>
                    <a:lnTo>
                      <a:pt x="551" y="926"/>
                    </a:lnTo>
                    <a:lnTo>
                      <a:pt x="489" y="880"/>
                    </a:lnTo>
                    <a:lnTo>
                      <a:pt x="431" y="830"/>
                    </a:lnTo>
                    <a:lnTo>
                      <a:pt x="376" y="776"/>
                    </a:lnTo>
                    <a:lnTo>
                      <a:pt x="326" y="718"/>
                    </a:lnTo>
                    <a:lnTo>
                      <a:pt x="280" y="656"/>
                    </a:lnTo>
                    <a:lnTo>
                      <a:pt x="238" y="591"/>
                    </a:lnTo>
                    <a:lnTo>
                      <a:pt x="200" y="521"/>
                    </a:lnTo>
                    <a:lnTo>
                      <a:pt x="168" y="449"/>
                    </a:lnTo>
                    <a:lnTo>
                      <a:pt x="141" y="374"/>
                    </a:lnTo>
                    <a:lnTo>
                      <a:pt x="121" y="298"/>
                    </a:lnTo>
                    <a:lnTo>
                      <a:pt x="106" y="220"/>
                    </a:lnTo>
                    <a:lnTo>
                      <a:pt x="97" y="141"/>
                    </a:lnTo>
                    <a:lnTo>
                      <a:pt x="94" y="61"/>
                    </a:lnTo>
                    <a:lnTo>
                      <a:pt x="94" y="46"/>
                    </a:lnTo>
                    <a:lnTo>
                      <a:pt x="94" y="30"/>
                    </a:lnTo>
                    <a:lnTo>
                      <a:pt x="95" y="15"/>
                    </a:lnTo>
                    <a:lnTo>
                      <a:pt x="96" y="0"/>
                    </a:lnTo>
                    <a:close/>
                  </a:path>
                </a:pathLst>
              </a:custGeom>
              <a:solidFill>
                <a:srgbClr val="4A9B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4" name="Freeform 14">
                <a:extLst>
                  <a:ext uri="{FF2B5EF4-FFF2-40B4-BE49-F238E27FC236}">
                    <a16:creationId xmlns:a16="http://schemas.microsoft.com/office/drawing/2014/main" id="{E1245053-AD49-4FBE-AD79-CBBF6FE57290}"/>
                  </a:ext>
                </a:extLst>
              </p:cNvPr>
              <p:cNvSpPr>
                <a:spLocks/>
              </p:cNvSpPr>
              <p:nvPr/>
            </p:nvSpPr>
            <p:spPr bwMode="auto">
              <a:xfrm>
                <a:off x="223" y="291"/>
                <a:ext cx="1329" cy="1104"/>
              </a:xfrm>
              <a:custGeom>
                <a:avLst/>
                <a:gdLst>
                  <a:gd name="T0" fmla="*/ 1326 w 1329"/>
                  <a:gd name="T1" fmla="*/ 0 h 1104"/>
                  <a:gd name="T2" fmla="*/ 1232 w 1329"/>
                  <a:gd name="T3" fmla="*/ 0 h 1104"/>
                  <a:gd name="T4" fmla="*/ 1233 w 1329"/>
                  <a:gd name="T5" fmla="*/ 15 h 1104"/>
                  <a:gd name="T6" fmla="*/ 1233 w 1329"/>
                  <a:gd name="T7" fmla="*/ 30 h 1104"/>
                  <a:gd name="T8" fmla="*/ 1234 w 1329"/>
                  <a:gd name="T9" fmla="*/ 46 h 1104"/>
                  <a:gd name="T10" fmla="*/ 1234 w 1329"/>
                  <a:gd name="T11" fmla="*/ 61 h 1104"/>
                  <a:gd name="T12" fmla="*/ 1231 w 1329"/>
                  <a:gd name="T13" fmla="*/ 141 h 1104"/>
                  <a:gd name="T14" fmla="*/ 1222 w 1329"/>
                  <a:gd name="T15" fmla="*/ 220 h 1104"/>
                  <a:gd name="T16" fmla="*/ 1207 w 1329"/>
                  <a:gd name="T17" fmla="*/ 298 h 1104"/>
                  <a:gd name="T18" fmla="*/ 1186 w 1329"/>
                  <a:gd name="T19" fmla="*/ 374 h 1104"/>
                  <a:gd name="T20" fmla="*/ 1159 w 1329"/>
                  <a:gd name="T21" fmla="*/ 449 h 1104"/>
                  <a:gd name="T22" fmla="*/ 1127 w 1329"/>
                  <a:gd name="T23" fmla="*/ 521 h 1104"/>
                  <a:gd name="T24" fmla="*/ 1090 w 1329"/>
                  <a:gd name="T25" fmla="*/ 591 h 1104"/>
                  <a:gd name="T26" fmla="*/ 1048 w 1329"/>
                  <a:gd name="T27" fmla="*/ 656 h 1104"/>
                  <a:gd name="T28" fmla="*/ 1002 w 1329"/>
                  <a:gd name="T29" fmla="*/ 718 h 1104"/>
                  <a:gd name="T30" fmla="*/ 951 w 1329"/>
                  <a:gd name="T31" fmla="*/ 776 h 1104"/>
                  <a:gd name="T32" fmla="*/ 897 w 1329"/>
                  <a:gd name="T33" fmla="*/ 830 h 1104"/>
                  <a:gd name="T34" fmla="*/ 838 w 1329"/>
                  <a:gd name="T35" fmla="*/ 880 h 1104"/>
                  <a:gd name="T36" fmla="*/ 776 w 1329"/>
                  <a:gd name="T37" fmla="*/ 926 h 1104"/>
                  <a:gd name="T38" fmla="*/ 711 w 1329"/>
                  <a:gd name="T39" fmla="*/ 967 h 1104"/>
                  <a:gd name="T40" fmla="*/ 664 w 1329"/>
                  <a:gd name="T41" fmla="*/ 994 h 1104"/>
                  <a:gd name="T42" fmla="*/ 842 w 1329"/>
                  <a:gd name="T43" fmla="*/ 994 h 1104"/>
                  <a:gd name="T44" fmla="*/ 897 w 1329"/>
                  <a:gd name="T45" fmla="*/ 954 h 1104"/>
                  <a:gd name="T46" fmla="*/ 960 w 1329"/>
                  <a:gd name="T47" fmla="*/ 899 h 1104"/>
                  <a:gd name="T48" fmla="*/ 1020 w 1329"/>
                  <a:gd name="T49" fmla="*/ 840 h 1104"/>
                  <a:gd name="T50" fmla="*/ 1075 w 1329"/>
                  <a:gd name="T51" fmla="*/ 777 h 1104"/>
                  <a:gd name="T52" fmla="*/ 1125 w 1329"/>
                  <a:gd name="T53" fmla="*/ 710 h 1104"/>
                  <a:gd name="T54" fmla="*/ 1170 w 1329"/>
                  <a:gd name="T55" fmla="*/ 639 h 1104"/>
                  <a:gd name="T56" fmla="*/ 1207 w 1329"/>
                  <a:gd name="T57" fmla="*/ 572 h 1104"/>
                  <a:gd name="T58" fmla="*/ 1239 w 1329"/>
                  <a:gd name="T59" fmla="*/ 504 h 1104"/>
                  <a:gd name="T60" fmla="*/ 1266 w 1329"/>
                  <a:gd name="T61" fmla="*/ 433 h 1104"/>
                  <a:gd name="T62" fmla="*/ 1288 w 1329"/>
                  <a:gd name="T63" fmla="*/ 361 h 1104"/>
                  <a:gd name="T64" fmla="*/ 1305 w 1329"/>
                  <a:gd name="T65" fmla="*/ 287 h 1104"/>
                  <a:gd name="T66" fmla="*/ 1318 w 1329"/>
                  <a:gd name="T67" fmla="*/ 213 h 1104"/>
                  <a:gd name="T68" fmla="*/ 1325 w 1329"/>
                  <a:gd name="T69" fmla="*/ 137 h 1104"/>
                  <a:gd name="T70" fmla="*/ 1328 w 1329"/>
                  <a:gd name="T71" fmla="*/ 61 h 1104"/>
                  <a:gd name="T72" fmla="*/ 1328 w 1329"/>
                  <a:gd name="T73" fmla="*/ 46 h 1104"/>
                  <a:gd name="T74" fmla="*/ 1328 w 1329"/>
                  <a:gd name="T75" fmla="*/ 30 h 1104"/>
                  <a:gd name="T76" fmla="*/ 1327 w 1329"/>
                  <a:gd name="T77" fmla="*/ 15 h 1104"/>
                  <a:gd name="T78" fmla="*/ 1326 w 1329"/>
                  <a:gd name="T79" fmla="*/ 0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29" h="1104">
                    <a:moveTo>
                      <a:pt x="1326" y="0"/>
                    </a:moveTo>
                    <a:lnTo>
                      <a:pt x="1232" y="0"/>
                    </a:lnTo>
                    <a:lnTo>
                      <a:pt x="1233" y="15"/>
                    </a:lnTo>
                    <a:lnTo>
                      <a:pt x="1233" y="30"/>
                    </a:lnTo>
                    <a:lnTo>
                      <a:pt x="1234" y="46"/>
                    </a:lnTo>
                    <a:lnTo>
                      <a:pt x="1234" y="61"/>
                    </a:lnTo>
                    <a:lnTo>
                      <a:pt x="1231" y="141"/>
                    </a:lnTo>
                    <a:lnTo>
                      <a:pt x="1222" y="220"/>
                    </a:lnTo>
                    <a:lnTo>
                      <a:pt x="1207" y="298"/>
                    </a:lnTo>
                    <a:lnTo>
                      <a:pt x="1186" y="374"/>
                    </a:lnTo>
                    <a:lnTo>
                      <a:pt x="1159" y="449"/>
                    </a:lnTo>
                    <a:lnTo>
                      <a:pt x="1127" y="521"/>
                    </a:lnTo>
                    <a:lnTo>
                      <a:pt x="1090" y="591"/>
                    </a:lnTo>
                    <a:lnTo>
                      <a:pt x="1048" y="656"/>
                    </a:lnTo>
                    <a:lnTo>
                      <a:pt x="1002" y="718"/>
                    </a:lnTo>
                    <a:lnTo>
                      <a:pt x="951" y="776"/>
                    </a:lnTo>
                    <a:lnTo>
                      <a:pt x="897" y="830"/>
                    </a:lnTo>
                    <a:lnTo>
                      <a:pt x="838" y="880"/>
                    </a:lnTo>
                    <a:lnTo>
                      <a:pt x="776" y="926"/>
                    </a:lnTo>
                    <a:lnTo>
                      <a:pt x="711" y="967"/>
                    </a:lnTo>
                    <a:lnTo>
                      <a:pt x="664" y="994"/>
                    </a:lnTo>
                    <a:lnTo>
                      <a:pt x="842" y="994"/>
                    </a:lnTo>
                    <a:lnTo>
                      <a:pt x="897" y="954"/>
                    </a:lnTo>
                    <a:lnTo>
                      <a:pt x="960" y="899"/>
                    </a:lnTo>
                    <a:lnTo>
                      <a:pt x="1020" y="840"/>
                    </a:lnTo>
                    <a:lnTo>
                      <a:pt x="1075" y="777"/>
                    </a:lnTo>
                    <a:lnTo>
                      <a:pt x="1125" y="710"/>
                    </a:lnTo>
                    <a:lnTo>
                      <a:pt x="1170" y="639"/>
                    </a:lnTo>
                    <a:lnTo>
                      <a:pt x="1207" y="572"/>
                    </a:lnTo>
                    <a:lnTo>
                      <a:pt x="1239" y="504"/>
                    </a:lnTo>
                    <a:lnTo>
                      <a:pt x="1266" y="433"/>
                    </a:lnTo>
                    <a:lnTo>
                      <a:pt x="1288" y="361"/>
                    </a:lnTo>
                    <a:lnTo>
                      <a:pt x="1305" y="287"/>
                    </a:lnTo>
                    <a:lnTo>
                      <a:pt x="1318" y="213"/>
                    </a:lnTo>
                    <a:lnTo>
                      <a:pt x="1325" y="137"/>
                    </a:lnTo>
                    <a:lnTo>
                      <a:pt x="1328" y="61"/>
                    </a:lnTo>
                    <a:lnTo>
                      <a:pt x="1328" y="46"/>
                    </a:lnTo>
                    <a:lnTo>
                      <a:pt x="1328" y="30"/>
                    </a:lnTo>
                    <a:lnTo>
                      <a:pt x="1327" y="15"/>
                    </a:lnTo>
                    <a:lnTo>
                      <a:pt x="1326" y="0"/>
                    </a:lnTo>
                    <a:close/>
                  </a:path>
                </a:pathLst>
              </a:custGeom>
              <a:solidFill>
                <a:srgbClr val="4A9BD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nvGrpSpPr>
            <p:cNvPr id="10" name="Group 9">
              <a:extLst>
                <a:ext uri="{FF2B5EF4-FFF2-40B4-BE49-F238E27FC236}">
                  <a16:creationId xmlns:a16="http://schemas.microsoft.com/office/drawing/2014/main" id="{E251FF25-A13B-4EFE-9E22-9EDE593CA36A}"/>
                </a:ext>
              </a:extLst>
            </p:cNvPr>
            <p:cNvGrpSpPr>
              <a:grpSpLocks/>
            </p:cNvGrpSpPr>
            <p:nvPr/>
          </p:nvGrpSpPr>
          <p:grpSpPr bwMode="auto">
            <a:xfrm>
              <a:off x="718" y="0"/>
              <a:ext cx="336" cy="625"/>
              <a:chOff x="718" y="0"/>
              <a:chExt cx="336" cy="625"/>
            </a:xfrm>
          </p:grpSpPr>
          <p:sp>
            <p:nvSpPr>
              <p:cNvPr id="11" name="Freeform 16">
                <a:extLst>
                  <a:ext uri="{FF2B5EF4-FFF2-40B4-BE49-F238E27FC236}">
                    <a16:creationId xmlns:a16="http://schemas.microsoft.com/office/drawing/2014/main" id="{54E5E855-A334-461F-AF98-B03BC2F9B731}"/>
                  </a:ext>
                </a:extLst>
              </p:cNvPr>
              <p:cNvSpPr>
                <a:spLocks/>
              </p:cNvSpPr>
              <p:nvPr/>
            </p:nvSpPr>
            <p:spPr bwMode="auto">
              <a:xfrm>
                <a:off x="718" y="0"/>
                <a:ext cx="336" cy="625"/>
              </a:xfrm>
              <a:custGeom>
                <a:avLst/>
                <a:gdLst>
                  <a:gd name="T0" fmla="*/ 97 w 336"/>
                  <a:gd name="T1" fmla="*/ 160 h 625"/>
                  <a:gd name="T2" fmla="*/ 57 w 336"/>
                  <a:gd name="T3" fmla="*/ 186 h 625"/>
                  <a:gd name="T4" fmla="*/ 27 w 336"/>
                  <a:gd name="T5" fmla="*/ 221 h 625"/>
                  <a:gd name="T6" fmla="*/ 7 w 336"/>
                  <a:gd name="T7" fmla="*/ 264 h 625"/>
                  <a:gd name="T8" fmla="*/ 0 w 336"/>
                  <a:gd name="T9" fmla="*/ 313 h 625"/>
                  <a:gd name="T10" fmla="*/ 26 w 336"/>
                  <a:gd name="T11" fmla="*/ 400 h 625"/>
                  <a:gd name="T12" fmla="*/ 83 w 336"/>
                  <a:gd name="T13" fmla="*/ 503 h 625"/>
                  <a:gd name="T14" fmla="*/ 141 w 336"/>
                  <a:gd name="T15" fmla="*/ 588 h 625"/>
                  <a:gd name="T16" fmla="*/ 167 w 336"/>
                  <a:gd name="T17" fmla="*/ 624 h 625"/>
                  <a:gd name="T18" fmla="*/ 194 w 336"/>
                  <a:gd name="T19" fmla="*/ 588 h 625"/>
                  <a:gd name="T20" fmla="*/ 251 w 336"/>
                  <a:gd name="T21" fmla="*/ 503 h 625"/>
                  <a:gd name="T22" fmla="*/ 309 w 336"/>
                  <a:gd name="T23" fmla="*/ 400 h 625"/>
                  <a:gd name="T24" fmla="*/ 335 w 336"/>
                  <a:gd name="T25" fmla="*/ 313 h 625"/>
                  <a:gd name="T26" fmla="*/ 330 w 336"/>
                  <a:gd name="T27" fmla="*/ 271 h 625"/>
                  <a:gd name="T28" fmla="*/ 97 w 336"/>
                  <a:gd name="T29" fmla="*/ 271 h 625"/>
                  <a:gd name="T30" fmla="*/ 97 w 336"/>
                  <a:gd name="T31" fmla="*/ 16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6" h="625">
                    <a:moveTo>
                      <a:pt x="97" y="160"/>
                    </a:moveTo>
                    <a:lnTo>
                      <a:pt x="57" y="186"/>
                    </a:lnTo>
                    <a:lnTo>
                      <a:pt x="27" y="221"/>
                    </a:lnTo>
                    <a:lnTo>
                      <a:pt x="7" y="264"/>
                    </a:lnTo>
                    <a:lnTo>
                      <a:pt x="0" y="313"/>
                    </a:lnTo>
                    <a:lnTo>
                      <a:pt x="26" y="400"/>
                    </a:lnTo>
                    <a:lnTo>
                      <a:pt x="83" y="503"/>
                    </a:lnTo>
                    <a:lnTo>
                      <a:pt x="141" y="588"/>
                    </a:lnTo>
                    <a:lnTo>
                      <a:pt x="167" y="624"/>
                    </a:lnTo>
                    <a:lnTo>
                      <a:pt x="194" y="588"/>
                    </a:lnTo>
                    <a:lnTo>
                      <a:pt x="251" y="503"/>
                    </a:lnTo>
                    <a:lnTo>
                      <a:pt x="309" y="400"/>
                    </a:lnTo>
                    <a:lnTo>
                      <a:pt x="335" y="313"/>
                    </a:lnTo>
                    <a:lnTo>
                      <a:pt x="330" y="271"/>
                    </a:lnTo>
                    <a:lnTo>
                      <a:pt x="97" y="271"/>
                    </a:lnTo>
                    <a:lnTo>
                      <a:pt x="97" y="160"/>
                    </a:lnTo>
                    <a:close/>
                  </a:path>
                </a:pathLst>
              </a:custGeom>
              <a:solidFill>
                <a:srgbClr val="EE303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2" name="Freeform 17">
                <a:extLst>
                  <a:ext uri="{FF2B5EF4-FFF2-40B4-BE49-F238E27FC236}">
                    <a16:creationId xmlns:a16="http://schemas.microsoft.com/office/drawing/2014/main" id="{28C71B56-97FA-4440-8069-C3C7463BAE32}"/>
                  </a:ext>
                </a:extLst>
              </p:cNvPr>
              <p:cNvSpPr>
                <a:spLocks/>
              </p:cNvSpPr>
              <p:nvPr/>
            </p:nvSpPr>
            <p:spPr bwMode="auto">
              <a:xfrm>
                <a:off x="718" y="0"/>
                <a:ext cx="336" cy="625"/>
              </a:xfrm>
              <a:custGeom>
                <a:avLst/>
                <a:gdLst>
                  <a:gd name="T0" fmla="*/ 188 w 336"/>
                  <a:gd name="T1" fmla="*/ 0 h 625"/>
                  <a:gd name="T2" fmla="*/ 170 w 336"/>
                  <a:gd name="T3" fmla="*/ 0 h 625"/>
                  <a:gd name="T4" fmla="*/ 183 w 336"/>
                  <a:gd name="T5" fmla="*/ 93 h 625"/>
                  <a:gd name="T6" fmla="*/ 168 w 336"/>
                  <a:gd name="T7" fmla="*/ 176 h 625"/>
                  <a:gd name="T8" fmla="*/ 139 w 336"/>
                  <a:gd name="T9" fmla="*/ 232 h 625"/>
                  <a:gd name="T10" fmla="*/ 110 w 336"/>
                  <a:gd name="T11" fmla="*/ 262 h 625"/>
                  <a:gd name="T12" fmla="*/ 97 w 336"/>
                  <a:gd name="T13" fmla="*/ 271 h 625"/>
                  <a:gd name="T14" fmla="*/ 330 w 336"/>
                  <a:gd name="T15" fmla="*/ 271 h 625"/>
                  <a:gd name="T16" fmla="*/ 319 w 336"/>
                  <a:gd name="T17" fmla="*/ 192 h 625"/>
                  <a:gd name="T18" fmla="*/ 260 w 336"/>
                  <a:gd name="T19" fmla="*/ 85 h 625"/>
                  <a:gd name="T20" fmla="*/ 197 w 336"/>
                  <a:gd name="T21" fmla="*/ 8 h 625"/>
                  <a:gd name="T22" fmla="*/ 188 w 336"/>
                  <a:gd name="T23" fmla="*/ 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625">
                    <a:moveTo>
                      <a:pt x="188" y="0"/>
                    </a:moveTo>
                    <a:lnTo>
                      <a:pt x="170" y="0"/>
                    </a:lnTo>
                    <a:lnTo>
                      <a:pt x="183" y="93"/>
                    </a:lnTo>
                    <a:lnTo>
                      <a:pt x="168" y="176"/>
                    </a:lnTo>
                    <a:lnTo>
                      <a:pt x="139" y="232"/>
                    </a:lnTo>
                    <a:lnTo>
                      <a:pt x="110" y="262"/>
                    </a:lnTo>
                    <a:lnTo>
                      <a:pt x="97" y="271"/>
                    </a:lnTo>
                    <a:lnTo>
                      <a:pt x="330" y="271"/>
                    </a:lnTo>
                    <a:lnTo>
                      <a:pt x="319" y="192"/>
                    </a:lnTo>
                    <a:lnTo>
                      <a:pt x="260" y="85"/>
                    </a:lnTo>
                    <a:lnTo>
                      <a:pt x="197" y="8"/>
                    </a:lnTo>
                    <a:lnTo>
                      <a:pt x="188" y="0"/>
                    </a:lnTo>
                    <a:close/>
                  </a:path>
                </a:pathLst>
              </a:custGeom>
              <a:solidFill>
                <a:srgbClr val="EE303C"/>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grpSp>
      </p:grpSp>
      <p:cxnSp>
        <p:nvCxnSpPr>
          <p:cNvPr id="19" name="Straight Arrow Connector 18">
            <a:extLst>
              <a:ext uri="{FF2B5EF4-FFF2-40B4-BE49-F238E27FC236}">
                <a16:creationId xmlns:a16="http://schemas.microsoft.com/office/drawing/2014/main" id="{248D05A0-73CD-434A-9892-31E4CE144303}"/>
              </a:ext>
            </a:extLst>
          </p:cNvPr>
          <p:cNvCxnSpPr>
            <a:cxnSpLocks/>
          </p:cNvCxnSpPr>
          <p:nvPr/>
        </p:nvCxnSpPr>
        <p:spPr>
          <a:xfrm>
            <a:off x="3852079" y="2604425"/>
            <a:ext cx="891270" cy="7107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8DB71A9-20FE-4CD1-B4F0-4D92B20037E0}"/>
              </a:ext>
            </a:extLst>
          </p:cNvPr>
          <p:cNvCxnSpPr>
            <a:cxnSpLocks/>
          </p:cNvCxnSpPr>
          <p:nvPr/>
        </p:nvCxnSpPr>
        <p:spPr>
          <a:xfrm flipH="1">
            <a:off x="5843522" y="2788485"/>
            <a:ext cx="1393649" cy="45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7299694-A22C-46E7-B326-D1F99E299928}"/>
              </a:ext>
            </a:extLst>
          </p:cNvPr>
          <p:cNvCxnSpPr>
            <a:cxnSpLocks/>
          </p:cNvCxnSpPr>
          <p:nvPr/>
        </p:nvCxnSpPr>
        <p:spPr>
          <a:xfrm flipV="1">
            <a:off x="4412512" y="4777464"/>
            <a:ext cx="403870" cy="623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5">
            <a:extLst>
              <a:ext uri="{FF2B5EF4-FFF2-40B4-BE49-F238E27FC236}">
                <a16:creationId xmlns:a16="http://schemas.microsoft.com/office/drawing/2014/main" id="{AAC8F36F-B61F-4B6D-857F-AB5FB9697519}"/>
              </a:ext>
            </a:extLst>
          </p:cNvPr>
          <p:cNvSpPr/>
          <p:nvPr/>
        </p:nvSpPr>
        <p:spPr>
          <a:xfrm rot="20133611">
            <a:off x="168362" y="2168729"/>
            <a:ext cx="3931910" cy="1336263"/>
          </a:xfrm>
          <a:prstGeom prst="flowChart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t>The </a:t>
            </a:r>
            <a:r>
              <a:rPr lang="en-ZA" sz="1600" b="1" dirty="0">
                <a:solidFill>
                  <a:srgbClr val="002060"/>
                </a:solidFill>
              </a:rPr>
              <a:t>“hands” </a:t>
            </a:r>
            <a:r>
              <a:rPr lang="en-ZA" sz="1600" dirty="0"/>
              <a:t>simultaneously symbolise the participation of the department’s employees and students and the inclusion of people from all walks of life.</a:t>
            </a:r>
          </a:p>
        </p:txBody>
      </p:sp>
      <p:sp>
        <p:nvSpPr>
          <p:cNvPr id="28" name="Flowchart: Process 27">
            <a:extLst>
              <a:ext uri="{FF2B5EF4-FFF2-40B4-BE49-F238E27FC236}">
                <a16:creationId xmlns:a16="http://schemas.microsoft.com/office/drawing/2014/main" id="{84031482-3264-42BD-BE47-265FBFFA8D1B}"/>
              </a:ext>
            </a:extLst>
          </p:cNvPr>
          <p:cNvSpPr/>
          <p:nvPr/>
        </p:nvSpPr>
        <p:spPr>
          <a:xfrm rot="1055143">
            <a:off x="6635637" y="2187013"/>
            <a:ext cx="5321085" cy="1370795"/>
          </a:xfrm>
          <a:prstGeom prst="flowChart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t>The </a:t>
            </a:r>
            <a:r>
              <a:rPr lang="en-ZA" sz="1600" b="1" dirty="0">
                <a:solidFill>
                  <a:srgbClr val="FF0000"/>
                </a:solidFill>
              </a:rPr>
              <a:t>“flame” </a:t>
            </a:r>
            <a:r>
              <a:rPr lang="en-ZA" sz="1600" dirty="0"/>
              <a:t>represents life and is held together by the hands indicating the care the department of Health and Rehabilitation Sciences take to ensure a qualify of life for their employees, students and patients.</a:t>
            </a:r>
          </a:p>
        </p:txBody>
      </p:sp>
      <p:sp>
        <p:nvSpPr>
          <p:cNvPr id="29" name="Flowchart: Process 28">
            <a:extLst>
              <a:ext uri="{FF2B5EF4-FFF2-40B4-BE49-F238E27FC236}">
                <a16:creationId xmlns:a16="http://schemas.microsoft.com/office/drawing/2014/main" id="{4EF39028-E0BF-4AC4-A37B-193749BAF1AA}"/>
              </a:ext>
            </a:extLst>
          </p:cNvPr>
          <p:cNvSpPr/>
          <p:nvPr/>
        </p:nvSpPr>
        <p:spPr>
          <a:xfrm>
            <a:off x="3824284" y="5537376"/>
            <a:ext cx="3396798" cy="1149911"/>
          </a:xfrm>
          <a:prstGeom prst="flowChartProcess">
            <a:avLst/>
          </a:prstGeom>
          <a:solidFill>
            <a:srgbClr val="00206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dirty="0"/>
              <a:t>The </a:t>
            </a:r>
            <a:r>
              <a:rPr lang="en-ZA" sz="1600" b="1" dirty="0">
                <a:solidFill>
                  <a:srgbClr val="0099FF"/>
                </a:solidFill>
              </a:rPr>
              <a:t>“shield” </a:t>
            </a:r>
            <a:r>
              <a:rPr lang="en-ZA" sz="1600" dirty="0"/>
              <a:t>is aligned to the UCT shield shape, this logo contains metaphors for inclusion, participation and the cherishing of life. </a:t>
            </a:r>
          </a:p>
        </p:txBody>
      </p:sp>
      <p:pic>
        <p:nvPicPr>
          <p:cNvPr id="3" name="Picture 2">
            <a:extLst>
              <a:ext uri="{FF2B5EF4-FFF2-40B4-BE49-F238E27FC236}">
                <a16:creationId xmlns:a16="http://schemas.microsoft.com/office/drawing/2014/main" id="{7C7062BE-696B-4711-9F50-092AAD996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990" y="0"/>
            <a:ext cx="3128010" cy="1325564"/>
          </a:xfrm>
          <a:prstGeom prst="rect">
            <a:avLst/>
          </a:prstGeom>
        </p:spPr>
      </p:pic>
      <p:pic>
        <p:nvPicPr>
          <p:cNvPr id="23" name="Picture 22">
            <a:extLst>
              <a:ext uri="{FF2B5EF4-FFF2-40B4-BE49-F238E27FC236}">
                <a16:creationId xmlns:a16="http://schemas.microsoft.com/office/drawing/2014/main" id="{38AC5E71-DFF2-4AB9-BE38-88B510482D36}"/>
              </a:ext>
            </a:extLst>
          </p:cNvPr>
          <p:cNvPicPr>
            <a:picLocks noChangeAspect="1"/>
          </p:cNvPicPr>
          <p:nvPr/>
        </p:nvPicPr>
        <p:blipFill>
          <a:blip r:embed="rId3"/>
          <a:stretch>
            <a:fillRect/>
          </a:stretch>
        </p:blipFill>
        <p:spPr>
          <a:xfrm>
            <a:off x="214760" y="196206"/>
            <a:ext cx="970478" cy="933150"/>
          </a:xfrm>
          <a:prstGeom prst="rect">
            <a:avLst/>
          </a:prstGeom>
        </p:spPr>
      </p:pic>
    </p:spTree>
    <p:extLst>
      <p:ext uri="{BB962C8B-B14F-4D97-AF65-F5344CB8AC3E}">
        <p14:creationId xmlns:p14="http://schemas.microsoft.com/office/powerpoint/2010/main" val="328125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5">
            <a:extLst>
              <a:ext uri="{FF2B5EF4-FFF2-40B4-BE49-F238E27FC236}">
                <a16:creationId xmlns:a16="http://schemas.microsoft.com/office/drawing/2014/main" id="{8AAE165D-E037-4261-B86C-D66F2D54EDD5}"/>
              </a:ext>
            </a:extLst>
          </p:cNvPr>
          <p:cNvSpPr txBox="1">
            <a:spLocks/>
          </p:cNvSpPr>
          <p:nvPr/>
        </p:nvSpPr>
        <p:spPr>
          <a:xfrm>
            <a:off x="0" y="-11810"/>
            <a:ext cx="9077016" cy="1305145"/>
          </a:xfrm>
          <a:prstGeom prst="rect">
            <a:avLst/>
          </a:prstGeom>
          <a:solidFill>
            <a:schemeClr val="tx1"/>
          </a:solidFill>
          <a:ln w="6350">
            <a:no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400" dirty="0">
                <a:solidFill>
                  <a:srgbClr val="FFFFFF"/>
                </a:solidFill>
                <a:latin typeface="Century Gothic" panose="020B0502020202020204" pitchFamily="34" charset="0"/>
                <a:ea typeface="Times" panose="02020603050405020304" pitchFamily="18" charset="0"/>
                <a:cs typeface="Times New Roman" panose="02020603050405020304" pitchFamily="18" charset="0"/>
              </a:rPr>
              <a:t>   		</a:t>
            </a:r>
            <a:r>
              <a:rPr lang="pt-BR" sz="4000" dirty="0">
                <a:solidFill>
                  <a:srgbClr val="002060"/>
                </a:solidFill>
                <a:latin typeface="Century Gothic" panose="020B0502020202020204" pitchFamily="34" charset="0"/>
                <a:ea typeface="Times" panose="02020603050405020304" pitchFamily="18" charset="0"/>
                <a:cs typeface="Times New Roman" panose="02020603050405020304" pitchFamily="18" charset="0"/>
              </a:rPr>
              <a:t>HOD Corner</a:t>
            </a:r>
            <a:endParaRPr lang="en-ZA" sz="4000" dirty="0">
              <a:solidFill>
                <a:srgbClr val="002060"/>
              </a:solidFill>
              <a:latin typeface="Century Gothic" panose="020B0502020202020204" pitchFamily="34" charset="0"/>
              <a:ea typeface="Times"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29527B4C-4B76-4B2F-87A6-CCE3FE0B23D7}"/>
              </a:ext>
            </a:extLst>
          </p:cNvPr>
          <p:cNvPicPr>
            <a:picLocks noChangeAspect="1"/>
          </p:cNvPicPr>
          <p:nvPr/>
        </p:nvPicPr>
        <p:blipFill>
          <a:blip r:embed="rId2"/>
          <a:stretch>
            <a:fillRect/>
          </a:stretch>
        </p:blipFill>
        <p:spPr>
          <a:xfrm>
            <a:off x="225912" y="174187"/>
            <a:ext cx="970478" cy="933150"/>
          </a:xfrm>
          <a:prstGeom prst="rect">
            <a:avLst/>
          </a:prstGeom>
        </p:spPr>
      </p:pic>
      <p:sp>
        <p:nvSpPr>
          <p:cNvPr id="2" name="Scroll: Vertical 1">
            <a:extLst>
              <a:ext uri="{FF2B5EF4-FFF2-40B4-BE49-F238E27FC236}">
                <a16:creationId xmlns:a16="http://schemas.microsoft.com/office/drawing/2014/main" id="{D5A0E46E-3FD5-4327-8AB2-246A0B30CC80}"/>
              </a:ext>
            </a:extLst>
          </p:cNvPr>
          <p:cNvSpPr/>
          <p:nvPr/>
        </p:nvSpPr>
        <p:spPr>
          <a:xfrm>
            <a:off x="2747683" y="1412301"/>
            <a:ext cx="9077017" cy="5252483"/>
          </a:xfrm>
          <a:prstGeom prst="verticalScroll">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dirty="0"/>
          </a:p>
        </p:txBody>
      </p:sp>
      <p:pic>
        <p:nvPicPr>
          <p:cNvPr id="13" name="Picture 12">
            <a:extLst>
              <a:ext uri="{FF2B5EF4-FFF2-40B4-BE49-F238E27FC236}">
                <a16:creationId xmlns:a16="http://schemas.microsoft.com/office/drawing/2014/main" id="{E19BA308-A703-4A49-B573-719828551C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7016" y="-7078"/>
            <a:ext cx="3128010" cy="1300413"/>
          </a:xfrm>
          <a:prstGeom prst="rect">
            <a:avLst/>
          </a:prstGeom>
        </p:spPr>
      </p:pic>
      <p:sp>
        <p:nvSpPr>
          <p:cNvPr id="6" name="TextBox 5">
            <a:extLst>
              <a:ext uri="{FF2B5EF4-FFF2-40B4-BE49-F238E27FC236}">
                <a16:creationId xmlns:a16="http://schemas.microsoft.com/office/drawing/2014/main" id="{6F631200-78F9-4FC9-B1DD-B08A306F31F9}"/>
              </a:ext>
            </a:extLst>
          </p:cNvPr>
          <p:cNvSpPr txBox="1"/>
          <p:nvPr/>
        </p:nvSpPr>
        <p:spPr>
          <a:xfrm>
            <a:off x="225912" y="4363725"/>
            <a:ext cx="2348846" cy="276999"/>
          </a:xfrm>
          <a:prstGeom prst="rect">
            <a:avLst/>
          </a:prstGeom>
          <a:noFill/>
          <a:ln>
            <a:solidFill>
              <a:schemeClr val="tx1"/>
            </a:solidFill>
          </a:ln>
        </p:spPr>
        <p:txBody>
          <a:bodyPr wrap="square" rtlCol="0">
            <a:spAutoFit/>
          </a:bodyPr>
          <a:lstStyle/>
          <a:p>
            <a:r>
              <a:rPr lang="en-ZA" sz="1200" b="1" dirty="0"/>
              <a:t>HOD: A/Prof Lebogang </a:t>
            </a:r>
            <a:r>
              <a:rPr lang="en-ZA" sz="1200" b="1" dirty="0" err="1"/>
              <a:t>Ramma</a:t>
            </a:r>
            <a:endParaRPr lang="en-ZA" sz="1200" b="1" dirty="0"/>
          </a:p>
        </p:txBody>
      </p:sp>
      <p:pic>
        <p:nvPicPr>
          <p:cNvPr id="7" name="Picture 6">
            <a:extLst>
              <a:ext uri="{FF2B5EF4-FFF2-40B4-BE49-F238E27FC236}">
                <a16:creationId xmlns:a16="http://schemas.microsoft.com/office/drawing/2014/main" id="{BC0C8FE5-8E08-4922-8C01-753848AC58C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513" t="10525" r="25867" b="18948"/>
          <a:stretch/>
        </p:blipFill>
        <p:spPr>
          <a:xfrm>
            <a:off x="125950" y="1412301"/>
            <a:ext cx="2906310" cy="2832458"/>
          </a:xfrm>
          <a:prstGeom prst="rect">
            <a:avLst/>
          </a:prstGeom>
        </p:spPr>
      </p:pic>
      <p:sp>
        <p:nvSpPr>
          <p:cNvPr id="4" name="TextBox 3">
            <a:extLst>
              <a:ext uri="{FF2B5EF4-FFF2-40B4-BE49-F238E27FC236}">
                <a16:creationId xmlns:a16="http://schemas.microsoft.com/office/drawing/2014/main" id="{3EAB4D59-F49C-44FB-A8A0-6B8A4D737F39}"/>
              </a:ext>
            </a:extLst>
          </p:cNvPr>
          <p:cNvSpPr txBox="1"/>
          <p:nvPr/>
        </p:nvSpPr>
        <p:spPr>
          <a:xfrm>
            <a:off x="3951221" y="1576329"/>
            <a:ext cx="6954518" cy="4924425"/>
          </a:xfrm>
          <a:prstGeom prst="rect">
            <a:avLst/>
          </a:prstGeom>
          <a:noFill/>
          <a:ln>
            <a:noFill/>
          </a:ln>
        </p:spPr>
        <p:txBody>
          <a:bodyPr wrap="square" rtlCol="0">
            <a:spAutoFit/>
          </a:bodyPr>
          <a:lstStyle/>
          <a:p>
            <a:r>
              <a:rPr lang="en-ZA" sz="1200" dirty="0"/>
              <a:t>Dear Colleagues </a:t>
            </a:r>
          </a:p>
          <a:p>
            <a:r>
              <a:rPr lang="en-ZA" sz="1200" dirty="0"/>
              <a:t> </a:t>
            </a:r>
          </a:p>
          <a:p>
            <a:r>
              <a:rPr lang="en-ZA" sz="1200" dirty="0"/>
              <a:t>We have made it to the end of yet another tough academic year and I want to take this moment to Thank each one of you for your contributions in getting us through the year. </a:t>
            </a:r>
            <a:r>
              <a:rPr lang="en-ZA" sz="1400" dirty="0"/>
              <a:t>2018</a:t>
            </a:r>
            <a:r>
              <a:rPr lang="en-ZA" sz="1200" dirty="0"/>
              <a:t> was an eventful year, with notable highs and lows. Some highlights included, successful ad hominem promotions of all of the applicants from the Department, Dr Brian </a:t>
            </a:r>
            <a:r>
              <a:rPr lang="en-ZA" sz="1200" dirty="0" err="1"/>
              <a:t>Watermeyer</a:t>
            </a:r>
            <a:r>
              <a:rPr lang="en-ZA" sz="1200" dirty="0"/>
              <a:t> receiving his NRF rating and the most successful and inspiring retirees seminar for Professor </a:t>
            </a:r>
            <a:r>
              <a:rPr lang="en-ZA" sz="1200" dirty="0" err="1"/>
              <a:t>Amosun</a:t>
            </a:r>
            <a:r>
              <a:rPr lang="en-ZA" sz="1200" dirty="0"/>
              <a:t> and Professor Duncan. </a:t>
            </a:r>
          </a:p>
          <a:p>
            <a:endParaRPr lang="en-ZA" sz="1200" dirty="0"/>
          </a:p>
          <a:p>
            <a:r>
              <a:rPr lang="en-ZA" sz="1200" dirty="0"/>
              <a:t>Of course, we also had low moments during 2018, the most memorable being the untimely death of our beloved Dean, Professor Bongani </a:t>
            </a:r>
            <a:r>
              <a:rPr lang="en-ZA" sz="1200" dirty="0" err="1"/>
              <a:t>Mayosi</a:t>
            </a:r>
            <a:r>
              <a:rPr lang="en-ZA" sz="1200" dirty="0"/>
              <a:t>. May his soul rest in peace. Another low point this year had to be the difficult engagements between the Department and the Deanery around renewal /extension of contracts of key staff members in the Department which will certainly impact negatively on our operations next year. Finally, an exodus of our competent and most loved administrators within a short space of time also represents a low for the department during 2018.</a:t>
            </a:r>
          </a:p>
          <a:p>
            <a:r>
              <a:rPr lang="en-ZA" sz="1200" dirty="0"/>
              <a:t> </a:t>
            </a:r>
          </a:p>
          <a:p>
            <a:r>
              <a:rPr lang="en-ZA" sz="1200" dirty="0"/>
              <a:t>As we bid farewell to 2018, and looking forward to usher in 2019, let us all reflect on the challenges of this past year; some of our students do not trust some of our processes, especially those relating to assessments. We need to work on a strategy get our students to trust those processes again. We also need to actively engage with our students' initiative around addressing destructive hierarchical structures/practices in the Faculty of Health Sciences.</a:t>
            </a:r>
          </a:p>
          <a:p>
            <a:r>
              <a:rPr lang="en-ZA" sz="1200" dirty="0"/>
              <a:t> </a:t>
            </a:r>
          </a:p>
          <a:p>
            <a:r>
              <a:rPr lang="en-ZA" sz="1200" dirty="0"/>
              <a:t>I wish you all a restful holiday season and I look forward to working with you to deliver yet another successful academic year in 2019. </a:t>
            </a:r>
          </a:p>
          <a:p>
            <a:r>
              <a:rPr lang="en-ZA" sz="1200" dirty="0"/>
              <a:t> </a:t>
            </a:r>
          </a:p>
          <a:p>
            <a:r>
              <a:rPr lang="en-ZA" sz="1200" dirty="0"/>
              <a:t>Sincerely,</a:t>
            </a:r>
          </a:p>
          <a:p>
            <a:r>
              <a:rPr lang="en-ZA" sz="1200" dirty="0"/>
              <a:t>Lebogang</a:t>
            </a:r>
            <a:endParaRPr lang="en-ZA" dirty="0"/>
          </a:p>
        </p:txBody>
      </p:sp>
    </p:spTree>
    <p:extLst>
      <p:ext uri="{BB962C8B-B14F-4D97-AF65-F5344CB8AC3E}">
        <p14:creationId xmlns:p14="http://schemas.microsoft.com/office/powerpoint/2010/main" val="333445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Grp="1"/>
          </p:cNvSpPr>
          <p:nvPr>
            <p:ph type="title"/>
          </p:nvPr>
        </p:nvSpPr>
        <p:spPr>
          <a:xfrm>
            <a:off x="0" y="0"/>
            <a:ext cx="9063990" cy="1321435"/>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	Division of Disability Studies</a:t>
            </a:r>
            <a:endParaRPr lang="en-ZA" sz="40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pt-BR" sz="11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endParaRPr lang="en-ZA" sz="12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7" name="TextBox 6"/>
          <p:cNvSpPr txBox="1"/>
          <p:nvPr/>
        </p:nvSpPr>
        <p:spPr>
          <a:xfrm>
            <a:off x="5849041" y="3276317"/>
            <a:ext cx="6233708" cy="307777"/>
          </a:xfrm>
          <a:prstGeom prst="rect">
            <a:avLst/>
          </a:prstGeom>
          <a:noFill/>
        </p:spPr>
        <p:txBody>
          <a:bodyPr wrap="square" rtlCol="0">
            <a:spAutoFit/>
          </a:bodyPr>
          <a:lstStyle/>
          <a:p>
            <a:pPr algn="just"/>
            <a:endParaRPr lang="en-ZA" sz="1400" dirty="0"/>
          </a:p>
        </p:txBody>
      </p:sp>
      <p:pic>
        <p:nvPicPr>
          <p:cNvPr id="10" name="Picture 9">
            <a:extLst>
              <a:ext uri="{FF2B5EF4-FFF2-40B4-BE49-F238E27FC236}">
                <a16:creationId xmlns:a16="http://schemas.microsoft.com/office/drawing/2014/main" id="{4FC083E7-1F98-4494-899F-B2CC28EDBC7E}"/>
              </a:ext>
            </a:extLst>
          </p:cNvPr>
          <p:cNvPicPr>
            <a:picLocks noChangeAspect="1"/>
          </p:cNvPicPr>
          <p:nvPr/>
        </p:nvPicPr>
        <p:blipFill>
          <a:blip r:embed="rId3"/>
          <a:stretch>
            <a:fillRect/>
          </a:stretch>
        </p:blipFill>
        <p:spPr>
          <a:xfrm>
            <a:off x="307975" y="194142"/>
            <a:ext cx="970478" cy="933150"/>
          </a:xfrm>
          <a:prstGeom prst="rect">
            <a:avLst/>
          </a:prstGeom>
        </p:spPr>
      </p:pic>
      <p:pic>
        <p:nvPicPr>
          <p:cNvPr id="21" name="Picture 20">
            <a:extLst>
              <a:ext uri="{FF2B5EF4-FFF2-40B4-BE49-F238E27FC236}">
                <a16:creationId xmlns:a16="http://schemas.microsoft.com/office/drawing/2014/main" id="{43D13E4F-D66D-49F2-B257-1391B218FA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3990" y="-1"/>
            <a:ext cx="3128010" cy="1339703"/>
          </a:xfrm>
          <a:prstGeom prst="rect">
            <a:avLst/>
          </a:prstGeom>
        </p:spPr>
      </p:pic>
      <p:sp>
        <p:nvSpPr>
          <p:cNvPr id="2" name="Rectangle: Rounded Corners 1">
            <a:extLst>
              <a:ext uri="{FF2B5EF4-FFF2-40B4-BE49-F238E27FC236}">
                <a16:creationId xmlns:a16="http://schemas.microsoft.com/office/drawing/2014/main" id="{8305F00A-D4EA-4BC4-A179-EAA4DA7B4233}"/>
              </a:ext>
            </a:extLst>
          </p:cNvPr>
          <p:cNvSpPr/>
          <p:nvPr/>
        </p:nvSpPr>
        <p:spPr>
          <a:xfrm>
            <a:off x="120645" y="1433187"/>
            <a:ext cx="4782507" cy="22554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TextBox 3">
            <a:extLst>
              <a:ext uri="{FF2B5EF4-FFF2-40B4-BE49-F238E27FC236}">
                <a16:creationId xmlns:a16="http://schemas.microsoft.com/office/drawing/2014/main" id="{28C7E578-9F07-416F-B01E-A5566F29CCAF}"/>
              </a:ext>
            </a:extLst>
          </p:cNvPr>
          <p:cNvSpPr txBox="1"/>
          <p:nvPr/>
        </p:nvSpPr>
        <p:spPr>
          <a:xfrm>
            <a:off x="241151" y="1460490"/>
            <a:ext cx="4764317" cy="2123658"/>
          </a:xfrm>
          <a:prstGeom prst="rect">
            <a:avLst/>
          </a:prstGeom>
          <a:noFill/>
        </p:spPr>
        <p:txBody>
          <a:bodyPr wrap="square" rtlCol="0">
            <a:spAutoFit/>
          </a:bodyPr>
          <a:lstStyle/>
          <a:p>
            <a:r>
              <a:rPr lang="en-ZA" sz="1200" dirty="0"/>
              <a:t>Ikechukwu </a:t>
            </a:r>
            <a:r>
              <a:rPr lang="en-ZA" sz="1200" dirty="0" err="1"/>
              <a:t>Nwanze</a:t>
            </a:r>
            <a:r>
              <a:rPr lang="en-ZA" sz="1200" dirty="0"/>
              <a:t> at the Disability Studies Division presented at the International Access Week Seminar, UCT Open Access on the theme ” Academic voice: Accessibility of information for students with disabilities” on 26 October 2018. Link to programme:  </a:t>
            </a:r>
            <a:r>
              <a:rPr lang="en-ZA" sz="1200" u="sng" dirty="0">
                <a:hlinkClick r:id="rId5"/>
              </a:rPr>
              <a:t>http://www.lib.uct.ac.za/news/open-access-week-seminar-designing-equitable-open-access-foundations-social-justice</a:t>
            </a:r>
            <a:r>
              <a:rPr lang="en-ZA" sz="1200" dirty="0"/>
              <a:t> </a:t>
            </a:r>
          </a:p>
          <a:p>
            <a:r>
              <a:rPr lang="en-ZA" sz="1200" dirty="0"/>
              <a:t> </a:t>
            </a:r>
          </a:p>
          <a:p>
            <a:r>
              <a:rPr lang="en-ZA" sz="1200" dirty="0"/>
              <a:t>He also presented at the Online education and research platforms – inaccessibility of disable students and staff called by A/Prof Lis Lange (DVC: Teaching and Learning) at </a:t>
            </a:r>
            <a:r>
              <a:rPr lang="en-ZA" sz="1200" dirty="0" err="1"/>
              <a:t>Hlanganani</a:t>
            </a:r>
            <a:r>
              <a:rPr lang="en-ZA" sz="1200" dirty="0"/>
              <a:t> Junction – Libraries Upper Campus. </a:t>
            </a:r>
          </a:p>
        </p:txBody>
      </p:sp>
      <p:pic>
        <p:nvPicPr>
          <p:cNvPr id="8" name="Picture 7">
            <a:extLst>
              <a:ext uri="{FF2B5EF4-FFF2-40B4-BE49-F238E27FC236}">
                <a16:creationId xmlns:a16="http://schemas.microsoft.com/office/drawing/2014/main" id="{53FA829A-D591-4635-A285-83BB4F7315E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13623" y="1434069"/>
            <a:ext cx="2228744" cy="2260175"/>
          </a:xfrm>
          <a:prstGeom prst="rect">
            <a:avLst/>
          </a:prstGeom>
          <a:noFill/>
          <a:ln>
            <a:noFill/>
          </a:ln>
        </p:spPr>
      </p:pic>
      <p:sp>
        <p:nvSpPr>
          <p:cNvPr id="5" name="Rectangle 4">
            <a:extLst>
              <a:ext uri="{FF2B5EF4-FFF2-40B4-BE49-F238E27FC236}">
                <a16:creationId xmlns:a16="http://schemas.microsoft.com/office/drawing/2014/main" id="{082DEEDD-E167-4209-85B3-5DB4C1D672C4}"/>
              </a:ext>
            </a:extLst>
          </p:cNvPr>
          <p:cNvSpPr/>
          <p:nvPr/>
        </p:nvSpPr>
        <p:spPr>
          <a:xfrm>
            <a:off x="9397477" y="3763788"/>
            <a:ext cx="2794523" cy="2862322"/>
          </a:xfrm>
          <a:prstGeom prst="rect">
            <a:avLst/>
          </a:prstGeom>
        </p:spPr>
        <p:txBody>
          <a:bodyPr wrap="square">
            <a:spAutoFit/>
          </a:bodyPr>
          <a:lstStyle/>
          <a:p>
            <a:r>
              <a:rPr lang="en-ZA" sz="900" dirty="0"/>
              <a:t>Congratulations to </a:t>
            </a:r>
            <a:r>
              <a:rPr lang="en-ZA" sz="900" b="1" dirty="0"/>
              <a:t>Judy McKenzie, Brian Watermeyer and Leslie Swartz</a:t>
            </a:r>
            <a:r>
              <a:rPr lang="en-ZA" sz="900" dirty="0"/>
              <a:t> on their recent publication entitled </a:t>
            </a:r>
            <a:r>
              <a:rPr lang="en-ZA" sz="900" i="1" dirty="0"/>
              <a:t>The Palgrave Handbook of Disability Citizenship in the Global </a:t>
            </a:r>
            <a:r>
              <a:rPr lang="en-ZA" sz="900" dirty="0"/>
              <a:t>South.</a:t>
            </a:r>
          </a:p>
          <a:p>
            <a:endParaRPr lang="en-ZA" sz="900" dirty="0"/>
          </a:p>
          <a:p>
            <a:r>
              <a:rPr lang="en-ZA" sz="900" dirty="0"/>
              <a:t>This handbook questions, debates and subverts commonly held assumptions about disability and citizenship in the global postcolonial context.</a:t>
            </a:r>
          </a:p>
          <a:p>
            <a:pPr marL="171450" indent="-171450">
              <a:buFont typeface="Wingdings" panose="05000000000000000000" pitchFamily="2" charset="2"/>
              <a:buChar char="q"/>
            </a:pPr>
            <a:r>
              <a:rPr lang="en-ZA" sz="900" dirty="0"/>
              <a:t>Provides a much needed perspective on the relationship between disability and citizenship in the Global South</a:t>
            </a:r>
          </a:p>
          <a:p>
            <a:pPr marL="171450" indent="-171450">
              <a:buFont typeface="Wingdings" panose="05000000000000000000" pitchFamily="2" charset="2"/>
              <a:buChar char="q"/>
            </a:pPr>
            <a:r>
              <a:rPr lang="en-ZA" sz="900" dirty="0"/>
              <a:t>Engages the unique case of the South African experience at a time of ongoing democratic transition</a:t>
            </a:r>
          </a:p>
          <a:p>
            <a:pPr marL="171450" indent="-171450">
              <a:buFont typeface="Wingdings" panose="05000000000000000000" pitchFamily="2" charset="2"/>
              <a:buChar char="q"/>
            </a:pPr>
            <a:r>
              <a:rPr lang="en-ZA" sz="900" dirty="0"/>
              <a:t>Brings together an eclectic group of authors from academia, the policy world as well as civil society, engaging with hands on questions and issues surrounding everyday challenges of the disabled: from transportation, to participation in the broader economy”</a:t>
            </a:r>
            <a:endParaRPr lang="en-ZA" sz="1000" dirty="0"/>
          </a:p>
        </p:txBody>
      </p:sp>
      <p:sp>
        <p:nvSpPr>
          <p:cNvPr id="9" name="Rectangle 8">
            <a:extLst>
              <a:ext uri="{FF2B5EF4-FFF2-40B4-BE49-F238E27FC236}">
                <a16:creationId xmlns:a16="http://schemas.microsoft.com/office/drawing/2014/main" id="{B58FC5E2-6638-4286-B74C-703A7480A9A2}"/>
              </a:ext>
            </a:extLst>
          </p:cNvPr>
          <p:cNvSpPr/>
          <p:nvPr/>
        </p:nvSpPr>
        <p:spPr>
          <a:xfrm>
            <a:off x="9288226" y="1339702"/>
            <a:ext cx="2794523" cy="5394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Rounded Corners 1">
            <a:extLst>
              <a:ext uri="{FF2B5EF4-FFF2-40B4-BE49-F238E27FC236}">
                <a16:creationId xmlns:a16="http://schemas.microsoft.com/office/drawing/2014/main" id="{8305F00A-D4EA-4BC4-A179-EAA4DA7B4233}"/>
              </a:ext>
            </a:extLst>
          </p:cNvPr>
          <p:cNvSpPr/>
          <p:nvPr/>
        </p:nvSpPr>
        <p:spPr>
          <a:xfrm>
            <a:off x="3086100" y="3873867"/>
            <a:ext cx="2059478" cy="2672406"/>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t>Congratulations to </a:t>
            </a:r>
          </a:p>
          <a:p>
            <a:pPr algn="ctr"/>
            <a:r>
              <a:rPr lang="en-ZA" sz="1400" b="1" dirty="0"/>
              <a:t>Dr Brian Watermeyer </a:t>
            </a:r>
            <a:r>
              <a:rPr lang="en-ZA" sz="1400" dirty="0"/>
              <a:t>who received an </a:t>
            </a:r>
            <a:r>
              <a:rPr lang="en-ZA" sz="1400" b="1" dirty="0" err="1"/>
              <a:t>NRF</a:t>
            </a:r>
            <a:r>
              <a:rPr lang="en-ZA" sz="1400" b="1" dirty="0"/>
              <a:t> C1 rating</a:t>
            </a:r>
            <a:r>
              <a:rPr lang="en-ZA" sz="1400" dirty="0"/>
              <a:t>! Well done on your achievement!</a:t>
            </a:r>
          </a:p>
          <a:p>
            <a:pPr algn="ctr"/>
            <a:endParaRPr lang="en-ZA" sz="1400" dirty="0"/>
          </a:p>
          <a:p>
            <a:pPr algn="ctr"/>
            <a:endParaRPr lang="en-ZA" sz="1400" dirty="0"/>
          </a:p>
          <a:p>
            <a:pPr algn="ctr"/>
            <a:endParaRPr lang="en-ZA" sz="1400" dirty="0"/>
          </a:p>
          <a:p>
            <a:pPr algn="ctr"/>
            <a:endParaRPr lang="en-ZA" sz="1400" dirty="0"/>
          </a:p>
        </p:txBody>
      </p:sp>
      <p:sp>
        <p:nvSpPr>
          <p:cNvPr id="13" name="Rectangle: Rounded Corners 1">
            <a:extLst>
              <a:ext uri="{FF2B5EF4-FFF2-40B4-BE49-F238E27FC236}">
                <a16:creationId xmlns:a16="http://schemas.microsoft.com/office/drawing/2014/main" id="{8305F00A-D4EA-4BC4-A179-EAA4DA7B4233}"/>
              </a:ext>
            </a:extLst>
          </p:cNvPr>
          <p:cNvSpPr/>
          <p:nvPr/>
        </p:nvSpPr>
        <p:spPr>
          <a:xfrm>
            <a:off x="225911" y="5562250"/>
            <a:ext cx="2388030" cy="120007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050" dirty="0"/>
              <a:t>Prof Theresa Lorenzo has introduced very successful monthly Writing Circles for the PhD in Disability Studies students in the second semester of 2018. Well done to the PhD students who have made such good progress!</a:t>
            </a:r>
          </a:p>
        </p:txBody>
      </p:sp>
      <p:sp>
        <p:nvSpPr>
          <p:cNvPr id="14" name="Rectangle: Rounded Corners 1">
            <a:extLst>
              <a:ext uri="{FF2B5EF4-FFF2-40B4-BE49-F238E27FC236}">
                <a16:creationId xmlns:a16="http://schemas.microsoft.com/office/drawing/2014/main" id="{8305F00A-D4EA-4BC4-A179-EAA4DA7B4233}"/>
              </a:ext>
            </a:extLst>
          </p:cNvPr>
          <p:cNvSpPr/>
          <p:nvPr/>
        </p:nvSpPr>
        <p:spPr>
          <a:xfrm>
            <a:off x="155575" y="3873866"/>
            <a:ext cx="2821274" cy="158393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t>The Division of Disability Studies is very proud to announce the graduation of three MPhil candidates in 2018, Marlene le Roux, Rachael Wanjagua and Jane Harrison.</a:t>
            </a:r>
          </a:p>
          <a:p>
            <a:pPr algn="ctr"/>
            <a:endParaRPr lang="en-ZA" sz="1200" dirty="0"/>
          </a:p>
          <a:p>
            <a:pPr algn="ctr"/>
            <a:endParaRPr lang="en-ZA" sz="1200" dirty="0"/>
          </a:p>
        </p:txBody>
      </p:sp>
      <p:sp>
        <p:nvSpPr>
          <p:cNvPr id="15" name="Rectangle: Rounded Corners 1">
            <a:extLst>
              <a:ext uri="{FF2B5EF4-FFF2-40B4-BE49-F238E27FC236}">
                <a16:creationId xmlns:a16="http://schemas.microsoft.com/office/drawing/2014/main" id="{8305F00A-D4EA-4BC4-A179-EAA4DA7B4233}"/>
              </a:ext>
            </a:extLst>
          </p:cNvPr>
          <p:cNvSpPr/>
          <p:nvPr/>
        </p:nvSpPr>
        <p:spPr>
          <a:xfrm>
            <a:off x="5145578" y="1460490"/>
            <a:ext cx="4130668" cy="276861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00" dirty="0"/>
              <a:t>The </a:t>
            </a:r>
            <a:r>
              <a:rPr lang="en-ZA" sz="1000" dirty="0" err="1"/>
              <a:t>TEDI</a:t>
            </a:r>
            <a:r>
              <a:rPr lang="en-ZA" sz="1000" dirty="0"/>
              <a:t> project recently piloted their third face-to-face course - Teaching learners with Visual Impairment (Low vision and Blindness) - held at the Faculty of Health Sciences, University of Cape Town, from the 01</a:t>
            </a:r>
            <a:r>
              <a:rPr lang="en-ZA" sz="1000" baseline="30000" dirty="0"/>
              <a:t>st</a:t>
            </a:r>
            <a:r>
              <a:rPr lang="en-ZA" sz="1000" dirty="0"/>
              <a:t>  to 05</a:t>
            </a:r>
            <a:r>
              <a:rPr lang="en-ZA" sz="1000" baseline="30000" dirty="0"/>
              <a:t>th</a:t>
            </a:r>
            <a:r>
              <a:rPr lang="en-ZA" sz="1000" dirty="0"/>
              <a:t>  of October 2018. The course participants were educators of learners with visual impairment. </a:t>
            </a:r>
          </a:p>
          <a:p>
            <a:r>
              <a:rPr lang="en-ZA" sz="1000" dirty="0"/>
              <a:t>Adopting a holistic approach, the course focused on: </a:t>
            </a:r>
          </a:p>
          <a:p>
            <a:r>
              <a:rPr lang="en-ZA" sz="1000" dirty="0"/>
              <a:t>•             Classroom accommodations and curriculum differentiation</a:t>
            </a:r>
          </a:p>
          <a:p>
            <a:r>
              <a:rPr lang="en-ZA" sz="1000" dirty="0"/>
              <a:t>•             Accessible </a:t>
            </a:r>
            <a:r>
              <a:rPr lang="en-ZA" sz="1000" dirty="0" err="1"/>
              <a:t>LTSM</a:t>
            </a:r>
            <a:r>
              <a:rPr lang="en-ZA" sz="1000" dirty="0"/>
              <a:t> (learning and teaching support materials)</a:t>
            </a:r>
          </a:p>
          <a:p>
            <a:r>
              <a:rPr lang="en-ZA" sz="1000" dirty="0"/>
              <a:t>•             The expanded core curriculum</a:t>
            </a:r>
          </a:p>
          <a:p>
            <a:r>
              <a:rPr lang="en-ZA" sz="1000" dirty="0"/>
              <a:t>•             Assistive technology</a:t>
            </a:r>
          </a:p>
          <a:p>
            <a:r>
              <a:rPr lang="en-ZA" sz="1000" dirty="0"/>
              <a:t>•             Psycho-social implications</a:t>
            </a:r>
          </a:p>
          <a:p>
            <a:r>
              <a:rPr lang="en-ZA" sz="1000" dirty="0"/>
              <a:t>•             Understanding disability as a human rights and social justice issue.</a:t>
            </a:r>
          </a:p>
          <a:p>
            <a:r>
              <a:rPr lang="en-ZA" sz="1000" dirty="0"/>
              <a:t> </a:t>
            </a:r>
          </a:p>
          <a:p>
            <a:r>
              <a:rPr lang="en-ZA" sz="1000" dirty="0"/>
              <a:t>Here is a write up in the </a:t>
            </a:r>
            <a:r>
              <a:rPr lang="en-ZA" sz="1000" dirty="0" err="1"/>
              <a:t>Tatler</a:t>
            </a:r>
            <a:r>
              <a:rPr lang="en-ZA" sz="1000" dirty="0"/>
              <a:t> on the course: </a:t>
            </a:r>
            <a:r>
              <a:rPr lang="en-ZA" sz="1000" u="sng" dirty="0">
                <a:hlinkClick r:id="rId7"/>
              </a:rPr>
              <a:t>https://www.southernsuburbstatler.co.za/news/pilot-teaching-course-lights-up-the-way-17436679</a:t>
            </a:r>
            <a:r>
              <a:rPr lang="en-ZA" sz="1000" dirty="0"/>
              <a:t>  </a:t>
            </a:r>
          </a:p>
        </p:txBody>
      </p:sp>
      <p:sp>
        <p:nvSpPr>
          <p:cNvPr id="16" name="Rectangle: Rounded Corners 1">
            <a:extLst>
              <a:ext uri="{FF2B5EF4-FFF2-40B4-BE49-F238E27FC236}">
                <a16:creationId xmlns:a16="http://schemas.microsoft.com/office/drawing/2014/main" id="{8305F00A-D4EA-4BC4-A179-EAA4DA7B4233}"/>
              </a:ext>
            </a:extLst>
          </p:cNvPr>
          <p:cNvSpPr/>
          <p:nvPr/>
        </p:nvSpPr>
        <p:spPr>
          <a:xfrm>
            <a:off x="5288593" y="4349888"/>
            <a:ext cx="3844637" cy="2351467"/>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200" dirty="0"/>
              <a:t>The </a:t>
            </a:r>
            <a:r>
              <a:rPr lang="en-ZA" sz="1200" dirty="0" err="1"/>
              <a:t>TEDI</a:t>
            </a:r>
            <a:r>
              <a:rPr lang="en-ZA" sz="1200" dirty="0"/>
              <a:t> project team will also be presenting it’s research at the 6th Annual Disability Rights Conference on the 6-7 of November 2018 in Pretoria. The theme of the conference is addressing the barriers to implementation of inclusive education in the African region.</a:t>
            </a:r>
          </a:p>
          <a:p>
            <a:r>
              <a:rPr lang="en-ZA" sz="1200" dirty="0"/>
              <a:t> </a:t>
            </a:r>
            <a:br>
              <a:rPr lang="en-US" sz="1200" dirty="0"/>
            </a:br>
            <a:r>
              <a:rPr lang="en-US" sz="1200" dirty="0"/>
              <a:t>For further information on the </a:t>
            </a:r>
            <a:r>
              <a:rPr lang="en-US" sz="1200" dirty="0" err="1"/>
              <a:t>TEDI</a:t>
            </a:r>
            <a:r>
              <a:rPr lang="en-US" sz="1200" dirty="0"/>
              <a:t> project please go to: </a:t>
            </a:r>
            <a:r>
              <a:rPr lang="en-US" sz="1200" u="sng" dirty="0">
                <a:hlinkClick r:id="rId8"/>
              </a:rPr>
              <a:t>http://www.dhrs.uct.ac.za/dhrs/divisions/disability/tedi</a:t>
            </a:r>
            <a:endParaRPr lang="en-ZA" sz="1200" dirty="0"/>
          </a:p>
        </p:txBody>
      </p:sp>
      <p:sp>
        <p:nvSpPr>
          <p:cNvPr id="6" name="AutoShape 2" descr="Image result for graduation cap clipart free"/>
          <p:cNvSpPr>
            <a:spLocks noChangeAspect="1" noChangeArrowheads="1"/>
          </p:cNvSpPr>
          <p:nvPr/>
        </p:nvSpPr>
        <p:spPr bwMode="auto">
          <a:xfrm>
            <a:off x="88751" y="-20612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
        <p:nvSpPr>
          <p:cNvPr id="17" name="AutoShape 4" descr="Image result for graduation cap clipart f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pic>
        <p:nvPicPr>
          <p:cNvPr id="19" name="Picture 18"/>
          <p:cNvPicPr>
            <a:picLocks noChangeAspect="1"/>
          </p:cNvPicPr>
          <p:nvPr/>
        </p:nvPicPr>
        <p:blipFill>
          <a:blip r:embed="rId9"/>
          <a:stretch>
            <a:fillRect/>
          </a:stretch>
        </p:blipFill>
        <p:spPr>
          <a:xfrm>
            <a:off x="1073218" y="4956987"/>
            <a:ext cx="693415" cy="475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p:cNvPicPr>
            <a:picLocks noChangeAspect="1"/>
          </p:cNvPicPr>
          <p:nvPr/>
        </p:nvPicPr>
        <p:blipFill>
          <a:blip r:embed="rId10"/>
          <a:stretch>
            <a:fillRect/>
          </a:stretch>
        </p:blipFill>
        <p:spPr>
          <a:xfrm>
            <a:off x="3450027" y="5376982"/>
            <a:ext cx="1073303" cy="10733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56359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982A66C-DEC8-4CC0-A520-1143BEBE8CDB}"/>
              </a:ext>
            </a:extLst>
          </p:cNvPr>
          <p:cNvSpPr txBox="1"/>
          <p:nvPr/>
        </p:nvSpPr>
        <p:spPr>
          <a:xfrm>
            <a:off x="93286" y="3435597"/>
            <a:ext cx="3775956" cy="2554545"/>
          </a:xfrm>
          <a:prstGeom prst="rect">
            <a:avLst/>
          </a:prstGeom>
          <a:noFill/>
          <a:ln>
            <a:solidFill>
              <a:schemeClr val="accent1"/>
            </a:solidFill>
          </a:ln>
        </p:spPr>
        <p:txBody>
          <a:bodyPr wrap="square" rtlCol="0">
            <a:spAutoFit/>
          </a:bodyPr>
          <a:lstStyle/>
          <a:p>
            <a:r>
              <a:rPr lang="en-ZA" sz="1400" b="1" u="sng" dirty="0"/>
              <a:t>     Mail &amp; Guardian’s 200 Young South African’s Award </a:t>
            </a:r>
          </a:p>
          <a:p>
            <a:endParaRPr lang="en-ZA" sz="900" b="1" u="sng" dirty="0"/>
          </a:p>
          <a:p>
            <a:r>
              <a:rPr lang="en-ZA" sz="1100" dirty="0"/>
              <a:t>Ms Kim Buchholtz has received the 2018 </a:t>
            </a:r>
            <a:r>
              <a:rPr lang="en-ZA" sz="1100" b="1" u="sng" dirty="0"/>
              <a:t>Mail &amp; Guardian’s 200 Young South African’s Award</a:t>
            </a:r>
            <a:r>
              <a:rPr lang="en-ZA" sz="1100" dirty="0"/>
              <a:t> for her work in Exercise and Sports Physiotherapy and especially her work at UCT. This Incredible recognition for the excellent work and contributions being made by UCT DHRS and Physiotherapy staff members to the training of health professionals and health care in South Africa.</a:t>
            </a:r>
          </a:p>
          <a:p>
            <a:endParaRPr lang="en-ZA" sz="1100" dirty="0"/>
          </a:p>
          <a:p>
            <a:r>
              <a:rPr lang="en-ZA" sz="1100" dirty="0"/>
              <a:t>Please follow the attached link for a full description of Kim’s profile for the Award: </a:t>
            </a:r>
            <a:r>
              <a:rPr lang="en-ZA" sz="1200" u="sng" dirty="0">
                <a:hlinkClick r:id="rId2"/>
              </a:rPr>
              <a:t>http://ysa.mg.co.za/2018/kim-buchholtz/</a:t>
            </a:r>
            <a:r>
              <a:rPr lang="en-ZA" sz="1200" dirty="0"/>
              <a:t> </a:t>
            </a:r>
          </a:p>
        </p:txBody>
      </p:sp>
      <p:sp>
        <p:nvSpPr>
          <p:cNvPr id="8" name="Scroll: Horizontal 7">
            <a:extLst>
              <a:ext uri="{FF2B5EF4-FFF2-40B4-BE49-F238E27FC236}">
                <a16:creationId xmlns:a16="http://schemas.microsoft.com/office/drawing/2014/main" id="{8E0A43DE-899E-4741-9B1D-88957A5A1FFC}"/>
              </a:ext>
            </a:extLst>
          </p:cNvPr>
          <p:cNvSpPr/>
          <p:nvPr/>
        </p:nvSpPr>
        <p:spPr>
          <a:xfrm>
            <a:off x="-10940" y="1063716"/>
            <a:ext cx="3965018" cy="2720932"/>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 Box 11"/>
          <p:cNvSpPr txBox="1">
            <a:spLocks noGrp="1"/>
          </p:cNvSpPr>
          <p:nvPr>
            <p:ph type="title"/>
          </p:nvPr>
        </p:nvSpPr>
        <p:spPr>
          <a:xfrm>
            <a:off x="0" y="1"/>
            <a:ext cx="9063990" cy="1321434"/>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pt-BR" sz="1400" dirty="0">
                <a:solidFill>
                  <a:srgbClr val="FFFFFF"/>
                </a:solidFill>
                <a:latin typeface="Century Gothic" panose="020B0502020202020204" pitchFamily="34" charset="0"/>
                <a:ea typeface="Times" panose="02020603050405020304" pitchFamily="18" charset="0"/>
                <a:cs typeface="Times New Roman" panose="02020603050405020304" pitchFamily="18" charset="0"/>
              </a:rPr>
              <a:t>	</a:t>
            </a: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Division of Physiotherapy</a:t>
            </a:r>
            <a:endParaRPr lang="en-ZA" sz="24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0AAEC2F7-745A-4C69-8BE9-1BA7227D0F5F}"/>
              </a:ext>
            </a:extLst>
          </p:cNvPr>
          <p:cNvSpPr/>
          <p:nvPr/>
        </p:nvSpPr>
        <p:spPr>
          <a:xfrm>
            <a:off x="6828583" y="3625579"/>
            <a:ext cx="5270131" cy="320653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600" u="sng" dirty="0">
                <a:solidFill>
                  <a:srgbClr val="FF0000"/>
                </a:solidFill>
                <a:cs typeface="AngsanaUPC" panose="02020603050405020304" pitchFamily="18" charset="-34"/>
              </a:rPr>
              <a:t>CONGRATULATIONS!!!!</a:t>
            </a:r>
          </a:p>
          <a:p>
            <a:pPr marL="171450" indent="-171450">
              <a:buFont typeface="Wingdings" panose="05000000000000000000" pitchFamily="2" charset="2"/>
              <a:buChar char="Ø"/>
            </a:pPr>
            <a:r>
              <a:rPr lang="en-ZA" sz="1100" dirty="0"/>
              <a:t>Please join me in congratulating</a:t>
            </a:r>
            <a:r>
              <a:rPr lang="en-ZA" sz="1100" b="1" dirty="0"/>
              <a:t> </a:t>
            </a:r>
            <a:r>
              <a:rPr lang="en-ZA" sz="1100" b="1" dirty="0">
                <a:solidFill>
                  <a:srgbClr val="FF0000"/>
                </a:solidFill>
              </a:rPr>
              <a:t>Sara Warren</a:t>
            </a:r>
            <a:r>
              <a:rPr lang="en-ZA" sz="1100" dirty="0">
                <a:solidFill>
                  <a:srgbClr val="FF0000"/>
                </a:solidFill>
              </a:rPr>
              <a:t> </a:t>
            </a:r>
            <a:r>
              <a:rPr lang="en-ZA" sz="1100" dirty="0"/>
              <a:t>who has passed </a:t>
            </a:r>
            <a:r>
              <a:rPr lang="en-ZA" sz="1100" b="1" dirty="0"/>
              <a:t>her MSc in Physiotherapy! </a:t>
            </a:r>
            <a:r>
              <a:rPr lang="en-ZA" sz="1100" dirty="0"/>
              <a:t>Dissertation title:</a:t>
            </a:r>
            <a:r>
              <a:rPr lang="en-ZA" sz="1100" b="1" dirty="0"/>
              <a:t> The effects of a six-week pre-operative, physiotherapy led exercise and education intervention on post-operative recovery, in terms of pain and function, in patients with osteoarthritis, undergoing total knee replacement in the Western Cape. </a:t>
            </a:r>
            <a:r>
              <a:rPr lang="en-ZA" sz="1100" dirty="0"/>
              <a:t>Congratulations also to her brilliant supervisors: </a:t>
            </a:r>
            <a:r>
              <a:rPr lang="en-ZA" sz="1100" b="1" dirty="0">
                <a:solidFill>
                  <a:srgbClr val="FF0000"/>
                </a:solidFill>
              </a:rPr>
              <a:t>A/Prof Romy Parker</a:t>
            </a:r>
            <a:r>
              <a:rPr lang="en-ZA" sz="1100" dirty="0">
                <a:solidFill>
                  <a:srgbClr val="FF0000"/>
                </a:solidFill>
              </a:rPr>
              <a:t> </a:t>
            </a:r>
            <a:r>
              <a:rPr lang="en-ZA" sz="1100" dirty="0"/>
              <a:t>and </a:t>
            </a:r>
            <a:r>
              <a:rPr lang="en-ZA" sz="1100" b="1" dirty="0">
                <a:solidFill>
                  <a:srgbClr val="FF0000"/>
                </a:solidFill>
              </a:rPr>
              <a:t>Ms Melissa Saw</a:t>
            </a:r>
            <a:r>
              <a:rPr lang="en-ZA" sz="1100" dirty="0">
                <a:solidFill>
                  <a:srgbClr val="FF0000"/>
                </a:solidFill>
              </a:rPr>
              <a:t>.</a:t>
            </a:r>
          </a:p>
          <a:p>
            <a:endParaRPr lang="en-ZA" sz="1100" dirty="0"/>
          </a:p>
          <a:p>
            <a:pPr marL="171450" lvl="0" indent="-171450" defTabSz="914400" eaLnBrk="0" fontAlgn="base" hangingPunct="0">
              <a:spcBef>
                <a:spcPct val="0"/>
              </a:spcBef>
              <a:spcAft>
                <a:spcPct val="0"/>
              </a:spcAft>
              <a:buFont typeface="Wingdings" panose="05000000000000000000" pitchFamily="2" charset="2"/>
              <a:buChar char="Ø"/>
            </a:pPr>
            <a:r>
              <a:rPr lang="en-ZA" altLang="en-US" sz="1100" dirty="0">
                <a:solidFill>
                  <a:schemeClr val="tx1"/>
                </a:solidFill>
                <a:ea typeface="Calibri" panose="020F0502020204030204" pitchFamily="34" charset="0"/>
                <a:cs typeface="Calibri" panose="020F0502020204030204" pitchFamily="34" charset="0"/>
              </a:rPr>
              <a:t>A very special postgraduate student- </a:t>
            </a:r>
            <a:r>
              <a:rPr lang="en-ZA" altLang="en-US" sz="1100" b="1" dirty="0">
                <a:solidFill>
                  <a:srgbClr val="FF0000"/>
                </a:solidFill>
                <a:ea typeface="Calibri" panose="020F0502020204030204" pitchFamily="34" charset="0"/>
                <a:cs typeface="Calibri" panose="020F0502020204030204" pitchFamily="34" charset="0"/>
              </a:rPr>
              <a:t>Ms Anri Human </a:t>
            </a:r>
            <a:r>
              <a:rPr lang="en-ZA" altLang="en-US" sz="1100" dirty="0">
                <a:solidFill>
                  <a:schemeClr val="tx1"/>
                </a:solidFill>
                <a:ea typeface="Calibri" panose="020F0502020204030204" pitchFamily="34" charset="0"/>
                <a:cs typeface="Calibri" panose="020F0502020204030204" pitchFamily="34" charset="0"/>
              </a:rPr>
              <a:t>(registered for PhD in Physiotherapy) and supervised by Prof Brenda Morrow and Prof Jennifer Jelsma</a:t>
            </a:r>
            <a:r>
              <a:rPr lang="en-ZA" altLang="en-US" sz="1000" dirty="0">
                <a:solidFill>
                  <a:schemeClr val="tx1"/>
                </a:solidFill>
              </a:rPr>
              <a:t> </a:t>
            </a:r>
            <a:r>
              <a:rPr lang="en-GB" altLang="en-US" sz="1100" dirty="0">
                <a:solidFill>
                  <a:schemeClr val="tx1"/>
                </a:solidFill>
                <a:ea typeface="Calibri" panose="020F0502020204030204" pitchFamily="34" charset="0"/>
                <a:cs typeface="Calibri" panose="020F0502020204030204" pitchFamily="34" charset="0"/>
              </a:rPr>
              <a:t>At the recent International Congress on Neuromuscular Diseases (ICNMD 2018) in Vienna, Austria </a:t>
            </a:r>
            <a:r>
              <a:rPr lang="en-GB" altLang="en-US" sz="1100" b="1" dirty="0">
                <a:solidFill>
                  <a:srgbClr val="FF0000"/>
                </a:solidFill>
                <a:ea typeface="Calibri" panose="020F0502020204030204" pitchFamily="34" charset="0"/>
                <a:cs typeface="Calibri" panose="020F0502020204030204" pitchFamily="34" charset="0"/>
              </a:rPr>
              <a:t>Anri received first prize for her poster in the section on congenital/hereditary conditions</a:t>
            </a:r>
            <a:r>
              <a:rPr lang="en-GB" altLang="en-US" sz="1100" dirty="0">
                <a:solidFill>
                  <a:srgbClr val="FF0000"/>
                </a:solidFill>
                <a:ea typeface="Calibri" panose="020F0502020204030204" pitchFamily="34" charset="0"/>
                <a:cs typeface="Calibri" panose="020F0502020204030204" pitchFamily="34" charset="0"/>
              </a:rPr>
              <a:t>.</a:t>
            </a:r>
            <a:r>
              <a:rPr lang="en-ZA" altLang="en-US" sz="1000" dirty="0">
                <a:solidFill>
                  <a:schemeClr val="tx1"/>
                </a:solidFill>
              </a:rPr>
              <a:t> </a:t>
            </a:r>
            <a:r>
              <a:rPr lang="en-ZA" altLang="en-US" sz="1100" dirty="0">
                <a:solidFill>
                  <a:schemeClr val="tx1"/>
                </a:solidFill>
                <a:ea typeface="Calibri" panose="020F0502020204030204" pitchFamily="34" charset="0"/>
                <a:cs typeface="Calibri" panose="020F0502020204030204" pitchFamily="34" charset="0"/>
              </a:rPr>
              <a:t>Well done Anri, another excellent achievement!</a:t>
            </a:r>
          </a:p>
          <a:p>
            <a:pPr lvl="0" defTabSz="914400" eaLnBrk="0" fontAlgn="base" hangingPunct="0">
              <a:spcBef>
                <a:spcPct val="0"/>
              </a:spcBef>
              <a:spcAft>
                <a:spcPct val="0"/>
              </a:spcAft>
            </a:pPr>
            <a:endParaRPr lang="en-ZA" sz="1100" dirty="0">
              <a:solidFill>
                <a:schemeClr val="tx1"/>
              </a:solidFill>
              <a:cs typeface="Calibri" panose="020F0502020204030204" pitchFamily="34" charset="0"/>
            </a:endParaRPr>
          </a:p>
          <a:p>
            <a:pPr marL="171450" indent="-171450">
              <a:spcAft>
                <a:spcPts val="0"/>
              </a:spcAft>
              <a:buFont typeface="Wingdings" panose="05000000000000000000" pitchFamily="2" charset="2"/>
              <a:buChar char="Ø"/>
            </a:pPr>
            <a:r>
              <a:rPr lang="en-ZA" sz="1100" b="1" dirty="0">
                <a:solidFill>
                  <a:schemeClr val="tx1"/>
                </a:solidFill>
                <a:ea typeface="Calibri" panose="020F0502020204030204" pitchFamily="34" charset="0"/>
                <a:cs typeface="Calibri" panose="020F0502020204030204" pitchFamily="34" charset="0"/>
              </a:rPr>
              <a:t>To </a:t>
            </a:r>
            <a:r>
              <a:rPr lang="en-ZA" sz="1100" b="1" dirty="0">
                <a:solidFill>
                  <a:srgbClr val="FF0000"/>
                </a:solidFill>
                <a:ea typeface="Calibri" panose="020F0502020204030204" pitchFamily="34" charset="0"/>
                <a:cs typeface="Calibri" panose="020F0502020204030204" pitchFamily="34" charset="0"/>
              </a:rPr>
              <a:t>Sarah Language </a:t>
            </a:r>
            <a:r>
              <a:rPr lang="en-ZA" sz="1100" dirty="0">
                <a:ea typeface="Calibri" panose="020F0502020204030204" pitchFamily="34" charset="0"/>
                <a:cs typeface="Calibri" panose="020F0502020204030204" pitchFamily="34" charset="0"/>
              </a:rPr>
              <a:t>who has passed her MSc in Exercise Science and Sport Physiotherapy! Well done Sarah on this fantastic achievement! Congratulations are also extended to Sarah’s supervisor, </a:t>
            </a:r>
            <a:r>
              <a:rPr lang="en-ZA" sz="1100" b="1" dirty="0">
                <a:solidFill>
                  <a:srgbClr val="FF0000"/>
                </a:solidFill>
                <a:ea typeface="Calibri" panose="020F0502020204030204" pitchFamily="34" charset="0"/>
                <a:cs typeface="Calibri" panose="020F0502020204030204" pitchFamily="34" charset="0"/>
              </a:rPr>
              <a:t>Dr Theresa Burgess</a:t>
            </a:r>
            <a:r>
              <a:rPr lang="en-ZA" sz="1100" dirty="0">
                <a:solidFill>
                  <a:srgbClr val="FF0000"/>
                </a:solidFill>
                <a:ea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C5C9D6B-AB55-4CF4-B633-5BCD82AE6032}"/>
              </a:ext>
            </a:extLst>
          </p:cNvPr>
          <p:cNvPicPr>
            <a:picLocks noChangeAspect="1"/>
          </p:cNvPicPr>
          <p:nvPr/>
        </p:nvPicPr>
        <p:blipFill>
          <a:blip r:embed="rId3"/>
          <a:stretch>
            <a:fillRect/>
          </a:stretch>
        </p:blipFill>
        <p:spPr>
          <a:xfrm>
            <a:off x="230908" y="188199"/>
            <a:ext cx="970478" cy="933150"/>
          </a:xfrm>
          <a:prstGeom prst="rect">
            <a:avLst/>
          </a:prstGeom>
        </p:spPr>
      </p:pic>
      <p:pic>
        <p:nvPicPr>
          <p:cNvPr id="15" name="Picture 14">
            <a:extLst>
              <a:ext uri="{FF2B5EF4-FFF2-40B4-BE49-F238E27FC236}">
                <a16:creationId xmlns:a16="http://schemas.microsoft.com/office/drawing/2014/main" id="{C87AB65E-3087-4E02-A655-ACA6BCD8A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9007" y="1"/>
            <a:ext cx="3128010" cy="1338030"/>
          </a:xfrm>
          <a:prstGeom prst="rect">
            <a:avLst/>
          </a:prstGeom>
        </p:spPr>
      </p:pic>
      <p:pic>
        <p:nvPicPr>
          <p:cNvPr id="7" name="Graphic 6" descr="Ribbon">
            <a:extLst>
              <a:ext uri="{FF2B5EF4-FFF2-40B4-BE49-F238E27FC236}">
                <a16:creationId xmlns:a16="http://schemas.microsoft.com/office/drawing/2014/main" id="{520165F6-1093-4AC1-BAC8-95C90ED51E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16166" y="3536339"/>
            <a:ext cx="560363" cy="560363"/>
          </a:xfrm>
          <a:prstGeom prst="rect">
            <a:avLst/>
          </a:prstGeom>
        </p:spPr>
      </p:pic>
      <p:sp>
        <p:nvSpPr>
          <p:cNvPr id="9" name="TextBox 8">
            <a:extLst>
              <a:ext uri="{FF2B5EF4-FFF2-40B4-BE49-F238E27FC236}">
                <a16:creationId xmlns:a16="http://schemas.microsoft.com/office/drawing/2014/main" id="{C9D8F80A-C928-4A99-96FA-061BC31DC28E}"/>
              </a:ext>
            </a:extLst>
          </p:cNvPr>
          <p:cNvSpPr txBox="1"/>
          <p:nvPr/>
        </p:nvSpPr>
        <p:spPr>
          <a:xfrm>
            <a:off x="321008" y="1583699"/>
            <a:ext cx="3745621" cy="2154436"/>
          </a:xfrm>
          <a:prstGeom prst="rect">
            <a:avLst/>
          </a:prstGeom>
          <a:noFill/>
        </p:spPr>
        <p:txBody>
          <a:bodyPr wrap="square" rtlCol="0">
            <a:spAutoFit/>
          </a:bodyPr>
          <a:lstStyle/>
          <a:p>
            <a:r>
              <a:rPr lang="en-ZA" sz="1400" dirty="0">
                <a:solidFill>
                  <a:schemeClr val="accent1">
                    <a:lumMod val="75000"/>
                  </a:schemeClr>
                </a:solidFill>
              </a:rPr>
              <a:t>Congratulations to </a:t>
            </a:r>
            <a:r>
              <a:rPr lang="en-ZA" sz="1400" b="1" dirty="0">
                <a:solidFill>
                  <a:schemeClr val="accent1">
                    <a:lumMod val="75000"/>
                  </a:schemeClr>
                </a:solidFill>
              </a:rPr>
              <a:t>Dr Theresa Burgess</a:t>
            </a:r>
            <a:r>
              <a:rPr lang="en-ZA" sz="1400" dirty="0">
                <a:solidFill>
                  <a:schemeClr val="accent1">
                    <a:lumMod val="75000"/>
                  </a:schemeClr>
                </a:solidFill>
              </a:rPr>
              <a:t> and </a:t>
            </a:r>
            <a:r>
              <a:rPr lang="en-ZA" sz="1400" b="1" dirty="0">
                <a:solidFill>
                  <a:schemeClr val="accent1">
                    <a:lumMod val="75000"/>
                  </a:schemeClr>
                </a:solidFill>
              </a:rPr>
              <a:t>Emeritus Professor Jennifer Jelsma</a:t>
            </a:r>
            <a:r>
              <a:rPr lang="en-ZA" sz="1400" dirty="0">
                <a:solidFill>
                  <a:schemeClr val="accent1">
                    <a:lumMod val="75000"/>
                  </a:schemeClr>
                </a:solidFill>
              </a:rPr>
              <a:t> whose recently published a chapter in  the book </a:t>
            </a:r>
            <a:r>
              <a:rPr lang="en-ZA" sz="1400" b="1" dirty="0">
                <a:solidFill>
                  <a:schemeClr val="accent1">
                    <a:lumMod val="75000"/>
                  </a:schemeClr>
                </a:solidFill>
              </a:rPr>
              <a:t>“African Perspectives on Ethics for Healthcare Professionals”</a:t>
            </a:r>
            <a:r>
              <a:rPr lang="en-ZA" sz="1400" dirty="0">
                <a:solidFill>
                  <a:schemeClr val="accent1">
                    <a:lumMod val="75000"/>
                  </a:schemeClr>
                </a:solidFill>
              </a:rPr>
              <a:t> . A wonderful achievement for both of you, we are very proud and  trust that the book will be a resource for all our DHRS students in the near future. </a:t>
            </a:r>
            <a:r>
              <a:rPr lang="en-ZA" dirty="0"/>
              <a:t> </a:t>
            </a:r>
          </a:p>
          <a:p>
            <a:endParaRPr lang="en-ZA" dirty="0"/>
          </a:p>
        </p:txBody>
      </p:sp>
      <p:pic>
        <p:nvPicPr>
          <p:cNvPr id="3074" name="Picture 3">
            <a:extLst>
              <a:ext uri="{FF2B5EF4-FFF2-40B4-BE49-F238E27FC236}">
                <a16:creationId xmlns:a16="http://schemas.microsoft.com/office/drawing/2014/main" id="{F54E245D-F436-4181-9E53-7E95184F82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1235" y="1362299"/>
            <a:ext cx="1314542" cy="15931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id:4069773b-7a82-4f26-a12a-0198654bceb9@eurprd03.prod.outlook.com">
            <a:extLst>
              <a:ext uri="{FF2B5EF4-FFF2-40B4-BE49-F238E27FC236}">
                <a16:creationId xmlns:a16="http://schemas.microsoft.com/office/drawing/2014/main" id="{0650D6BF-B835-4B54-9610-5B3196231432}"/>
              </a:ext>
            </a:extLst>
          </p:cNvPr>
          <p:cNvPicPr/>
          <p:nvPr/>
        </p:nvPicPr>
        <p:blipFill rotWithShape="1">
          <a:blip r:embed="rId8" r:link="rId9" cstate="print">
            <a:extLst>
              <a:ext uri="{28A0092B-C50C-407E-A947-70E740481C1C}">
                <a14:useLocalDpi xmlns:a14="http://schemas.microsoft.com/office/drawing/2010/main" val="0"/>
              </a:ext>
            </a:extLst>
          </a:blip>
          <a:srcRect l="6620" t="44127" r="4423"/>
          <a:stretch>
            <a:fillRect/>
          </a:stretch>
        </p:blipFill>
        <p:spPr bwMode="auto">
          <a:xfrm>
            <a:off x="4057252" y="2877015"/>
            <a:ext cx="2754429" cy="1793942"/>
          </a:xfrm>
          <a:prstGeom prst="rect">
            <a:avLst/>
          </a:prstGeom>
          <a:noFill/>
          <a:ln>
            <a:noFill/>
          </a:ln>
          <a:extLst>
            <a:ext uri="{53640926-AAD7-44D8-BBD7-CCE9431645EC}">
              <a14:shadowObscured xmlns:a14="http://schemas.microsoft.com/office/drawing/2010/main"/>
            </a:ext>
          </a:extLst>
        </p:spPr>
      </p:pic>
      <p:sp>
        <p:nvSpPr>
          <p:cNvPr id="10" name="Arrow: Right 9">
            <a:extLst>
              <a:ext uri="{FF2B5EF4-FFF2-40B4-BE49-F238E27FC236}">
                <a16:creationId xmlns:a16="http://schemas.microsoft.com/office/drawing/2014/main" id="{7C061C35-0851-4F61-817A-A72E69B2164D}"/>
              </a:ext>
            </a:extLst>
          </p:cNvPr>
          <p:cNvSpPr/>
          <p:nvPr/>
        </p:nvSpPr>
        <p:spPr>
          <a:xfrm>
            <a:off x="3355290" y="6302196"/>
            <a:ext cx="682114" cy="396000"/>
          </a:xfrm>
          <a:prstGeom prs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3B891AAE-7625-47CA-B58A-5F3449013847}"/>
              </a:ext>
            </a:extLst>
          </p:cNvPr>
          <p:cNvSpPr txBox="1"/>
          <p:nvPr/>
        </p:nvSpPr>
        <p:spPr>
          <a:xfrm>
            <a:off x="107287" y="6048036"/>
            <a:ext cx="3252079" cy="754053"/>
          </a:xfrm>
          <a:prstGeom prst="rect">
            <a:avLst/>
          </a:prstGeom>
          <a:noFill/>
          <a:ln>
            <a:solidFill>
              <a:schemeClr val="tx1"/>
            </a:solidFill>
          </a:ln>
        </p:spPr>
        <p:txBody>
          <a:bodyPr wrap="square" rtlCol="0">
            <a:spAutoFit/>
          </a:bodyPr>
          <a:lstStyle/>
          <a:p>
            <a:r>
              <a:rPr lang="en-ZA" sz="1200" b="1" dirty="0"/>
              <a:t>The division had a  Farewell party for Prof Dele.  He was accompanied by his beautiful wife Dr </a:t>
            </a:r>
            <a:r>
              <a:rPr lang="en-ZA" sz="1200" b="1" dirty="0" err="1"/>
              <a:t>Amosun</a:t>
            </a:r>
            <a:r>
              <a:rPr lang="en-ZA" sz="1200" b="1" dirty="0"/>
              <a:t>. </a:t>
            </a:r>
          </a:p>
          <a:p>
            <a:endParaRPr lang="en-ZA" sz="600" b="1" dirty="0"/>
          </a:p>
        </p:txBody>
      </p:sp>
      <p:pic>
        <p:nvPicPr>
          <p:cNvPr id="16" name="Picture 15" descr="cid:3d4dd9f8-d99d-4046-83fd-1313469544d8@eurprd03.prod.outlook.com">
            <a:extLst>
              <a:ext uri="{FF2B5EF4-FFF2-40B4-BE49-F238E27FC236}">
                <a16:creationId xmlns:a16="http://schemas.microsoft.com/office/drawing/2014/main" id="{BD7F128A-16FD-4A7C-BA03-62128C1CE27D}"/>
              </a:ext>
            </a:extLst>
          </p:cNvPr>
          <p:cNvPicPr/>
          <p:nvPr/>
        </p:nvPicPr>
        <p:blipFill rotWithShape="1">
          <a:blip r:embed="rId10" r:link="rId11" cstate="print">
            <a:extLst>
              <a:ext uri="{28A0092B-C50C-407E-A947-70E740481C1C}">
                <a14:useLocalDpi xmlns:a14="http://schemas.microsoft.com/office/drawing/2010/main" val="0"/>
              </a:ext>
            </a:extLst>
          </a:blip>
          <a:srcRect t="14016" b="-10202"/>
          <a:stretch>
            <a:fillRect/>
          </a:stretch>
        </p:blipFill>
        <p:spPr bwMode="auto">
          <a:xfrm>
            <a:off x="9475557" y="1386153"/>
            <a:ext cx="2510828" cy="2419868"/>
          </a:xfrm>
          <a:prstGeom prst="rect">
            <a:avLst/>
          </a:prstGeom>
          <a:noFill/>
          <a:ln>
            <a:noFill/>
          </a:ln>
        </p:spPr>
      </p:pic>
      <p:pic>
        <p:nvPicPr>
          <p:cNvPr id="17" name="Picture 16" descr="cid:12605493-4665-4ade-bf76-f8ba691d770b@eurprd03.prod.outlook.com">
            <a:extLst>
              <a:ext uri="{FF2B5EF4-FFF2-40B4-BE49-F238E27FC236}">
                <a16:creationId xmlns:a16="http://schemas.microsoft.com/office/drawing/2014/main" id="{927854DE-2B9D-43FA-88B3-352381F55D67}"/>
              </a:ext>
            </a:extLst>
          </p:cNvPr>
          <p:cNvPicPr/>
          <p:nvPr/>
        </p:nvPicPr>
        <p:blipFill rotWithShape="1">
          <a:blip r:embed="rId12" r:link="rId13" cstate="print">
            <a:extLst>
              <a:ext uri="{28A0092B-C50C-407E-A947-70E740481C1C}">
                <a14:useLocalDpi xmlns:a14="http://schemas.microsoft.com/office/drawing/2010/main" val="0"/>
              </a:ext>
            </a:extLst>
          </a:blip>
          <a:srcRect b="31771"/>
          <a:stretch>
            <a:fillRect/>
          </a:stretch>
        </p:blipFill>
        <p:spPr bwMode="auto">
          <a:xfrm>
            <a:off x="6610596" y="1394451"/>
            <a:ext cx="2852054" cy="2231128"/>
          </a:xfrm>
          <a:prstGeom prst="rect">
            <a:avLst/>
          </a:prstGeom>
          <a:noFill/>
          <a:ln>
            <a:noFill/>
          </a:ln>
          <a:extLst>
            <a:ext uri="{53640926-AAD7-44D8-BBD7-CCE9431645EC}">
              <a14:shadowObscured xmlns:a14="http://schemas.microsoft.com/office/drawing/2010/main"/>
            </a:ext>
          </a:extLst>
        </p:spPr>
      </p:pic>
      <p:sp>
        <p:nvSpPr>
          <p:cNvPr id="13" name="Speech Bubble: Rectangle with Corners Rounded 12">
            <a:extLst>
              <a:ext uri="{FF2B5EF4-FFF2-40B4-BE49-F238E27FC236}">
                <a16:creationId xmlns:a16="http://schemas.microsoft.com/office/drawing/2014/main" id="{ED6C4F66-2756-4DFC-AC9C-BD8D78BB9D79}"/>
              </a:ext>
            </a:extLst>
          </p:cNvPr>
          <p:cNvSpPr/>
          <p:nvPr/>
        </p:nvSpPr>
        <p:spPr>
          <a:xfrm rot="10800000">
            <a:off x="8107719" y="3021073"/>
            <a:ext cx="2123392" cy="705806"/>
          </a:xfrm>
          <a:prstGeom prst="wedgeRoundRectCallout">
            <a:avLst>
              <a:gd name="adj1" fmla="val -334"/>
              <a:gd name="adj2" fmla="val 75560"/>
              <a:gd name="adj3" fmla="val 16667"/>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tx1">
                  <a:lumMod val="85000"/>
                </a:schemeClr>
              </a:solidFill>
            </a:endParaRPr>
          </a:p>
        </p:txBody>
      </p:sp>
      <p:sp>
        <p:nvSpPr>
          <p:cNvPr id="14" name="TextBox 13">
            <a:extLst>
              <a:ext uri="{FF2B5EF4-FFF2-40B4-BE49-F238E27FC236}">
                <a16:creationId xmlns:a16="http://schemas.microsoft.com/office/drawing/2014/main" id="{A4654C67-D41C-4EBD-A54D-2D638EB25374}"/>
              </a:ext>
            </a:extLst>
          </p:cNvPr>
          <p:cNvSpPr txBox="1"/>
          <p:nvPr/>
        </p:nvSpPr>
        <p:spPr>
          <a:xfrm>
            <a:off x="8189510" y="3065952"/>
            <a:ext cx="2123391" cy="646331"/>
          </a:xfrm>
          <a:prstGeom prst="rect">
            <a:avLst/>
          </a:prstGeom>
          <a:noFill/>
        </p:spPr>
        <p:txBody>
          <a:bodyPr wrap="square" rtlCol="0">
            <a:spAutoFit/>
          </a:bodyPr>
          <a:lstStyle/>
          <a:p>
            <a:r>
              <a:rPr lang="en-ZA" sz="1200" dirty="0">
                <a:solidFill>
                  <a:schemeClr val="tx2">
                    <a:lumMod val="50000"/>
                  </a:schemeClr>
                </a:solidFill>
              </a:rPr>
              <a:t>The Physio staff attended a CPR training session  hosted by Basic Life Support.</a:t>
            </a:r>
            <a:endParaRPr lang="en-ZA" sz="1600" dirty="0"/>
          </a:p>
        </p:txBody>
      </p:sp>
      <p:sp>
        <p:nvSpPr>
          <p:cNvPr id="18" name="TextBox 17">
            <a:extLst>
              <a:ext uri="{FF2B5EF4-FFF2-40B4-BE49-F238E27FC236}">
                <a16:creationId xmlns:a16="http://schemas.microsoft.com/office/drawing/2014/main" id="{95E75D8E-296C-4CCB-A9EA-7323C15CCB76}"/>
              </a:ext>
            </a:extLst>
          </p:cNvPr>
          <p:cNvSpPr txBox="1"/>
          <p:nvPr/>
        </p:nvSpPr>
        <p:spPr>
          <a:xfrm>
            <a:off x="5275485" y="1394451"/>
            <a:ext cx="1307472" cy="1569660"/>
          </a:xfrm>
          <a:prstGeom prst="rect">
            <a:avLst/>
          </a:prstGeom>
          <a:noFill/>
        </p:spPr>
        <p:txBody>
          <a:bodyPr wrap="square" rtlCol="0">
            <a:spAutoFit/>
          </a:bodyPr>
          <a:lstStyle/>
          <a:p>
            <a:r>
              <a:rPr lang="en-ZA" sz="1200" b="1" dirty="0"/>
              <a:t>Below: </a:t>
            </a:r>
          </a:p>
          <a:p>
            <a:r>
              <a:rPr lang="en-ZA" sz="1200" dirty="0" err="1"/>
              <a:t>HoDiv</a:t>
            </a:r>
            <a:r>
              <a:rPr lang="en-ZA" sz="1200" dirty="0"/>
              <a:t>, Dr </a:t>
            </a:r>
            <a:r>
              <a:rPr lang="en-ZA" sz="1200" dirty="0" err="1"/>
              <a:t>Niri</a:t>
            </a:r>
            <a:r>
              <a:rPr lang="en-ZA" sz="1200" dirty="0"/>
              <a:t> Naidoo with the winners of the 4</a:t>
            </a:r>
            <a:r>
              <a:rPr lang="en-ZA" sz="1200" baseline="30000" dirty="0"/>
              <a:t>th</a:t>
            </a:r>
            <a:r>
              <a:rPr lang="en-ZA" sz="1200" dirty="0"/>
              <a:t> year Physiotherapy research day!</a:t>
            </a:r>
          </a:p>
          <a:p>
            <a:endParaRPr lang="en-ZA" sz="1200" dirty="0"/>
          </a:p>
        </p:txBody>
      </p:sp>
      <p:pic>
        <p:nvPicPr>
          <p:cNvPr id="19" name="Picture 18" descr="cid:e5df57a6-dd20-4892-b945-efc6dec5b6da@eurprd03.prod.outlook.com">
            <a:extLst>
              <a:ext uri="{FF2B5EF4-FFF2-40B4-BE49-F238E27FC236}">
                <a16:creationId xmlns:a16="http://schemas.microsoft.com/office/drawing/2014/main" id="{A6F87C90-E2D0-401B-87FF-FD2E26B7AD3B}"/>
              </a:ext>
            </a:extLst>
          </p:cNvPr>
          <p:cNvPicPr/>
          <p:nvPr/>
        </p:nvPicPr>
        <p:blipFill>
          <a:blip r:embed="rId14" r:link="rId15" cstate="print">
            <a:extLst>
              <a:ext uri="{28A0092B-C50C-407E-A947-70E740481C1C}">
                <a14:useLocalDpi xmlns:a14="http://schemas.microsoft.com/office/drawing/2010/main" val="0"/>
              </a:ext>
            </a:extLst>
          </a:blip>
          <a:srcRect/>
          <a:stretch>
            <a:fillRect/>
          </a:stretch>
        </p:blipFill>
        <p:spPr bwMode="auto">
          <a:xfrm>
            <a:off x="4021126" y="4698610"/>
            <a:ext cx="2655573" cy="2161147"/>
          </a:xfrm>
          <a:prstGeom prst="rect">
            <a:avLst/>
          </a:prstGeom>
          <a:noFill/>
          <a:ln>
            <a:noFill/>
          </a:ln>
        </p:spPr>
      </p:pic>
    </p:spTree>
    <p:extLst>
      <p:ext uri="{BB962C8B-B14F-4D97-AF65-F5344CB8AC3E}">
        <p14:creationId xmlns:p14="http://schemas.microsoft.com/office/powerpoint/2010/main" val="3135056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4"/>
          <p:cNvSpPr txBox="1">
            <a:spLocks noGrp="1"/>
          </p:cNvSpPr>
          <p:nvPr>
            <p:ph type="title"/>
          </p:nvPr>
        </p:nvSpPr>
        <p:spPr>
          <a:xfrm>
            <a:off x="-989" y="-5437"/>
            <a:ext cx="9063989" cy="1321435"/>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pt-BR" sz="9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endParaRPr lang="en-ZA" sz="900"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pt-BR" sz="36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Division of Communication </a:t>
            </a:r>
            <a:br>
              <a:rPr lang="pt-BR" sz="36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br>
            <a:r>
              <a:rPr lang="pt-BR" sz="36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Sciences and Disorders</a:t>
            </a:r>
            <a:endParaRPr lang="en-ZA" sz="36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sp>
        <p:nvSpPr>
          <p:cNvPr id="4" name="TextBox 3"/>
          <p:cNvSpPr txBox="1"/>
          <p:nvPr/>
        </p:nvSpPr>
        <p:spPr>
          <a:xfrm>
            <a:off x="9064978" y="1695869"/>
            <a:ext cx="225777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050" b="1"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6" name="TextBox 5"/>
          <p:cNvSpPr txBox="1"/>
          <p:nvPr/>
        </p:nvSpPr>
        <p:spPr>
          <a:xfrm>
            <a:off x="13779529" y="3121113"/>
            <a:ext cx="488892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white"/>
                </a:solidFill>
                <a:effectLst/>
                <a:uLnTx/>
                <a:uFillTx/>
                <a:latin typeface="Corbel" panose="020B0503020204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 name="Rectangle 2">
            <a:extLst>
              <a:ext uri="{FF2B5EF4-FFF2-40B4-BE49-F238E27FC236}">
                <a16:creationId xmlns:a16="http://schemas.microsoft.com/office/drawing/2014/main" id="{7FF34F76-AC2E-4C16-B518-41A5C906E925}"/>
              </a:ext>
            </a:extLst>
          </p:cNvPr>
          <p:cNvSpPr>
            <a:spLocks noChangeArrowheads="1"/>
          </p:cNvSpPr>
          <p:nvPr/>
        </p:nvSpPr>
        <p:spPr bwMode="auto">
          <a:xfrm>
            <a:off x="7755680" y="2314559"/>
            <a:ext cx="58360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7" name="Picture 16">
            <a:extLst>
              <a:ext uri="{FF2B5EF4-FFF2-40B4-BE49-F238E27FC236}">
                <a16:creationId xmlns:a16="http://schemas.microsoft.com/office/drawing/2014/main" id="{1C4E6BD1-BA80-4B82-8815-D6FF750210D6}"/>
              </a:ext>
            </a:extLst>
          </p:cNvPr>
          <p:cNvPicPr>
            <a:picLocks noChangeAspect="1"/>
          </p:cNvPicPr>
          <p:nvPr/>
        </p:nvPicPr>
        <p:blipFill>
          <a:blip r:embed="rId3"/>
          <a:stretch>
            <a:fillRect/>
          </a:stretch>
        </p:blipFill>
        <p:spPr>
          <a:xfrm>
            <a:off x="225911" y="139055"/>
            <a:ext cx="970478" cy="933150"/>
          </a:xfrm>
          <a:prstGeom prst="rect">
            <a:avLst/>
          </a:prstGeom>
        </p:spPr>
      </p:pic>
      <p:pic>
        <p:nvPicPr>
          <p:cNvPr id="23" name="Picture 22">
            <a:extLst>
              <a:ext uri="{FF2B5EF4-FFF2-40B4-BE49-F238E27FC236}">
                <a16:creationId xmlns:a16="http://schemas.microsoft.com/office/drawing/2014/main" id="{397932A7-20C7-4642-9231-A1681F2D1A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3990" y="0"/>
            <a:ext cx="3128010" cy="1325564"/>
          </a:xfrm>
          <a:prstGeom prst="rect">
            <a:avLst/>
          </a:prstGeom>
        </p:spPr>
      </p:pic>
      <p:pic>
        <p:nvPicPr>
          <p:cNvPr id="1030" name="image" descr="Xolani Maxhego (second from left) and the team that changed his life in a celebratory mood at Groote Schuur Hospital on Thursday 18 October. PHOTO: luvuyo mjekula">
            <a:extLst>
              <a:ext uri="{FF2B5EF4-FFF2-40B4-BE49-F238E27FC236}">
                <a16:creationId xmlns:a16="http://schemas.microsoft.com/office/drawing/2014/main" id="{7A49DE2B-B798-411F-8E47-B035E016197C}"/>
              </a:ext>
            </a:extLst>
          </p:cNvPr>
          <p:cNvPicPr>
            <a:picLocks noChangeAspect="1" noChangeArrowheads="1"/>
          </p:cNvPicPr>
          <p:nvPr/>
        </p:nvPicPr>
        <p:blipFill>
          <a:blip r:embed="rId5" r:link="rId6" cstate="print">
            <a:extLst>
              <a:ext uri="{28A0092B-C50C-407E-A947-70E740481C1C}">
                <a14:useLocalDpi xmlns:a14="http://schemas.microsoft.com/office/drawing/2010/main" val="0"/>
              </a:ext>
            </a:extLst>
          </a:blip>
          <a:srcRect/>
          <a:stretch>
            <a:fillRect/>
          </a:stretch>
        </p:blipFill>
        <p:spPr bwMode="auto">
          <a:xfrm>
            <a:off x="225911" y="2102446"/>
            <a:ext cx="3817620" cy="20784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a16="http://schemas.microsoft.com/office/drawing/2014/main" id="{3CDC7A67-7640-4AFB-9E77-DA93404920BB}"/>
              </a:ext>
            </a:extLst>
          </p:cNvPr>
          <p:cNvSpPr>
            <a:spLocks noChangeArrowheads="1"/>
          </p:cNvSpPr>
          <p:nvPr/>
        </p:nvSpPr>
        <p:spPr bwMode="auto">
          <a:xfrm>
            <a:off x="-989" y="2343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2" name="Rectangle 9">
            <a:extLst>
              <a:ext uri="{FF2B5EF4-FFF2-40B4-BE49-F238E27FC236}">
                <a16:creationId xmlns:a16="http://schemas.microsoft.com/office/drawing/2014/main" id="{08E78890-338E-45EB-8BD8-03BFB622CF07}"/>
              </a:ext>
            </a:extLst>
          </p:cNvPr>
          <p:cNvSpPr>
            <a:spLocks noChangeArrowheads="1"/>
          </p:cNvSpPr>
          <p:nvPr/>
        </p:nvSpPr>
        <p:spPr bwMode="auto">
          <a:xfrm>
            <a:off x="-989" y="113729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4" name="TextBox 13">
            <a:extLst>
              <a:ext uri="{FF2B5EF4-FFF2-40B4-BE49-F238E27FC236}">
                <a16:creationId xmlns:a16="http://schemas.microsoft.com/office/drawing/2014/main" id="{817B75D0-DAF0-46DF-BE8D-D497566A876B}"/>
              </a:ext>
            </a:extLst>
          </p:cNvPr>
          <p:cNvSpPr txBox="1"/>
          <p:nvPr/>
        </p:nvSpPr>
        <p:spPr>
          <a:xfrm>
            <a:off x="225911" y="1838471"/>
            <a:ext cx="4054133" cy="222627"/>
          </a:xfrm>
          <a:prstGeom prst="rect">
            <a:avLst/>
          </a:prstGeom>
          <a:noFill/>
          <a:ln>
            <a:noFill/>
          </a:ln>
        </p:spPr>
        <p:txBody>
          <a:bodyPr wrap="square" rtlCol="0">
            <a:spAutoFit/>
          </a:bodyPr>
          <a:lstStyle/>
          <a:p>
            <a:r>
              <a:rPr lang="en-ZA" sz="800" dirty="0"/>
              <a:t>https://www.news24.com/SouthAfrica/Local/Peoples-Post/the-gift-of-hearing-20181022-2</a:t>
            </a:r>
          </a:p>
        </p:txBody>
      </p:sp>
      <p:sp>
        <p:nvSpPr>
          <p:cNvPr id="15" name="TextBox 14">
            <a:extLst>
              <a:ext uri="{FF2B5EF4-FFF2-40B4-BE49-F238E27FC236}">
                <a16:creationId xmlns:a16="http://schemas.microsoft.com/office/drawing/2014/main" id="{6566A79B-8B52-49DC-9880-21732FB5CEA4}"/>
              </a:ext>
            </a:extLst>
          </p:cNvPr>
          <p:cNvSpPr txBox="1"/>
          <p:nvPr/>
        </p:nvSpPr>
        <p:spPr>
          <a:xfrm>
            <a:off x="123389" y="4359635"/>
            <a:ext cx="4198668" cy="2292935"/>
          </a:xfrm>
          <a:prstGeom prst="rect">
            <a:avLst/>
          </a:prstGeom>
          <a:noFill/>
        </p:spPr>
        <p:txBody>
          <a:bodyPr wrap="square" rtlCol="0">
            <a:spAutoFit/>
          </a:bodyPr>
          <a:lstStyle/>
          <a:p>
            <a:pPr algn="just" fontAlgn="base"/>
            <a:r>
              <a:rPr lang="en-ZA" sz="1100" dirty="0"/>
              <a:t>The first ever cochlear implant at Groote Schuur Hospital has completely changed the life of a 37-year-old man. Xolani </a:t>
            </a:r>
            <a:r>
              <a:rPr lang="en-ZA" sz="1100" dirty="0" err="1"/>
              <a:t>Maxhego</a:t>
            </a:r>
            <a:r>
              <a:rPr lang="en-ZA" sz="1100" dirty="0"/>
              <a:t> of </a:t>
            </a:r>
            <a:r>
              <a:rPr lang="en-ZA" sz="1100" dirty="0" err="1"/>
              <a:t>Gugulethu</a:t>
            </a:r>
            <a:r>
              <a:rPr lang="en-ZA" sz="1100" dirty="0"/>
              <a:t> went from being profoundly deaf to being able to have a normal conversation with his family and friends. Med-El partnered with ENT specialist Tasneem Harris, audiologists Adri Schlichting and Zane Solomons, rehabilitation specialist Nikki Keeton, and the hospital, to make the project a success. Keeton explained that a lot of programming takes place with cochlear implants and one needs specialised training to know how it works. She said </a:t>
            </a:r>
            <a:r>
              <a:rPr lang="en-ZA" sz="1100" dirty="0" err="1"/>
              <a:t>Maxhego</a:t>
            </a:r>
            <a:r>
              <a:rPr lang="en-ZA" sz="1100" dirty="0"/>
              <a:t> was lucky to be able to hear the moment the device was switched on. According to Keeton, patients who have had long-standing deafness would need a lot of training to understand how sound works and learn to hear again.</a:t>
            </a:r>
            <a:endParaRPr lang="en-ZA" sz="1200" dirty="0"/>
          </a:p>
        </p:txBody>
      </p:sp>
      <p:pic>
        <p:nvPicPr>
          <p:cNvPr id="16" name="Picture 3">
            <a:extLst>
              <a:ext uri="{FF2B5EF4-FFF2-40B4-BE49-F238E27FC236}">
                <a16:creationId xmlns:a16="http://schemas.microsoft.com/office/drawing/2014/main" id="{3A015049-C13B-4F91-8302-A00E08300D8E}"/>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0403"/>
          <a:stretch/>
        </p:blipFill>
        <p:spPr bwMode="auto">
          <a:xfrm>
            <a:off x="6394690" y="2102873"/>
            <a:ext cx="1598662" cy="225718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98B910C-D5F1-4176-8919-DFF573AA5175}"/>
              </a:ext>
            </a:extLst>
          </p:cNvPr>
          <p:cNvSpPr txBox="1"/>
          <p:nvPr/>
        </p:nvSpPr>
        <p:spPr>
          <a:xfrm>
            <a:off x="8094094" y="1396444"/>
            <a:ext cx="3909203" cy="5370701"/>
          </a:xfrm>
          <a:prstGeom prst="rect">
            <a:avLst/>
          </a:prstGeom>
          <a:noFill/>
          <a:ln>
            <a:solidFill>
              <a:schemeClr val="tx1"/>
            </a:solidFill>
          </a:ln>
        </p:spPr>
        <p:txBody>
          <a:bodyPr wrap="square" rtlCol="0">
            <a:spAutoFit/>
          </a:bodyPr>
          <a:lstStyle/>
          <a:p>
            <a:r>
              <a:rPr lang="en-ZA" sz="1200" b="1" u="sng" dirty="0"/>
              <a:t>Message from </a:t>
            </a:r>
            <a:r>
              <a:rPr lang="en-ZA" sz="1200" b="1" u="sng" dirty="0" err="1"/>
              <a:t>HoDiv</a:t>
            </a:r>
            <a:r>
              <a:rPr lang="en-ZA" sz="1200" b="1" u="sng" dirty="0"/>
              <a:t>, Dr Michelle Pascoe</a:t>
            </a:r>
            <a:r>
              <a:rPr lang="en-ZA" sz="1200" b="1" dirty="0"/>
              <a:t>:</a:t>
            </a:r>
          </a:p>
          <a:p>
            <a:endParaRPr lang="en-ZA" sz="700" dirty="0"/>
          </a:p>
          <a:p>
            <a:r>
              <a:rPr lang="en-ZA" sz="1200" dirty="0"/>
              <a:t>October was an important conferencing month for our Division. </a:t>
            </a:r>
            <a:r>
              <a:rPr lang="en-ZA" sz="1200" b="1" dirty="0"/>
              <a:t>The 34th Word Congress of Audiology was held in Cape Town at the CTICC </a:t>
            </a:r>
            <a:r>
              <a:rPr lang="en-ZA" sz="1200" dirty="0"/>
              <a:t>and many of our staff from both Audiology and SLP programmes participated.  This is the first time this important congress has been held on African soil and it was a resounding success (excuse the pun!) with CSD very well represented. </a:t>
            </a:r>
          </a:p>
          <a:p>
            <a:r>
              <a:rPr lang="en-ZA" sz="1200" dirty="0"/>
              <a:t> </a:t>
            </a:r>
          </a:p>
          <a:p>
            <a:r>
              <a:rPr lang="en-ZA" sz="1200" dirty="0"/>
              <a:t>Meanwhile some staff missed out on the local fun to attend the International Clinical Linguistics and Phonetics Conference held in Malta. CSD staff were invited to participate in a panel celebrating the 70th anniversary of the UN Declaration of Human Rights and in particular Article 19 and its focus on communication and human rights. The International Journal of Speech Language Pathology has produced a special edition of their journal entitled "Communication is a human right: Celebrating the 70th anniversary of the Universal Declaration of Human Rights" which is freely available for downloading here: </a:t>
            </a:r>
            <a:r>
              <a:rPr lang="en-ZA" sz="1200" u="sng" dirty="0">
                <a:hlinkClick r:id="rId8"/>
              </a:rPr>
              <a:t>https://www.tandfonline.com/toc/iasl20/20/1</a:t>
            </a:r>
            <a:endParaRPr lang="en-ZA" sz="1200" dirty="0"/>
          </a:p>
          <a:p>
            <a:endParaRPr lang="en-ZA" sz="1200" dirty="0"/>
          </a:p>
          <a:p>
            <a:r>
              <a:rPr lang="en-ZA" sz="1200" dirty="0"/>
              <a:t>On a different note the division is sad to say farewell to </a:t>
            </a:r>
            <a:r>
              <a:rPr lang="en-ZA" sz="1200" b="1" dirty="0" err="1"/>
              <a:t>Warda</a:t>
            </a:r>
            <a:r>
              <a:rPr lang="en-ZA" sz="1200" b="1" dirty="0"/>
              <a:t> </a:t>
            </a:r>
            <a:r>
              <a:rPr lang="en-ZA" sz="1200" b="1" dirty="0" err="1"/>
              <a:t>Samaai</a:t>
            </a:r>
            <a:r>
              <a:rPr lang="en-ZA" sz="1200" b="1" dirty="0"/>
              <a:t> </a:t>
            </a:r>
            <a:r>
              <a:rPr lang="en-ZA" sz="1200" dirty="0"/>
              <a:t>and </a:t>
            </a:r>
            <a:r>
              <a:rPr lang="en-ZA" sz="1200" b="1" dirty="0"/>
              <a:t>Celeste Edwardes (</a:t>
            </a:r>
            <a:r>
              <a:rPr lang="en-ZA" sz="1200" b="1" dirty="0" err="1"/>
              <a:t>Sameuls</a:t>
            </a:r>
            <a:r>
              <a:rPr lang="en-ZA" sz="1200" dirty="0"/>
              <a:t>) who will be leaving us for new career adventures. They will be sorely missed but we are grateful to them both for their amazing contributions and being wonderful colleagues and friends. </a:t>
            </a:r>
            <a:endParaRPr lang="en-ZA" dirty="0"/>
          </a:p>
        </p:txBody>
      </p:sp>
      <p:sp>
        <p:nvSpPr>
          <p:cNvPr id="7" name="TextBox 6">
            <a:extLst>
              <a:ext uri="{FF2B5EF4-FFF2-40B4-BE49-F238E27FC236}">
                <a16:creationId xmlns:a16="http://schemas.microsoft.com/office/drawing/2014/main" id="{0AFF607A-2F46-44AB-B496-60EF8ABBE21C}"/>
              </a:ext>
            </a:extLst>
          </p:cNvPr>
          <p:cNvSpPr txBox="1"/>
          <p:nvPr/>
        </p:nvSpPr>
        <p:spPr>
          <a:xfrm>
            <a:off x="302111" y="1537346"/>
            <a:ext cx="1091260" cy="261610"/>
          </a:xfrm>
          <a:prstGeom prst="rect">
            <a:avLst/>
          </a:prstGeom>
          <a:noFill/>
          <a:ln>
            <a:solidFill>
              <a:schemeClr val="tx1"/>
            </a:solidFill>
          </a:ln>
        </p:spPr>
        <p:txBody>
          <a:bodyPr wrap="square" rtlCol="0">
            <a:spAutoFit/>
          </a:bodyPr>
          <a:lstStyle/>
          <a:p>
            <a:r>
              <a:rPr lang="en-ZA" sz="1100" b="1" dirty="0">
                <a:solidFill>
                  <a:srgbClr val="FF0000"/>
                </a:solidFill>
              </a:rPr>
              <a:t>People’s Post</a:t>
            </a:r>
            <a:endParaRPr lang="en-ZA" b="1" dirty="0">
              <a:solidFill>
                <a:srgbClr val="FF0000"/>
              </a:solidFill>
            </a:endParaRPr>
          </a:p>
        </p:txBody>
      </p:sp>
      <p:sp>
        <p:nvSpPr>
          <p:cNvPr id="8" name="TextBox 7">
            <a:extLst>
              <a:ext uri="{FF2B5EF4-FFF2-40B4-BE49-F238E27FC236}">
                <a16:creationId xmlns:a16="http://schemas.microsoft.com/office/drawing/2014/main" id="{17C34BB2-1A94-4F38-AE8B-6C0CEEFD7584}"/>
              </a:ext>
            </a:extLst>
          </p:cNvPr>
          <p:cNvSpPr txBox="1"/>
          <p:nvPr/>
        </p:nvSpPr>
        <p:spPr>
          <a:xfrm>
            <a:off x="4656872" y="1456988"/>
            <a:ext cx="1804616" cy="3362459"/>
          </a:xfrm>
          <a:prstGeom prst="rect">
            <a:avLst/>
          </a:prstGeom>
          <a:noFill/>
          <a:ln>
            <a:noFill/>
          </a:ln>
        </p:spPr>
        <p:txBody>
          <a:bodyPr wrap="square" rtlCol="0">
            <a:spAutoFit/>
          </a:bodyPr>
          <a:lstStyle/>
          <a:p>
            <a:r>
              <a:rPr lang="en-ZA" sz="1250" b="1" u="sng" dirty="0"/>
              <a:t>Carol Legg </a:t>
            </a:r>
            <a:r>
              <a:rPr lang="en-ZA" sz="1250" dirty="0"/>
              <a:t>(right) presents her research at the 34th World Congress of Audiology / SASLHA Conference. Carol described her work with speech-language therapy students in clinical debriefing sessions. This project, of relevance to all our students in the clinical years, will be the subject of one of DHRS's lunchtime seminars in 2019 - watch this space for more information!  </a:t>
            </a:r>
            <a:endParaRPr lang="en-ZA" dirty="0"/>
          </a:p>
        </p:txBody>
      </p:sp>
      <p:sp>
        <p:nvSpPr>
          <p:cNvPr id="9" name="TextBox 8">
            <a:extLst>
              <a:ext uri="{FF2B5EF4-FFF2-40B4-BE49-F238E27FC236}">
                <a16:creationId xmlns:a16="http://schemas.microsoft.com/office/drawing/2014/main" id="{56236864-DD84-4913-AF97-28605E90B697}"/>
              </a:ext>
            </a:extLst>
          </p:cNvPr>
          <p:cNvSpPr txBox="1"/>
          <p:nvPr/>
        </p:nvSpPr>
        <p:spPr>
          <a:xfrm>
            <a:off x="123389" y="1456988"/>
            <a:ext cx="4198668" cy="5195582"/>
          </a:xfrm>
          <a:prstGeom prst="rect">
            <a:avLst/>
          </a:prstGeom>
          <a:noFill/>
          <a:ln>
            <a:solidFill>
              <a:schemeClr val="tx1"/>
            </a:solidFill>
          </a:ln>
        </p:spPr>
        <p:txBody>
          <a:bodyPr wrap="square" rtlCol="0">
            <a:spAutoFit/>
          </a:bodyPr>
          <a:lstStyle/>
          <a:p>
            <a:endParaRPr lang="en-ZA" dirty="0"/>
          </a:p>
        </p:txBody>
      </p:sp>
      <p:sp>
        <p:nvSpPr>
          <p:cNvPr id="10" name="TextBox 9">
            <a:extLst>
              <a:ext uri="{FF2B5EF4-FFF2-40B4-BE49-F238E27FC236}">
                <a16:creationId xmlns:a16="http://schemas.microsoft.com/office/drawing/2014/main" id="{821082B7-3E3F-4212-855C-4E07DFC560D2}"/>
              </a:ext>
            </a:extLst>
          </p:cNvPr>
          <p:cNvSpPr txBox="1"/>
          <p:nvPr/>
        </p:nvSpPr>
        <p:spPr>
          <a:xfrm>
            <a:off x="4616014" y="4827101"/>
            <a:ext cx="3274151" cy="1723549"/>
          </a:xfrm>
          <a:prstGeom prst="rect">
            <a:avLst/>
          </a:prstGeom>
          <a:noFill/>
          <a:ln>
            <a:solidFill>
              <a:schemeClr val="tx1"/>
            </a:solidFill>
          </a:ln>
        </p:spPr>
        <p:txBody>
          <a:bodyPr wrap="square" rtlCol="0">
            <a:spAutoFit/>
          </a:bodyPr>
          <a:lstStyle/>
          <a:p>
            <a:endParaRPr lang="en-ZA" sz="400" b="1" dirty="0"/>
          </a:p>
          <a:p>
            <a:r>
              <a:rPr lang="en-ZA" sz="1200" b="1" u="sng" dirty="0"/>
              <a:t>A/Prof Lebogang </a:t>
            </a:r>
            <a:r>
              <a:rPr lang="en-ZA" sz="1200" b="1" u="sng" dirty="0" err="1"/>
              <a:t>Ramma</a:t>
            </a:r>
            <a:r>
              <a:rPr lang="en-ZA" sz="1200" b="1" u="sng" dirty="0"/>
              <a:t> </a:t>
            </a:r>
            <a:r>
              <a:rPr lang="en-ZA" sz="1200" b="1" dirty="0"/>
              <a:t>and </a:t>
            </a:r>
            <a:r>
              <a:rPr lang="en-ZA" sz="1200" b="1" u="sng" dirty="0"/>
              <a:t>Lucretia</a:t>
            </a:r>
            <a:r>
              <a:rPr lang="en-ZA" sz="1200" b="1" dirty="0"/>
              <a:t> </a:t>
            </a:r>
            <a:r>
              <a:rPr lang="en-ZA" sz="1200" b="1" u="sng" dirty="0"/>
              <a:t>Petersen</a:t>
            </a:r>
            <a:r>
              <a:rPr lang="en-ZA" sz="1200" b="1" dirty="0"/>
              <a:t> had a workshop at the World Congress of Audiology on 27 October which was held in the Wolfson Lecture Theatre.</a:t>
            </a:r>
          </a:p>
          <a:p>
            <a:endParaRPr lang="en-ZA" sz="300" b="1" dirty="0"/>
          </a:p>
          <a:p>
            <a:pPr marL="171450" indent="-171450">
              <a:buFont typeface="Arial" panose="020B0604020202020204" pitchFamily="34" charset="0"/>
              <a:buChar char="•"/>
            </a:pPr>
            <a:r>
              <a:rPr lang="en-ZA" sz="1200" b="1" dirty="0" err="1"/>
              <a:t>Lebo</a:t>
            </a:r>
            <a:r>
              <a:rPr lang="en-ZA" sz="1200" b="1" dirty="0"/>
              <a:t> and </a:t>
            </a:r>
            <a:r>
              <a:rPr lang="en-ZA" sz="1200" b="1" dirty="0" err="1"/>
              <a:t>Zenzo</a:t>
            </a:r>
            <a:r>
              <a:rPr lang="en-ZA" sz="1200" b="1" dirty="0"/>
              <a:t> presented on ”</a:t>
            </a:r>
            <a:r>
              <a:rPr lang="en-US" sz="1200" b="1" dirty="0"/>
              <a:t>Genetics of Hearing Loss”.</a:t>
            </a:r>
            <a:endParaRPr lang="en-ZA" sz="1200" b="1" dirty="0"/>
          </a:p>
          <a:p>
            <a:pPr marL="171450" indent="-171450">
              <a:buFont typeface="Arial" panose="020B0604020202020204" pitchFamily="34" charset="0"/>
              <a:buChar char="•"/>
            </a:pPr>
            <a:r>
              <a:rPr lang="en-ZA" sz="1200" b="1" dirty="0"/>
              <a:t>Lucretia presented on ”</a:t>
            </a:r>
            <a:r>
              <a:rPr lang="en-US" sz="1200" b="1" dirty="0"/>
              <a:t>Transformation of the audiology profession”.</a:t>
            </a:r>
            <a:endParaRPr lang="en-ZA" sz="1600" b="1" dirty="0"/>
          </a:p>
        </p:txBody>
      </p:sp>
    </p:spTree>
    <p:extLst>
      <p:ext uri="{BB962C8B-B14F-4D97-AF65-F5344CB8AC3E}">
        <p14:creationId xmlns:p14="http://schemas.microsoft.com/office/powerpoint/2010/main" val="119432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Grp="1"/>
          </p:cNvSpPr>
          <p:nvPr>
            <p:ph type="title"/>
          </p:nvPr>
        </p:nvSpPr>
        <p:spPr>
          <a:xfrm>
            <a:off x="0" y="-1"/>
            <a:ext cx="9075758" cy="1325563"/>
          </a:xfrm>
          <a:prstGeom prst="rect">
            <a:avLst/>
          </a:prstGeom>
          <a:solidFill>
            <a:schemeClr val="tx1"/>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pt-BR" sz="9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endParaRPr lang="en-ZA" sz="900" dirty="0">
              <a:effectLst/>
              <a:latin typeface="Times" panose="02020603050405020304" pitchFamily="18" charset="0"/>
              <a:ea typeface="Times" panose="02020603050405020304" pitchFamily="18" charset="0"/>
              <a:cs typeface="Times New Roman" panose="02020603050405020304" pitchFamily="18" charset="0"/>
            </a:endParaRPr>
          </a:p>
          <a:p>
            <a:pPr algn="ctr">
              <a:spcAft>
                <a:spcPts val="0"/>
              </a:spcAft>
            </a:pPr>
            <a:r>
              <a:rPr lang="pt-BR" sz="4000" dirty="0">
                <a:solidFill>
                  <a:srgbClr val="002060"/>
                </a:solidFill>
                <a:effectLst/>
                <a:latin typeface="Century Gothic" panose="020B0502020202020204" pitchFamily="34" charset="0"/>
                <a:ea typeface="Times" panose="02020603050405020304" pitchFamily="18" charset="0"/>
                <a:cs typeface="Times New Roman" panose="02020603050405020304" pitchFamily="18" charset="0"/>
              </a:rPr>
              <a:t>	Division of Occupational Therapy</a:t>
            </a:r>
            <a:endParaRPr lang="en-ZA" sz="2400" dirty="0">
              <a:solidFill>
                <a:srgbClr val="002060"/>
              </a:solidFill>
              <a:effectLst/>
              <a:latin typeface="Times" panose="02020603050405020304" pitchFamily="18" charset="0"/>
              <a:ea typeface="Times" panose="02020603050405020304" pitchFamily="18" charset="0"/>
              <a:cs typeface="Times New Roman" panose="02020603050405020304" pitchFamily="18" charset="0"/>
            </a:endParaRPr>
          </a:p>
        </p:txBody>
      </p:sp>
      <p:sp>
        <p:nvSpPr>
          <p:cNvPr id="11" name="Rectangle 3">
            <a:extLst>
              <a:ext uri="{FF2B5EF4-FFF2-40B4-BE49-F238E27FC236}">
                <a16:creationId xmlns:a16="http://schemas.microsoft.com/office/drawing/2014/main" id="{C2A0772A-DA3F-4113-BD6F-7DE37126AEB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2" name="Picture 11">
            <a:extLst>
              <a:ext uri="{FF2B5EF4-FFF2-40B4-BE49-F238E27FC236}">
                <a16:creationId xmlns:a16="http://schemas.microsoft.com/office/drawing/2014/main" id="{14860DA4-03EA-4AD4-8504-C1DC5AFA99A5}"/>
              </a:ext>
            </a:extLst>
          </p:cNvPr>
          <p:cNvPicPr>
            <a:picLocks noChangeAspect="1"/>
          </p:cNvPicPr>
          <p:nvPr/>
        </p:nvPicPr>
        <p:blipFill>
          <a:blip r:embed="rId2"/>
          <a:stretch>
            <a:fillRect/>
          </a:stretch>
        </p:blipFill>
        <p:spPr>
          <a:xfrm>
            <a:off x="237063" y="196205"/>
            <a:ext cx="970478" cy="933150"/>
          </a:xfrm>
          <a:prstGeom prst="rect">
            <a:avLst/>
          </a:prstGeom>
        </p:spPr>
      </p:pic>
      <p:pic>
        <p:nvPicPr>
          <p:cNvPr id="16" name="Picture 15">
            <a:extLst>
              <a:ext uri="{FF2B5EF4-FFF2-40B4-BE49-F238E27FC236}">
                <a16:creationId xmlns:a16="http://schemas.microsoft.com/office/drawing/2014/main" id="{38B10B67-8991-48EB-A46B-A9E2FAB75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3990" y="0"/>
            <a:ext cx="3128010" cy="1325564"/>
          </a:xfrm>
          <a:prstGeom prst="rect">
            <a:avLst/>
          </a:prstGeom>
        </p:spPr>
      </p:pic>
      <p:pic>
        <p:nvPicPr>
          <p:cNvPr id="9" name="Picture 8" descr="C:\Users\01224930\Pictures\DSCN0143.JPG">
            <a:extLst>
              <a:ext uri="{FF2B5EF4-FFF2-40B4-BE49-F238E27FC236}">
                <a16:creationId xmlns:a16="http://schemas.microsoft.com/office/drawing/2014/main" id="{1130B7BB-6CE9-4505-BE58-8322F4CB37DE}"/>
              </a:ext>
            </a:extLst>
          </p:cNvPr>
          <p:cNvPicPr/>
          <p:nvPr/>
        </p:nvPicPr>
        <p:blipFill rotWithShape="1">
          <a:blip r:embed="rId4" cstate="print">
            <a:extLst>
              <a:ext uri="{28A0092B-C50C-407E-A947-70E740481C1C}">
                <a14:useLocalDpi xmlns:a14="http://schemas.microsoft.com/office/drawing/2010/main" val="0"/>
              </a:ext>
            </a:extLst>
          </a:blip>
          <a:srcRect l="-10879"/>
          <a:stretch/>
        </p:blipFill>
        <p:spPr bwMode="auto">
          <a:xfrm>
            <a:off x="4025100" y="5330756"/>
            <a:ext cx="1706625" cy="1220481"/>
          </a:xfrm>
          <a:prstGeom prst="rect">
            <a:avLst/>
          </a:prstGeom>
          <a:noFill/>
          <a:ln>
            <a:noFill/>
          </a:ln>
        </p:spPr>
      </p:pic>
      <p:sp>
        <p:nvSpPr>
          <p:cNvPr id="5" name="TextBox 4">
            <a:extLst>
              <a:ext uri="{FF2B5EF4-FFF2-40B4-BE49-F238E27FC236}">
                <a16:creationId xmlns:a16="http://schemas.microsoft.com/office/drawing/2014/main" id="{3A93B797-C675-4566-AFC0-5AD5E26DC945}"/>
              </a:ext>
            </a:extLst>
          </p:cNvPr>
          <p:cNvSpPr txBox="1"/>
          <p:nvPr/>
        </p:nvSpPr>
        <p:spPr>
          <a:xfrm>
            <a:off x="4248123" y="4947879"/>
            <a:ext cx="1260577" cy="307777"/>
          </a:xfrm>
          <a:prstGeom prst="rect">
            <a:avLst/>
          </a:prstGeom>
          <a:noFill/>
          <a:ln>
            <a:solidFill>
              <a:schemeClr val="tx1"/>
            </a:solidFill>
          </a:ln>
        </p:spPr>
        <p:txBody>
          <a:bodyPr wrap="square" rtlCol="0">
            <a:spAutoFit/>
          </a:bodyPr>
          <a:lstStyle/>
          <a:p>
            <a:r>
              <a:rPr lang="en-ZA" sz="1400" dirty="0"/>
              <a:t>FAREWELL !!!</a:t>
            </a:r>
          </a:p>
        </p:txBody>
      </p:sp>
      <p:sp>
        <p:nvSpPr>
          <p:cNvPr id="2" name="Rectangle 1">
            <a:extLst>
              <a:ext uri="{FF2B5EF4-FFF2-40B4-BE49-F238E27FC236}">
                <a16:creationId xmlns:a16="http://schemas.microsoft.com/office/drawing/2014/main" id="{E8BB55B7-44C4-4C38-A1CB-5F07F2FC0554}"/>
              </a:ext>
            </a:extLst>
          </p:cNvPr>
          <p:cNvSpPr/>
          <p:nvPr/>
        </p:nvSpPr>
        <p:spPr>
          <a:xfrm>
            <a:off x="44379" y="1488313"/>
            <a:ext cx="6119134" cy="5339923"/>
          </a:xfrm>
          <a:prstGeom prst="rect">
            <a:avLst/>
          </a:prstGeom>
          <a:ln>
            <a:solidFill>
              <a:schemeClr val="tx1"/>
            </a:solidFill>
          </a:ln>
        </p:spPr>
        <p:txBody>
          <a:bodyPr wrap="square">
            <a:spAutoFit/>
          </a:bodyPr>
          <a:lstStyle/>
          <a:p>
            <a:r>
              <a:rPr lang="en-ZA" sz="1200" dirty="0"/>
              <a:t>Dear Students, Academic and Clinical Colleagues, Administrators, Security and Cleaning Staff &amp; Friends, </a:t>
            </a:r>
          </a:p>
          <a:p>
            <a:endParaRPr lang="en-ZA" sz="700" dirty="0"/>
          </a:p>
          <a:p>
            <a:r>
              <a:rPr lang="en-ZA" sz="1200" dirty="0"/>
              <a:t>You may be aware that I retire in December. It has been a privilege to work alongside all of you in various roles, places and spaces over the past 25 years. Thank you very much for enriching my work life with your friendly smiles and willingness to go the extra mile when the going got tough. Thanks too for extending grace when I made mistakes and helping me to grow personally and academically.  </a:t>
            </a:r>
          </a:p>
          <a:p>
            <a:r>
              <a:rPr lang="en-ZA" sz="1200" dirty="0"/>
              <a:t>As I say goodbye and prepare for re(</a:t>
            </a:r>
            <a:r>
              <a:rPr lang="en-ZA" sz="1200" b="1" dirty="0"/>
              <a:t>F</a:t>
            </a:r>
            <a:r>
              <a:rPr lang="en-ZA" sz="1200" dirty="0"/>
              <a:t>)</a:t>
            </a:r>
            <a:r>
              <a:rPr lang="en-ZA" sz="1200" dirty="0" err="1"/>
              <a:t>irement</a:t>
            </a:r>
            <a:r>
              <a:rPr lang="en-ZA" sz="1200" dirty="0"/>
              <a:t> (yes…. a second career awaits….) I share some borrowed parting thoughts for reflection:</a:t>
            </a:r>
          </a:p>
          <a:p>
            <a:endParaRPr lang="en-ZA" sz="800" b="1" dirty="0"/>
          </a:p>
          <a:p>
            <a:r>
              <a:rPr lang="en-ZA" sz="1200" b="1" dirty="0"/>
              <a:t>The Roots Of Our Problems Are: </a:t>
            </a:r>
            <a:endParaRPr lang="en-ZA" sz="1200" dirty="0"/>
          </a:p>
          <a:p>
            <a:r>
              <a:rPr lang="en-ZA" sz="1100" i="1" dirty="0"/>
              <a:t>Wealth Without Work, Pleasure Without Conscience, Knowledge Without Character, Commerce Without Morality, Science Without Humanity, Worship Without Sacrifice, Politics Without Principles.” </a:t>
            </a:r>
            <a:r>
              <a:rPr lang="en-ZA" sz="1100" dirty="0"/>
              <a:t>– Mohandas K. Gandhi</a:t>
            </a:r>
          </a:p>
          <a:p>
            <a:endParaRPr lang="en-ZA" sz="800" b="1" dirty="0"/>
          </a:p>
          <a:p>
            <a:r>
              <a:rPr lang="en-ZA" sz="1200" b="1" dirty="0"/>
              <a:t>A Solution to Our Problems May Be:</a:t>
            </a:r>
            <a:endParaRPr lang="en-ZA" sz="1200" dirty="0"/>
          </a:p>
          <a:p>
            <a:r>
              <a:rPr lang="en-ZA" sz="1100" i="1" dirty="0"/>
              <a:t>"I am done with great things and big plans, great institutions and big successes. I am for those tiny, invisible loving human forces that work from individual to individual, creeping through the crannies of the world like so many rootlets, or like the capillary oozing of water, yet which, if given time, will rend the hardest monuments of human pride." </a:t>
            </a:r>
            <a:r>
              <a:rPr lang="en-ZA" sz="1100" dirty="0"/>
              <a:t>- William James</a:t>
            </a:r>
          </a:p>
          <a:p>
            <a:r>
              <a:rPr lang="en-ZA" sz="1200" dirty="0"/>
              <a:t> </a:t>
            </a:r>
          </a:p>
          <a:p>
            <a:r>
              <a:rPr lang="en-ZA" sz="1200" b="1" dirty="0"/>
              <a:t>My Parting Blessing For You</a:t>
            </a:r>
            <a:endParaRPr lang="en-ZA" sz="1200" dirty="0"/>
          </a:p>
          <a:p>
            <a:r>
              <a:rPr lang="en-ZA" sz="1100" i="1" dirty="0"/>
              <a:t>May the road rise up to meet you, </a:t>
            </a:r>
            <a:endParaRPr lang="en-ZA" sz="1100" dirty="0"/>
          </a:p>
          <a:p>
            <a:r>
              <a:rPr lang="en-ZA" sz="1100" i="1" dirty="0"/>
              <a:t>May the wind always be at your back,</a:t>
            </a:r>
            <a:endParaRPr lang="en-ZA" sz="1100" dirty="0"/>
          </a:p>
          <a:p>
            <a:r>
              <a:rPr lang="en-ZA" sz="1100" i="1" dirty="0"/>
              <a:t>May the sun shine warm upon your face</a:t>
            </a:r>
            <a:endParaRPr lang="en-ZA" sz="1100" dirty="0"/>
          </a:p>
          <a:p>
            <a:r>
              <a:rPr lang="en-ZA" sz="1100" i="1" dirty="0"/>
              <a:t>And the rains fall soft upon your fields</a:t>
            </a:r>
            <a:endParaRPr lang="en-ZA" sz="1100" dirty="0"/>
          </a:p>
          <a:p>
            <a:r>
              <a:rPr lang="en-ZA" sz="1100" i="1" dirty="0"/>
              <a:t>And until we meet again,</a:t>
            </a:r>
            <a:endParaRPr lang="en-ZA" sz="1100" dirty="0"/>
          </a:p>
          <a:p>
            <a:r>
              <a:rPr lang="en-ZA" sz="1100" i="1" dirty="0"/>
              <a:t>May God hold you in the palm of His Hand</a:t>
            </a:r>
          </a:p>
          <a:p>
            <a:r>
              <a:rPr lang="en-ZA" sz="1100" i="1" dirty="0"/>
              <a:t>         </a:t>
            </a:r>
            <a:r>
              <a:rPr lang="en-ZA" sz="1100" dirty="0"/>
              <a:t>– Traditional Irish Blessing             </a:t>
            </a:r>
          </a:p>
          <a:p>
            <a:endParaRPr lang="en-ZA" sz="800" dirty="0"/>
          </a:p>
        </p:txBody>
      </p:sp>
      <p:sp>
        <p:nvSpPr>
          <p:cNvPr id="13" name="TextBox 12">
            <a:extLst>
              <a:ext uri="{FF2B5EF4-FFF2-40B4-BE49-F238E27FC236}">
                <a16:creationId xmlns:a16="http://schemas.microsoft.com/office/drawing/2014/main" id="{5D63580C-66AC-493A-BA71-FB18C6DE132D}"/>
              </a:ext>
            </a:extLst>
          </p:cNvPr>
          <p:cNvSpPr txBox="1"/>
          <p:nvPr/>
        </p:nvSpPr>
        <p:spPr>
          <a:xfrm>
            <a:off x="4128483" y="6551237"/>
            <a:ext cx="2035030" cy="276999"/>
          </a:xfrm>
          <a:prstGeom prst="rect">
            <a:avLst/>
          </a:prstGeom>
          <a:noFill/>
        </p:spPr>
        <p:txBody>
          <a:bodyPr wrap="square" rtlCol="0">
            <a:spAutoFit/>
          </a:bodyPr>
          <a:lstStyle/>
          <a:p>
            <a:r>
              <a:rPr lang="en-ZA" sz="1200" b="1" dirty="0"/>
              <a:t>A/Prof. Eve “</a:t>
            </a:r>
            <a:r>
              <a:rPr lang="en-ZA" sz="1200" b="1" dirty="0" err="1"/>
              <a:t>Madie</a:t>
            </a:r>
            <a:r>
              <a:rPr lang="en-ZA" sz="1200" b="1" dirty="0"/>
              <a:t>” Duncan</a:t>
            </a:r>
            <a:endParaRPr lang="en-ZA" sz="1400" dirty="0"/>
          </a:p>
        </p:txBody>
      </p:sp>
      <p:pic>
        <p:nvPicPr>
          <p:cNvPr id="2054" name="Picture 2">
            <a:extLst>
              <a:ext uri="{FF2B5EF4-FFF2-40B4-BE49-F238E27FC236}">
                <a16:creationId xmlns:a16="http://schemas.microsoft.com/office/drawing/2014/main" id="{9081C705-3282-499B-9236-214658629E2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13758" y="4947879"/>
            <a:ext cx="1147747" cy="15272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id:image003.png@01D47D92.0F99EC70">
            <a:extLst>
              <a:ext uri="{FF2B5EF4-FFF2-40B4-BE49-F238E27FC236}">
                <a16:creationId xmlns:a16="http://schemas.microsoft.com/office/drawing/2014/main" id="{E4E98662-552D-499E-93B5-58547F19365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9338601" y="4957674"/>
            <a:ext cx="1289394" cy="15272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FA00BEA-A1B9-4334-AD4E-BAABEFD8409E}"/>
              </a:ext>
            </a:extLst>
          </p:cNvPr>
          <p:cNvSpPr>
            <a:spLocks noChangeArrowheads="1"/>
          </p:cNvSpPr>
          <p:nvPr/>
        </p:nvSpPr>
        <p:spPr bwMode="auto">
          <a:xfrm>
            <a:off x="6249624" y="1494361"/>
            <a:ext cx="5795466" cy="20928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ZA" altLang="en-US" sz="1200" b="1" i="1" u="sng" dirty="0">
                <a:latin typeface="Calibri" panose="020F0502020204030204" pitchFamily="34" charset="0"/>
                <a:ea typeface="Times New Roman" panose="02020603050405020304" pitchFamily="18" charset="0"/>
                <a:cs typeface="Times New Roman" panose="02020603050405020304" pitchFamily="18" charset="0"/>
              </a:rPr>
              <a:t>Message from the </a:t>
            </a:r>
            <a:r>
              <a:rPr lang="en-ZA" altLang="en-US" sz="1200" b="1" i="1" u="sng" dirty="0" err="1">
                <a:latin typeface="Calibri" panose="020F0502020204030204" pitchFamily="34" charset="0"/>
                <a:ea typeface="Times New Roman" panose="02020603050405020304" pitchFamily="18" charset="0"/>
                <a:cs typeface="Times New Roman" panose="02020603050405020304" pitchFamily="18" charset="0"/>
              </a:rPr>
              <a:t>HoDiv</a:t>
            </a:r>
            <a:r>
              <a:rPr lang="en-ZA" altLang="en-US" sz="1200" b="1" i="1" u="sng" dirty="0">
                <a:latin typeface="Calibri" panose="020F0502020204030204" pitchFamily="34" charset="0"/>
                <a:ea typeface="Times New Roman" panose="02020603050405020304" pitchFamily="18" charset="0"/>
                <a:cs typeface="Times New Roman" panose="02020603050405020304" pitchFamily="18" charset="0"/>
              </a:rPr>
              <a:t>, Dr </a:t>
            </a:r>
            <a:r>
              <a:rPr lang="en-ZA" altLang="en-US" sz="1200" b="1" i="1" u="sng" dirty="0" err="1">
                <a:latin typeface="Calibri" panose="020F0502020204030204" pitchFamily="34" charset="0"/>
                <a:ea typeface="Times New Roman" panose="02020603050405020304" pitchFamily="18" charset="0"/>
                <a:cs typeface="Times New Roman" panose="02020603050405020304" pitchFamily="18" charset="0"/>
              </a:rPr>
              <a:t>Amshuda</a:t>
            </a:r>
            <a:r>
              <a:rPr lang="en-ZA" altLang="en-US" sz="1200" b="1" i="1" u="sng" dirty="0">
                <a:latin typeface="Calibri" panose="020F0502020204030204" pitchFamily="34" charset="0"/>
                <a:ea typeface="Times New Roman" panose="02020603050405020304" pitchFamily="18" charset="0"/>
                <a:cs typeface="Times New Roman" panose="02020603050405020304" pitchFamily="18" charset="0"/>
              </a:rPr>
              <a:t> </a:t>
            </a:r>
            <a:r>
              <a:rPr lang="en-ZA" altLang="en-US" sz="1200" b="1" i="1" u="sng" dirty="0" err="1">
                <a:latin typeface="Calibri" panose="020F0502020204030204" pitchFamily="34" charset="0"/>
                <a:ea typeface="Times New Roman" panose="02020603050405020304" pitchFamily="18" charset="0"/>
                <a:cs typeface="Times New Roman" panose="02020603050405020304" pitchFamily="18" charset="0"/>
              </a:rPr>
              <a:t>Sonday</a:t>
            </a:r>
            <a:r>
              <a:rPr lang="en-ZA" altLang="en-US" sz="1200" b="1" i="1" u="sng" dirty="0">
                <a:latin typeface="Calibri" panose="020F0502020204030204" pitchFamily="34" charset="0"/>
                <a:ea typeface="Times New Roman" panose="02020603050405020304" pitchFamily="18" charset="0"/>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600" b="1"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1"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“It’s time to say goodbye, but I think goodbyes are sad and I’d much rather say hello. Hello to a new adventure.” Ernie Harwell.</a:t>
            </a:r>
            <a:endParaRPr kumimoji="0" lang="en-ZA"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We are saying goodbye to a dearest colleague in our division, which is not always an easy thing to do. Fondly known as Maddie, I will begin to appreciate her calm, gentle nature and how she amazingly couples this calmness with an explicable wisdom. </a:t>
            </a:r>
            <a:r>
              <a:rPr kumimoji="0" lang="en-ZA" altLang="en-US" sz="12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Madie</a:t>
            </a:r>
            <a:r>
              <a:rPr kumimoji="0" lang="en-ZA"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has been a part of the division of occupational therapy and will always remain as one of our legends! We are really going to miss you! </a:t>
            </a:r>
            <a:endParaRPr kumimoji="0" lang="en-ZA" altLang="en-US" sz="105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8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Warmest, </a:t>
            </a:r>
            <a:r>
              <a:rPr kumimoji="0" lang="en-ZA" altLang="en-US" sz="1200" b="1"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Amshuda</a:t>
            </a:r>
            <a:r>
              <a:rPr kumimoji="0" lang="en-ZA" altLang="en-US" sz="1200" b="1"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endParaRPr kumimoji="0" lang="en-ZA" altLang="en-US" sz="1800" b="1"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B836D437-C60F-4749-90EB-E790BCA20EB6}"/>
              </a:ext>
            </a:extLst>
          </p:cNvPr>
          <p:cNvSpPr>
            <a:spLocks noChangeArrowheads="1"/>
          </p:cNvSpPr>
          <p:nvPr/>
        </p:nvSpPr>
        <p:spPr bwMode="auto">
          <a:xfrm>
            <a:off x="6163513" y="53696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4" name="TextBox 13">
            <a:extLst>
              <a:ext uri="{FF2B5EF4-FFF2-40B4-BE49-F238E27FC236}">
                <a16:creationId xmlns:a16="http://schemas.microsoft.com/office/drawing/2014/main" id="{BCEFC797-86CC-4B10-8EE2-54FBBF62F03B}"/>
              </a:ext>
            </a:extLst>
          </p:cNvPr>
          <p:cNvSpPr txBox="1"/>
          <p:nvPr/>
        </p:nvSpPr>
        <p:spPr>
          <a:xfrm>
            <a:off x="9296571" y="6484918"/>
            <a:ext cx="2926865" cy="246221"/>
          </a:xfrm>
          <a:prstGeom prst="rect">
            <a:avLst/>
          </a:prstGeom>
          <a:noFill/>
        </p:spPr>
        <p:txBody>
          <a:bodyPr wrap="square" rtlCol="0">
            <a:spAutoFit/>
          </a:bodyPr>
          <a:lstStyle/>
          <a:p>
            <a:pPr lvl="0" defTabSz="914400" eaLnBrk="0" fontAlgn="base" hangingPunct="0">
              <a:spcBef>
                <a:spcPct val="0"/>
              </a:spcBef>
              <a:spcAft>
                <a:spcPct val="0"/>
              </a:spcAft>
            </a:pPr>
            <a:r>
              <a:rPr lang="en-ZA" altLang="en-US" sz="900" dirty="0">
                <a:latin typeface="Calibri" panose="020F0502020204030204" pitchFamily="34" charset="0"/>
                <a:ea typeface="Calibri" panose="020F0502020204030204" pitchFamily="34" charset="0"/>
                <a:cs typeface="Times New Roman" panose="02020603050405020304" pitchFamily="18" charset="0"/>
              </a:rPr>
              <a:t>Congratulations to Liesl, Tasneem, Loren and Leigh Ann.</a:t>
            </a:r>
            <a:r>
              <a:rPr lang="en-ZA" altLang="en-US" sz="1000" dirty="0">
                <a:latin typeface="Calibri" panose="020F0502020204030204" pitchFamily="34" charset="0"/>
                <a:ea typeface="Calibri" panose="020F0502020204030204" pitchFamily="34" charset="0"/>
                <a:cs typeface="Times New Roman" panose="02020603050405020304" pitchFamily="18" charset="0"/>
              </a:rPr>
              <a:t> </a:t>
            </a:r>
            <a:endParaRPr lang="en-ZA" altLang="en-US" sz="800" dirty="0"/>
          </a:p>
        </p:txBody>
      </p:sp>
      <p:sp>
        <p:nvSpPr>
          <p:cNvPr id="15" name="TextBox 14">
            <a:extLst>
              <a:ext uri="{FF2B5EF4-FFF2-40B4-BE49-F238E27FC236}">
                <a16:creationId xmlns:a16="http://schemas.microsoft.com/office/drawing/2014/main" id="{707FBD62-EEFB-4AB4-BEAC-73982708E47F}"/>
              </a:ext>
            </a:extLst>
          </p:cNvPr>
          <p:cNvSpPr txBox="1"/>
          <p:nvPr/>
        </p:nvSpPr>
        <p:spPr>
          <a:xfrm>
            <a:off x="6329953" y="4196743"/>
            <a:ext cx="2822885" cy="2631490"/>
          </a:xfrm>
          <a:prstGeom prst="rect">
            <a:avLst/>
          </a:prstGeom>
          <a:noFill/>
        </p:spPr>
        <p:txBody>
          <a:bodyPr wrap="square" rtlCol="0">
            <a:spAutoFit/>
          </a:bodyPr>
          <a:lstStyle/>
          <a:p>
            <a:r>
              <a:rPr lang="en-ZA" sz="1100" dirty="0"/>
              <a:t>Frank </a:t>
            </a:r>
            <a:r>
              <a:rPr lang="en-ZA" sz="1100" dirty="0" err="1"/>
              <a:t>Kronenberg</a:t>
            </a:r>
            <a:r>
              <a:rPr lang="en-ZA" sz="1100" dirty="0"/>
              <a:t> graduated with PhD – Supervisors were Professor Harsha </a:t>
            </a:r>
            <a:r>
              <a:rPr lang="en-ZA" sz="1100" dirty="0" err="1"/>
              <a:t>Kathard</a:t>
            </a:r>
            <a:r>
              <a:rPr lang="en-ZA" sz="1100" dirty="0"/>
              <a:t>, Professor Debbie Rudman and Professor </a:t>
            </a:r>
            <a:r>
              <a:rPr lang="en-ZA" sz="1100" dirty="0" err="1"/>
              <a:t>Ramugondo</a:t>
            </a:r>
            <a:r>
              <a:rPr lang="en-ZA" sz="1100" dirty="0"/>
              <a:t>.</a:t>
            </a:r>
          </a:p>
          <a:p>
            <a:endParaRPr lang="en-ZA" sz="1100" dirty="0"/>
          </a:p>
          <a:p>
            <a:r>
              <a:rPr lang="en-ZA" sz="1100" dirty="0" err="1"/>
              <a:t>Fadia</a:t>
            </a:r>
            <a:r>
              <a:rPr lang="en-ZA" sz="1100" dirty="0"/>
              <a:t> won the “Best Publication 2017 Early Career Ward, Public Health and Rehabilitation Sciences”.</a:t>
            </a:r>
          </a:p>
          <a:p>
            <a:endParaRPr lang="en-ZA" sz="1100" dirty="0"/>
          </a:p>
          <a:p>
            <a:r>
              <a:rPr lang="en-ZA" sz="1100" dirty="0"/>
              <a:t>A farewell to Steve Barker who has been a valued member of the OT division for the past 5 years.  </a:t>
            </a:r>
          </a:p>
          <a:p>
            <a:endParaRPr lang="en-ZA" sz="1100" dirty="0"/>
          </a:p>
          <a:p>
            <a:r>
              <a:rPr lang="en-ZA" sz="1100" dirty="0"/>
              <a:t>Professor </a:t>
            </a:r>
            <a:r>
              <a:rPr lang="en-ZA" sz="1100" dirty="0" err="1"/>
              <a:t>Elelwani</a:t>
            </a:r>
            <a:r>
              <a:rPr lang="en-ZA" sz="1100" dirty="0"/>
              <a:t> </a:t>
            </a:r>
            <a:r>
              <a:rPr lang="en-ZA" sz="1100" dirty="0" err="1"/>
              <a:t>Ramugondo</a:t>
            </a:r>
            <a:r>
              <a:rPr lang="en-ZA" sz="1100" dirty="0"/>
              <a:t> has been promoted to Deputy Dean Postgraduate. </a:t>
            </a:r>
            <a:endParaRPr lang="en-ZA" sz="1400" dirty="0"/>
          </a:p>
        </p:txBody>
      </p:sp>
      <p:sp>
        <p:nvSpPr>
          <p:cNvPr id="17" name="TextBox 16">
            <a:extLst>
              <a:ext uri="{FF2B5EF4-FFF2-40B4-BE49-F238E27FC236}">
                <a16:creationId xmlns:a16="http://schemas.microsoft.com/office/drawing/2014/main" id="{DE4C2C56-5CC0-4509-8170-C6CCF1C0E2FB}"/>
              </a:ext>
            </a:extLst>
          </p:cNvPr>
          <p:cNvSpPr txBox="1"/>
          <p:nvPr/>
        </p:nvSpPr>
        <p:spPr>
          <a:xfrm>
            <a:off x="6329953" y="3679042"/>
            <a:ext cx="2485387" cy="369332"/>
          </a:xfrm>
          <a:prstGeom prst="rect">
            <a:avLst/>
          </a:prstGeom>
          <a:noFill/>
        </p:spPr>
        <p:txBody>
          <a:bodyPr wrap="square" rtlCol="0">
            <a:spAutoFit/>
          </a:bodyPr>
          <a:lstStyle/>
          <a:p>
            <a:r>
              <a:rPr lang="en-ZA" dirty="0"/>
              <a:t>UCT Annual Awards</a:t>
            </a:r>
          </a:p>
        </p:txBody>
      </p:sp>
      <p:sp>
        <p:nvSpPr>
          <p:cNvPr id="19" name="TextBox 18">
            <a:extLst>
              <a:ext uri="{FF2B5EF4-FFF2-40B4-BE49-F238E27FC236}">
                <a16:creationId xmlns:a16="http://schemas.microsoft.com/office/drawing/2014/main" id="{AC756D00-F564-4F06-90DE-40FBA1C3CD23}"/>
              </a:ext>
            </a:extLst>
          </p:cNvPr>
          <p:cNvSpPr txBox="1"/>
          <p:nvPr/>
        </p:nvSpPr>
        <p:spPr>
          <a:xfrm>
            <a:off x="6249624" y="3651093"/>
            <a:ext cx="5795466" cy="3159482"/>
          </a:xfrm>
          <a:prstGeom prst="rect">
            <a:avLst/>
          </a:prstGeom>
          <a:noFill/>
          <a:ln>
            <a:solidFill>
              <a:schemeClr val="tx2">
                <a:lumMod val="50000"/>
              </a:schemeClr>
            </a:solidFill>
          </a:ln>
        </p:spPr>
        <p:txBody>
          <a:bodyPr wrap="square" rtlCol="0">
            <a:spAutoFit/>
          </a:bodyPr>
          <a:lstStyle/>
          <a:p>
            <a:endParaRPr lang="en-ZA" dirty="0"/>
          </a:p>
        </p:txBody>
      </p:sp>
    </p:spTree>
    <p:extLst>
      <p:ext uri="{BB962C8B-B14F-4D97-AF65-F5344CB8AC3E}">
        <p14:creationId xmlns:p14="http://schemas.microsoft.com/office/powerpoint/2010/main" val="265613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p:cNvSpPr txBox="1">
            <a:spLocks noGrp="1"/>
          </p:cNvSpPr>
          <p:nvPr>
            <p:ph type="title"/>
          </p:nvPr>
        </p:nvSpPr>
        <p:spPr>
          <a:xfrm>
            <a:off x="0" y="-213151"/>
            <a:ext cx="12072550" cy="991828"/>
          </a:xfrm>
          <a:prstGeom prst="rect">
            <a:avLst/>
          </a:prstGeom>
          <a:no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pt-BR" sz="1400" dirty="0">
                <a:solidFill>
                  <a:srgbClr val="FFFFFF"/>
                </a:solidFill>
                <a:effectLst/>
                <a:latin typeface="Century Gothic" panose="020B0502020202020204" pitchFamily="34" charset="0"/>
                <a:ea typeface="Times" panose="02020603050405020304" pitchFamily="18" charset="0"/>
                <a:cs typeface="Times New Roman" panose="02020603050405020304" pitchFamily="18" charset="0"/>
              </a:rPr>
              <a:t> </a:t>
            </a:r>
            <a:endParaRPr lang="en-ZA" sz="1200" dirty="0">
              <a:effectLst/>
              <a:latin typeface="Times" panose="02020603050405020304" pitchFamily="18" charset="0"/>
              <a:ea typeface="Times" panose="02020603050405020304" pitchFamily="18" charset="0"/>
              <a:cs typeface="Times New Roman" panose="02020603050405020304" pitchFamily="18" charset="0"/>
            </a:endParaRPr>
          </a:p>
        </p:txBody>
      </p:sp>
      <p:sp>
        <p:nvSpPr>
          <p:cNvPr id="2" name="TextBox 1"/>
          <p:cNvSpPr txBox="1"/>
          <p:nvPr/>
        </p:nvSpPr>
        <p:spPr>
          <a:xfrm>
            <a:off x="3488028" y="1205376"/>
            <a:ext cx="2573867" cy="276999"/>
          </a:xfrm>
          <a:prstGeom prst="rect">
            <a:avLst/>
          </a:prstGeom>
          <a:noFill/>
        </p:spPr>
        <p:txBody>
          <a:bodyPr wrap="square" rtlCol="0">
            <a:spAutoFit/>
          </a:bodyPr>
          <a:lstStyle/>
          <a:p>
            <a:endParaRPr lang="en-ZA" sz="1200" dirty="0"/>
          </a:p>
        </p:txBody>
      </p:sp>
      <p:sp>
        <p:nvSpPr>
          <p:cNvPr id="12" name="Rectangle 11"/>
          <p:cNvSpPr/>
          <p:nvPr/>
        </p:nvSpPr>
        <p:spPr>
          <a:xfrm>
            <a:off x="49871" y="5049887"/>
            <a:ext cx="4156521" cy="178912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ZA" sz="1200" dirty="0">
              <a:solidFill>
                <a:schemeClr val="bg1"/>
              </a:solidFill>
            </a:endParaRPr>
          </a:p>
        </p:txBody>
      </p:sp>
      <p:sp>
        <p:nvSpPr>
          <p:cNvPr id="13" name="TextBox 12"/>
          <p:cNvSpPr txBox="1"/>
          <p:nvPr/>
        </p:nvSpPr>
        <p:spPr>
          <a:xfrm>
            <a:off x="5310104" y="5737205"/>
            <a:ext cx="2387085" cy="584775"/>
          </a:xfrm>
          <a:prstGeom prst="rect">
            <a:avLst/>
          </a:prstGeom>
          <a:noFill/>
        </p:spPr>
        <p:txBody>
          <a:bodyPr wrap="square" rtlCol="0">
            <a:spAutoFit/>
          </a:bodyPr>
          <a:lstStyle/>
          <a:p>
            <a:endParaRPr lang="en-ZA" sz="1400" dirty="0"/>
          </a:p>
          <a:p>
            <a:endParaRPr lang="en-ZA" dirty="0"/>
          </a:p>
        </p:txBody>
      </p:sp>
      <p:sp>
        <p:nvSpPr>
          <p:cNvPr id="8" name="Rectangle 7"/>
          <p:cNvSpPr/>
          <p:nvPr/>
        </p:nvSpPr>
        <p:spPr>
          <a:xfrm>
            <a:off x="7924055" y="1114734"/>
            <a:ext cx="4164372" cy="5756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 name="TextBox 3"/>
          <p:cNvSpPr txBox="1"/>
          <p:nvPr/>
        </p:nvSpPr>
        <p:spPr>
          <a:xfrm>
            <a:off x="4218503" y="4232242"/>
            <a:ext cx="3673926" cy="2608406"/>
          </a:xfrm>
          <a:prstGeom prst="rect">
            <a:avLst/>
          </a:prstGeom>
          <a:solidFill>
            <a:srgbClr val="0099FF"/>
          </a:solidFill>
        </p:spPr>
        <p:txBody>
          <a:bodyPr wrap="square" rtlCol="0">
            <a:spAutoFit/>
          </a:bodyPr>
          <a:lstStyle/>
          <a:p>
            <a:r>
              <a:rPr lang="en-ZA" sz="1200" b="1" dirty="0">
                <a:solidFill>
                  <a:schemeClr val="bg1"/>
                </a:solidFill>
              </a:rPr>
              <a:t>NEPHROLOGY RENAL SYMPOSIUM </a:t>
            </a:r>
          </a:p>
          <a:p>
            <a:r>
              <a:rPr lang="en-ZA" sz="1050" dirty="0"/>
              <a:t>Renal Symposium arranged and coordinated by </a:t>
            </a:r>
            <a:r>
              <a:rPr lang="en-ZA" sz="1050" dirty="0" err="1"/>
              <a:t>Sr</a:t>
            </a:r>
            <a:r>
              <a:rPr lang="en-ZA" sz="1050" dirty="0"/>
              <a:t> Yolinda van der Nest and </a:t>
            </a:r>
            <a:r>
              <a:rPr lang="en-ZA" sz="1050" dirty="0" err="1"/>
              <a:t>Sr</a:t>
            </a:r>
            <a:r>
              <a:rPr lang="en-ZA" sz="1050" dirty="0"/>
              <a:t> Aletta Stubbs hosted on the 19 October 2018</a:t>
            </a:r>
          </a:p>
          <a:p>
            <a:r>
              <a:rPr lang="en-ZA" sz="1050" dirty="0"/>
              <a:t>A successive year of hosting the Renal Symposium, saw the event attended by 60 people. </a:t>
            </a:r>
          </a:p>
          <a:p>
            <a:r>
              <a:rPr lang="en-ZA" sz="1050" dirty="0"/>
              <a:t>Guest speakers included : </a:t>
            </a:r>
          </a:p>
          <a:p>
            <a:r>
              <a:rPr lang="en-ZA" sz="1050" dirty="0"/>
              <a:t>Dr S Sebastian, Dr Keith </a:t>
            </a:r>
            <a:r>
              <a:rPr lang="en-ZA" sz="1050" dirty="0" err="1"/>
              <a:t>Weeder</a:t>
            </a:r>
            <a:r>
              <a:rPr lang="en-ZA" sz="1050" dirty="0"/>
              <a:t> and Prof Charles </a:t>
            </a:r>
            <a:r>
              <a:rPr lang="en-ZA" sz="1050" dirty="0" err="1"/>
              <a:t>Swanepoel</a:t>
            </a:r>
            <a:r>
              <a:rPr lang="en-ZA" sz="1050" dirty="0"/>
              <a:t>.</a:t>
            </a:r>
          </a:p>
          <a:p>
            <a:r>
              <a:rPr lang="en-ZA" sz="1050" dirty="0"/>
              <a:t>The Renal Symposium is proving to be a popular, and another Nursing event to be hosted annually</a:t>
            </a:r>
          </a:p>
          <a:p>
            <a:endParaRPr lang="en-ZA" sz="1050" dirty="0"/>
          </a:p>
          <a:p>
            <a:endParaRPr lang="en-ZA" sz="1000" dirty="0">
              <a:solidFill>
                <a:schemeClr val="bg1"/>
              </a:solidFill>
            </a:endParaRPr>
          </a:p>
          <a:p>
            <a:endParaRPr lang="en-ZA" sz="900" dirty="0">
              <a:solidFill>
                <a:schemeClr val="bg1"/>
              </a:solidFill>
            </a:endParaRPr>
          </a:p>
          <a:p>
            <a:endParaRPr lang="en-ZA" sz="900" dirty="0">
              <a:solidFill>
                <a:schemeClr val="bg1"/>
              </a:solidFill>
            </a:endParaRPr>
          </a:p>
          <a:p>
            <a:endParaRPr lang="en-ZA" sz="900" dirty="0">
              <a:solidFill>
                <a:schemeClr val="bg1"/>
              </a:solidFill>
            </a:endParaRPr>
          </a:p>
          <a:p>
            <a:endParaRPr lang="en-ZA" sz="1200" dirty="0">
              <a:solidFill>
                <a:schemeClr val="bg1"/>
              </a:solidFill>
            </a:endParaRPr>
          </a:p>
          <a:p>
            <a:endParaRPr lang="en-ZA" sz="800" dirty="0">
              <a:solidFill>
                <a:schemeClr val="bg1"/>
              </a:solidFill>
            </a:endParaRPr>
          </a:p>
        </p:txBody>
      </p:sp>
      <p:sp>
        <p:nvSpPr>
          <p:cNvPr id="5" name="Rectangle 4">
            <a:extLst>
              <a:ext uri="{FF2B5EF4-FFF2-40B4-BE49-F238E27FC236}">
                <a16:creationId xmlns:a16="http://schemas.microsoft.com/office/drawing/2014/main" id="{BEB6ABD2-90EF-4CC5-933B-25B8A3CD4F5C}"/>
              </a:ext>
            </a:extLst>
          </p:cNvPr>
          <p:cNvSpPr/>
          <p:nvPr/>
        </p:nvSpPr>
        <p:spPr>
          <a:xfrm rot="10800000" flipV="1">
            <a:off x="7924055" y="1205376"/>
            <a:ext cx="4032365" cy="3258008"/>
          </a:xfrm>
          <a:prstGeom prst="rect">
            <a:avLst/>
          </a:prstGeom>
        </p:spPr>
        <p:txBody>
          <a:bodyPr wrap="square">
            <a:spAutoFit/>
          </a:bodyPr>
          <a:lstStyle/>
          <a:p>
            <a:pPr>
              <a:lnSpc>
                <a:spcPct val="107000"/>
              </a:lnSpc>
              <a:spcAft>
                <a:spcPts val="800"/>
              </a:spcAft>
            </a:pPr>
            <a:r>
              <a:rPr lang="en-GB" sz="1050" b="1" u="sng" dirty="0">
                <a:latin typeface="Calibri" panose="020F0502020204030204" pitchFamily="34" charset="0"/>
                <a:ea typeface="Calibri" panose="020F0502020204030204" pitchFamily="34" charset="0"/>
                <a:cs typeface="Times New Roman" panose="02020603050405020304" pitchFamily="18" charset="0"/>
              </a:rPr>
              <a:t>STAFF ACHIEVEMENTS</a:t>
            </a:r>
            <a:r>
              <a:rPr lang="en-GB" sz="1050" b="1" dirty="0">
                <a:latin typeface="Calibri" panose="020F0502020204030204" pitchFamily="34" charset="0"/>
                <a:ea typeface="Calibri" panose="020F0502020204030204" pitchFamily="34" charset="0"/>
                <a:cs typeface="Times New Roman" panose="02020603050405020304" pitchFamily="18" charset="0"/>
              </a:rPr>
              <a:t>:</a:t>
            </a:r>
            <a:endParaRPr lang="en-ZA"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ZA" sz="1100" dirty="0">
                <a:latin typeface="Calibri" panose="020F0502020204030204" pitchFamily="34" charset="0"/>
                <a:ea typeface="Calibri" panose="020F0502020204030204" pitchFamily="34" charset="0"/>
                <a:cs typeface="Times New Roman" panose="02020603050405020304" pitchFamily="18" charset="0"/>
              </a:rPr>
              <a:t>DNM hosted a Mentorship &amp; Leadership for Nurse Managers workshop, facilitated by Dr Nicki F</a:t>
            </a:r>
          </a:p>
          <a:p>
            <a:pPr lvl="0">
              <a:lnSpc>
                <a:spcPct val="107000"/>
              </a:lnSpc>
              <a:spcAft>
                <a:spcPts val="0"/>
              </a:spcAft>
            </a:pPr>
            <a:r>
              <a:rPr lang="en-ZA" sz="1100" dirty="0">
                <a:latin typeface="Calibri" panose="020F0502020204030204" pitchFamily="34" charset="0"/>
                <a:ea typeface="Calibri" panose="020F0502020204030204" pitchFamily="34" charset="0"/>
                <a:cs typeface="Times New Roman" panose="02020603050405020304" pitchFamily="18" charset="0"/>
              </a:rPr>
              <a:t>The workshop was very well attended by 40 Nurses from GSH Regional Hospitals</a:t>
            </a:r>
          </a:p>
          <a:p>
            <a:pPr lvl="0">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ZA" sz="1100" dirty="0">
                <a:latin typeface="Calibri" panose="020F0502020204030204" pitchFamily="34" charset="0"/>
                <a:ea typeface="Calibri" panose="020F0502020204030204" pitchFamily="34" charset="0"/>
                <a:cs typeface="Times New Roman" panose="02020603050405020304" pitchFamily="18" charset="0"/>
              </a:rPr>
              <a:t>The Annual Nursing Road 2 Research day in collaboration with GSH, Nursing Education </a:t>
            </a:r>
            <a:r>
              <a:rPr lang="en-ZA" sz="1100" dirty="0" err="1">
                <a:latin typeface="Calibri" panose="020F0502020204030204" pitchFamily="34" charset="0"/>
                <a:ea typeface="Calibri" panose="020F0502020204030204" pitchFamily="34" charset="0"/>
                <a:cs typeface="Times New Roman" panose="02020603050405020304" pitchFamily="18" charset="0"/>
              </a:rPr>
              <a:t>Dept</a:t>
            </a:r>
            <a:r>
              <a:rPr lang="en-ZA" sz="1100" dirty="0">
                <a:latin typeface="Calibri" panose="020F0502020204030204" pitchFamily="34" charset="0"/>
                <a:ea typeface="Calibri" panose="020F0502020204030204" pitchFamily="34" charset="0"/>
                <a:cs typeface="Times New Roman" panose="02020603050405020304" pitchFamily="18" charset="0"/>
              </a:rPr>
              <a:t> and Red Cross War Memorial Children’s Hospital, was hosted at RXH. The popular event saw the Nursing Academics and Students collaborate this year.  </a:t>
            </a:r>
          </a:p>
          <a:p>
            <a:pPr lvl="0">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en-ZA" sz="1050" dirty="0">
                <a:latin typeface="Calibri" panose="020F0502020204030204" pitchFamily="34" charset="0"/>
                <a:ea typeface="Calibri" panose="020F0502020204030204" pitchFamily="34" charset="0"/>
                <a:cs typeface="Times New Roman" panose="02020603050405020304" pitchFamily="18" charset="0"/>
              </a:rPr>
              <a:t>Emeritus A/Prof Una Kyriacos presented a Vital Signs Workshop on 02 November 2018 facilitated in the E Floor skills lab. </a:t>
            </a:r>
            <a:r>
              <a:rPr lang="en-ZA" sz="1050" dirty="0">
                <a:effectLst/>
                <a:latin typeface="Calibri" panose="020F0502020204030204" pitchFamily="34" charset="0"/>
                <a:ea typeface="Calibri" panose="020F0502020204030204" pitchFamily="34" charset="0"/>
                <a:cs typeface="Times New Roman" panose="02020603050405020304" pitchFamily="18" charset="0"/>
              </a:rPr>
              <a:t>Attended by 25 people, and exceeding our expectations of 10 Attendees. Positive feedback was received. </a:t>
            </a:r>
          </a:p>
          <a:p>
            <a:pPr lvl="0">
              <a:lnSpc>
                <a:spcPct val="107000"/>
              </a:lnSpc>
              <a:spcAft>
                <a:spcPts val="0"/>
              </a:spcAft>
            </a:pPr>
            <a:r>
              <a:rPr lang="en-ZA" sz="1050" dirty="0">
                <a:latin typeface="Calibri" panose="020F0502020204030204" pitchFamily="34" charset="0"/>
                <a:ea typeface="Calibri" panose="020F0502020204030204" pitchFamily="34" charset="0"/>
                <a:cs typeface="Times New Roman" panose="02020603050405020304" pitchFamily="18" charset="0"/>
              </a:rPr>
              <a:t>A/Prof Kyriacos also presented an Ophthalmic Workshop on 09 November 2019</a:t>
            </a:r>
            <a:endParaRPr lang="en-ZA"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F32CBDA9-2C0F-4BBE-B51E-B4BD242A42F0}"/>
              </a:ext>
            </a:extLst>
          </p:cNvPr>
          <p:cNvSpPr>
            <a:spLocks noChangeArrowheads="1"/>
          </p:cNvSpPr>
          <p:nvPr/>
        </p:nvSpPr>
        <p:spPr bwMode="auto">
          <a:xfrm rot="10800000" flipV="1">
            <a:off x="7974935" y="4269802"/>
            <a:ext cx="2155278" cy="2808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endParaRPr lang="en-GB" altLang="en-US" sz="1050" b="1" u="sng" dirty="0">
              <a:latin typeface="Calibri" panose="020F0502020204030204" pitchFamily="34" charset="0"/>
              <a:ea typeface="Calibri" panose="020F0502020204030204" pitchFamily="34" charset="0"/>
              <a:cs typeface="Times New Roman" panose="02020603050405020304" pitchFamily="18" charset="0"/>
            </a:endParaRPr>
          </a:p>
          <a:p>
            <a:r>
              <a:rPr lang="en-ZA" sz="1050" dirty="0"/>
              <a:t>Dr Nicki Fouche was a keynote speaker on “What happens behind the curtains?” at the World Nursing Congress hosted in</a:t>
            </a:r>
            <a:r>
              <a:rPr lang="en-ZA" sz="1050" b="1" dirty="0"/>
              <a:t> Zurich</a:t>
            </a:r>
            <a:endParaRPr lang="en-ZA" sz="1050" dirty="0"/>
          </a:p>
          <a:p>
            <a:r>
              <a:rPr lang="en-ZA" sz="1050" dirty="0"/>
              <a:t> </a:t>
            </a:r>
          </a:p>
          <a:p>
            <a:r>
              <a:rPr lang="en-ZA" sz="1050" dirty="0"/>
              <a:t>Dr Tania de Villiers attended the Nursing Network on Violence Against Women International Conference in Canada.</a:t>
            </a:r>
          </a:p>
          <a:p>
            <a:pPr marR="0" lvl="0" algn="l" defTabSz="914400" rtl="0" eaLnBrk="0" fontAlgn="base" latinLnBrk="0" hangingPunct="0">
              <a:lnSpc>
                <a:spcPct val="100000"/>
              </a:lnSpc>
              <a:spcBef>
                <a:spcPct val="0"/>
              </a:spcBef>
              <a:spcAft>
                <a:spcPct val="0"/>
              </a:spcAft>
              <a:buClrTx/>
              <a:buSzTx/>
              <a:tabLst/>
            </a:pPr>
            <a:endParaRPr kumimoji="0" lang="en-GB" altLang="en-US" sz="1000"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endParaRPr lang="en-GB" altLang="en-US" sz="1200" dirty="0">
              <a:latin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ZA"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3">
            <a:extLst>
              <a:ext uri="{FF2B5EF4-FFF2-40B4-BE49-F238E27FC236}">
                <a16:creationId xmlns:a16="http://schemas.microsoft.com/office/drawing/2014/main" id="{C2A0772A-DA3F-4113-BD6F-7DE37126AEB4}"/>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17" name="Rectangle 16">
            <a:extLst>
              <a:ext uri="{FF2B5EF4-FFF2-40B4-BE49-F238E27FC236}">
                <a16:creationId xmlns:a16="http://schemas.microsoft.com/office/drawing/2014/main" id="{4DF20A5E-219B-4AEA-A009-CCC64C37CE35}"/>
              </a:ext>
            </a:extLst>
          </p:cNvPr>
          <p:cNvSpPr/>
          <p:nvPr/>
        </p:nvSpPr>
        <p:spPr>
          <a:xfrm>
            <a:off x="4246010" y="1114734"/>
            <a:ext cx="3614007" cy="244682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100" b="1" dirty="0">
                <a:solidFill>
                  <a:schemeClr val="bg1"/>
                </a:solidFill>
              </a:rPr>
              <a:t>GENDER BASED VIOLENCE SYMPOSIUM</a:t>
            </a:r>
          </a:p>
          <a:p>
            <a:pPr lvl="0"/>
            <a:r>
              <a:rPr lang="en-ZA" sz="1050" dirty="0">
                <a:solidFill>
                  <a:schemeClr val="bg1"/>
                </a:solidFill>
              </a:rPr>
              <a:t>The Gender Based Violence in Context Symposium was arranged by Dr Tania de Villiers and hosted by UCT Nursing on 07 August 2018.</a:t>
            </a:r>
          </a:p>
          <a:p>
            <a:pPr lvl="0"/>
            <a:r>
              <a:rPr lang="en-ZA" sz="1050" dirty="0">
                <a:solidFill>
                  <a:schemeClr val="bg1"/>
                </a:solidFill>
              </a:rPr>
              <a:t>Attended by 40 delegates, speakers included:</a:t>
            </a:r>
          </a:p>
          <a:p>
            <a:pPr lvl="0"/>
            <a:r>
              <a:rPr lang="en-ZA" sz="1050" dirty="0">
                <a:solidFill>
                  <a:schemeClr val="bg1"/>
                </a:solidFill>
              </a:rPr>
              <a:t>Prof Loretta </a:t>
            </a:r>
            <a:r>
              <a:rPr lang="en-ZA" sz="1050" dirty="0" err="1">
                <a:solidFill>
                  <a:schemeClr val="bg1"/>
                </a:solidFill>
              </a:rPr>
              <a:t>Feris</a:t>
            </a:r>
            <a:r>
              <a:rPr lang="en-ZA" sz="1050" dirty="0">
                <a:solidFill>
                  <a:schemeClr val="bg1"/>
                </a:solidFill>
              </a:rPr>
              <a:t> Deputy VC Transformation UCT</a:t>
            </a:r>
          </a:p>
          <a:p>
            <a:pPr lvl="0"/>
            <a:r>
              <a:rPr lang="en-ZA" sz="1050" dirty="0">
                <a:solidFill>
                  <a:schemeClr val="bg1"/>
                </a:solidFill>
              </a:rPr>
              <a:t>Mrs </a:t>
            </a:r>
            <a:r>
              <a:rPr lang="en-ZA" sz="1050" dirty="0" err="1">
                <a:solidFill>
                  <a:schemeClr val="bg1"/>
                </a:solidFill>
              </a:rPr>
              <a:t>Lizelle</a:t>
            </a:r>
            <a:r>
              <a:rPr lang="en-ZA" sz="1050" dirty="0">
                <a:solidFill>
                  <a:schemeClr val="bg1"/>
                </a:solidFill>
              </a:rPr>
              <a:t> Africa </a:t>
            </a:r>
            <a:r>
              <a:rPr lang="en-ZA" sz="1050" dirty="0" err="1">
                <a:solidFill>
                  <a:schemeClr val="bg1"/>
                </a:solidFill>
              </a:rPr>
              <a:t>Dept</a:t>
            </a:r>
            <a:r>
              <a:rPr lang="en-ZA" sz="1050" dirty="0">
                <a:solidFill>
                  <a:schemeClr val="bg1"/>
                </a:solidFill>
              </a:rPr>
              <a:t> Director SOCA NPA</a:t>
            </a:r>
          </a:p>
          <a:p>
            <a:pPr lvl="0"/>
            <a:r>
              <a:rPr lang="en-ZA" sz="1050" dirty="0">
                <a:solidFill>
                  <a:schemeClr val="bg1"/>
                </a:solidFill>
              </a:rPr>
              <a:t>LT Col </a:t>
            </a:r>
            <a:r>
              <a:rPr lang="en-ZA" sz="1050" dirty="0" err="1">
                <a:solidFill>
                  <a:schemeClr val="bg1"/>
                </a:solidFill>
              </a:rPr>
              <a:t>Tasswell</a:t>
            </a:r>
            <a:r>
              <a:rPr lang="en-ZA" sz="1050" dirty="0">
                <a:solidFill>
                  <a:schemeClr val="bg1"/>
                </a:solidFill>
              </a:rPr>
              <a:t> </a:t>
            </a:r>
            <a:r>
              <a:rPr lang="en-ZA" sz="1050" dirty="0" err="1">
                <a:solidFill>
                  <a:schemeClr val="bg1"/>
                </a:solidFill>
              </a:rPr>
              <a:t>Paulse</a:t>
            </a:r>
            <a:r>
              <a:rPr lang="en-ZA" sz="1050" dirty="0">
                <a:solidFill>
                  <a:schemeClr val="bg1"/>
                </a:solidFill>
              </a:rPr>
              <a:t> Section Commander SAP GBV</a:t>
            </a:r>
          </a:p>
          <a:p>
            <a:pPr lvl="0"/>
            <a:r>
              <a:rPr lang="en-ZA" sz="1050" dirty="0">
                <a:solidFill>
                  <a:schemeClr val="bg1"/>
                </a:solidFill>
              </a:rPr>
              <a:t>The success of consecutive GBV Symposiums see’s the event being hosted by UCT annually</a:t>
            </a:r>
          </a:p>
          <a:p>
            <a:pPr lvl="0"/>
            <a:endParaRPr lang="en-ZA" sz="1100" dirty="0">
              <a:solidFill>
                <a:schemeClr val="bg1"/>
              </a:solidFill>
            </a:endParaRPr>
          </a:p>
          <a:p>
            <a:pPr lvl="0"/>
            <a:endParaRPr lang="en-ZA" sz="1100" dirty="0">
              <a:solidFill>
                <a:schemeClr val="bg1"/>
              </a:solidFill>
            </a:endParaRPr>
          </a:p>
          <a:p>
            <a:pPr lvl="0"/>
            <a:endParaRPr lang="en-ZA" sz="1100" dirty="0">
              <a:solidFill>
                <a:schemeClr val="bg1"/>
              </a:solidFill>
            </a:endParaRPr>
          </a:p>
          <a:p>
            <a:pPr lvl="0"/>
            <a:endParaRPr lang="en-ZA" sz="1100" dirty="0">
              <a:solidFill>
                <a:schemeClr val="bg1"/>
              </a:solidFill>
            </a:endParaRPr>
          </a:p>
          <a:p>
            <a:pPr lvl="0"/>
            <a:endParaRPr lang="en-ZA" sz="1100" dirty="0">
              <a:solidFill>
                <a:schemeClr val="bg1"/>
              </a:solidFill>
            </a:endParaRPr>
          </a:p>
        </p:txBody>
      </p:sp>
      <p:sp>
        <p:nvSpPr>
          <p:cNvPr id="20" name="Rectangle: Rounded Corners 19">
            <a:extLst>
              <a:ext uri="{FF2B5EF4-FFF2-40B4-BE49-F238E27FC236}">
                <a16:creationId xmlns:a16="http://schemas.microsoft.com/office/drawing/2014/main" id="{EAA11108-875D-495B-8D6C-B2443EB85501}"/>
              </a:ext>
            </a:extLst>
          </p:cNvPr>
          <p:cNvSpPr/>
          <p:nvPr/>
        </p:nvSpPr>
        <p:spPr>
          <a:xfrm>
            <a:off x="18367" y="1073969"/>
            <a:ext cx="4188025" cy="1701710"/>
          </a:xfrm>
          <a:prstGeom prst="roundRect">
            <a:avLst/>
          </a:prstGeom>
          <a:solidFill>
            <a:srgbClr val="00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ZA" sz="1200" b="1" dirty="0">
              <a:solidFill>
                <a:schemeClr val="tx1"/>
              </a:solidFill>
            </a:endParaRPr>
          </a:p>
          <a:p>
            <a:endParaRPr lang="en-ZA" sz="1200" b="1" dirty="0">
              <a:solidFill>
                <a:schemeClr val="tx1"/>
              </a:solidFill>
            </a:endParaRPr>
          </a:p>
          <a:p>
            <a:endParaRPr lang="en-ZA" sz="1200" b="1" dirty="0">
              <a:solidFill>
                <a:schemeClr val="tx1"/>
              </a:solidFill>
            </a:endParaRPr>
          </a:p>
          <a:p>
            <a:endParaRPr lang="en-ZA" sz="1200" b="1" dirty="0">
              <a:solidFill>
                <a:schemeClr val="tx1"/>
              </a:solidFill>
            </a:endParaRPr>
          </a:p>
          <a:p>
            <a:endParaRPr lang="en-ZA" sz="900" b="1" dirty="0">
              <a:solidFill>
                <a:schemeClr val="tx1"/>
              </a:solidFill>
            </a:endParaRPr>
          </a:p>
          <a:p>
            <a:endParaRPr lang="en-ZA" sz="900" b="1" dirty="0">
              <a:solidFill>
                <a:schemeClr val="tx1"/>
              </a:solidFill>
            </a:endParaRPr>
          </a:p>
          <a:p>
            <a:r>
              <a:rPr lang="en-ZA" sz="900" b="1" dirty="0">
                <a:solidFill>
                  <a:schemeClr val="tx1"/>
                </a:solidFill>
              </a:rPr>
              <a:t>NEONATAL NURSING SEMINAR </a:t>
            </a:r>
            <a:endParaRPr lang="en-ZA" sz="900" dirty="0">
              <a:solidFill>
                <a:schemeClr val="tx1"/>
              </a:solidFill>
            </a:endParaRPr>
          </a:p>
          <a:p>
            <a:pPr lvl="0"/>
            <a:endParaRPr lang="en-GB" sz="600" b="1" dirty="0">
              <a:solidFill>
                <a:schemeClr val="tx1"/>
              </a:solidFill>
            </a:endParaRPr>
          </a:p>
          <a:p>
            <a:pPr lvl="0"/>
            <a:r>
              <a:rPr lang="en-ZA" sz="900" dirty="0">
                <a:solidFill>
                  <a:schemeClr val="tx1"/>
                </a:solidFill>
              </a:rPr>
              <a:t>The Neonatal Nursing Seminar was arranged and coordinated by Ms Hilary Barlow and Dr Nicki Fouche. </a:t>
            </a:r>
          </a:p>
          <a:p>
            <a:pPr lvl="0"/>
            <a:r>
              <a:rPr lang="en-ZA" sz="900" dirty="0">
                <a:solidFill>
                  <a:schemeClr val="tx1"/>
                </a:solidFill>
              </a:rPr>
              <a:t>Hosted in the OMB Venue 2 and the E Floor skills lab Mother &amp; Baby Sim room. The seminar responses for attendance had to be cut off at 60, as the demand for the course presented, had generated a response and demand beyond our expectation. The successfully hosted event included guest speakers:</a:t>
            </a:r>
          </a:p>
          <a:p>
            <a:pPr lvl="0"/>
            <a:r>
              <a:rPr lang="en-ZA" sz="900" dirty="0" err="1">
                <a:solidFill>
                  <a:schemeClr val="tx1"/>
                </a:solidFill>
              </a:rPr>
              <a:t>Sr</a:t>
            </a:r>
            <a:r>
              <a:rPr lang="en-ZA" sz="900" dirty="0">
                <a:solidFill>
                  <a:schemeClr val="tx1"/>
                </a:solidFill>
              </a:rPr>
              <a:t> </a:t>
            </a:r>
            <a:r>
              <a:rPr lang="en-ZA" sz="900" dirty="0" err="1">
                <a:solidFill>
                  <a:schemeClr val="tx1"/>
                </a:solidFill>
              </a:rPr>
              <a:t>Hendrien</a:t>
            </a:r>
            <a:r>
              <a:rPr lang="en-ZA" sz="900" dirty="0">
                <a:solidFill>
                  <a:schemeClr val="tx1"/>
                </a:solidFill>
              </a:rPr>
              <a:t> Meyer from </a:t>
            </a:r>
            <a:r>
              <a:rPr lang="en-ZA" sz="900" dirty="0" err="1">
                <a:solidFill>
                  <a:schemeClr val="tx1"/>
                </a:solidFill>
              </a:rPr>
              <a:t>Safeline</a:t>
            </a:r>
            <a:endParaRPr lang="en-ZA" sz="900" dirty="0">
              <a:solidFill>
                <a:schemeClr val="tx1"/>
              </a:solidFill>
            </a:endParaRPr>
          </a:p>
          <a:p>
            <a:pPr lvl="0"/>
            <a:r>
              <a:rPr lang="en-ZA" sz="900" dirty="0">
                <a:solidFill>
                  <a:schemeClr val="tx1"/>
                </a:solidFill>
              </a:rPr>
              <a:t>Lance Howell from Groote Schuur Hospital</a:t>
            </a:r>
          </a:p>
          <a:p>
            <a:pPr lvl="0"/>
            <a:r>
              <a:rPr lang="en-ZA" sz="900" dirty="0">
                <a:solidFill>
                  <a:schemeClr val="tx1"/>
                </a:solidFill>
              </a:rPr>
              <a:t>Ms </a:t>
            </a:r>
            <a:r>
              <a:rPr lang="en-ZA" sz="900" dirty="0" err="1">
                <a:solidFill>
                  <a:schemeClr val="tx1"/>
                </a:solidFill>
              </a:rPr>
              <a:t>Zarn</a:t>
            </a:r>
            <a:r>
              <a:rPr lang="en-ZA" sz="900" dirty="0">
                <a:solidFill>
                  <a:schemeClr val="tx1"/>
                </a:solidFill>
              </a:rPr>
              <a:t> Wortley from Christian Barnard Memorial Hospital</a:t>
            </a:r>
          </a:p>
          <a:p>
            <a:pPr lvl="0"/>
            <a:endParaRPr lang="en-ZA" sz="1000" dirty="0">
              <a:solidFill>
                <a:schemeClr val="tx1"/>
              </a:solidFill>
            </a:endParaRPr>
          </a:p>
          <a:p>
            <a:pPr lvl="0"/>
            <a:endParaRPr lang="en-GB" sz="1200" b="1" dirty="0">
              <a:solidFill>
                <a:schemeClr val="tx1"/>
              </a:solidFill>
            </a:endParaRPr>
          </a:p>
          <a:p>
            <a:pPr lvl="0"/>
            <a:endParaRPr lang="en-GB" sz="1200" b="1" dirty="0">
              <a:solidFill>
                <a:schemeClr val="tx1"/>
              </a:solidFill>
              <a:effectLst/>
            </a:endParaRPr>
          </a:p>
          <a:p>
            <a:pPr lvl="0"/>
            <a:endParaRPr lang="en-GB" sz="1200" b="1" dirty="0">
              <a:solidFill>
                <a:schemeClr val="tx1"/>
              </a:solidFill>
            </a:endParaRPr>
          </a:p>
          <a:p>
            <a:pPr lvl="0"/>
            <a:endParaRPr lang="en-ZA" sz="1200" dirty="0">
              <a:solidFill>
                <a:schemeClr val="tx1"/>
              </a:solidFill>
              <a:effectLst/>
            </a:endParaRPr>
          </a:p>
        </p:txBody>
      </p:sp>
      <p:sp>
        <p:nvSpPr>
          <p:cNvPr id="24" name="Rectangle 23">
            <a:extLst>
              <a:ext uri="{FF2B5EF4-FFF2-40B4-BE49-F238E27FC236}">
                <a16:creationId xmlns:a16="http://schemas.microsoft.com/office/drawing/2014/main" id="{7F43C627-B7AA-46DE-AEA6-233C4254185C}"/>
              </a:ext>
            </a:extLst>
          </p:cNvPr>
          <p:cNvSpPr/>
          <p:nvPr/>
        </p:nvSpPr>
        <p:spPr>
          <a:xfrm>
            <a:off x="49871" y="2844899"/>
            <a:ext cx="4094284" cy="132148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100" b="1" dirty="0">
                <a:solidFill>
                  <a:schemeClr val="bg1"/>
                </a:solidFill>
              </a:rPr>
              <a:t>STUDENTS HEALTH &amp; HUMAN RIGHTS OUTING</a:t>
            </a:r>
          </a:p>
          <a:p>
            <a:r>
              <a:rPr lang="en-ZA" sz="11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The PGDN diploma has a component of Health and Human Rights in the Professional Development Studies course. </a:t>
            </a:r>
          </a:p>
          <a:p>
            <a:r>
              <a:rPr lang="en-ZA" sz="1100" dirty="0">
                <a:solidFill>
                  <a:srgbClr val="1F497D"/>
                </a:solidFill>
                <a:latin typeface="Calibri" panose="020F0502020204030204" pitchFamily="34" charset="0"/>
                <a:ea typeface="Calibri" panose="020F0502020204030204" pitchFamily="34" charset="0"/>
                <a:cs typeface="Times New Roman" panose="02020603050405020304" pitchFamily="18" charset="0"/>
              </a:rPr>
              <a:t>The Division took the 53 student 2018 cohort to Iziko Slave Lodge and The District 6 Museum for a cultural and Human Rights outing. The feedback from the students was overwhelming, and the impact of the tours were evident to see. </a:t>
            </a:r>
            <a:endParaRPr lang="en-ZA" sz="1000" dirty="0">
              <a:solidFill>
                <a:schemeClr val="bg1"/>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0591" y="5737205"/>
            <a:ext cx="1666426" cy="1101811"/>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63" y="4235602"/>
            <a:ext cx="3873088" cy="2582057"/>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47831" y="2775679"/>
            <a:ext cx="1833230" cy="1374921"/>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7459" y="2775679"/>
            <a:ext cx="1856241" cy="1392180"/>
          </a:xfrm>
          <a:prstGeom prst="rect">
            <a:avLst/>
          </a:prstGeom>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68150" y="5487406"/>
            <a:ext cx="1961960" cy="1308103"/>
          </a:xfrm>
          <a:prstGeom prst="rect">
            <a:avLst/>
          </a:prstGeom>
        </p:spPr>
      </p:pic>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8151" y="4212634"/>
            <a:ext cx="1961960" cy="1253953"/>
          </a:xfrm>
          <a:prstGeom prst="rect">
            <a:avLst/>
          </a:prstGeom>
        </p:spPr>
      </p:pic>
      <p:sp>
        <p:nvSpPr>
          <p:cNvPr id="22" name="Text Box 13">
            <a:extLst>
              <a:ext uri="{FF2B5EF4-FFF2-40B4-BE49-F238E27FC236}">
                <a16:creationId xmlns:a16="http://schemas.microsoft.com/office/drawing/2014/main" id="{C9BD88E9-BCB6-4162-944B-C29C2026F9B7}"/>
              </a:ext>
            </a:extLst>
          </p:cNvPr>
          <p:cNvSpPr txBox="1">
            <a:spLocks/>
          </p:cNvSpPr>
          <p:nvPr/>
        </p:nvSpPr>
        <p:spPr>
          <a:xfrm>
            <a:off x="0" y="-1"/>
            <a:ext cx="9891132" cy="1072337"/>
          </a:xfrm>
          <a:prstGeom prst="rect">
            <a:avLst/>
          </a:prstGeom>
          <a:solidFill>
            <a:schemeClr val="tx1"/>
          </a:solidFill>
          <a:ln w="6350">
            <a:solidFill>
              <a:schemeClr val="tx1"/>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algn="ctr"/>
            <a:r>
              <a:rPr lang="pt-BR" sz="3600" dirty="0">
                <a:solidFill>
                  <a:srgbClr val="002060"/>
                </a:solidFill>
                <a:latin typeface="Century Gothic" panose="020B0502020202020204" pitchFamily="34" charset="0"/>
                <a:ea typeface="Times" panose="02020603050405020304" pitchFamily="18" charset="0"/>
                <a:cs typeface="Times New Roman" panose="02020603050405020304" pitchFamily="18" charset="0"/>
              </a:rPr>
              <a:t>  	</a:t>
            </a:r>
            <a:r>
              <a:rPr lang="pt-BR" sz="4000" dirty="0">
                <a:solidFill>
                  <a:srgbClr val="002060"/>
                </a:solidFill>
                <a:latin typeface="Century Gothic" panose="020B0502020202020204" pitchFamily="34" charset="0"/>
                <a:ea typeface="Times" panose="02020603050405020304" pitchFamily="18" charset="0"/>
                <a:cs typeface="Times New Roman" panose="02020603050405020304" pitchFamily="18" charset="0"/>
              </a:rPr>
              <a:t>Division of Nursing &amp; Midwifery</a:t>
            </a:r>
            <a:endParaRPr lang="en-ZA" sz="4000" dirty="0">
              <a:solidFill>
                <a:srgbClr val="002060"/>
              </a:solidFill>
              <a:latin typeface="Times" panose="02020603050405020304" pitchFamily="18" charset="0"/>
              <a:ea typeface="Times" panose="020206030504050203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92FA8DAF-DF2C-4DD2-A6B7-D419D72324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37633" y="0"/>
            <a:ext cx="2736000" cy="1082088"/>
          </a:xfrm>
          <a:prstGeom prst="rect">
            <a:avLst/>
          </a:prstGeom>
        </p:spPr>
      </p:pic>
      <p:pic>
        <p:nvPicPr>
          <p:cNvPr id="25" name="Picture 24">
            <a:extLst>
              <a:ext uri="{FF2B5EF4-FFF2-40B4-BE49-F238E27FC236}">
                <a16:creationId xmlns:a16="http://schemas.microsoft.com/office/drawing/2014/main" id="{2293F6D1-F196-4061-96A7-32DAA76E5D1A}"/>
              </a:ext>
            </a:extLst>
          </p:cNvPr>
          <p:cNvPicPr>
            <a:picLocks noChangeAspect="1"/>
          </p:cNvPicPr>
          <p:nvPr/>
        </p:nvPicPr>
        <p:blipFill>
          <a:blip r:embed="rId9"/>
          <a:stretch>
            <a:fillRect/>
          </a:stretch>
        </p:blipFill>
        <p:spPr>
          <a:xfrm>
            <a:off x="119450" y="71599"/>
            <a:ext cx="970478" cy="933150"/>
          </a:xfrm>
          <a:prstGeom prst="rect">
            <a:avLst/>
          </a:prstGeom>
        </p:spPr>
      </p:pic>
    </p:spTree>
    <p:extLst>
      <p:ext uri="{BB962C8B-B14F-4D97-AF65-F5344CB8AC3E}">
        <p14:creationId xmlns:p14="http://schemas.microsoft.com/office/powerpoint/2010/main" val="75998510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207916</TotalTime>
  <Words>2093</Words>
  <Application>Microsoft Office PowerPoint</Application>
  <PresentationFormat>Widescreen</PresentationFormat>
  <Paragraphs>282</Paragraphs>
  <Slides>12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AngsanaUPC</vt:lpstr>
      <vt:lpstr>Arial</vt:lpstr>
      <vt:lpstr>Calibri</vt:lpstr>
      <vt:lpstr>Century Gothic</vt:lpstr>
      <vt:lpstr>Corbel</vt:lpstr>
      <vt:lpstr>Times</vt:lpstr>
      <vt:lpstr>Times New Roman</vt:lpstr>
      <vt:lpstr>Wingdings</vt:lpstr>
      <vt:lpstr>Depth</vt:lpstr>
      <vt:lpstr>PowerPoint Presentation</vt:lpstr>
      <vt:lpstr> DHRS Reception  </vt:lpstr>
      <vt:lpstr>        DHRS Launch of New Logo</vt:lpstr>
      <vt:lpstr>PowerPoint Presentation</vt:lpstr>
      <vt:lpstr> Division of Disability Studies  </vt:lpstr>
      <vt:lpstr> Division of Physiotherapy</vt:lpstr>
      <vt:lpstr>  Division of Communication  Sciences and Disorders</vt:lpstr>
      <vt:lpstr>   Division of Occupational Therapy</vt:lpstr>
      <vt:lpstr> </vt:lpstr>
      <vt:lpstr>      Postgraduate Committee</vt:lpstr>
      <vt:lpstr> Research Committee</vt:lpstr>
      <vt:lpstr>          MID-DAY SEMINAR PRESENTATIONS</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01445058</dc:creator>
  <cp:lastModifiedBy>Libby Young</cp:lastModifiedBy>
  <cp:revision>1166</cp:revision>
  <cp:lastPrinted>2018-11-22T08:07:15Z</cp:lastPrinted>
  <dcterms:created xsi:type="dcterms:W3CDTF">2015-07-22T09:02:44Z</dcterms:created>
  <dcterms:modified xsi:type="dcterms:W3CDTF">2018-12-20T12:24:21Z</dcterms:modified>
</cp:coreProperties>
</file>